
<file path=[Content_Types].xml><?xml version="1.0" encoding="utf-8"?>
<Types xmlns="http://schemas.openxmlformats.org/package/2006/content-types">
  <Default Extension="png" ContentType="image/png"/>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gs/tag2.xml" ContentType="application/vnd.openxmlformats-officedocument.presentationml.tags+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3.xml" ContentType="application/vnd.openxmlformats-officedocument.presentationml.tags+xml"/>
  <Override PartName="/ppt/slides/slide14.xml" ContentType="application/vnd.openxmlformats-officedocument.presentationml.slide+xml"/>
  <Override PartName="/ppt/charts/chart1.xml" ContentType="application/vnd.openxmlformats-officedocument.drawingml.chart+xml"/>
  <Override PartName="/ppt/slides/slide15.xml" ContentType="application/vnd.openxmlformats-officedocument.presentationml.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slides/slide16.xml" ContentType="application/vnd.openxmlformats-officedocument.presentationml.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1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306" r:id="rId4"/>
    <p:sldId id="344" r:id="rId5"/>
    <p:sldId id="593" r:id="rId6"/>
    <p:sldId id="561" r:id="rId7"/>
    <p:sldId id="556" r:id="rId8"/>
    <p:sldId id="511" r:id="rId9"/>
    <p:sldId id="755" r:id="rId10"/>
    <p:sldId id="558" r:id="rId11"/>
    <p:sldId id="562" r:id="rId13"/>
    <p:sldId id="563" r:id="rId14"/>
    <p:sldId id="742" r:id="rId15"/>
    <p:sldId id="756" r:id="rId16"/>
    <p:sldId id="701" r:id="rId17"/>
    <p:sldId id="609" r:id="rId18"/>
    <p:sldId id="726" r:id="rId19"/>
    <p:sldId id="743" r:id="rId20"/>
    <p:sldId id="753" r:id="rId21"/>
    <p:sldId id="754" r:id="rId22"/>
    <p:sldId id="622" r:id="rId23"/>
    <p:sldId id="301" r:id="rId24"/>
  </p:sldIdLst>
  <p:sldSz cx="12192000" cy="6858000"/>
  <p:notesSz cx="6797675" cy="9928225"/>
  <p:custDataLst>
    <p:tags r:id="rId29"/>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微软雅黑" panose="020B0503020204020204" pitchFamily="2" charset="-122"/>
        <a:ea typeface="微软雅黑" panose="020B0503020204020204"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nbo mu"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138" y="-102"/>
      </p:cViewPr>
      <p:guideLst>
        <p:guide orient="horz" pos="1893"/>
        <p:guide pos="3926"/>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26" Type="http://schemas.openxmlformats.org/officeDocument/2006/relationships/viewProps" Target="viewProps.xml"/><Relationship Id="rId18" Type="http://schemas.openxmlformats.org/officeDocument/2006/relationships/slide" Target="slides/slide14.xml"/><Relationship Id="rId13" Type="http://schemas.openxmlformats.org/officeDocument/2006/relationships/slide" Target="slides/slide9.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4.xml"/><Relationship Id="rId25" Type="http://schemas.openxmlformats.org/officeDocument/2006/relationships/presProps" Target="presProps.xml"/><Relationship Id="rId17" Type="http://schemas.openxmlformats.org/officeDocument/2006/relationships/slide" Target="slides/slide13.xml"/><Relationship Id="rId12" Type="http://schemas.openxmlformats.org/officeDocument/2006/relationships/notesMaster" Target="notesMasters/notesMaster1.xml"/><Relationship Id="rId29" Type="http://schemas.openxmlformats.org/officeDocument/2006/relationships/tags" Target="tags/tag14.xml"/><Relationship Id="rId20" Type="http://schemas.openxmlformats.org/officeDocument/2006/relationships/slide" Target="slides/slide16.xml"/><Relationship Id="rId2" Type="http://schemas.openxmlformats.org/officeDocument/2006/relationships/theme" Target="theme/theme1.xml"/><Relationship Id="rId16" Type="http://schemas.openxmlformats.org/officeDocument/2006/relationships/slide" Target="slides/slide12.xml"/><Relationship Id="rId6" Type="http://schemas.openxmlformats.org/officeDocument/2006/relationships/slide" Target="slides/slide3.xml"/><Relationship Id="rId24" Type="http://schemas.openxmlformats.org/officeDocument/2006/relationships/slide" Target="slides/slide20.xml"/><Relationship Id="rId11" Type="http://schemas.openxmlformats.org/officeDocument/2006/relationships/slide" Target="slides/slide8.xml"/><Relationship Id="rId1" Type="http://schemas.openxmlformats.org/officeDocument/2006/relationships/slideMaster" Target="slideMasters/slideMaster1.xml"/><Relationship Id="rId32" Type="http://schemas.openxmlformats.org/officeDocument/2006/relationships/customXml" Target="../customXml/item3.xml"/><Relationship Id="rId5" Type="http://schemas.openxmlformats.org/officeDocument/2006/relationships/slide" Target="slides/slide2.xml"/><Relationship Id="rId28" Type="http://schemas.openxmlformats.org/officeDocument/2006/relationships/commentAuthors" Target="commentAuthors.xml"/><Relationship Id="rId23" Type="http://schemas.openxmlformats.org/officeDocument/2006/relationships/slide" Target="slides/slide19.xml"/><Relationship Id="rId15" Type="http://schemas.openxmlformats.org/officeDocument/2006/relationships/slide" Target="slides/slide11.xml"/><Relationship Id="rId19" Type="http://schemas.openxmlformats.org/officeDocument/2006/relationships/slide" Target="slides/slide15.xml"/><Relationship Id="rId10" Type="http://schemas.openxmlformats.org/officeDocument/2006/relationships/slide" Target="slides/slide7.xml"/><Relationship Id="rId31"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1.xml"/><Relationship Id="rId27" Type="http://schemas.openxmlformats.org/officeDocument/2006/relationships/tableStyles" Target="tableStyles.xml"/><Relationship Id="rId22" Type="http://schemas.openxmlformats.org/officeDocument/2006/relationships/slide" Target="slides/slide18.xml"/><Relationship Id="rId14" Type="http://schemas.openxmlformats.org/officeDocument/2006/relationships/slide" Target="slides/slide10.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oleObject" Target="file:///E:\job\2018&#24180;\&#30005;&#20449;&#36164;&#36153;\20180815%20%20&#36890;&#20449;&#23637;&#25552;&#36895;&#38477;&#36153;&#20998;&#35770;&#22363;\&#30333;&#30382;&#20070;&#20889;&#20316;\&#24038;&#20975;&#29790;&#25552;&#20379;\&#24038;&#20975;&#29790;--&#20316;&#22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5958;&#29004;\&#22266;&#23450;&#21450;&#31227;&#21160;&#23485;&#24102;&#26222;&#21450;&#2957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25958;&#29004;\&#22266;&#23450;&#21450;&#31227;&#21160;&#23485;&#24102;&#26222;&#21450;&#2957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1174047373841"/>
          <c:y val="0.0295315682281059"/>
          <c:w val="0.930020597322348"/>
          <c:h val="0.886187743010554"/>
        </c:manualLayout>
      </c:layout>
      <c:barChart>
        <c:barDir val="col"/>
        <c:grouping val="clustered"/>
        <c:varyColors val="0"/>
        <c:ser>
          <c:idx val="0"/>
          <c:order val="0"/>
          <c:tx>
            <c:strRef>
              <c:f>Sheet1!$A$2</c:f>
              <c:strCache>
                <c:ptCount val="1"/>
                <c:pt idx="0">
                  <c:v>3G基站</c:v>
                </c:pt>
              </c:strCache>
            </c:strRef>
          </c:tx>
          <c:spPr>
            <a:solidFill>
              <a:srgbClr val="0091EB"/>
            </a:solidFill>
            <a:ln>
              <a:solidFill>
                <a:srgbClr val="0091EB"/>
              </a:solidFill>
            </a:ln>
            <a:effectLst/>
          </c:spPr>
          <c:invertIfNegative val="0"/>
          <c:dLbls>
            <c:delete val="1"/>
          </c:dLbls>
          <c:cat>
            <c:strRef>
              <c:f>Sheet1!$B$1:$I$1</c:f>
              <c:strCache>
                <c:ptCount val="8"/>
                <c:pt idx="0">
                  <c:v>2011年</c:v>
                </c:pt>
                <c:pt idx="1">
                  <c:v>2012年</c:v>
                </c:pt>
                <c:pt idx="2">
                  <c:v>2013年</c:v>
                </c:pt>
                <c:pt idx="3">
                  <c:v>2014年</c:v>
                </c:pt>
                <c:pt idx="4">
                  <c:v>2015年</c:v>
                </c:pt>
                <c:pt idx="5">
                  <c:v>2016年</c:v>
                </c:pt>
                <c:pt idx="6">
                  <c:v>2017年</c:v>
                </c:pt>
                <c:pt idx="7">
                  <c:v>2018年6月</c:v>
                </c:pt>
              </c:strCache>
            </c:strRef>
          </c:cat>
          <c:val>
            <c:numRef>
              <c:f>Sheet1!$B$2:$I$2</c:f>
              <c:numCache>
                <c:formatCode>0.0</c:formatCode>
                <c:ptCount val="8"/>
                <c:pt idx="0">
                  <c:v>63.2</c:v>
                </c:pt>
                <c:pt idx="1">
                  <c:v>81.7208</c:v>
                </c:pt>
                <c:pt idx="2">
                  <c:v>109.2</c:v>
                </c:pt>
                <c:pt idx="3">
                  <c:v>128.3973</c:v>
                </c:pt>
                <c:pt idx="4">
                  <c:v>143.55</c:v>
                </c:pt>
                <c:pt idx="5">
                  <c:v>141.3976</c:v>
                </c:pt>
                <c:pt idx="6">
                  <c:v>133.01</c:v>
                </c:pt>
                <c:pt idx="7" c:formatCode="0.0_ ">
                  <c:v>121.09</c:v>
                </c:pt>
              </c:numCache>
            </c:numRef>
          </c:val>
        </c:ser>
        <c:ser>
          <c:idx val="1"/>
          <c:order val="1"/>
          <c:tx>
            <c:strRef>
              <c:f>Sheet1!$A$3</c:f>
              <c:strCache>
                <c:ptCount val="1"/>
                <c:pt idx="0">
                  <c:v>4G基站</c:v>
                </c:pt>
              </c:strCache>
            </c:strRef>
          </c:tx>
          <c:spPr>
            <a:solidFill>
              <a:srgbClr val="EE6B00"/>
            </a:solidFill>
            <a:ln>
              <a:solidFill>
                <a:srgbClr val="EE6B00"/>
              </a:solidFill>
            </a:ln>
            <a:effectLst/>
          </c:spPr>
          <c:invertIfNegative val="0"/>
          <c:dLbls>
            <c:dLbl>
              <c:idx val="7"/>
              <c:layout/>
              <c:tx>
                <c:rich>
                  <a:bodyPr rot="0" spcFirstLastPara="0" vertOverflow="ellipsis" vert="horz" wrap="square" lIns="38100" tIns="19050" rIns="38100" bIns="19050" anchor="ctr" anchorCtr="1"/>
                  <a:lstStyle/>
                  <a:p>
                    <a:pPr defTabSz="914400">
                      <a:defRPr lang="zh-CN" sz="1100" b="1" i="0" u="none" strike="noStrike" kern="1200" baseline="0">
                        <a:solidFill>
                          <a:schemeClr val="tx1"/>
                        </a:solidFill>
                        <a:latin typeface="微软雅黑" panose="020B0503020204020204" pitchFamily="2" charset="-122"/>
                        <a:ea typeface="微软雅黑" panose="020B0503020204020204" pitchFamily="2" charset="-122"/>
                        <a:cs typeface="+mn-cs"/>
                      </a:defRPr>
                    </a:pPr>
                    <a:r>
                      <a:rPr lang="en-US" altLang="zh-CN"/>
                      <a:t>444.8</a:t>
                    </a:r>
                    <a:endParaRPr lang="en-US" altLang="zh-CN"/>
                  </a:p>
                </c:rich>
              </c:tx>
              <c:numFmt formatCode="General" sourceLinked="1"/>
              <c:spPr>
                <a:noFill/>
                <a:ln>
                  <a:noFill/>
                </a:ln>
                <a:effectLst/>
              </c:spPr>
              <c:txPr>
                <a:bodyPr rot="0" spcFirstLastPara="0" vertOverflow="ellipsis" vert="horz" wrap="square" lIns="38100" tIns="19050" rIns="38100" bIns="19050" anchor="ctr" anchorCtr="1"/>
                <a:lstStyle/>
                <a:p>
                  <a:pPr>
                    <a:defRPr lang="zh-CN" sz="1100" b="1" i="0" u="none" strike="noStrike" kern="1200" baseline="0">
                      <a:solidFill>
                        <a:schemeClr val="tx1"/>
                      </a:solidFill>
                      <a:latin typeface="微软雅黑" panose="020B0503020204020204" pitchFamily="2" charset="-122"/>
                      <a:ea typeface="微软雅黑" panose="020B0503020204020204" pitchFamily="2" charset="-122"/>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微软雅黑" panose="020B0503020204020204" pitchFamily="2" charset="-122"/>
                    <a:ea typeface="微软雅黑" panose="020B0503020204020204" pitchFamily="2"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Sheet1!$B$1:$I$1</c:f>
              <c:strCache>
                <c:ptCount val="8"/>
                <c:pt idx="0">
                  <c:v>2011年</c:v>
                </c:pt>
                <c:pt idx="1">
                  <c:v>2012年</c:v>
                </c:pt>
                <c:pt idx="2">
                  <c:v>2013年</c:v>
                </c:pt>
                <c:pt idx="3">
                  <c:v>2014年</c:v>
                </c:pt>
                <c:pt idx="4">
                  <c:v>2015年</c:v>
                </c:pt>
                <c:pt idx="5">
                  <c:v>2016年</c:v>
                </c:pt>
                <c:pt idx="6">
                  <c:v>2017年</c:v>
                </c:pt>
                <c:pt idx="7">
                  <c:v>2018年6月</c:v>
                </c:pt>
              </c:strCache>
            </c:strRef>
          </c:cat>
          <c:val>
            <c:numRef>
              <c:f>Sheet1!$B$3:$I$3</c:f>
              <c:numCache>
                <c:formatCode>General</c:formatCode>
                <c:ptCount val="8"/>
                <c:pt idx="2">
                  <c:v>6.3</c:v>
                </c:pt>
                <c:pt idx="3" c:formatCode="0.0">
                  <c:v>73.3115</c:v>
                </c:pt>
                <c:pt idx="4" c:formatCode="0.0">
                  <c:v>177.1</c:v>
                </c:pt>
                <c:pt idx="5" c:formatCode="0.0">
                  <c:v>263.1926</c:v>
                </c:pt>
                <c:pt idx="6" c:formatCode="0.0">
                  <c:v>328.44</c:v>
                </c:pt>
                <c:pt idx="7" c:formatCode="0.0_ ">
                  <c:v>346.35</c:v>
                </c:pt>
              </c:numCache>
            </c:numRef>
          </c:val>
        </c:ser>
        <c:dLbls>
          <c:showLegendKey val="0"/>
          <c:showVal val="0"/>
          <c:showCatName val="0"/>
          <c:showSerName val="0"/>
          <c:showPercent val="0"/>
          <c:showBubbleSize val="0"/>
        </c:dLbls>
        <c:gapWidth val="219"/>
        <c:overlap val="-27"/>
        <c:axId val="130413312"/>
        <c:axId val="130414848"/>
      </c:barChart>
      <c:catAx>
        <c:axId val="130413312"/>
        <c:scaling>
          <c:orientation val="minMax"/>
        </c:scaling>
        <c:delete val="0"/>
        <c:axPos val="b"/>
        <c:numFmt formatCode="General" sourceLinked="1"/>
        <c:majorTickMark val="none"/>
        <c:minorTickMark val="none"/>
        <c:tickLblPos val="nextTo"/>
        <c:spPr>
          <a:noFill/>
          <a:effectLst/>
        </c:spPr>
        <c:txPr>
          <a:bodyPr rot="-60000000" spcFirstLastPara="0" vertOverflow="ellipsis" vert="horz" wrap="square" anchor="ctr" anchorCtr="1"/>
          <a:lstStyle/>
          <a:p>
            <a:pPr>
              <a:defRPr lang="zh-CN" sz="800" b="0" i="0" u="none" strike="noStrike" kern="1200" baseline="0">
                <a:solidFill>
                  <a:schemeClr val="tx1"/>
                </a:solidFill>
                <a:latin typeface="微软雅黑" panose="020B0503020204020204" pitchFamily="2" charset="-122"/>
                <a:ea typeface="微软雅黑" panose="020B0503020204020204" pitchFamily="2" charset="-122"/>
                <a:cs typeface="+mn-cs"/>
              </a:defRPr>
            </a:pPr>
          </a:p>
        </c:txPr>
        <c:crossAx val="130414848"/>
        <c:crosses val="autoZero"/>
        <c:auto val="1"/>
        <c:lblAlgn val="ctr"/>
        <c:lblOffset val="100"/>
        <c:noMultiLvlLbl val="0"/>
      </c:catAx>
      <c:valAx>
        <c:axId val="130414848"/>
        <c:scaling>
          <c:orientation val="minMax"/>
        </c:scaling>
        <c:delete val="0"/>
        <c:axPos val="l"/>
        <c:numFmt formatCode="#,##0_);[Red]\(#,##0\)" sourceLinked="0"/>
        <c:majorTickMark val="out"/>
        <c:minorTickMark val="none"/>
        <c:tickLblPos val="nextTo"/>
        <c:spPr>
          <a:noFill/>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2" charset="-122"/>
                <a:ea typeface="微软雅黑" panose="020B0503020204020204" pitchFamily="2" charset="-122"/>
                <a:cs typeface="+mn-cs"/>
              </a:defRPr>
            </a:pPr>
          </a:p>
        </c:txPr>
        <c:crossAx val="130413312"/>
        <c:crosses val="autoZero"/>
        <c:crossBetween val="between"/>
      </c:valAx>
      <c:spPr>
        <a:noFill/>
        <a:ln>
          <a:noFill/>
        </a:ln>
        <a:effectLst/>
      </c:spPr>
    </c:plotArea>
    <c:legend>
      <c:legendPos val="b"/>
      <c:layout>
        <c:manualLayout>
          <c:xMode val="edge"/>
          <c:yMode val="edge"/>
          <c:x val="0.114698917751104"/>
          <c:y val="0.0157799308742705"/>
          <c:w val="0.166476337339928"/>
          <c:h val="0.127809579443914"/>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2" charset="-122"/>
              <a:ea typeface="微软雅黑" panose="020B0503020204020204" pitchFamily="2" charset="-122"/>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zh-CN" sz="1100">
          <a:latin typeface="微软雅黑" panose="020B0503020204020204" pitchFamily="2" charset="-122"/>
          <a:ea typeface="微软雅黑" panose="020B0503020204020204" pitchFamily="2"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rgbClr val="007BD3"/>
                </a:gs>
                <a:gs pos="100000">
                  <a:srgbClr val="034373"/>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numFmt formatCode="0.0%" sourceLinked="0"/>
              <c:spPr>
                <a:noFill/>
                <a:ln>
                  <a:noFill/>
                </a:ln>
                <a:effectLst/>
              </c:spPr>
              <c:txPr>
                <a:bodyPr rot="0" spcFirstLastPara="1" vertOverflow="ellipsis" vert="horz" wrap="square" lIns="38100" tIns="19050" rIns="38100" bIns="19050" anchor="ctr" anchorCtr="1"/>
                <a:lstStyle/>
                <a:p>
                  <a:pPr>
                    <a:defRPr lang="zh-CN" sz="1800" b="1" i="0" u="none" strike="noStrike" kern="1200" baseline="0">
                      <a:solidFill>
                        <a:srgbClr val="FF0000"/>
                      </a:solidFill>
                      <a:latin typeface="Calibri" panose="020F0502020204030204" pitchFamily="2" charset="0"/>
                      <a:ea typeface="华文彩云" panose="02010800040101010101" pitchFamily="2" charset="-122"/>
                      <a:cs typeface="+mn-ea"/>
                    </a:defRPr>
                  </a:pPr>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1800" b="1" i="0" u="none" strike="noStrike" kern="1200" baseline="0">
                    <a:solidFill>
                      <a:sysClr val="windowText" lastClr="000000"/>
                    </a:solidFill>
                    <a:latin typeface="Calibri" panose="020F0502020204030204" pitchFamily="2" charset="0"/>
                    <a:ea typeface="华文彩云" panose="02010800040101010101" pitchFamily="2" charset="-122"/>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[固定及移动宽带普及率.xlsx]Sheet1!$A$1:$D$1</c:f>
              <c:strCache>
                <c:ptCount val="4"/>
                <c:pt idx="0">
                  <c:v>2016</c:v>
                </c:pt>
                <c:pt idx="1">
                  <c:v>2017</c:v>
                </c:pt>
                <c:pt idx="2">
                  <c:v>2018</c:v>
                </c:pt>
                <c:pt idx="3">
                  <c:v>2019Q1</c:v>
                </c:pt>
              </c:strCache>
            </c:strRef>
          </c:cat>
          <c:val>
            <c:numRef>
              <c:f>[固定及移动宽带普及率.xlsx]Sheet1!$A$2:$D$2</c:f>
              <c:numCache>
                <c:formatCode>0.00%</c:formatCode>
                <c:ptCount val="4"/>
                <c:pt idx="0">
                  <c:v>0.614</c:v>
                </c:pt>
                <c:pt idx="1">
                  <c:v>0.744</c:v>
                </c:pt>
                <c:pt idx="2">
                  <c:v>0.861</c:v>
                </c:pt>
                <c:pt idx="3">
                  <c:v>0.89</c:v>
                </c:pt>
              </c:numCache>
            </c:numRef>
          </c:val>
        </c:ser>
        <c:dLbls>
          <c:showLegendKey val="0"/>
          <c:showVal val="0"/>
          <c:showCatName val="0"/>
          <c:showSerName val="0"/>
          <c:showPercent val="0"/>
          <c:showBubbleSize val="0"/>
        </c:dLbls>
        <c:gapWidth val="150"/>
        <c:axId val="30224384"/>
        <c:axId val="30225920"/>
      </c:barChart>
      <c:catAx>
        <c:axId val="30224384"/>
        <c:scaling>
          <c:orientation val="minMax"/>
        </c:scaling>
        <c:delete val="0"/>
        <c:axPos val="b"/>
        <c:numFmt formatCode="General" sourceLinked="0"/>
        <c:majorTickMark val="out"/>
        <c:minorTickMark val="none"/>
        <c:tickLblPos val="nextTo"/>
        <c:spPr>
          <a:noFill/>
          <a:ln w="9525" cap="flat" cmpd="sng" algn="ctr">
            <a:solidFill>
              <a:sysClr val="windowText" lastClr="000000">
                <a:tint val="75000"/>
                <a:shade val="95000"/>
                <a:satMod val="105000"/>
              </a:sysClr>
            </a:solidFill>
            <a:prstDash val="solid"/>
            <a:round/>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Calibri" panose="020F0502020204030204" pitchFamily="2" charset="0"/>
                <a:ea typeface="宋体" panose="02010600030101010101" pitchFamily="2" charset="-122"/>
                <a:cs typeface="+mn-ea"/>
              </a:defRPr>
            </a:pPr>
          </a:p>
        </c:txPr>
        <c:crossAx val="30225920"/>
        <c:crosses val="autoZero"/>
        <c:auto val="1"/>
        <c:lblAlgn val="ctr"/>
        <c:lblOffset val="100"/>
        <c:noMultiLvlLbl val="0"/>
      </c:catAx>
      <c:valAx>
        <c:axId val="30225920"/>
        <c:scaling>
          <c:orientation val="minMax"/>
          <c:max val="1"/>
          <c:min val="0.3"/>
        </c:scaling>
        <c:delete val="0"/>
        <c:axPos val="l"/>
        <c:majorGridlines>
          <c:spPr>
            <a:ln w="9525" cap="flat" cmpd="sng" algn="ctr">
              <a:solidFill>
                <a:sysClr val="windowText" lastClr="000000">
                  <a:tint val="75000"/>
                  <a:shade val="95000"/>
                  <a:satMod val="105000"/>
                </a:sysClr>
              </a:solidFill>
              <a:prstDash val="solid"/>
              <a:round/>
            </a:ln>
            <a:effectLst/>
          </c:spPr>
        </c:majorGridlines>
        <c:numFmt formatCode="0.0%" sourceLinked="0"/>
        <c:majorTickMark val="none"/>
        <c:minorTickMark val="none"/>
        <c:tickLblPos val="nextTo"/>
        <c:spPr>
          <a:noFill/>
          <a:ln w="9525" cap="flat" cmpd="sng" algn="ctr">
            <a:solidFill>
              <a:sysClr val="windowText" lastClr="000000">
                <a:tint val="75000"/>
                <a:shade val="95000"/>
                <a:satMod val="105000"/>
              </a:sysClr>
            </a:solidFill>
            <a:prstDash val="solid"/>
            <a:round/>
          </a:ln>
          <a:effectLst/>
        </c:spPr>
        <c:txPr>
          <a:bodyPr rot="-60000000" spcFirstLastPara="1" vertOverflow="ellipsis" vert="horz" wrap="square" anchor="ctr" anchorCtr="1"/>
          <a:lstStyle/>
          <a:p>
            <a:pPr>
              <a:defRPr lang="zh-CN" sz="1000" b="0" i="0" u="none" strike="noStrike" kern="1200" baseline="0">
                <a:solidFill>
                  <a:sysClr val="windowText" lastClr="000000"/>
                </a:solidFill>
                <a:latin typeface="Calibri" panose="020F0502020204030204" pitchFamily="2" charset="0"/>
                <a:ea typeface="宋体" panose="02010600030101010101" pitchFamily="2" charset="-122"/>
                <a:cs typeface="+mn-ea"/>
              </a:defRPr>
            </a:pPr>
          </a:p>
        </c:txPr>
        <c:crossAx val="30224384"/>
        <c:crosses val="autoZero"/>
        <c:crossBetween val="between"/>
        <c:majorUnit val="0.1"/>
      </c:valAx>
      <c:spPr>
        <a:solidFill>
          <a:sysClr val="window" lastClr="FFFFFF"/>
        </a:solidFill>
        <a:ln>
          <a:noFill/>
        </a:ln>
        <a:effectLst/>
      </c:spPr>
    </c:plotArea>
    <c:plotVisOnly val="1"/>
    <c:dispBlanksAs val="gap"/>
    <c:showDLblsOverMax val="0"/>
  </c:chart>
  <c:spPr>
    <a:solidFill>
      <a:sysClr val="window" lastClr="FFFFFF"/>
    </a:solidFill>
    <a:ln w="9525" cap="flat" cmpd="sng" algn="ctr">
      <a:solidFill>
        <a:sysClr val="windowText" lastClr="000000">
          <a:tint val="75000"/>
          <a:shade val="95000"/>
          <a:satMod val="105000"/>
        </a:sysClr>
      </a:solidFill>
      <a:prstDash val="solid"/>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flip="none" rotWithShape="1">
              <a:gsLst>
                <a:gs pos="0">
                  <a:srgbClr val="007BD3"/>
                </a:gs>
                <a:gs pos="100000">
                  <a:srgbClr val="034373"/>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3"/>
              <c:layout/>
              <c:numFmt formatCode="0.0%" sourceLinked="0"/>
              <c:spPr>
                <a:noFill/>
                <a:ln>
                  <a:noFill/>
                </a:ln>
                <a:effectLst/>
              </c:spPr>
              <c:txPr>
                <a:bodyPr rot="0" spcFirstLastPara="1" vertOverflow="ellipsis" vert="horz" wrap="square" lIns="38100" tIns="19050" rIns="38100" bIns="19050" anchor="ctr" anchorCtr="1"/>
                <a:lstStyle/>
                <a:p>
                  <a:pPr>
                    <a:defRPr lang="zh-CN" sz="1600" b="1" i="0" u="none" strike="noStrike" kern="1200" baseline="0">
                      <a:solidFill>
                        <a:srgbClr val="FF0000"/>
                      </a:solidFill>
                      <a:latin typeface="+mn-lt"/>
                      <a:ea typeface="华文彩云" panose="02010800040101010101" pitchFamily="2" charset="-122"/>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chemeClr val="tx1"/>
                    </a:solidFill>
                    <a:latin typeface="+mn-lt"/>
                    <a:ea typeface="华文彩云" panose="02010800040101010101" pitchFamily="2"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[固定及移动宽带普及率.xlsx]Sheet1!$M$1:$P$1</c:f>
              <c:strCache>
                <c:ptCount val="4"/>
                <c:pt idx="0">
                  <c:v>2016</c:v>
                </c:pt>
                <c:pt idx="1">
                  <c:v>2017</c:v>
                </c:pt>
                <c:pt idx="2">
                  <c:v>2018</c:v>
                </c:pt>
                <c:pt idx="3">
                  <c:v>2019Q1</c:v>
                </c:pt>
              </c:strCache>
            </c:strRef>
          </c:cat>
          <c:val>
            <c:numRef>
              <c:f>[固定及移动宽带普及率.xlsx]Sheet1!$M$2:$P$2</c:f>
              <c:numCache>
                <c:formatCode>0.00%</c:formatCode>
                <c:ptCount val="4"/>
                <c:pt idx="0">
                  <c:v>0.68</c:v>
                </c:pt>
                <c:pt idx="1">
                  <c:v>0.814</c:v>
                </c:pt>
                <c:pt idx="2">
                  <c:v>0.936</c:v>
                </c:pt>
                <c:pt idx="3">
                  <c:v>0.96</c:v>
                </c:pt>
              </c:numCache>
            </c:numRef>
          </c:val>
        </c:ser>
        <c:dLbls>
          <c:showLegendKey val="0"/>
          <c:showVal val="0"/>
          <c:showCatName val="0"/>
          <c:showSerName val="0"/>
          <c:showPercent val="0"/>
          <c:showBubbleSize val="0"/>
        </c:dLbls>
        <c:gapWidth val="150"/>
        <c:axId val="30224384"/>
        <c:axId val="30225920"/>
      </c:barChart>
      <c:catAx>
        <c:axId val="3022438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25920"/>
        <c:crosses val="autoZero"/>
        <c:auto val="1"/>
        <c:lblAlgn val="ctr"/>
        <c:lblOffset val="100"/>
        <c:noMultiLvlLbl val="0"/>
      </c:catAx>
      <c:valAx>
        <c:axId val="30225920"/>
        <c:scaling>
          <c:orientation val="minMax"/>
          <c:max val="1"/>
          <c:min val="0.3"/>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24384"/>
        <c:crosses val="autoZero"/>
        <c:crossBetween val="between"/>
        <c:majorUnit val="0.1"/>
      </c:valAx>
      <c:spPr>
        <a:solidFill>
          <a:schemeClr val="bg1"/>
        </a:solidFill>
        <a:ln>
          <a:noFill/>
        </a:ln>
        <a:effectLst/>
      </c:spPr>
    </c:plotArea>
    <c:plotVisOnly val="1"/>
    <c:dispBlanksAs val="gap"/>
    <c:showDLblsOverMax val="0"/>
  </c:chart>
  <c:spPr>
    <a:solidFill>
      <a:schemeClr val="bg1"/>
    </a:solidFill>
    <a:ln w="9525" cap="flat" cmpd="sng" algn="ctr">
      <a:solidFill>
        <a:schemeClr val="tx1">
          <a:tint val="75000"/>
          <a:shade val="95000"/>
          <a:satMod val="105000"/>
        </a:schemeClr>
      </a:solidFill>
      <a:prstDash val="solid"/>
      <a:round/>
    </a:ln>
    <a:effectLst/>
  </c:spPr>
  <c:txPr>
    <a:bodyPr/>
    <a:lstStyle/>
    <a:p>
      <a:pPr>
        <a:defRPr lang="zh-CN"/>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2944813" cy="498475"/>
          </a:xfrm>
          <a:prstGeom prst="rect">
            <a:avLst/>
          </a:prstGeom>
          <a:noFill/>
          <a:ln w="9525">
            <a:noFill/>
          </a:ln>
        </p:spPr>
        <p:txBody>
          <a:bodyPr anchor="t"/>
          <a:p>
            <a:pPr lvl="0" indent="0" defTabSz="914400" fontAlgn="base"/>
            <a:endParaRPr lang="zh-CN" sz="1200" strike="noStrike" noProof="1" dirty="0">
              <a:latin typeface="Calibri" panose="020F0502020204030204" pitchFamily="2" charset="0"/>
              <a:ea typeface="宋体" panose="02010600030101010101" pitchFamily="2" charset="-122"/>
            </a:endParaRPr>
          </a:p>
        </p:txBody>
      </p:sp>
      <p:sp>
        <p:nvSpPr>
          <p:cNvPr id="3075" name="日期占位符 2"/>
          <p:cNvSpPr>
            <a:spLocks noGrp="1"/>
          </p:cNvSpPr>
          <p:nvPr>
            <p:ph type="dt"/>
          </p:nvPr>
        </p:nvSpPr>
        <p:spPr>
          <a:xfrm>
            <a:off x="3849688" y="0"/>
            <a:ext cx="2946400" cy="498475"/>
          </a:xfrm>
          <a:prstGeom prst="rect">
            <a:avLst/>
          </a:prstGeom>
          <a:noFill/>
          <a:ln w="9525">
            <a:noFill/>
          </a:ln>
        </p:spPr>
        <p:txBody>
          <a:bodyPr anchor="t"/>
          <a:p>
            <a:pPr lvl="0" indent="0" algn="r" defTabSz="914400" fontAlgn="base"/>
            <a:endParaRPr lang="zh-CN" sz="1200" strike="noStrike" noProof="1" dirty="0">
              <a:latin typeface="Calibri" panose="020F0502020204030204" pitchFamily="2" charset="0"/>
              <a:ea typeface="宋体" panose="02010600030101010101" pitchFamily="2" charset="-122"/>
            </a:endParaRPr>
          </a:p>
        </p:txBody>
      </p:sp>
      <p:sp>
        <p:nvSpPr>
          <p:cNvPr id="3076" name="幻灯片图像占位符 3"/>
          <p:cNvSpPr>
            <a:spLocks noGrp="1" noRot="1"/>
          </p:cNvSpPr>
          <p:nvPr>
            <p:ph type="sldImg"/>
          </p:nvPr>
        </p:nvSpPr>
        <p:spPr>
          <a:xfrm>
            <a:off x="679450" y="1239838"/>
            <a:ext cx="5438775" cy="3351212"/>
          </a:xfrm>
          <a:prstGeom prst="rect">
            <a:avLst/>
          </a:prstGeom>
          <a:noFill/>
          <a:ln w="9525">
            <a:noFill/>
          </a:ln>
        </p:spPr>
      </p:sp>
      <p:sp>
        <p:nvSpPr>
          <p:cNvPr id="3077" name="备注占位符 4"/>
          <p:cNvSpPr>
            <a:spLocks noGrp="1" noRot="1"/>
          </p:cNvSpPr>
          <p:nvPr>
            <p:ph type="body" sz="quarter"/>
          </p:nvPr>
        </p:nvSpPr>
        <p:spPr>
          <a:xfrm>
            <a:off x="679450" y="4778375"/>
            <a:ext cx="5438775" cy="3908425"/>
          </a:xfrm>
          <a:prstGeom prst="rect">
            <a:avLst/>
          </a:prstGeom>
          <a:noFill/>
          <a:ln w="9525">
            <a:noFill/>
          </a:ln>
        </p:spPr>
        <p:txBody>
          <a:bodyPr wrap="square" anchor="t"/>
          <a:p>
            <a:pPr lvl="0" indent="0" defTabSz="914400"/>
            <a:r>
              <a:rPr lang="zh-CN" altLang="en-US" dirty="0"/>
              <a:t>单击此处编辑母版文本样式</a:t>
            </a:r>
            <a:endParaRPr lang="zh-CN" altLang="en-US" dirty="0"/>
          </a:p>
          <a:p>
            <a:pPr lvl="1" indent="0" defTabSz="914400"/>
            <a:r>
              <a:rPr lang="zh-CN" altLang="en-US" dirty="0"/>
              <a:t>第二级</a:t>
            </a:r>
            <a:endParaRPr lang="zh-CN" altLang="en-US" dirty="0"/>
          </a:p>
          <a:p>
            <a:pPr lvl="2" indent="0" defTabSz="914400"/>
            <a:r>
              <a:rPr lang="zh-CN" altLang="en-US" dirty="0"/>
              <a:t>第三级</a:t>
            </a:r>
            <a:endParaRPr lang="zh-CN" altLang="en-US" dirty="0"/>
          </a:p>
          <a:p>
            <a:pPr lvl="3" indent="0" defTabSz="914400"/>
            <a:r>
              <a:rPr lang="zh-CN" altLang="en-US" dirty="0"/>
              <a:t>第四级</a:t>
            </a:r>
            <a:endParaRPr lang="zh-CN" altLang="en-US" dirty="0"/>
          </a:p>
          <a:p>
            <a:pPr lvl="4" indent="0" defTabSz="914400"/>
            <a:r>
              <a:rPr lang="zh-CN" altLang="en-US" dirty="0"/>
              <a:t>第五级</a:t>
            </a:r>
            <a:endParaRPr lang="zh-CN" altLang="en-US" dirty="0"/>
          </a:p>
        </p:txBody>
      </p:sp>
      <p:sp>
        <p:nvSpPr>
          <p:cNvPr id="3078" name="页脚占位符 5"/>
          <p:cNvSpPr>
            <a:spLocks noGrp="1"/>
          </p:cNvSpPr>
          <p:nvPr>
            <p:ph type="ftr" sz="quarter"/>
          </p:nvPr>
        </p:nvSpPr>
        <p:spPr>
          <a:xfrm>
            <a:off x="0" y="9429750"/>
            <a:ext cx="2944813" cy="498475"/>
          </a:xfrm>
          <a:prstGeom prst="rect">
            <a:avLst/>
          </a:prstGeom>
          <a:noFill/>
          <a:ln w="9525">
            <a:noFill/>
          </a:ln>
        </p:spPr>
        <p:txBody>
          <a:bodyPr anchor="b"/>
          <a:p>
            <a:pPr lvl="0" indent="0" defTabSz="914400" fontAlgn="base"/>
            <a:endParaRPr lang="zh-CN" sz="1200" strike="noStrike" noProof="1" dirty="0">
              <a:latin typeface="Calibri" panose="020F0502020204030204" pitchFamily="2" charset="0"/>
              <a:ea typeface="宋体" panose="02010600030101010101" pitchFamily="2" charset="-122"/>
            </a:endParaRPr>
          </a:p>
        </p:txBody>
      </p:sp>
      <p:sp>
        <p:nvSpPr>
          <p:cNvPr id="3079" name="灯片编号占位符 6"/>
          <p:cNvSpPr>
            <a:spLocks noGrp="1"/>
          </p:cNvSpPr>
          <p:nvPr>
            <p:ph type="sldNum" sz="quarter"/>
          </p:nvPr>
        </p:nvSpPr>
        <p:spPr>
          <a:xfrm>
            <a:off x="3849688" y="9429750"/>
            <a:ext cx="2946400" cy="498475"/>
          </a:xfrm>
          <a:prstGeom prst="rect">
            <a:avLst/>
          </a:prstGeom>
          <a:noFill/>
          <a:ln w="9525">
            <a:noFill/>
          </a:ln>
        </p:spPr>
        <p:txBody>
          <a:bodyPr wrap="square" anchor="b"/>
          <a:p>
            <a:pPr lvl="0" indent="0" algn="r" fontAlgn="base"/>
            <a:fld id="{9A0DB2DC-4C9A-4742-B13C-FB6460FD3503}" type="slidenum">
              <a:rPr lang="en-US" sz="1200" strike="noStrike" noProof="1" dirty="0">
                <a:latin typeface="Calibri" panose="020F0502020204030204" pitchFamily="2" charset="0"/>
                <a:ea typeface="宋体" panose="02010600030101010101" pitchFamily="2" charset="-122"/>
                <a:cs typeface="+mn-ea"/>
              </a:rPr>
            </a:fld>
            <a:endParaRPr lang="en-US" sz="1200" strike="noStrike" noProof="1" dirty="0">
              <a:latin typeface="Calibri" panose="020F0502020204030204" pitchFamily="2"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200" kern="120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3188" y="1398588"/>
            <a:ext cx="2813050" cy="52974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54038" y="1398588"/>
            <a:ext cx="8276075" cy="52974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54038" y="2219325"/>
            <a:ext cx="5513578" cy="4476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92660" y="2219325"/>
            <a:ext cx="5513578" cy="4476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3188" y="1398588"/>
            <a:ext cx="2813050" cy="52974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54038" y="1398588"/>
            <a:ext cx="8276075" cy="52974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54038" y="2219325"/>
            <a:ext cx="5513578" cy="4476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92660" y="2219325"/>
            <a:ext cx="5513578" cy="44767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body"/>
          </p:nvPr>
        </p:nvSpPr>
        <p:spPr>
          <a:xfrm>
            <a:off x="554038" y="2219325"/>
            <a:ext cx="11252200" cy="4476750"/>
          </a:xfrm>
          <a:prstGeom prst="rect">
            <a:avLst/>
          </a:prstGeom>
          <a:noFill/>
          <a:ln w="9525">
            <a:noFill/>
          </a:ln>
        </p:spPr>
        <p:txBody>
          <a:bodyPr anchor="t"/>
          <a:p>
            <a:pPr lvl="0" indent="-227330"/>
            <a:r>
              <a:rPr lang="en-US" altLang="zh-CN"/>
              <a:t>Text:  14pt. Times New Roman with 70 percent Wingdings square bullet</a:t>
            </a:r>
            <a:endParaRPr lang="en-US" altLang="zh-CN"/>
          </a:p>
          <a:p>
            <a:pPr lvl="1" indent="-137795"/>
            <a:r>
              <a:rPr lang="en-US" altLang="zh-CN"/>
              <a:t> Second level</a:t>
            </a:r>
            <a:endParaRPr lang="en-US" altLang="zh-CN"/>
          </a:p>
          <a:p>
            <a:pPr lvl="2" indent="-263525"/>
            <a:r>
              <a:rPr lang="en-US" altLang="zh-CN"/>
              <a:t>Third level</a:t>
            </a:r>
            <a:endParaRPr lang="en-US" altLang="zh-CN"/>
          </a:p>
          <a:p>
            <a:pPr lvl="3" indent="-180975"/>
            <a:r>
              <a:rPr lang="en-US" altLang="zh-CN"/>
              <a:t>Fourth level</a:t>
            </a:r>
            <a:endParaRPr lang="en-US" altLang="zh-CN"/>
          </a:p>
        </p:txBody>
      </p:sp>
      <p:sp>
        <p:nvSpPr>
          <p:cNvPr id="1027" name="Headline"/>
          <p:cNvSpPr>
            <a:spLocks noGrp="1"/>
          </p:cNvSpPr>
          <p:nvPr>
            <p:ph type="title"/>
          </p:nvPr>
        </p:nvSpPr>
        <p:spPr>
          <a:xfrm>
            <a:off x="912813" y="1398588"/>
            <a:ext cx="10555287" cy="360362"/>
          </a:xfrm>
          <a:prstGeom prst="rect">
            <a:avLst/>
          </a:prstGeom>
          <a:noFill/>
          <a:ln w="9525">
            <a:noFill/>
          </a:ln>
        </p:spPr>
        <p:txBody>
          <a:bodyPr anchor="t"/>
          <a:p>
            <a:pPr lvl="0" indent="0"/>
            <a:r>
              <a:rPr lang="en-US" altLang="zh-CN"/>
              <a:t>Major (24 Pt.) or Minor (18 Pt.) Times Bold, Title Case</a:t>
            </a:r>
            <a:endParaRPr lang="en-US" altLang="zh-CN"/>
          </a:p>
        </p:txBody>
      </p:sp>
      <p:sp>
        <p:nvSpPr>
          <p:cNvPr id="1028" name="Rectangle 4"/>
          <p:cNvSpPr/>
          <p:nvPr/>
        </p:nvSpPr>
        <p:spPr>
          <a:xfrm>
            <a:off x="8345488" y="6627813"/>
            <a:ext cx="3732212" cy="138112"/>
          </a:xfrm>
          <a:prstGeom prst="rect">
            <a:avLst/>
          </a:prstGeom>
          <a:noFill/>
          <a:ln w="9525">
            <a:noFill/>
          </a:ln>
        </p:spPr>
        <p:txBody>
          <a:bodyPr tIns="0" bIns="0" anchor="b">
            <a:spAutoFit/>
          </a:bodyPr>
          <a:p>
            <a:pPr lvl="0" indent="0" algn="r"/>
            <a:r>
              <a:rPr lang="en-US" altLang="en-US" sz="900" dirty="0">
                <a:latin typeface="楷体" panose="02010609060101010101" pitchFamily="1" charset="-122"/>
                <a:ea typeface="楷体" panose="02010609060101010101" pitchFamily="1" charset="-122"/>
              </a:rPr>
              <a:t>                                        </a:t>
            </a:r>
            <a:fld id="{9A0DB2DC-4C9A-4742-B13C-FB6460FD3503}" type="slidenum">
              <a:rPr lang="en-US" altLang="en-US" sz="900" dirty="0">
                <a:latin typeface="楷体" panose="02010609060101010101" pitchFamily="1" charset="-122"/>
                <a:ea typeface="楷体" panose="02010609060101010101" pitchFamily="1" charset="-122"/>
              </a:rPr>
            </a:fld>
            <a:endParaRPr lang="en-US" altLang="en-US" sz="900" dirty="0">
              <a:latin typeface="楷体" panose="02010609060101010101" pitchFamily="1" charset="-122"/>
              <a:ea typeface="楷体" panose="02010609060101010101" pitchFamily="1" charset="-122"/>
            </a:endParaRPr>
          </a:p>
        </p:txBody>
      </p:sp>
      <p:grpSp>
        <p:nvGrpSpPr>
          <p:cNvPr id="1029" name="组合 1028"/>
          <p:cNvGrpSpPr/>
          <p:nvPr/>
        </p:nvGrpSpPr>
        <p:grpSpPr>
          <a:xfrm>
            <a:off x="-1290637" y="3511550"/>
            <a:ext cx="1225550" cy="3224213"/>
            <a:chOff x="0" y="0"/>
            <a:chExt cx="579" cy="2031"/>
          </a:xfrm>
        </p:grpSpPr>
        <p:sp>
          <p:nvSpPr>
            <p:cNvPr id="1030" name="Rectangle 12"/>
            <p:cNvSpPr/>
            <p:nvPr/>
          </p:nvSpPr>
          <p:spPr>
            <a:xfrm>
              <a:off x="0" y="893"/>
              <a:ext cx="579" cy="231"/>
            </a:xfrm>
            <a:prstGeom prst="rect">
              <a:avLst/>
            </a:prstGeom>
            <a:solidFill>
              <a:srgbClr val="FFFFFF"/>
            </a:solidFill>
            <a:ln w="9525">
              <a:noFill/>
            </a:ln>
          </p:spPr>
          <p:txBody>
            <a:bodyPr lIns="91425" tIns="45712" rIns="91425" bIns="45712" anchor="ctr">
              <a:spAutoFit/>
            </a:bodyP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nvGrpSpPr>
            <p:cNvPr id="1031" name="组合 1030"/>
            <p:cNvGrpSpPr/>
            <p:nvPr/>
          </p:nvGrpSpPr>
          <p:grpSpPr>
            <a:xfrm>
              <a:off x="54" y="136"/>
              <a:ext cx="466" cy="115"/>
              <a:chOff x="0" y="0"/>
              <a:chExt cx="466" cy="115"/>
            </a:xfrm>
          </p:grpSpPr>
          <p:sp>
            <p:nvSpPr>
              <p:cNvPr id="1032" name="Rectangle 14"/>
              <p:cNvSpPr/>
              <p:nvPr/>
            </p:nvSpPr>
            <p:spPr>
              <a:xfrm flipV="1">
                <a:off x="117" y="0"/>
                <a:ext cx="116"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3" name="Rectangle 15"/>
              <p:cNvSpPr/>
              <p:nvPr/>
            </p:nvSpPr>
            <p:spPr>
              <a:xfrm flipV="1">
                <a:off x="233" y="0"/>
                <a:ext cx="115"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4" name="Rectangle 16"/>
              <p:cNvSpPr/>
              <p:nvPr/>
            </p:nvSpPr>
            <p:spPr>
              <a:xfrm flipV="1">
                <a:off x="349" y="0"/>
                <a:ext cx="117" cy="115"/>
              </a:xfrm>
              <a:prstGeom prst="rect">
                <a:avLst/>
              </a:prstGeom>
              <a:solidFill>
                <a:srgbClr val="99660A"/>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5" name="Rectangle 17"/>
              <p:cNvSpPr/>
              <p:nvPr/>
            </p:nvSpPr>
            <p:spPr>
              <a:xfrm flipV="1">
                <a:off x="0" y="0"/>
                <a:ext cx="117"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36" name="组合 1035"/>
            <p:cNvGrpSpPr/>
            <p:nvPr/>
          </p:nvGrpSpPr>
          <p:grpSpPr>
            <a:xfrm>
              <a:off x="54" y="272"/>
              <a:ext cx="466" cy="115"/>
              <a:chOff x="0" y="0"/>
              <a:chExt cx="466" cy="115"/>
            </a:xfrm>
          </p:grpSpPr>
          <p:sp>
            <p:nvSpPr>
              <p:cNvPr id="1037" name="Rectangle 19"/>
              <p:cNvSpPr/>
              <p:nvPr/>
            </p:nvSpPr>
            <p:spPr>
              <a:xfrm flipV="1">
                <a:off x="117" y="0"/>
                <a:ext cx="116"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8" name="Rectangle 20"/>
              <p:cNvSpPr/>
              <p:nvPr/>
            </p:nvSpPr>
            <p:spPr>
              <a:xfrm flipV="1">
                <a:off x="233" y="0"/>
                <a:ext cx="115"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9" name="Rectangle 21"/>
              <p:cNvSpPr/>
              <p:nvPr/>
            </p:nvSpPr>
            <p:spPr>
              <a:xfrm flipV="1">
                <a:off x="349" y="0"/>
                <a:ext cx="117"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0" name="Rectangle 22"/>
              <p:cNvSpPr/>
              <p:nvPr/>
            </p:nvSpPr>
            <p:spPr>
              <a:xfrm flipV="1">
                <a:off x="0"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41" name="组合 1040"/>
            <p:cNvGrpSpPr/>
            <p:nvPr/>
          </p:nvGrpSpPr>
          <p:grpSpPr>
            <a:xfrm>
              <a:off x="54" y="408"/>
              <a:ext cx="466" cy="115"/>
              <a:chOff x="0" y="0"/>
              <a:chExt cx="466" cy="115"/>
            </a:xfrm>
          </p:grpSpPr>
          <p:sp>
            <p:nvSpPr>
              <p:cNvPr id="1042" name="Rectangle 24"/>
              <p:cNvSpPr/>
              <p:nvPr/>
            </p:nvSpPr>
            <p:spPr>
              <a:xfrm flipV="1">
                <a:off x="117" y="0"/>
                <a:ext cx="116"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3" name="Rectangle 25"/>
              <p:cNvSpPr/>
              <p:nvPr/>
            </p:nvSpPr>
            <p:spPr>
              <a:xfrm flipV="1">
                <a:off x="233" y="0"/>
                <a:ext cx="115" cy="115"/>
              </a:xfrm>
              <a:prstGeom prst="rect">
                <a:avLst/>
              </a:prstGeom>
              <a:solidFill>
                <a:srgbClr val="0099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4" name="Rectangle 26"/>
              <p:cNvSpPr/>
              <p:nvPr/>
            </p:nvSpPr>
            <p:spPr>
              <a:xfrm flipV="1">
                <a:off x="349" y="0"/>
                <a:ext cx="117"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5" name="Rectangle 27"/>
              <p:cNvSpPr/>
              <p:nvPr/>
            </p:nvSpPr>
            <p:spPr>
              <a:xfrm flipV="1">
                <a:off x="0" y="0"/>
                <a:ext cx="117"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46" name="组合 1045"/>
            <p:cNvGrpSpPr/>
            <p:nvPr/>
          </p:nvGrpSpPr>
          <p:grpSpPr>
            <a:xfrm>
              <a:off x="54" y="0"/>
              <a:ext cx="466" cy="119"/>
              <a:chOff x="0" y="0"/>
              <a:chExt cx="466" cy="119"/>
            </a:xfrm>
          </p:grpSpPr>
          <p:sp>
            <p:nvSpPr>
              <p:cNvPr id="1047" name="Rectangle 29"/>
              <p:cNvSpPr/>
              <p:nvPr/>
            </p:nvSpPr>
            <p:spPr>
              <a:xfrm flipV="1">
                <a:off x="233" y="0"/>
                <a:ext cx="115" cy="119"/>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8" name="Rectangle 30"/>
              <p:cNvSpPr/>
              <p:nvPr/>
            </p:nvSpPr>
            <p:spPr>
              <a:xfrm flipV="1">
                <a:off x="349" y="0"/>
                <a:ext cx="117" cy="119"/>
              </a:xfrm>
              <a:prstGeom prst="rect">
                <a:avLst/>
              </a:prstGeom>
              <a:solidFill>
                <a:srgbClr val="CC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9" name="Rectangle 31"/>
              <p:cNvSpPr/>
              <p:nvPr/>
            </p:nvSpPr>
            <p:spPr>
              <a:xfrm flipV="1">
                <a:off x="0" y="0"/>
                <a:ext cx="117" cy="119"/>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0" name="Rectangle 32"/>
              <p:cNvSpPr/>
              <p:nvPr/>
            </p:nvSpPr>
            <p:spPr>
              <a:xfrm flipV="1">
                <a:off x="117" y="0"/>
                <a:ext cx="116" cy="119"/>
              </a:xfrm>
              <a:prstGeom prst="rect">
                <a:avLst/>
              </a:prstGeom>
              <a:solidFill>
                <a:srgbClr val="66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51" name="组合 1050"/>
            <p:cNvGrpSpPr/>
            <p:nvPr/>
          </p:nvGrpSpPr>
          <p:grpSpPr>
            <a:xfrm>
              <a:off x="54" y="635"/>
              <a:ext cx="466" cy="115"/>
              <a:chOff x="0" y="0"/>
              <a:chExt cx="466" cy="115"/>
            </a:xfrm>
          </p:grpSpPr>
          <p:sp>
            <p:nvSpPr>
              <p:cNvPr id="1052" name="Rectangle 3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3" name="Rectangle 3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4" name="Rectangle 3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5" name="Rectangle 3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56" name="组合 1055"/>
            <p:cNvGrpSpPr/>
            <p:nvPr/>
          </p:nvGrpSpPr>
          <p:grpSpPr>
            <a:xfrm>
              <a:off x="54" y="771"/>
              <a:ext cx="466" cy="115"/>
              <a:chOff x="0" y="0"/>
              <a:chExt cx="466" cy="115"/>
            </a:xfrm>
          </p:grpSpPr>
          <p:sp>
            <p:nvSpPr>
              <p:cNvPr id="1057" name="Rectangle 3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8" name="Rectangle 4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9" name="Rectangle 4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0" name="Rectangle 42"/>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61" name="组合 1060"/>
            <p:cNvGrpSpPr/>
            <p:nvPr/>
          </p:nvGrpSpPr>
          <p:grpSpPr>
            <a:xfrm>
              <a:off x="54" y="907"/>
              <a:ext cx="466" cy="115"/>
              <a:chOff x="0" y="0"/>
              <a:chExt cx="466" cy="115"/>
            </a:xfrm>
          </p:grpSpPr>
          <p:sp>
            <p:nvSpPr>
              <p:cNvPr id="1062" name="Rectangle 44"/>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3" name="Rectangle 45"/>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4" name="Rectangle 46"/>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5" name="Rectangle 4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66" name="组合 1065"/>
            <p:cNvGrpSpPr/>
            <p:nvPr/>
          </p:nvGrpSpPr>
          <p:grpSpPr>
            <a:xfrm>
              <a:off x="54" y="1134"/>
              <a:ext cx="466" cy="115"/>
              <a:chOff x="0" y="0"/>
              <a:chExt cx="466" cy="115"/>
            </a:xfrm>
          </p:grpSpPr>
          <p:sp>
            <p:nvSpPr>
              <p:cNvPr id="1067" name="Rectangle 49"/>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8" name="Rectangle 50"/>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9" name="Rectangle 51"/>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0" name="Rectangle 5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71" name="组合 1070"/>
            <p:cNvGrpSpPr/>
            <p:nvPr/>
          </p:nvGrpSpPr>
          <p:grpSpPr>
            <a:xfrm>
              <a:off x="54" y="1270"/>
              <a:ext cx="466" cy="115"/>
              <a:chOff x="0" y="0"/>
              <a:chExt cx="466" cy="115"/>
            </a:xfrm>
          </p:grpSpPr>
          <p:sp>
            <p:nvSpPr>
              <p:cNvPr id="1072" name="Rectangle 54"/>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3" name="Rectangle 55"/>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4" name="Rectangle 56"/>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5" name="Rectangle 57"/>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76" name="组合 1075"/>
            <p:cNvGrpSpPr/>
            <p:nvPr/>
          </p:nvGrpSpPr>
          <p:grpSpPr>
            <a:xfrm>
              <a:off x="54" y="1406"/>
              <a:ext cx="466" cy="115"/>
              <a:chOff x="0" y="0"/>
              <a:chExt cx="466" cy="115"/>
            </a:xfrm>
          </p:grpSpPr>
          <p:sp>
            <p:nvSpPr>
              <p:cNvPr id="1077" name="Rectangle 59"/>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8" name="Rectangle 60"/>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9" name="Rectangle 61"/>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0" name="Rectangle 6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81" name="组合 1080"/>
            <p:cNvGrpSpPr/>
            <p:nvPr/>
          </p:nvGrpSpPr>
          <p:grpSpPr>
            <a:xfrm>
              <a:off x="54" y="1633"/>
              <a:ext cx="466" cy="115"/>
              <a:chOff x="0" y="0"/>
              <a:chExt cx="466" cy="115"/>
            </a:xfrm>
          </p:grpSpPr>
          <p:sp>
            <p:nvSpPr>
              <p:cNvPr id="1082" name="Rectangle 6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3" name="Rectangle 6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4" name="Rectangle 6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5" name="Rectangle 6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86" name="组合 1085"/>
            <p:cNvGrpSpPr/>
            <p:nvPr/>
          </p:nvGrpSpPr>
          <p:grpSpPr>
            <a:xfrm>
              <a:off x="54" y="1775"/>
              <a:ext cx="466" cy="115"/>
              <a:chOff x="0" y="0"/>
              <a:chExt cx="466" cy="115"/>
            </a:xfrm>
          </p:grpSpPr>
          <p:sp>
            <p:nvSpPr>
              <p:cNvPr id="1087" name="Rectangle 6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8" name="Rectangle 7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9" name="Rectangle 7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0" name="Rectangle 72"/>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91" name="组合 1090"/>
            <p:cNvGrpSpPr/>
            <p:nvPr/>
          </p:nvGrpSpPr>
          <p:grpSpPr>
            <a:xfrm>
              <a:off x="54" y="1916"/>
              <a:ext cx="466" cy="115"/>
              <a:chOff x="0" y="0"/>
              <a:chExt cx="466" cy="115"/>
            </a:xfrm>
          </p:grpSpPr>
          <p:sp>
            <p:nvSpPr>
              <p:cNvPr id="1092" name="Rectangle 7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3" name="Rectangle 7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4" name="Rectangle 7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5" name="Rectangle 7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grpSp>
        <p:nvGrpSpPr>
          <p:cNvPr id="1096" name="组合 1095"/>
          <p:cNvGrpSpPr/>
          <p:nvPr/>
        </p:nvGrpSpPr>
        <p:grpSpPr>
          <a:xfrm>
            <a:off x="12211050" y="3543300"/>
            <a:ext cx="1225550" cy="3224213"/>
            <a:chOff x="0" y="0"/>
            <a:chExt cx="579" cy="2031"/>
          </a:xfrm>
        </p:grpSpPr>
        <p:sp>
          <p:nvSpPr>
            <p:cNvPr id="1097" name="Rectangle 12"/>
            <p:cNvSpPr/>
            <p:nvPr/>
          </p:nvSpPr>
          <p:spPr>
            <a:xfrm>
              <a:off x="0" y="893"/>
              <a:ext cx="579" cy="231"/>
            </a:xfrm>
            <a:prstGeom prst="rect">
              <a:avLst/>
            </a:prstGeom>
            <a:solidFill>
              <a:srgbClr val="FFFFFF"/>
            </a:solidFill>
            <a:ln w="9525">
              <a:noFill/>
            </a:ln>
          </p:spPr>
          <p:txBody>
            <a:bodyPr lIns="91425" tIns="45712" rIns="91425" bIns="45712" anchor="ctr">
              <a:spAutoFit/>
            </a:bodyP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nvGrpSpPr>
            <p:cNvPr id="1098" name="组合 1097"/>
            <p:cNvGrpSpPr/>
            <p:nvPr/>
          </p:nvGrpSpPr>
          <p:grpSpPr>
            <a:xfrm>
              <a:off x="54" y="136"/>
              <a:ext cx="466" cy="115"/>
              <a:chOff x="0" y="0"/>
              <a:chExt cx="466" cy="115"/>
            </a:xfrm>
          </p:grpSpPr>
          <p:sp>
            <p:nvSpPr>
              <p:cNvPr id="1099" name="Rectangle 14"/>
              <p:cNvSpPr/>
              <p:nvPr/>
            </p:nvSpPr>
            <p:spPr>
              <a:xfrm flipV="1">
                <a:off x="117" y="0"/>
                <a:ext cx="116"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0" name="Rectangle 15"/>
              <p:cNvSpPr/>
              <p:nvPr/>
            </p:nvSpPr>
            <p:spPr>
              <a:xfrm flipV="1">
                <a:off x="233" y="0"/>
                <a:ext cx="115"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1" name="Rectangle 16"/>
              <p:cNvSpPr/>
              <p:nvPr/>
            </p:nvSpPr>
            <p:spPr>
              <a:xfrm flipV="1">
                <a:off x="349" y="0"/>
                <a:ext cx="117" cy="115"/>
              </a:xfrm>
              <a:prstGeom prst="rect">
                <a:avLst/>
              </a:prstGeom>
              <a:solidFill>
                <a:srgbClr val="99660A"/>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2" name="Rectangle 17"/>
              <p:cNvSpPr/>
              <p:nvPr/>
            </p:nvSpPr>
            <p:spPr>
              <a:xfrm flipV="1">
                <a:off x="0" y="0"/>
                <a:ext cx="117"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03" name="组合 1102"/>
            <p:cNvGrpSpPr/>
            <p:nvPr/>
          </p:nvGrpSpPr>
          <p:grpSpPr>
            <a:xfrm>
              <a:off x="54" y="272"/>
              <a:ext cx="466" cy="115"/>
              <a:chOff x="0" y="0"/>
              <a:chExt cx="466" cy="115"/>
            </a:xfrm>
          </p:grpSpPr>
          <p:sp>
            <p:nvSpPr>
              <p:cNvPr id="1104" name="Rectangle 19"/>
              <p:cNvSpPr/>
              <p:nvPr/>
            </p:nvSpPr>
            <p:spPr>
              <a:xfrm flipV="1">
                <a:off x="117" y="0"/>
                <a:ext cx="116"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5" name="Rectangle 20"/>
              <p:cNvSpPr/>
              <p:nvPr/>
            </p:nvSpPr>
            <p:spPr>
              <a:xfrm flipV="1">
                <a:off x="233" y="0"/>
                <a:ext cx="115"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6" name="Rectangle 21"/>
              <p:cNvSpPr/>
              <p:nvPr/>
            </p:nvSpPr>
            <p:spPr>
              <a:xfrm flipV="1">
                <a:off x="349" y="0"/>
                <a:ext cx="117"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7" name="Rectangle 22"/>
              <p:cNvSpPr/>
              <p:nvPr/>
            </p:nvSpPr>
            <p:spPr>
              <a:xfrm flipV="1">
                <a:off x="0"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08" name="组合 1107"/>
            <p:cNvGrpSpPr/>
            <p:nvPr/>
          </p:nvGrpSpPr>
          <p:grpSpPr>
            <a:xfrm>
              <a:off x="54" y="408"/>
              <a:ext cx="466" cy="115"/>
              <a:chOff x="0" y="0"/>
              <a:chExt cx="466" cy="115"/>
            </a:xfrm>
          </p:grpSpPr>
          <p:sp>
            <p:nvSpPr>
              <p:cNvPr id="1109" name="Rectangle 24"/>
              <p:cNvSpPr/>
              <p:nvPr/>
            </p:nvSpPr>
            <p:spPr>
              <a:xfrm flipV="1">
                <a:off x="117" y="0"/>
                <a:ext cx="116"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0" name="Rectangle 25"/>
              <p:cNvSpPr/>
              <p:nvPr/>
            </p:nvSpPr>
            <p:spPr>
              <a:xfrm flipV="1">
                <a:off x="233" y="0"/>
                <a:ext cx="115" cy="115"/>
              </a:xfrm>
              <a:prstGeom prst="rect">
                <a:avLst/>
              </a:prstGeom>
              <a:solidFill>
                <a:srgbClr val="0099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1" name="Rectangle 26"/>
              <p:cNvSpPr/>
              <p:nvPr/>
            </p:nvSpPr>
            <p:spPr>
              <a:xfrm flipV="1">
                <a:off x="349" y="0"/>
                <a:ext cx="117"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2" name="Rectangle 27"/>
              <p:cNvSpPr/>
              <p:nvPr/>
            </p:nvSpPr>
            <p:spPr>
              <a:xfrm flipV="1">
                <a:off x="0" y="0"/>
                <a:ext cx="117"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13" name="组合 1112"/>
            <p:cNvGrpSpPr/>
            <p:nvPr/>
          </p:nvGrpSpPr>
          <p:grpSpPr>
            <a:xfrm>
              <a:off x="54" y="0"/>
              <a:ext cx="466" cy="119"/>
              <a:chOff x="0" y="0"/>
              <a:chExt cx="466" cy="119"/>
            </a:xfrm>
          </p:grpSpPr>
          <p:sp>
            <p:nvSpPr>
              <p:cNvPr id="1114" name="Rectangle 29"/>
              <p:cNvSpPr/>
              <p:nvPr/>
            </p:nvSpPr>
            <p:spPr>
              <a:xfrm flipV="1">
                <a:off x="233" y="0"/>
                <a:ext cx="115" cy="119"/>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5" name="Rectangle 30"/>
              <p:cNvSpPr/>
              <p:nvPr/>
            </p:nvSpPr>
            <p:spPr>
              <a:xfrm flipV="1">
                <a:off x="349" y="0"/>
                <a:ext cx="117" cy="119"/>
              </a:xfrm>
              <a:prstGeom prst="rect">
                <a:avLst/>
              </a:prstGeom>
              <a:solidFill>
                <a:srgbClr val="CC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6" name="Rectangle 31"/>
              <p:cNvSpPr/>
              <p:nvPr/>
            </p:nvSpPr>
            <p:spPr>
              <a:xfrm flipV="1">
                <a:off x="0" y="0"/>
                <a:ext cx="117" cy="119"/>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7" name="Rectangle 32"/>
              <p:cNvSpPr/>
              <p:nvPr/>
            </p:nvSpPr>
            <p:spPr>
              <a:xfrm flipV="1">
                <a:off x="117" y="0"/>
                <a:ext cx="116" cy="119"/>
              </a:xfrm>
              <a:prstGeom prst="rect">
                <a:avLst/>
              </a:prstGeom>
              <a:solidFill>
                <a:srgbClr val="66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18" name="组合 1117"/>
            <p:cNvGrpSpPr/>
            <p:nvPr/>
          </p:nvGrpSpPr>
          <p:grpSpPr>
            <a:xfrm>
              <a:off x="54" y="635"/>
              <a:ext cx="466" cy="115"/>
              <a:chOff x="0" y="0"/>
              <a:chExt cx="466" cy="115"/>
            </a:xfrm>
          </p:grpSpPr>
          <p:sp>
            <p:nvSpPr>
              <p:cNvPr id="1119" name="Rectangle 3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0" name="Rectangle 3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1" name="Rectangle 3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2" name="Rectangle 3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23" name="组合 1122"/>
            <p:cNvGrpSpPr/>
            <p:nvPr/>
          </p:nvGrpSpPr>
          <p:grpSpPr>
            <a:xfrm>
              <a:off x="54" y="771"/>
              <a:ext cx="466" cy="115"/>
              <a:chOff x="0" y="0"/>
              <a:chExt cx="466" cy="115"/>
            </a:xfrm>
          </p:grpSpPr>
          <p:sp>
            <p:nvSpPr>
              <p:cNvPr id="1124" name="Rectangle 3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5" name="Rectangle 4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6" name="Rectangle 4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7" name="Rectangle 42"/>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28" name="组合 1127"/>
            <p:cNvGrpSpPr/>
            <p:nvPr/>
          </p:nvGrpSpPr>
          <p:grpSpPr>
            <a:xfrm>
              <a:off x="54" y="907"/>
              <a:ext cx="466" cy="115"/>
              <a:chOff x="0" y="0"/>
              <a:chExt cx="466" cy="115"/>
            </a:xfrm>
          </p:grpSpPr>
          <p:sp>
            <p:nvSpPr>
              <p:cNvPr id="1129" name="Rectangle 44"/>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0" name="Rectangle 45"/>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1" name="Rectangle 46"/>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2" name="Rectangle 4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33" name="组合 1132"/>
            <p:cNvGrpSpPr/>
            <p:nvPr/>
          </p:nvGrpSpPr>
          <p:grpSpPr>
            <a:xfrm>
              <a:off x="54" y="1134"/>
              <a:ext cx="466" cy="115"/>
              <a:chOff x="0" y="0"/>
              <a:chExt cx="466" cy="115"/>
            </a:xfrm>
          </p:grpSpPr>
          <p:sp>
            <p:nvSpPr>
              <p:cNvPr id="1134" name="Rectangle 49"/>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5" name="Rectangle 50"/>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6" name="Rectangle 51"/>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7" name="Rectangle 5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38" name="组合 1137"/>
            <p:cNvGrpSpPr/>
            <p:nvPr/>
          </p:nvGrpSpPr>
          <p:grpSpPr>
            <a:xfrm>
              <a:off x="54" y="1270"/>
              <a:ext cx="466" cy="115"/>
              <a:chOff x="0" y="0"/>
              <a:chExt cx="466" cy="115"/>
            </a:xfrm>
          </p:grpSpPr>
          <p:sp>
            <p:nvSpPr>
              <p:cNvPr id="1139" name="Rectangle 54"/>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0" name="Rectangle 55"/>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1" name="Rectangle 56"/>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2" name="Rectangle 57"/>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43" name="组合 1142"/>
            <p:cNvGrpSpPr/>
            <p:nvPr/>
          </p:nvGrpSpPr>
          <p:grpSpPr>
            <a:xfrm>
              <a:off x="54" y="1406"/>
              <a:ext cx="466" cy="115"/>
              <a:chOff x="0" y="0"/>
              <a:chExt cx="466" cy="115"/>
            </a:xfrm>
          </p:grpSpPr>
          <p:sp>
            <p:nvSpPr>
              <p:cNvPr id="1144" name="Rectangle 59"/>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5" name="Rectangle 60"/>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6" name="Rectangle 61"/>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7" name="Rectangle 6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48" name="组合 1147"/>
            <p:cNvGrpSpPr/>
            <p:nvPr/>
          </p:nvGrpSpPr>
          <p:grpSpPr>
            <a:xfrm>
              <a:off x="54" y="1633"/>
              <a:ext cx="466" cy="115"/>
              <a:chOff x="0" y="0"/>
              <a:chExt cx="466" cy="115"/>
            </a:xfrm>
          </p:grpSpPr>
          <p:sp>
            <p:nvSpPr>
              <p:cNvPr id="1149" name="Rectangle 6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0" name="Rectangle 6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1" name="Rectangle 6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2" name="Rectangle 6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53" name="组合 1152"/>
            <p:cNvGrpSpPr/>
            <p:nvPr/>
          </p:nvGrpSpPr>
          <p:grpSpPr>
            <a:xfrm>
              <a:off x="54" y="1775"/>
              <a:ext cx="466" cy="115"/>
              <a:chOff x="0" y="0"/>
              <a:chExt cx="466" cy="115"/>
            </a:xfrm>
          </p:grpSpPr>
          <p:sp>
            <p:nvSpPr>
              <p:cNvPr id="1154" name="Rectangle 6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5" name="Rectangle 7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6" name="Rectangle 7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7" name="Rectangle 72"/>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58" name="组合 1157"/>
            <p:cNvGrpSpPr/>
            <p:nvPr/>
          </p:nvGrpSpPr>
          <p:grpSpPr>
            <a:xfrm>
              <a:off x="54" y="1916"/>
              <a:ext cx="466" cy="115"/>
              <a:chOff x="0" y="0"/>
              <a:chExt cx="466" cy="115"/>
            </a:xfrm>
          </p:grpSpPr>
          <p:sp>
            <p:nvSpPr>
              <p:cNvPr id="1159" name="Rectangle 7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60" name="Rectangle 7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61" name="Rectangle 7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62" name="Rectangle 7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sp>
        <p:nvSpPr>
          <p:cNvPr id="1163" name="文本框 140"/>
          <p:cNvSpPr txBox="1"/>
          <p:nvPr/>
        </p:nvSpPr>
        <p:spPr>
          <a:xfrm>
            <a:off x="-598487" y="688975"/>
            <a:ext cx="536575" cy="2301875"/>
          </a:xfrm>
          <a:prstGeom prst="rect">
            <a:avLst/>
          </a:prstGeom>
          <a:noFill/>
          <a:ln w="9525">
            <a:noFill/>
          </a:ln>
        </p:spPr>
        <p:txBody>
          <a:bodyPr vert="eaVert" lIns="0" tIns="0" rIns="0" bIns="0" anchor="t">
            <a:spAutoFit/>
          </a:bodyPr>
          <a:p>
            <a:pPr marL="285750" lvl="0" indent="-285750" defTabSz="914400" eaLnBrk="0" hangingPunct="0">
              <a:spcBef>
                <a:spcPct val="10000"/>
              </a:spcBef>
              <a:buClr>
                <a:srgbClr val="C00000"/>
              </a:buClr>
              <a:buChar char="n"/>
            </a:pPr>
            <a:r>
              <a:rPr lang="zh-CN" altLang="en-US" sz="1100" dirty="0">
                <a:solidFill>
                  <a:srgbClr val="7F7F7F"/>
                </a:solidFill>
                <a:latin typeface="微软雅黑" panose="020B0503020204020204" pitchFamily="2" charset="-122"/>
                <a:ea typeface="微软雅黑" panose="020B0503020204020204" pitchFamily="2" charset="-122"/>
              </a:rPr>
              <a:t>一级标题：</a:t>
            </a:r>
            <a:r>
              <a:rPr lang="en-US" altLang="en-US" sz="1100" b="1" dirty="0">
                <a:solidFill>
                  <a:srgbClr val="7F7F7F"/>
                </a:solidFill>
                <a:latin typeface="微软雅黑" panose="020B0503020204020204" pitchFamily="2" charset="-122"/>
                <a:ea typeface="微软雅黑" panose="020B0503020204020204" pitchFamily="2" charset="-122"/>
              </a:rPr>
              <a:t>16  </a:t>
            </a:r>
            <a:r>
              <a:rPr lang="zh-CN" altLang="en-US" sz="1100" b="1" dirty="0">
                <a:solidFill>
                  <a:srgbClr val="7F7F7F"/>
                </a:solidFill>
                <a:latin typeface="微软雅黑" panose="020B0503020204020204" pitchFamily="2" charset="-122"/>
                <a:ea typeface="微软雅黑" panose="020B0503020204020204" pitchFamily="2" charset="-122"/>
              </a:rPr>
              <a:t>号 微软雅黑加粗</a:t>
            </a:r>
            <a:endParaRPr lang="en-US" altLang="en-US" sz="1100" b="1"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二级标题：</a:t>
            </a:r>
            <a:r>
              <a:rPr lang="en-US" altLang="en-US" sz="1100" dirty="0">
                <a:solidFill>
                  <a:srgbClr val="7F7F7F"/>
                </a:solidFill>
                <a:latin typeface="微软雅黑" panose="020B0503020204020204" pitchFamily="2" charset="-122"/>
                <a:ea typeface="微软雅黑" panose="020B0503020204020204" pitchFamily="2" charset="-122"/>
              </a:rPr>
              <a:t>15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en-US" altLang="en-US" sz="1100"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三级文字：</a:t>
            </a:r>
            <a:r>
              <a:rPr lang="en-US" altLang="en-US" sz="1100" dirty="0">
                <a:solidFill>
                  <a:srgbClr val="7F7F7F"/>
                </a:solidFill>
                <a:latin typeface="微软雅黑" panose="020B0503020204020204" pitchFamily="2" charset="-122"/>
                <a:ea typeface="微软雅黑" panose="020B0503020204020204" pitchFamily="2" charset="-122"/>
              </a:rPr>
              <a:t>14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zh-CN" altLang="en-US" sz="1100" dirty="0">
              <a:solidFill>
                <a:srgbClr val="7F7F7F"/>
              </a:solidFill>
              <a:latin typeface="微软雅黑" panose="020B0503020204020204" pitchFamily="2" charset="-122"/>
              <a:ea typeface="微软雅黑" panose="020B0503020204020204" pitchFamily="2" charset="-122"/>
            </a:endParaRPr>
          </a:p>
        </p:txBody>
      </p:sp>
      <p:sp>
        <p:nvSpPr>
          <p:cNvPr id="1164" name="文本框 142"/>
          <p:cNvSpPr txBox="1"/>
          <p:nvPr/>
        </p:nvSpPr>
        <p:spPr>
          <a:xfrm>
            <a:off x="12465050" y="790575"/>
            <a:ext cx="536575" cy="2305050"/>
          </a:xfrm>
          <a:prstGeom prst="rect">
            <a:avLst/>
          </a:prstGeom>
          <a:noFill/>
          <a:ln w="9525">
            <a:noFill/>
          </a:ln>
        </p:spPr>
        <p:txBody>
          <a:bodyPr vert="eaVert" lIns="0" tIns="0" rIns="0" bIns="0" anchor="t">
            <a:spAutoFit/>
          </a:bodyPr>
          <a:p>
            <a:pPr marL="285750" lvl="0" indent="-285750" defTabSz="914400" eaLnBrk="0" hangingPunct="0">
              <a:spcBef>
                <a:spcPct val="10000"/>
              </a:spcBef>
              <a:buClr>
                <a:srgbClr val="C00000"/>
              </a:buClr>
              <a:buChar char="n"/>
            </a:pPr>
            <a:r>
              <a:rPr lang="zh-CN" altLang="en-US" sz="1100" dirty="0">
                <a:solidFill>
                  <a:srgbClr val="7F7F7F"/>
                </a:solidFill>
                <a:latin typeface="微软雅黑" panose="020B0503020204020204" pitchFamily="2" charset="-122"/>
                <a:ea typeface="微软雅黑" panose="020B0503020204020204" pitchFamily="2" charset="-122"/>
              </a:rPr>
              <a:t>一级标题：</a:t>
            </a:r>
            <a:r>
              <a:rPr lang="en-US" altLang="en-US" sz="1100" b="1" dirty="0">
                <a:solidFill>
                  <a:srgbClr val="7F7F7F"/>
                </a:solidFill>
                <a:latin typeface="微软雅黑" panose="020B0503020204020204" pitchFamily="2" charset="-122"/>
                <a:ea typeface="微软雅黑" panose="020B0503020204020204" pitchFamily="2" charset="-122"/>
              </a:rPr>
              <a:t>16  </a:t>
            </a:r>
            <a:r>
              <a:rPr lang="zh-CN" altLang="en-US" sz="1100" b="1" dirty="0">
                <a:solidFill>
                  <a:srgbClr val="7F7F7F"/>
                </a:solidFill>
                <a:latin typeface="微软雅黑" panose="020B0503020204020204" pitchFamily="2" charset="-122"/>
                <a:ea typeface="微软雅黑" panose="020B0503020204020204" pitchFamily="2" charset="-122"/>
              </a:rPr>
              <a:t>号 微软雅黑加粗</a:t>
            </a:r>
            <a:endParaRPr lang="en-US" altLang="en-US" sz="1100" b="1"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二级标题：</a:t>
            </a:r>
            <a:r>
              <a:rPr lang="en-US" altLang="en-US" sz="1100" dirty="0">
                <a:solidFill>
                  <a:srgbClr val="7F7F7F"/>
                </a:solidFill>
                <a:latin typeface="微软雅黑" panose="020B0503020204020204" pitchFamily="2" charset="-122"/>
                <a:ea typeface="微软雅黑" panose="020B0503020204020204" pitchFamily="2" charset="-122"/>
              </a:rPr>
              <a:t>15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en-US" altLang="en-US" sz="1100"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三级文字：</a:t>
            </a:r>
            <a:r>
              <a:rPr lang="en-US" altLang="en-US" sz="1100" dirty="0">
                <a:solidFill>
                  <a:srgbClr val="7F7F7F"/>
                </a:solidFill>
                <a:latin typeface="微软雅黑" panose="020B0503020204020204" pitchFamily="2" charset="-122"/>
                <a:ea typeface="微软雅黑" panose="020B0503020204020204" pitchFamily="2" charset="-122"/>
              </a:rPr>
              <a:t>14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zh-CN" altLang="en-US" sz="1100" dirty="0">
              <a:solidFill>
                <a:srgbClr val="7F7F7F"/>
              </a:solidFill>
              <a:latin typeface="微软雅黑" panose="020B0503020204020204" pitchFamily="2" charset="-122"/>
              <a:ea typeface="微软雅黑" panose="020B0503020204020204" pitchFamily="2" charset="-122"/>
            </a:endParaRPr>
          </a:p>
        </p:txBody>
      </p:sp>
      <p:pic>
        <p:nvPicPr>
          <p:cNvPr id="1165" name="Picture 44" descr="index_03-1"/>
          <p:cNvPicPr>
            <a:picLocks noChangeAspect="1"/>
          </p:cNvPicPr>
          <p:nvPr/>
        </p:nvPicPr>
        <p:blipFill>
          <a:blip r:embed="rId12"/>
          <a:stretch>
            <a:fillRect/>
          </a:stretch>
        </p:blipFill>
        <p:spPr>
          <a:xfrm>
            <a:off x="-7937" y="20638"/>
            <a:ext cx="12185650" cy="13414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ctr" defTabSz="914400" eaLnBrk="0" fontAlgn="base" latinLnBrk="0" hangingPunct="0">
        <a:lnSpc>
          <a:spcPct val="95000"/>
        </a:lnSpc>
        <a:spcBef>
          <a:spcPct val="0"/>
        </a:spcBef>
        <a:spcAft>
          <a:spcPct val="0"/>
        </a:spcAft>
        <a:buFont typeface="Arial" panose="020B0604020202020204" pitchFamily="34" charset="0"/>
        <a:buNone/>
        <a:defRPr sz="2400" b="1" kern="1200">
          <a:solidFill>
            <a:schemeClr val="tx1"/>
          </a:solidFill>
          <a:latin typeface="+mj-lt"/>
          <a:ea typeface="+mj-ea"/>
          <a:cs typeface="+mj-cs"/>
        </a:defRPr>
      </a:lvl1pPr>
    </p:titleStyle>
    <p:bodyStyle>
      <a:lvl1pPr marL="227330" lvl="0" indent="-227330" algn="l" defTabSz="914400" eaLnBrk="0" fontAlgn="base" latinLnBrk="0" hangingPunct="0">
        <a:lnSpc>
          <a:spcPct val="120000"/>
        </a:lnSpc>
        <a:spcBef>
          <a:spcPct val="50000"/>
        </a:spcBef>
        <a:spcAft>
          <a:spcPct val="0"/>
        </a:spcAft>
        <a:buClr>
          <a:srgbClr val="A4001E"/>
        </a:buClr>
        <a:buFont typeface="Wingdings" panose="05000000000000000000" pitchFamily="2" charset="2"/>
        <a:buChar char="n"/>
        <a:defRPr sz="1600" b="1" kern="1200">
          <a:solidFill>
            <a:schemeClr val="tx2"/>
          </a:solidFill>
          <a:latin typeface="+mn-lt"/>
          <a:ea typeface="+mn-ea"/>
          <a:cs typeface="+mn-cs"/>
        </a:defRPr>
      </a:lvl1pPr>
      <a:lvl2pPr marL="479425" lvl="1" indent="-137795" algn="l" defTabSz="914400" eaLnBrk="0" fontAlgn="base" latinLnBrk="0" hangingPunct="0">
        <a:lnSpc>
          <a:spcPct val="120000"/>
        </a:lnSpc>
        <a:spcBef>
          <a:spcPct val="0"/>
        </a:spcBef>
        <a:spcAft>
          <a:spcPct val="0"/>
        </a:spcAft>
        <a:buClr>
          <a:srgbClr val="A4001E"/>
        </a:buClr>
        <a:buFont typeface="Wingdings" panose="05000000000000000000" pitchFamily="2" charset="2"/>
        <a:buChar char="•"/>
        <a:defRPr sz="1500" b="0" kern="1200">
          <a:solidFill>
            <a:srgbClr val="595959"/>
          </a:solidFill>
          <a:latin typeface="+mn-lt"/>
          <a:ea typeface="+mn-ea"/>
          <a:cs typeface="+mn-cs"/>
        </a:defRPr>
      </a:lvl2pPr>
      <a:lvl3pPr marL="857250" lvl="2" indent="-263525" algn="l" defTabSz="914400" eaLnBrk="0" fontAlgn="base" latinLnBrk="0" hangingPunct="0">
        <a:lnSpc>
          <a:spcPct val="120000"/>
        </a:lnSpc>
        <a:spcBef>
          <a:spcPct val="0"/>
        </a:spcBef>
        <a:spcAft>
          <a:spcPct val="0"/>
        </a:spcAft>
        <a:buClr>
          <a:srgbClr val="A4001E"/>
        </a:buClr>
        <a:buFont typeface="Wingdings" panose="05000000000000000000" pitchFamily="2" charset="2"/>
        <a:buChar char="—"/>
        <a:defRPr sz="1400" b="0" kern="1200">
          <a:solidFill>
            <a:srgbClr val="595959"/>
          </a:solidFill>
          <a:latin typeface="+mn-lt"/>
          <a:ea typeface="+mn-ea"/>
          <a:cs typeface="+mn-cs"/>
        </a:defRPr>
      </a:lvl3pPr>
      <a:lvl4pPr marL="1158875" lvl="3" indent="-180975" algn="l" defTabSz="914400" eaLnBrk="0" fontAlgn="base" latinLnBrk="0" hangingPunct="0">
        <a:lnSpc>
          <a:spcPct val="120000"/>
        </a:lnSpc>
        <a:spcBef>
          <a:spcPct val="0"/>
        </a:spcBef>
        <a:spcAft>
          <a:spcPct val="0"/>
        </a:spcAft>
        <a:buClr>
          <a:srgbClr val="A4001E"/>
        </a:buClr>
        <a:buFont typeface="Wingdings" panose="05000000000000000000" pitchFamily="2" charset="2"/>
        <a:buChar char="–"/>
        <a:defRPr sz="1400" b="0" kern="1200">
          <a:solidFill>
            <a:srgbClr val="595959"/>
          </a:solidFill>
          <a:latin typeface="+mn-lt"/>
          <a:ea typeface="+mn-ea"/>
          <a:cs typeface="+mn-cs"/>
        </a:defRPr>
      </a:lvl4pPr>
      <a:lvl5pPr marL="2057400" lvl="4"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5pPr>
      <a:lvl6pPr marL="2514600" lvl="5"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6pPr>
      <a:lvl7pPr marL="2971800" lvl="6"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7pPr>
      <a:lvl8pPr marL="3429000" lvl="7"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8pPr>
      <a:lvl9pPr marL="3886200" lvl="8"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body"/>
          </p:nvPr>
        </p:nvSpPr>
        <p:spPr>
          <a:xfrm>
            <a:off x="554038" y="2219325"/>
            <a:ext cx="11252200" cy="4476750"/>
          </a:xfrm>
          <a:prstGeom prst="rect">
            <a:avLst/>
          </a:prstGeom>
          <a:noFill/>
          <a:ln w="9525">
            <a:noFill/>
          </a:ln>
        </p:spPr>
        <p:txBody>
          <a:bodyPr anchor="t"/>
          <a:p>
            <a:pPr lvl="0" indent="-227330"/>
            <a:r>
              <a:rPr lang="en-US" altLang="zh-CN"/>
              <a:t>Text:  14pt. Times New Roman with 70 percent Wingdings square bullet</a:t>
            </a:r>
            <a:endParaRPr lang="en-US" altLang="zh-CN"/>
          </a:p>
          <a:p>
            <a:pPr lvl="1" indent="-137795"/>
            <a:r>
              <a:rPr lang="en-US" altLang="zh-CN"/>
              <a:t> Second level</a:t>
            </a:r>
            <a:endParaRPr lang="en-US" altLang="zh-CN"/>
          </a:p>
          <a:p>
            <a:pPr lvl="2" indent="-263525"/>
            <a:r>
              <a:rPr lang="en-US" altLang="zh-CN"/>
              <a:t>Third level</a:t>
            </a:r>
            <a:endParaRPr lang="en-US" altLang="zh-CN"/>
          </a:p>
          <a:p>
            <a:pPr lvl="3" indent="-180975"/>
            <a:r>
              <a:rPr lang="en-US" altLang="zh-CN"/>
              <a:t>Fourth level</a:t>
            </a:r>
            <a:endParaRPr lang="en-US" altLang="zh-CN"/>
          </a:p>
        </p:txBody>
      </p:sp>
      <p:sp>
        <p:nvSpPr>
          <p:cNvPr id="1027" name="Headline"/>
          <p:cNvSpPr>
            <a:spLocks noGrp="1"/>
          </p:cNvSpPr>
          <p:nvPr>
            <p:ph type="title"/>
          </p:nvPr>
        </p:nvSpPr>
        <p:spPr>
          <a:xfrm>
            <a:off x="912813" y="1398588"/>
            <a:ext cx="10555287" cy="360362"/>
          </a:xfrm>
          <a:prstGeom prst="rect">
            <a:avLst/>
          </a:prstGeom>
          <a:noFill/>
          <a:ln w="9525">
            <a:noFill/>
          </a:ln>
        </p:spPr>
        <p:txBody>
          <a:bodyPr anchor="t"/>
          <a:p>
            <a:pPr lvl="0" indent="0"/>
            <a:r>
              <a:rPr lang="en-US" altLang="zh-CN"/>
              <a:t>Major (24 Pt.) or Minor (18 Pt.) Times Bold, Title Case</a:t>
            </a:r>
            <a:endParaRPr lang="en-US" altLang="zh-CN"/>
          </a:p>
        </p:txBody>
      </p:sp>
      <p:sp>
        <p:nvSpPr>
          <p:cNvPr id="1028" name="Rectangle 4"/>
          <p:cNvSpPr/>
          <p:nvPr/>
        </p:nvSpPr>
        <p:spPr>
          <a:xfrm>
            <a:off x="8345488" y="6627813"/>
            <a:ext cx="3732212" cy="138112"/>
          </a:xfrm>
          <a:prstGeom prst="rect">
            <a:avLst/>
          </a:prstGeom>
          <a:noFill/>
          <a:ln w="9525">
            <a:noFill/>
          </a:ln>
        </p:spPr>
        <p:txBody>
          <a:bodyPr tIns="0" bIns="0" anchor="b">
            <a:spAutoFit/>
          </a:bodyPr>
          <a:p>
            <a:pPr lvl="0" indent="0" algn="r"/>
            <a:r>
              <a:rPr lang="en-US" altLang="en-US" sz="900" dirty="0">
                <a:latin typeface="楷体" panose="02010609060101010101" pitchFamily="1" charset="-122"/>
                <a:ea typeface="楷体" panose="02010609060101010101" pitchFamily="1" charset="-122"/>
              </a:rPr>
              <a:t>                                        </a:t>
            </a:r>
            <a:fld id="{9A0DB2DC-4C9A-4742-B13C-FB6460FD3503}" type="slidenum">
              <a:rPr lang="en-US" altLang="en-US" sz="900" dirty="0">
                <a:latin typeface="楷体" panose="02010609060101010101" pitchFamily="1" charset="-122"/>
                <a:ea typeface="楷体" panose="02010609060101010101" pitchFamily="1" charset="-122"/>
              </a:rPr>
            </a:fld>
            <a:endParaRPr lang="en-US" altLang="en-US" sz="900" dirty="0">
              <a:latin typeface="楷体" panose="02010609060101010101" pitchFamily="1" charset="-122"/>
              <a:ea typeface="楷体" panose="02010609060101010101" pitchFamily="1" charset="-122"/>
            </a:endParaRPr>
          </a:p>
        </p:txBody>
      </p:sp>
      <p:grpSp>
        <p:nvGrpSpPr>
          <p:cNvPr id="1029" name="组合 1028"/>
          <p:cNvGrpSpPr/>
          <p:nvPr/>
        </p:nvGrpSpPr>
        <p:grpSpPr>
          <a:xfrm>
            <a:off x="-1290637" y="3511550"/>
            <a:ext cx="1225550" cy="3224213"/>
            <a:chOff x="0" y="0"/>
            <a:chExt cx="579" cy="2031"/>
          </a:xfrm>
        </p:grpSpPr>
        <p:sp>
          <p:nvSpPr>
            <p:cNvPr id="1030" name="Rectangle 12"/>
            <p:cNvSpPr/>
            <p:nvPr/>
          </p:nvSpPr>
          <p:spPr>
            <a:xfrm>
              <a:off x="0" y="893"/>
              <a:ext cx="579" cy="231"/>
            </a:xfrm>
            <a:prstGeom prst="rect">
              <a:avLst/>
            </a:prstGeom>
            <a:solidFill>
              <a:srgbClr val="FFFFFF"/>
            </a:solidFill>
            <a:ln w="9525">
              <a:noFill/>
            </a:ln>
          </p:spPr>
          <p:txBody>
            <a:bodyPr lIns="91425" tIns="45712" rIns="91425" bIns="45712" anchor="ctr">
              <a:spAutoFit/>
            </a:bodyP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nvGrpSpPr>
            <p:cNvPr id="1031" name="组合 1030"/>
            <p:cNvGrpSpPr/>
            <p:nvPr/>
          </p:nvGrpSpPr>
          <p:grpSpPr>
            <a:xfrm>
              <a:off x="54" y="136"/>
              <a:ext cx="466" cy="115"/>
              <a:chOff x="0" y="0"/>
              <a:chExt cx="466" cy="115"/>
            </a:xfrm>
          </p:grpSpPr>
          <p:sp>
            <p:nvSpPr>
              <p:cNvPr id="1032" name="Rectangle 14"/>
              <p:cNvSpPr/>
              <p:nvPr/>
            </p:nvSpPr>
            <p:spPr>
              <a:xfrm flipV="1">
                <a:off x="117" y="0"/>
                <a:ext cx="116"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3" name="Rectangle 15"/>
              <p:cNvSpPr/>
              <p:nvPr/>
            </p:nvSpPr>
            <p:spPr>
              <a:xfrm flipV="1">
                <a:off x="233" y="0"/>
                <a:ext cx="115"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4" name="Rectangle 16"/>
              <p:cNvSpPr/>
              <p:nvPr/>
            </p:nvSpPr>
            <p:spPr>
              <a:xfrm flipV="1">
                <a:off x="349" y="0"/>
                <a:ext cx="117" cy="115"/>
              </a:xfrm>
              <a:prstGeom prst="rect">
                <a:avLst/>
              </a:prstGeom>
              <a:solidFill>
                <a:srgbClr val="99660A"/>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5" name="Rectangle 17"/>
              <p:cNvSpPr/>
              <p:nvPr/>
            </p:nvSpPr>
            <p:spPr>
              <a:xfrm flipV="1">
                <a:off x="0" y="0"/>
                <a:ext cx="117"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36" name="组合 1035"/>
            <p:cNvGrpSpPr/>
            <p:nvPr/>
          </p:nvGrpSpPr>
          <p:grpSpPr>
            <a:xfrm>
              <a:off x="54" y="272"/>
              <a:ext cx="466" cy="115"/>
              <a:chOff x="0" y="0"/>
              <a:chExt cx="466" cy="115"/>
            </a:xfrm>
          </p:grpSpPr>
          <p:sp>
            <p:nvSpPr>
              <p:cNvPr id="1037" name="Rectangle 19"/>
              <p:cNvSpPr/>
              <p:nvPr/>
            </p:nvSpPr>
            <p:spPr>
              <a:xfrm flipV="1">
                <a:off x="117" y="0"/>
                <a:ext cx="116"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8" name="Rectangle 20"/>
              <p:cNvSpPr/>
              <p:nvPr/>
            </p:nvSpPr>
            <p:spPr>
              <a:xfrm flipV="1">
                <a:off x="233" y="0"/>
                <a:ext cx="115"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39" name="Rectangle 21"/>
              <p:cNvSpPr/>
              <p:nvPr/>
            </p:nvSpPr>
            <p:spPr>
              <a:xfrm flipV="1">
                <a:off x="349" y="0"/>
                <a:ext cx="117"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0" name="Rectangle 22"/>
              <p:cNvSpPr/>
              <p:nvPr/>
            </p:nvSpPr>
            <p:spPr>
              <a:xfrm flipV="1">
                <a:off x="0"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41" name="组合 1040"/>
            <p:cNvGrpSpPr/>
            <p:nvPr/>
          </p:nvGrpSpPr>
          <p:grpSpPr>
            <a:xfrm>
              <a:off x="54" y="408"/>
              <a:ext cx="466" cy="115"/>
              <a:chOff x="0" y="0"/>
              <a:chExt cx="466" cy="115"/>
            </a:xfrm>
          </p:grpSpPr>
          <p:sp>
            <p:nvSpPr>
              <p:cNvPr id="1042" name="Rectangle 24"/>
              <p:cNvSpPr/>
              <p:nvPr/>
            </p:nvSpPr>
            <p:spPr>
              <a:xfrm flipV="1">
                <a:off x="117" y="0"/>
                <a:ext cx="116"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3" name="Rectangle 25"/>
              <p:cNvSpPr/>
              <p:nvPr/>
            </p:nvSpPr>
            <p:spPr>
              <a:xfrm flipV="1">
                <a:off x="233" y="0"/>
                <a:ext cx="115" cy="115"/>
              </a:xfrm>
              <a:prstGeom prst="rect">
                <a:avLst/>
              </a:prstGeom>
              <a:solidFill>
                <a:srgbClr val="0099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4" name="Rectangle 26"/>
              <p:cNvSpPr/>
              <p:nvPr/>
            </p:nvSpPr>
            <p:spPr>
              <a:xfrm flipV="1">
                <a:off x="349" y="0"/>
                <a:ext cx="117"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5" name="Rectangle 27"/>
              <p:cNvSpPr/>
              <p:nvPr/>
            </p:nvSpPr>
            <p:spPr>
              <a:xfrm flipV="1">
                <a:off x="0" y="0"/>
                <a:ext cx="117"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46" name="组合 1045"/>
            <p:cNvGrpSpPr/>
            <p:nvPr/>
          </p:nvGrpSpPr>
          <p:grpSpPr>
            <a:xfrm>
              <a:off x="54" y="0"/>
              <a:ext cx="466" cy="119"/>
              <a:chOff x="0" y="0"/>
              <a:chExt cx="466" cy="119"/>
            </a:xfrm>
          </p:grpSpPr>
          <p:sp>
            <p:nvSpPr>
              <p:cNvPr id="1047" name="Rectangle 29"/>
              <p:cNvSpPr/>
              <p:nvPr/>
            </p:nvSpPr>
            <p:spPr>
              <a:xfrm flipV="1">
                <a:off x="233" y="0"/>
                <a:ext cx="115" cy="119"/>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8" name="Rectangle 30"/>
              <p:cNvSpPr/>
              <p:nvPr/>
            </p:nvSpPr>
            <p:spPr>
              <a:xfrm flipV="1">
                <a:off x="349" y="0"/>
                <a:ext cx="117" cy="119"/>
              </a:xfrm>
              <a:prstGeom prst="rect">
                <a:avLst/>
              </a:prstGeom>
              <a:solidFill>
                <a:srgbClr val="CC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49" name="Rectangle 31"/>
              <p:cNvSpPr/>
              <p:nvPr/>
            </p:nvSpPr>
            <p:spPr>
              <a:xfrm flipV="1">
                <a:off x="0" y="0"/>
                <a:ext cx="117" cy="119"/>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0" name="Rectangle 32"/>
              <p:cNvSpPr/>
              <p:nvPr/>
            </p:nvSpPr>
            <p:spPr>
              <a:xfrm flipV="1">
                <a:off x="117" y="0"/>
                <a:ext cx="116" cy="119"/>
              </a:xfrm>
              <a:prstGeom prst="rect">
                <a:avLst/>
              </a:prstGeom>
              <a:solidFill>
                <a:srgbClr val="66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51" name="组合 1050"/>
            <p:cNvGrpSpPr/>
            <p:nvPr/>
          </p:nvGrpSpPr>
          <p:grpSpPr>
            <a:xfrm>
              <a:off x="54" y="635"/>
              <a:ext cx="466" cy="115"/>
              <a:chOff x="0" y="0"/>
              <a:chExt cx="466" cy="115"/>
            </a:xfrm>
          </p:grpSpPr>
          <p:sp>
            <p:nvSpPr>
              <p:cNvPr id="1052" name="Rectangle 3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3" name="Rectangle 3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4" name="Rectangle 3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5" name="Rectangle 3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56" name="组合 1055"/>
            <p:cNvGrpSpPr/>
            <p:nvPr/>
          </p:nvGrpSpPr>
          <p:grpSpPr>
            <a:xfrm>
              <a:off x="54" y="771"/>
              <a:ext cx="466" cy="115"/>
              <a:chOff x="0" y="0"/>
              <a:chExt cx="466" cy="115"/>
            </a:xfrm>
          </p:grpSpPr>
          <p:sp>
            <p:nvSpPr>
              <p:cNvPr id="1057" name="Rectangle 3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8" name="Rectangle 4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59" name="Rectangle 4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0" name="Rectangle 42"/>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61" name="组合 1060"/>
            <p:cNvGrpSpPr/>
            <p:nvPr/>
          </p:nvGrpSpPr>
          <p:grpSpPr>
            <a:xfrm>
              <a:off x="54" y="907"/>
              <a:ext cx="466" cy="115"/>
              <a:chOff x="0" y="0"/>
              <a:chExt cx="466" cy="115"/>
            </a:xfrm>
          </p:grpSpPr>
          <p:sp>
            <p:nvSpPr>
              <p:cNvPr id="1062" name="Rectangle 44"/>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3" name="Rectangle 45"/>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4" name="Rectangle 46"/>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5" name="Rectangle 4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66" name="组合 1065"/>
            <p:cNvGrpSpPr/>
            <p:nvPr/>
          </p:nvGrpSpPr>
          <p:grpSpPr>
            <a:xfrm>
              <a:off x="54" y="1134"/>
              <a:ext cx="466" cy="115"/>
              <a:chOff x="0" y="0"/>
              <a:chExt cx="466" cy="115"/>
            </a:xfrm>
          </p:grpSpPr>
          <p:sp>
            <p:nvSpPr>
              <p:cNvPr id="1067" name="Rectangle 49"/>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8" name="Rectangle 50"/>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69" name="Rectangle 51"/>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0" name="Rectangle 5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71" name="组合 1070"/>
            <p:cNvGrpSpPr/>
            <p:nvPr/>
          </p:nvGrpSpPr>
          <p:grpSpPr>
            <a:xfrm>
              <a:off x="54" y="1270"/>
              <a:ext cx="466" cy="115"/>
              <a:chOff x="0" y="0"/>
              <a:chExt cx="466" cy="115"/>
            </a:xfrm>
          </p:grpSpPr>
          <p:sp>
            <p:nvSpPr>
              <p:cNvPr id="1072" name="Rectangle 54"/>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3" name="Rectangle 55"/>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4" name="Rectangle 56"/>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5" name="Rectangle 57"/>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76" name="组合 1075"/>
            <p:cNvGrpSpPr/>
            <p:nvPr/>
          </p:nvGrpSpPr>
          <p:grpSpPr>
            <a:xfrm>
              <a:off x="54" y="1406"/>
              <a:ext cx="466" cy="115"/>
              <a:chOff x="0" y="0"/>
              <a:chExt cx="466" cy="115"/>
            </a:xfrm>
          </p:grpSpPr>
          <p:sp>
            <p:nvSpPr>
              <p:cNvPr id="1077" name="Rectangle 59"/>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8" name="Rectangle 60"/>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79" name="Rectangle 61"/>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0" name="Rectangle 6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81" name="组合 1080"/>
            <p:cNvGrpSpPr/>
            <p:nvPr/>
          </p:nvGrpSpPr>
          <p:grpSpPr>
            <a:xfrm>
              <a:off x="54" y="1633"/>
              <a:ext cx="466" cy="115"/>
              <a:chOff x="0" y="0"/>
              <a:chExt cx="466" cy="115"/>
            </a:xfrm>
          </p:grpSpPr>
          <p:sp>
            <p:nvSpPr>
              <p:cNvPr id="1082" name="Rectangle 6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3" name="Rectangle 6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4" name="Rectangle 6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5" name="Rectangle 6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86" name="组合 1085"/>
            <p:cNvGrpSpPr/>
            <p:nvPr/>
          </p:nvGrpSpPr>
          <p:grpSpPr>
            <a:xfrm>
              <a:off x="54" y="1775"/>
              <a:ext cx="466" cy="115"/>
              <a:chOff x="0" y="0"/>
              <a:chExt cx="466" cy="115"/>
            </a:xfrm>
          </p:grpSpPr>
          <p:sp>
            <p:nvSpPr>
              <p:cNvPr id="1087" name="Rectangle 6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8" name="Rectangle 7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89" name="Rectangle 7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0" name="Rectangle 72"/>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091" name="组合 1090"/>
            <p:cNvGrpSpPr/>
            <p:nvPr/>
          </p:nvGrpSpPr>
          <p:grpSpPr>
            <a:xfrm>
              <a:off x="54" y="1916"/>
              <a:ext cx="466" cy="115"/>
              <a:chOff x="0" y="0"/>
              <a:chExt cx="466" cy="115"/>
            </a:xfrm>
          </p:grpSpPr>
          <p:sp>
            <p:nvSpPr>
              <p:cNvPr id="1092" name="Rectangle 7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3" name="Rectangle 7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4" name="Rectangle 7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095" name="Rectangle 7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grpSp>
        <p:nvGrpSpPr>
          <p:cNvPr id="1096" name="组合 1095"/>
          <p:cNvGrpSpPr/>
          <p:nvPr/>
        </p:nvGrpSpPr>
        <p:grpSpPr>
          <a:xfrm>
            <a:off x="12211050" y="3543300"/>
            <a:ext cx="1225550" cy="3224213"/>
            <a:chOff x="0" y="0"/>
            <a:chExt cx="579" cy="2031"/>
          </a:xfrm>
        </p:grpSpPr>
        <p:sp>
          <p:nvSpPr>
            <p:cNvPr id="1097" name="Rectangle 12"/>
            <p:cNvSpPr/>
            <p:nvPr/>
          </p:nvSpPr>
          <p:spPr>
            <a:xfrm>
              <a:off x="0" y="893"/>
              <a:ext cx="579" cy="231"/>
            </a:xfrm>
            <a:prstGeom prst="rect">
              <a:avLst/>
            </a:prstGeom>
            <a:solidFill>
              <a:srgbClr val="FFFFFF"/>
            </a:solidFill>
            <a:ln w="9525">
              <a:noFill/>
            </a:ln>
          </p:spPr>
          <p:txBody>
            <a:bodyPr lIns="91425" tIns="45712" rIns="91425" bIns="45712" anchor="ctr">
              <a:spAutoFit/>
            </a:bodyP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nvGrpSpPr>
            <p:cNvPr id="1098" name="组合 1097"/>
            <p:cNvGrpSpPr/>
            <p:nvPr/>
          </p:nvGrpSpPr>
          <p:grpSpPr>
            <a:xfrm>
              <a:off x="54" y="136"/>
              <a:ext cx="466" cy="115"/>
              <a:chOff x="0" y="0"/>
              <a:chExt cx="466" cy="115"/>
            </a:xfrm>
          </p:grpSpPr>
          <p:sp>
            <p:nvSpPr>
              <p:cNvPr id="1099" name="Rectangle 14"/>
              <p:cNvSpPr/>
              <p:nvPr/>
            </p:nvSpPr>
            <p:spPr>
              <a:xfrm flipV="1">
                <a:off x="117" y="0"/>
                <a:ext cx="116"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0" name="Rectangle 15"/>
              <p:cNvSpPr/>
              <p:nvPr/>
            </p:nvSpPr>
            <p:spPr>
              <a:xfrm flipV="1">
                <a:off x="233" y="0"/>
                <a:ext cx="115"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1" name="Rectangle 16"/>
              <p:cNvSpPr/>
              <p:nvPr/>
            </p:nvSpPr>
            <p:spPr>
              <a:xfrm flipV="1">
                <a:off x="349" y="0"/>
                <a:ext cx="117" cy="115"/>
              </a:xfrm>
              <a:prstGeom prst="rect">
                <a:avLst/>
              </a:prstGeom>
              <a:solidFill>
                <a:srgbClr val="99660A"/>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2" name="Rectangle 17"/>
              <p:cNvSpPr/>
              <p:nvPr/>
            </p:nvSpPr>
            <p:spPr>
              <a:xfrm flipV="1">
                <a:off x="0" y="0"/>
                <a:ext cx="117"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03" name="组合 1102"/>
            <p:cNvGrpSpPr/>
            <p:nvPr/>
          </p:nvGrpSpPr>
          <p:grpSpPr>
            <a:xfrm>
              <a:off x="54" y="272"/>
              <a:ext cx="466" cy="115"/>
              <a:chOff x="0" y="0"/>
              <a:chExt cx="466" cy="115"/>
            </a:xfrm>
          </p:grpSpPr>
          <p:sp>
            <p:nvSpPr>
              <p:cNvPr id="1104" name="Rectangle 19"/>
              <p:cNvSpPr/>
              <p:nvPr/>
            </p:nvSpPr>
            <p:spPr>
              <a:xfrm flipV="1">
                <a:off x="117" y="0"/>
                <a:ext cx="116"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5" name="Rectangle 20"/>
              <p:cNvSpPr/>
              <p:nvPr/>
            </p:nvSpPr>
            <p:spPr>
              <a:xfrm flipV="1">
                <a:off x="233" y="0"/>
                <a:ext cx="115"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6" name="Rectangle 21"/>
              <p:cNvSpPr/>
              <p:nvPr/>
            </p:nvSpPr>
            <p:spPr>
              <a:xfrm flipV="1">
                <a:off x="349" y="0"/>
                <a:ext cx="117"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07" name="Rectangle 22"/>
              <p:cNvSpPr/>
              <p:nvPr/>
            </p:nvSpPr>
            <p:spPr>
              <a:xfrm flipV="1">
                <a:off x="0"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08" name="组合 1107"/>
            <p:cNvGrpSpPr/>
            <p:nvPr/>
          </p:nvGrpSpPr>
          <p:grpSpPr>
            <a:xfrm>
              <a:off x="54" y="408"/>
              <a:ext cx="466" cy="115"/>
              <a:chOff x="0" y="0"/>
              <a:chExt cx="466" cy="115"/>
            </a:xfrm>
          </p:grpSpPr>
          <p:sp>
            <p:nvSpPr>
              <p:cNvPr id="1109" name="Rectangle 24"/>
              <p:cNvSpPr/>
              <p:nvPr/>
            </p:nvSpPr>
            <p:spPr>
              <a:xfrm flipV="1">
                <a:off x="117" y="0"/>
                <a:ext cx="116"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0" name="Rectangle 25"/>
              <p:cNvSpPr/>
              <p:nvPr/>
            </p:nvSpPr>
            <p:spPr>
              <a:xfrm flipV="1">
                <a:off x="233" y="0"/>
                <a:ext cx="115" cy="115"/>
              </a:xfrm>
              <a:prstGeom prst="rect">
                <a:avLst/>
              </a:prstGeom>
              <a:solidFill>
                <a:srgbClr val="0099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1" name="Rectangle 26"/>
              <p:cNvSpPr/>
              <p:nvPr/>
            </p:nvSpPr>
            <p:spPr>
              <a:xfrm flipV="1">
                <a:off x="349" y="0"/>
                <a:ext cx="117"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2" name="Rectangle 27"/>
              <p:cNvSpPr/>
              <p:nvPr/>
            </p:nvSpPr>
            <p:spPr>
              <a:xfrm flipV="1">
                <a:off x="0" y="0"/>
                <a:ext cx="117"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13" name="组合 1112"/>
            <p:cNvGrpSpPr/>
            <p:nvPr/>
          </p:nvGrpSpPr>
          <p:grpSpPr>
            <a:xfrm>
              <a:off x="54" y="0"/>
              <a:ext cx="466" cy="119"/>
              <a:chOff x="0" y="0"/>
              <a:chExt cx="466" cy="119"/>
            </a:xfrm>
          </p:grpSpPr>
          <p:sp>
            <p:nvSpPr>
              <p:cNvPr id="1114" name="Rectangle 29"/>
              <p:cNvSpPr/>
              <p:nvPr/>
            </p:nvSpPr>
            <p:spPr>
              <a:xfrm flipV="1">
                <a:off x="233" y="0"/>
                <a:ext cx="115" cy="119"/>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5" name="Rectangle 30"/>
              <p:cNvSpPr/>
              <p:nvPr/>
            </p:nvSpPr>
            <p:spPr>
              <a:xfrm flipV="1">
                <a:off x="349" y="0"/>
                <a:ext cx="117" cy="119"/>
              </a:xfrm>
              <a:prstGeom prst="rect">
                <a:avLst/>
              </a:prstGeom>
              <a:solidFill>
                <a:srgbClr val="CC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6" name="Rectangle 31"/>
              <p:cNvSpPr/>
              <p:nvPr/>
            </p:nvSpPr>
            <p:spPr>
              <a:xfrm flipV="1">
                <a:off x="0" y="0"/>
                <a:ext cx="117" cy="119"/>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17" name="Rectangle 32"/>
              <p:cNvSpPr/>
              <p:nvPr/>
            </p:nvSpPr>
            <p:spPr>
              <a:xfrm flipV="1">
                <a:off x="117" y="0"/>
                <a:ext cx="116" cy="119"/>
              </a:xfrm>
              <a:prstGeom prst="rect">
                <a:avLst/>
              </a:prstGeom>
              <a:solidFill>
                <a:srgbClr val="66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18" name="组合 1117"/>
            <p:cNvGrpSpPr/>
            <p:nvPr/>
          </p:nvGrpSpPr>
          <p:grpSpPr>
            <a:xfrm>
              <a:off x="54" y="635"/>
              <a:ext cx="466" cy="115"/>
              <a:chOff x="0" y="0"/>
              <a:chExt cx="466" cy="115"/>
            </a:xfrm>
          </p:grpSpPr>
          <p:sp>
            <p:nvSpPr>
              <p:cNvPr id="1119" name="Rectangle 3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0" name="Rectangle 3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1" name="Rectangle 3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2" name="Rectangle 3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23" name="组合 1122"/>
            <p:cNvGrpSpPr/>
            <p:nvPr/>
          </p:nvGrpSpPr>
          <p:grpSpPr>
            <a:xfrm>
              <a:off x="54" y="771"/>
              <a:ext cx="466" cy="115"/>
              <a:chOff x="0" y="0"/>
              <a:chExt cx="466" cy="115"/>
            </a:xfrm>
          </p:grpSpPr>
          <p:sp>
            <p:nvSpPr>
              <p:cNvPr id="1124" name="Rectangle 3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5" name="Rectangle 4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6" name="Rectangle 4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27" name="Rectangle 42"/>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28" name="组合 1127"/>
            <p:cNvGrpSpPr/>
            <p:nvPr/>
          </p:nvGrpSpPr>
          <p:grpSpPr>
            <a:xfrm>
              <a:off x="54" y="907"/>
              <a:ext cx="466" cy="115"/>
              <a:chOff x="0" y="0"/>
              <a:chExt cx="466" cy="115"/>
            </a:xfrm>
          </p:grpSpPr>
          <p:sp>
            <p:nvSpPr>
              <p:cNvPr id="1129" name="Rectangle 44"/>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0" name="Rectangle 45"/>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1" name="Rectangle 46"/>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2" name="Rectangle 47"/>
              <p:cNvSpPr/>
              <p:nvPr/>
            </p:nvSpPr>
            <p:spPr>
              <a:xfrm flipV="1">
                <a:off x="0" y="0"/>
                <a:ext cx="117" cy="115"/>
              </a:xfrm>
              <a:prstGeom prst="rect">
                <a:avLst/>
              </a:prstGeom>
              <a:solidFill>
                <a:srgbClr val="99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33" name="组合 1132"/>
            <p:cNvGrpSpPr/>
            <p:nvPr/>
          </p:nvGrpSpPr>
          <p:grpSpPr>
            <a:xfrm>
              <a:off x="54" y="1134"/>
              <a:ext cx="466" cy="115"/>
              <a:chOff x="0" y="0"/>
              <a:chExt cx="466" cy="115"/>
            </a:xfrm>
          </p:grpSpPr>
          <p:sp>
            <p:nvSpPr>
              <p:cNvPr id="1134" name="Rectangle 49"/>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5" name="Rectangle 50"/>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6" name="Rectangle 51"/>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37" name="Rectangle 5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38" name="组合 1137"/>
            <p:cNvGrpSpPr/>
            <p:nvPr/>
          </p:nvGrpSpPr>
          <p:grpSpPr>
            <a:xfrm>
              <a:off x="54" y="1270"/>
              <a:ext cx="466" cy="115"/>
              <a:chOff x="0" y="0"/>
              <a:chExt cx="466" cy="115"/>
            </a:xfrm>
          </p:grpSpPr>
          <p:sp>
            <p:nvSpPr>
              <p:cNvPr id="1139" name="Rectangle 54"/>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0" name="Rectangle 55"/>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1" name="Rectangle 56"/>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2" name="Rectangle 57"/>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43" name="组合 1142"/>
            <p:cNvGrpSpPr/>
            <p:nvPr/>
          </p:nvGrpSpPr>
          <p:grpSpPr>
            <a:xfrm>
              <a:off x="54" y="1406"/>
              <a:ext cx="466" cy="115"/>
              <a:chOff x="0" y="0"/>
              <a:chExt cx="466" cy="115"/>
            </a:xfrm>
          </p:grpSpPr>
          <p:sp>
            <p:nvSpPr>
              <p:cNvPr id="1144" name="Rectangle 59"/>
              <p:cNvSpPr/>
              <p:nvPr/>
            </p:nvSpPr>
            <p:spPr>
              <a:xfrm flipV="1">
                <a:off x="117" y="0"/>
                <a:ext cx="116" cy="115"/>
              </a:xfrm>
              <a:prstGeom prst="rect">
                <a:avLst/>
              </a:prstGeom>
              <a:solidFill>
                <a:srgbClr val="0099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5" name="Rectangle 60"/>
              <p:cNvSpPr/>
              <p:nvPr/>
            </p:nvSpPr>
            <p:spPr>
              <a:xfrm flipV="1">
                <a:off x="233" y="0"/>
                <a:ext cx="115" cy="115"/>
              </a:xfrm>
              <a:prstGeom prst="rect">
                <a:avLst/>
              </a:prstGeom>
              <a:solidFill>
                <a:srgbClr val="CCFF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6" name="Rectangle 61"/>
              <p:cNvSpPr/>
              <p:nvPr/>
            </p:nvSpPr>
            <p:spPr>
              <a:xfrm flipV="1">
                <a:off x="349" y="0"/>
                <a:ext cx="117" cy="115"/>
              </a:xfrm>
              <a:prstGeom prst="rect">
                <a:avLst/>
              </a:prstGeom>
              <a:solidFill>
                <a:srgbClr val="99CCCC"/>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47" name="Rectangle 62"/>
              <p:cNvSpPr/>
              <p:nvPr/>
            </p:nvSpPr>
            <p:spPr>
              <a:xfrm flipV="1">
                <a:off x="0" y="0"/>
                <a:ext cx="117" cy="115"/>
              </a:xfrm>
              <a:prstGeom prst="rect">
                <a:avLst/>
              </a:prstGeom>
              <a:solidFill>
                <a:srgbClr val="0000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48" name="组合 1147"/>
            <p:cNvGrpSpPr/>
            <p:nvPr/>
          </p:nvGrpSpPr>
          <p:grpSpPr>
            <a:xfrm>
              <a:off x="54" y="1633"/>
              <a:ext cx="466" cy="115"/>
              <a:chOff x="0" y="0"/>
              <a:chExt cx="466" cy="115"/>
            </a:xfrm>
          </p:grpSpPr>
          <p:sp>
            <p:nvSpPr>
              <p:cNvPr id="1149" name="Rectangle 6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0" name="Rectangle 6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1" name="Rectangle 6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2" name="Rectangle 6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53" name="组合 1152"/>
            <p:cNvGrpSpPr/>
            <p:nvPr/>
          </p:nvGrpSpPr>
          <p:grpSpPr>
            <a:xfrm>
              <a:off x="54" y="1775"/>
              <a:ext cx="466" cy="115"/>
              <a:chOff x="0" y="0"/>
              <a:chExt cx="466" cy="115"/>
            </a:xfrm>
          </p:grpSpPr>
          <p:sp>
            <p:nvSpPr>
              <p:cNvPr id="1154" name="Rectangle 69"/>
              <p:cNvSpPr/>
              <p:nvPr/>
            </p:nvSpPr>
            <p:spPr>
              <a:xfrm flipV="1">
                <a:off x="117" y="0"/>
                <a:ext cx="116" cy="115"/>
              </a:xfrm>
              <a:prstGeom prst="rect">
                <a:avLst/>
              </a:prstGeom>
              <a:solidFill>
                <a:srgbClr val="0066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5" name="Rectangle 70"/>
              <p:cNvSpPr/>
              <p:nvPr/>
            </p:nvSpPr>
            <p:spPr>
              <a:xfrm flipV="1">
                <a:off x="233" y="0"/>
                <a:ext cx="115" cy="115"/>
              </a:xfrm>
              <a:prstGeom prst="rect">
                <a:avLst/>
              </a:prstGeom>
              <a:solidFill>
                <a:srgbClr val="99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6" name="Rectangle 71"/>
              <p:cNvSpPr/>
              <p:nvPr/>
            </p:nvSpPr>
            <p:spPr>
              <a:xfrm flipV="1">
                <a:off x="349" y="0"/>
                <a:ext cx="117" cy="115"/>
              </a:xfrm>
              <a:prstGeom prst="rect">
                <a:avLst/>
              </a:prstGeom>
              <a:solidFill>
                <a:srgbClr val="CCCCFF"/>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57" name="Rectangle 72"/>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nvGrpSpPr>
            <p:cNvPr id="1158" name="组合 1157"/>
            <p:cNvGrpSpPr/>
            <p:nvPr/>
          </p:nvGrpSpPr>
          <p:grpSpPr>
            <a:xfrm>
              <a:off x="54" y="1916"/>
              <a:ext cx="466" cy="115"/>
              <a:chOff x="0" y="0"/>
              <a:chExt cx="466" cy="115"/>
            </a:xfrm>
          </p:grpSpPr>
          <p:sp>
            <p:nvSpPr>
              <p:cNvPr id="1159" name="Rectangle 74"/>
              <p:cNvSpPr/>
              <p:nvPr/>
            </p:nvSpPr>
            <p:spPr>
              <a:xfrm flipV="1">
                <a:off x="117" y="0"/>
                <a:ext cx="116" cy="115"/>
              </a:xfrm>
              <a:prstGeom prst="rect">
                <a:avLst/>
              </a:prstGeom>
              <a:solidFill>
                <a:srgbClr val="FF9900"/>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60" name="Rectangle 75"/>
              <p:cNvSpPr/>
              <p:nvPr/>
            </p:nvSpPr>
            <p:spPr>
              <a:xfrm flipV="1">
                <a:off x="233" y="0"/>
                <a:ext cx="115" cy="115"/>
              </a:xfrm>
              <a:prstGeom prst="rect">
                <a:avLst/>
              </a:prstGeom>
              <a:solidFill>
                <a:srgbClr val="FFCC99"/>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61" name="Rectangle 76"/>
              <p:cNvSpPr/>
              <p:nvPr/>
            </p:nvSpPr>
            <p:spPr>
              <a:xfrm flipV="1">
                <a:off x="349" y="0"/>
                <a:ext cx="117" cy="115"/>
              </a:xfrm>
              <a:prstGeom prst="rect">
                <a:avLst/>
              </a:prstGeom>
              <a:solidFill>
                <a:srgbClr val="FFCC66"/>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sp>
            <p:nvSpPr>
              <p:cNvPr id="1162" name="Rectangle 77"/>
              <p:cNvSpPr/>
              <p:nvPr/>
            </p:nvSpPr>
            <p:spPr>
              <a:xfrm flipV="1">
                <a:off x="0" y="0"/>
                <a:ext cx="117" cy="115"/>
              </a:xfrm>
              <a:prstGeom prst="rect">
                <a:avLst/>
              </a:prstGeom>
              <a:solidFill>
                <a:srgbClr val="B2B2B2"/>
              </a:solidFill>
              <a:ln w="9525">
                <a:noFill/>
              </a:ln>
            </p:spPr>
            <p:txBody>
              <a:bodyPr wrap="none" anchor="ctr"/>
              <a:p>
                <a:pPr lvl="0" indent="0" defTabSz="914400"/>
                <a:endParaRPr lang="zh-CN" altLang="en-US" dirty="0">
                  <a:latin typeface="Calibri" panose="020F0502020204030204" pitchFamily="2" charset="0"/>
                  <a:ea typeface="宋体" panose="02010600030101010101" pitchFamily="2" charset="-122"/>
                  <a:sym typeface="宋体" panose="02010600030101010101" pitchFamily="2" charset="-122"/>
                </a:endParaRPr>
              </a:p>
            </p:txBody>
          </p:sp>
        </p:grpSp>
      </p:grpSp>
      <p:sp>
        <p:nvSpPr>
          <p:cNvPr id="1163" name="文本框 140"/>
          <p:cNvSpPr txBox="1"/>
          <p:nvPr/>
        </p:nvSpPr>
        <p:spPr>
          <a:xfrm>
            <a:off x="-598487" y="688975"/>
            <a:ext cx="536575" cy="2301875"/>
          </a:xfrm>
          <a:prstGeom prst="rect">
            <a:avLst/>
          </a:prstGeom>
          <a:noFill/>
          <a:ln w="9525">
            <a:noFill/>
          </a:ln>
        </p:spPr>
        <p:txBody>
          <a:bodyPr vert="eaVert" lIns="0" tIns="0" rIns="0" bIns="0" anchor="t">
            <a:spAutoFit/>
          </a:bodyPr>
          <a:p>
            <a:pPr marL="285750" lvl="0" indent="-285750" defTabSz="914400" eaLnBrk="0" hangingPunct="0">
              <a:spcBef>
                <a:spcPct val="10000"/>
              </a:spcBef>
              <a:buClr>
                <a:srgbClr val="C00000"/>
              </a:buClr>
              <a:buChar char="n"/>
            </a:pPr>
            <a:r>
              <a:rPr lang="zh-CN" altLang="en-US" sz="1100" dirty="0">
                <a:solidFill>
                  <a:srgbClr val="7F7F7F"/>
                </a:solidFill>
                <a:latin typeface="微软雅黑" panose="020B0503020204020204" pitchFamily="2" charset="-122"/>
                <a:ea typeface="微软雅黑" panose="020B0503020204020204" pitchFamily="2" charset="-122"/>
              </a:rPr>
              <a:t>一级标题：</a:t>
            </a:r>
            <a:r>
              <a:rPr lang="en-US" altLang="en-US" sz="1100" b="1" dirty="0">
                <a:solidFill>
                  <a:srgbClr val="7F7F7F"/>
                </a:solidFill>
                <a:latin typeface="微软雅黑" panose="020B0503020204020204" pitchFamily="2" charset="-122"/>
                <a:ea typeface="微软雅黑" panose="020B0503020204020204" pitchFamily="2" charset="-122"/>
              </a:rPr>
              <a:t>16  </a:t>
            </a:r>
            <a:r>
              <a:rPr lang="zh-CN" altLang="en-US" sz="1100" b="1" dirty="0">
                <a:solidFill>
                  <a:srgbClr val="7F7F7F"/>
                </a:solidFill>
                <a:latin typeface="微软雅黑" panose="020B0503020204020204" pitchFamily="2" charset="-122"/>
                <a:ea typeface="微软雅黑" panose="020B0503020204020204" pitchFamily="2" charset="-122"/>
              </a:rPr>
              <a:t>号 微软雅黑加粗</a:t>
            </a:r>
            <a:endParaRPr lang="en-US" altLang="en-US" sz="1100" b="1"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二级标题：</a:t>
            </a:r>
            <a:r>
              <a:rPr lang="en-US" altLang="en-US" sz="1100" dirty="0">
                <a:solidFill>
                  <a:srgbClr val="7F7F7F"/>
                </a:solidFill>
                <a:latin typeface="微软雅黑" panose="020B0503020204020204" pitchFamily="2" charset="-122"/>
                <a:ea typeface="微软雅黑" panose="020B0503020204020204" pitchFamily="2" charset="-122"/>
              </a:rPr>
              <a:t>15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en-US" altLang="en-US" sz="1100"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三级文字：</a:t>
            </a:r>
            <a:r>
              <a:rPr lang="en-US" altLang="en-US" sz="1100" dirty="0">
                <a:solidFill>
                  <a:srgbClr val="7F7F7F"/>
                </a:solidFill>
                <a:latin typeface="微软雅黑" panose="020B0503020204020204" pitchFamily="2" charset="-122"/>
                <a:ea typeface="微软雅黑" panose="020B0503020204020204" pitchFamily="2" charset="-122"/>
              </a:rPr>
              <a:t>14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zh-CN" altLang="en-US" sz="1100" dirty="0">
              <a:solidFill>
                <a:srgbClr val="7F7F7F"/>
              </a:solidFill>
              <a:latin typeface="微软雅黑" panose="020B0503020204020204" pitchFamily="2" charset="-122"/>
              <a:ea typeface="微软雅黑" panose="020B0503020204020204" pitchFamily="2" charset="-122"/>
            </a:endParaRPr>
          </a:p>
        </p:txBody>
      </p:sp>
      <p:sp>
        <p:nvSpPr>
          <p:cNvPr id="1164" name="文本框 142"/>
          <p:cNvSpPr txBox="1"/>
          <p:nvPr/>
        </p:nvSpPr>
        <p:spPr>
          <a:xfrm>
            <a:off x="12465050" y="790575"/>
            <a:ext cx="536575" cy="2305050"/>
          </a:xfrm>
          <a:prstGeom prst="rect">
            <a:avLst/>
          </a:prstGeom>
          <a:noFill/>
          <a:ln w="9525">
            <a:noFill/>
          </a:ln>
        </p:spPr>
        <p:txBody>
          <a:bodyPr vert="eaVert" lIns="0" tIns="0" rIns="0" bIns="0" anchor="t">
            <a:spAutoFit/>
          </a:bodyPr>
          <a:p>
            <a:pPr marL="285750" lvl="0" indent="-285750" defTabSz="914400" eaLnBrk="0" hangingPunct="0">
              <a:spcBef>
                <a:spcPct val="10000"/>
              </a:spcBef>
              <a:buClr>
                <a:srgbClr val="C00000"/>
              </a:buClr>
              <a:buChar char="n"/>
            </a:pPr>
            <a:r>
              <a:rPr lang="zh-CN" altLang="en-US" sz="1100" dirty="0">
                <a:solidFill>
                  <a:srgbClr val="7F7F7F"/>
                </a:solidFill>
                <a:latin typeface="微软雅黑" panose="020B0503020204020204" pitchFamily="2" charset="-122"/>
                <a:ea typeface="微软雅黑" panose="020B0503020204020204" pitchFamily="2" charset="-122"/>
              </a:rPr>
              <a:t>一级标题：</a:t>
            </a:r>
            <a:r>
              <a:rPr lang="en-US" altLang="en-US" sz="1100" b="1" dirty="0">
                <a:solidFill>
                  <a:srgbClr val="7F7F7F"/>
                </a:solidFill>
                <a:latin typeface="微软雅黑" panose="020B0503020204020204" pitchFamily="2" charset="-122"/>
                <a:ea typeface="微软雅黑" panose="020B0503020204020204" pitchFamily="2" charset="-122"/>
              </a:rPr>
              <a:t>16  </a:t>
            </a:r>
            <a:r>
              <a:rPr lang="zh-CN" altLang="en-US" sz="1100" b="1" dirty="0">
                <a:solidFill>
                  <a:srgbClr val="7F7F7F"/>
                </a:solidFill>
                <a:latin typeface="微软雅黑" panose="020B0503020204020204" pitchFamily="2" charset="-122"/>
                <a:ea typeface="微软雅黑" panose="020B0503020204020204" pitchFamily="2" charset="-122"/>
              </a:rPr>
              <a:t>号 微软雅黑加粗</a:t>
            </a:r>
            <a:endParaRPr lang="en-US" altLang="en-US" sz="1100" b="1"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二级标题：</a:t>
            </a:r>
            <a:r>
              <a:rPr lang="en-US" altLang="en-US" sz="1100" dirty="0">
                <a:solidFill>
                  <a:srgbClr val="7F7F7F"/>
                </a:solidFill>
                <a:latin typeface="微软雅黑" panose="020B0503020204020204" pitchFamily="2" charset="-122"/>
                <a:ea typeface="微软雅黑" panose="020B0503020204020204" pitchFamily="2" charset="-122"/>
              </a:rPr>
              <a:t>15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en-US" altLang="en-US" sz="1100" dirty="0">
              <a:solidFill>
                <a:srgbClr val="7F7F7F"/>
              </a:solidFill>
              <a:latin typeface="微软雅黑" panose="020B0503020204020204" pitchFamily="2" charset="-122"/>
              <a:ea typeface="微软雅黑" panose="020B0503020204020204" pitchFamily="2" charset="-122"/>
            </a:endParaRPr>
          </a:p>
          <a:p>
            <a:pPr marL="285750" lvl="0" indent="-285750" defTabSz="914400" eaLnBrk="0" hangingPunct="0">
              <a:spcBef>
                <a:spcPct val="10000"/>
              </a:spcBef>
              <a:buClr>
                <a:srgbClr val="C00000"/>
              </a:buClr>
              <a:buChar char="─"/>
            </a:pPr>
            <a:r>
              <a:rPr lang="zh-CN" altLang="en-US" sz="1100" dirty="0">
                <a:solidFill>
                  <a:srgbClr val="7F7F7F"/>
                </a:solidFill>
                <a:latin typeface="微软雅黑" panose="020B0503020204020204" pitchFamily="2" charset="-122"/>
                <a:ea typeface="微软雅黑" panose="020B0503020204020204" pitchFamily="2" charset="-122"/>
              </a:rPr>
              <a:t>三级文字：</a:t>
            </a:r>
            <a:r>
              <a:rPr lang="en-US" altLang="en-US" sz="1100" dirty="0">
                <a:solidFill>
                  <a:srgbClr val="7F7F7F"/>
                </a:solidFill>
                <a:latin typeface="微软雅黑" panose="020B0503020204020204" pitchFamily="2" charset="-122"/>
                <a:ea typeface="微软雅黑" panose="020B0503020204020204" pitchFamily="2" charset="-122"/>
              </a:rPr>
              <a:t>14  </a:t>
            </a:r>
            <a:r>
              <a:rPr lang="zh-CN" altLang="en-US" sz="1100" dirty="0">
                <a:solidFill>
                  <a:srgbClr val="7F7F7F"/>
                </a:solidFill>
                <a:latin typeface="微软雅黑" panose="020B0503020204020204" pitchFamily="2" charset="-122"/>
                <a:ea typeface="微软雅黑" panose="020B0503020204020204" pitchFamily="2" charset="-122"/>
              </a:rPr>
              <a:t>号微软雅黑</a:t>
            </a:r>
            <a:endParaRPr lang="zh-CN" altLang="en-US" sz="1100" dirty="0">
              <a:solidFill>
                <a:srgbClr val="7F7F7F"/>
              </a:solidFill>
              <a:latin typeface="微软雅黑" panose="020B0503020204020204" pitchFamily="2" charset="-122"/>
              <a:ea typeface="微软雅黑" panose="020B0503020204020204" pitchFamily="2" charset="-122"/>
            </a:endParaRPr>
          </a:p>
        </p:txBody>
      </p:sp>
      <p:pic>
        <p:nvPicPr>
          <p:cNvPr id="1165" name="Picture 44" descr="index_03-1"/>
          <p:cNvPicPr>
            <a:picLocks noChangeAspect="1"/>
          </p:cNvPicPr>
          <p:nvPr/>
        </p:nvPicPr>
        <p:blipFill>
          <a:blip r:embed="rId12"/>
          <a:stretch>
            <a:fillRect/>
          </a:stretch>
        </p:blipFill>
        <p:spPr>
          <a:xfrm>
            <a:off x="-7937" y="20638"/>
            <a:ext cx="12185650" cy="134143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marL="0" lvl="0" indent="0" algn="ctr" defTabSz="914400" eaLnBrk="0" fontAlgn="base" latinLnBrk="0" hangingPunct="0">
        <a:lnSpc>
          <a:spcPct val="95000"/>
        </a:lnSpc>
        <a:spcBef>
          <a:spcPct val="0"/>
        </a:spcBef>
        <a:spcAft>
          <a:spcPct val="0"/>
        </a:spcAft>
        <a:buFont typeface="Arial" panose="020B0604020202020204" pitchFamily="34" charset="0"/>
        <a:buNone/>
        <a:defRPr sz="2400" b="1" kern="1200">
          <a:solidFill>
            <a:schemeClr val="tx1"/>
          </a:solidFill>
          <a:latin typeface="+mj-lt"/>
          <a:ea typeface="+mj-ea"/>
          <a:cs typeface="+mj-cs"/>
        </a:defRPr>
      </a:lvl1pPr>
    </p:titleStyle>
    <p:bodyStyle>
      <a:lvl1pPr marL="227330" lvl="0" indent="-227330" algn="l" defTabSz="914400" eaLnBrk="0" fontAlgn="base" latinLnBrk="0" hangingPunct="0">
        <a:lnSpc>
          <a:spcPct val="120000"/>
        </a:lnSpc>
        <a:spcBef>
          <a:spcPct val="50000"/>
        </a:spcBef>
        <a:spcAft>
          <a:spcPct val="0"/>
        </a:spcAft>
        <a:buClr>
          <a:srgbClr val="A4001E"/>
        </a:buClr>
        <a:buFont typeface="Wingdings" panose="05000000000000000000" pitchFamily="2" charset="2"/>
        <a:buChar char="n"/>
        <a:defRPr sz="1600" b="1" kern="1200">
          <a:solidFill>
            <a:schemeClr val="tx2"/>
          </a:solidFill>
          <a:latin typeface="+mn-lt"/>
          <a:ea typeface="+mn-ea"/>
          <a:cs typeface="+mn-cs"/>
        </a:defRPr>
      </a:lvl1pPr>
      <a:lvl2pPr marL="479425" lvl="1" indent="-137795" algn="l" defTabSz="914400" eaLnBrk="0" fontAlgn="base" latinLnBrk="0" hangingPunct="0">
        <a:lnSpc>
          <a:spcPct val="120000"/>
        </a:lnSpc>
        <a:spcBef>
          <a:spcPct val="0"/>
        </a:spcBef>
        <a:spcAft>
          <a:spcPct val="0"/>
        </a:spcAft>
        <a:buClr>
          <a:srgbClr val="A4001E"/>
        </a:buClr>
        <a:buFont typeface="Wingdings" panose="05000000000000000000" pitchFamily="2" charset="2"/>
        <a:buChar char="•"/>
        <a:defRPr sz="1500" b="0" kern="1200">
          <a:solidFill>
            <a:srgbClr val="595959"/>
          </a:solidFill>
          <a:latin typeface="+mn-lt"/>
          <a:ea typeface="+mn-ea"/>
          <a:cs typeface="+mn-cs"/>
        </a:defRPr>
      </a:lvl2pPr>
      <a:lvl3pPr marL="857250" lvl="2" indent="-263525" algn="l" defTabSz="914400" eaLnBrk="0" fontAlgn="base" latinLnBrk="0" hangingPunct="0">
        <a:lnSpc>
          <a:spcPct val="120000"/>
        </a:lnSpc>
        <a:spcBef>
          <a:spcPct val="0"/>
        </a:spcBef>
        <a:spcAft>
          <a:spcPct val="0"/>
        </a:spcAft>
        <a:buClr>
          <a:srgbClr val="A4001E"/>
        </a:buClr>
        <a:buFont typeface="Wingdings" panose="05000000000000000000" pitchFamily="2" charset="2"/>
        <a:buChar char="—"/>
        <a:defRPr sz="1400" b="0" kern="1200">
          <a:solidFill>
            <a:srgbClr val="595959"/>
          </a:solidFill>
          <a:latin typeface="+mn-lt"/>
          <a:ea typeface="+mn-ea"/>
          <a:cs typeface="+mn-cs"/>
        </a:defRPr>
      </a:lvl3pPr>
      <a:lvl4pPr marL="1158875" lvl="3" indent="-180975" algn="l" defTabSz="914400" eaLnBrk="0" fontAlgn="base" latinLnBrk="0" hangingPunct="0">
        <a:lnSpc>
          <a:spcPct val="120000"/>
        </a:lnSpc>
        <a:spcBef>
          <a:spcPct val="0"/>
        </a:spcBef>
        <a:spcAft>
          <a:spcPct val="0"/>
        </a:spcAft>
        <a:buClr>
          <a:srgbClr val="A4001E"/>
        </a:buClr>
        <a:buFont typeface="Wingdings" panose="05000000000000000000" pitchFamily="2" charset="2"/>
        <a:buChar char="–"/>
        <a:defRPr sz="1400" b="0" kern="1200">
          <a:solidFill>
            <a:srgbClr val="595959"/>
          </a:solidFill>
          <a:latin typeface="+mn-lt"/>
          <a:ea typeface="+mn-ea"/>
          <a:cs typeface="+mn-cs"/>
        </a:defRPr>
      </a:lvl4pPr>
      <a:lvl5pPr marL="2057400" lvl="4"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5pPr>
      <a:lvl6pPr marL="2514600" lvl="5"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6pPr>
      <a:lvl7pPr marL="2971800" lvl="6"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7pPr>
      <a:lvl8pPr marL="3429000" lvl="7"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8pPr>
      <a:lvl9pPr marL="3886200" lvl="8" indent="-228600" algn="l" defTabSz="914400" eaLnBrk="0" fontAlgn="base" latinLnBrk="0" hangingPunct="0">
        <a:lnSpc>
          <a:spcPct val="120000"/>
        </a:lnSpc>
        <a:spcBef>
          <a:spcPct val="20000"/>
        </a:spcBef>
        <a:spcAft>
          <a:spcPct val="0"/>
        </a:spcAft>
        <a:buClr>
          <a:srgbClr val="FF3300"/>
        </a:buClr>
        <a:buFont typeface="Wingdings" panose="05000000000000000000" pitchFamily="2" charset="2"/>
        <a:buChar char="•"/>
        <a:defRPr sz="1600" b="0" kern="120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18.xml"/><Relationship Id="rId14" Type="http://schemas.openxmlformats.org/officeDocument/2006/relationships/tags" Target="../tags/tag12.xml"/><Relationship Id="rId13" Type="http://schemas.openxmlformats.org/officeDocument/2006/relationships/image" Target="../media/image13.emf"/><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7.png"/><Relationship Id="rId3" Type="http://schemas.openxmlformats.org/officeDocument/2006/relationships/tags" Target="../tags/tag13.xml"/><Relationship Id="rId2" Type="http://schemas.openxmlformats.org/officeDocument/2006/relationships/image" Target="../media/image16.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9.pn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1.vml"/><Relationship Id="rId4" Type="http://schemas.openxmlformats.org/officeDocument/2006/relationships/slideLayout" Target="../slideLayouts/slideLayout18.xml"/><Relationship Id="rId3" Type="http://schemas.openxmlformats.org/officeDocument/2006/relationships/image" Target="../media/image20.emf"/><Relationship Id="rId2" Type="http://schemas.openxmlformats.org/officeDocument/2006/relationships/oleObject" Target="../embeddings/Workbook1.xls"/><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chart" Target="../charts/chart3.xml"/><Relationship Id="rId1" Type="http://schemas.openxmlformats.org/officeDocument/2006/relationships/chart" Target="../charts/char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6.jpeg"/><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3"/>
          <p:cNvSpPr>
            <a:spLocks noGrp="1"/>
          </p:cNvSpPr>
          <p:nvPr>
            <p:ph type="ctrTitle"/>
          </p:nvPr>
        </p:nvSpPr>
        <p:spPr>
          <a:xfrm>
            <a:off x="914083" y="1799273"/>
            <a:ext cx="10363200" cy="1470025"/>
          </a:xfrm>
        </p:spPr>
        <p:txBody>
          <a:bodyPr wrap="square" anchor="t"/>
          <a:lstStyle>
            <a:lvl1pPr lvl="0">
              <a:defRPr/>
            </a:lvl1pPr>
          </a:lstStyle>
          <a:p>
            <a:pPr lvl="0" indent="0"/>
            <a:r>
              <a:rPr lang="zh-CN" altLang="en-US" sz="4800" b="0" dirty="0">
                <a:latin typeface="黑体" panose="02010609060101010101" pitchFamily="49" charset="-122"/>
                <a:ea typeface="黑体" panose="02010609060101010101" pitchFamily="49" charset="-122"/>
              </a:rPr>
              <a:t>中国电信普遍服务探索与实践</a:t>
            </a:r>
            <a:endParaRPr lang="zh-CN" altLang="en-US" sz="4800" b="0" dirty="0">
              <a:latin typeface="黑体" panose="02010609060101010101" pitchFamily="49" charset="-122"/>
              <a:ea typeface="黑体" panose="02010609060101010101" pitchFamily="49" charset="-122"/>
            </a:endParaRPr>
          </a:p>
        </p:txBody>
      </p:sp>
      <p:sp>
        <p:nvSpPr>
          <p:cNvPr id="2" name="标题 3"/>
          <p:cNvSpPr>
            <a:spLocks noGrp="1"/>
          </p:cNvSpPr>
          <p:nvPr/>
        </p:nvSpPr>
        <p:spPr>
          <a:xfrm>
            <a:off x="1041083" y="2547938"/>
            <a:ext cx="10363200" cy="1470025"/>
          </a:xfrm>
          <a:prstGeom prst="rect">
            <a:avLst/>
          </a:prstGeom>
          <a:noFill/>
          <a:ln w="9525">
            <a:noFill/>
          </a:ln>
        </p:spPr>
        <p:txBody>
          <a:bodyPr wrap="square" anchor="t"/>
          <a:lstStyle>
            <a:lvl1pPr lvl="0">
              <a:defRPr/>
            </a:lvl1pPr>
          </a:lstStyle>
          <a:p>
            <a:pPr lvl="0" algn="ctr"/>
            <a:r>
              <a:rPr lang="en-US" altLang="zh-CN" sz="3200" dirty="0">
                <a:latin typeface="Arial" panose="020B0604020202020204" pitchFamily="34" charset="0"/>
                <a:ea typeface="黑体" panose="02010609060101010101" pitchFamily="49" charset="-122"/>
                <a:cs typeface="Arial" panose="020B0604020202020204" pitchFamily="34" charset="0"/>
              </a:rPr>
              <a:t>Exploration and Practice of Telecommunications Universal Service in China</a:t>
            </a:r>
            <a:endParaRPr lang="zh-CN" altLang="en-US" sz="3200" dirty="0">
              <a:latin typeface="Arial" panose="020B0604020202020204" pitchFamily="34" charset="0"/>
              <a:ea typeface="黑体" panose="02010609060101010101" pitchFamily="49" charset="-122"/>
              <a:cs typeface="Arial" panose="020B0604020202020204" pitchFamily="34" charset="0"/>
            </a:endParaRPr>
          </a:p>
        </p:txBody>
      </p:sp>
      <p:sp>
        <p:nvSpPr>
          <p:cNvPr id="6" name="副标题 4"/>
          <p:cNvSpPr>
            <a:spLocks noGrp="1"/>
          </p:cNvSpPr>
          <p:nvPr/>
        </p:nvSpPr>
        <p:spPr>
          <a:xfrm>
            <a:off x="1308735" y="4471670"/>
            <a:ext cx="9623425" cy="1752600"/>
          </a:xfrm>
          <a:prstGeom prst="rect">
            <a:avLst/>
          </a:prstGeom>
          <a:noFill/>
          <a:ln w="9525">
            <a:noFill/>
          </a:ln>
        </p:spPr>
        <p:txBody>
          <a:bodyPr wrap="square" anchor="t"/>
          <a:lstStyle>
            <a:lvl1pPr marL="0" lvl="0" indent="0" algn="ctr">
              <a:defRPr/>
            </a:lvl1pPr>
            <a:lvl2pPr marL="457200" lvl="1" indent="-115570" algn="ctr">
              <a:defRPr/>
            </a:lvl2pPr>
            <a:lvl3pPr marL="914400" lvl="2" indent="-320675" algn="ctr">
              <a:defRPr/>
            </a:lvl3pPr>
            <a:lvl4pPr marL="1371600" lvl="3" indent="-393700" algn="ctr">
              <a:defRPr/>
            </a:lvl4pPr>
            <a:lvl5pPr marL="1828800" lvl="4" indent="0" algn="ctr">
              <a:defRPr/>
            </a:lvl5pPr>
          </a:lstStyle>
          <a:p>
            <a:pPr lvl="0">
              <a:buNone/>
            </a:pPr>
            <a:r>
              <a:rPr lang="zh-CN" altLang="en-US" sz="2400" b="1" dirty="0" err="1" smtClean="0">
                <a:solidFill>
                  <a:schemeClr val="tx2"/>
                </a:solidFill>
                <a:latin typeface="Arial" panose="020B0604020202020204" pitchFamily="34" charset="0"/>
                <a:ea typeface="楷体" panose="02010609060101010101" pitchFamily="1" charset="-122"/>
                <a:cs typeface="Arial" panose="020B0604020202020204" pitchFamily="34" charset="0"/>
              </a:rPr>
              <a:t>闻库</a:t>
            </a:r>
            <a:endParaRPr lang="zh-CN" altLang="en-US" sz="2400" b="1" dirty="0" err="1" smtClean="0">
              <a:solidFill>
                <a:schemeClr val="tx2"/>
              </a:solidFill>
              <a:latin typeface="Arial" panose="020B0604020202020204" pitchFamily="34" charset="0"/>
              <a:ea typeface="楷体" panose="02010609060101010101" pitchFamily="1" charset="-122"/>
              <a:cs typeface="Arial" panose="020B0604020202020204" pitchFamily="34" charset="0"/>
            </a:endParaRPr>
          </a:p>
          <a:p>
            <a:pPr lvl="0">
              <a:buNone/>
            </a:pPr>
            <a:r>
              <a:rPr lang="en-US" altLang="zh-CN" sz="2400" b="1" dirty="0" err="1" smtClean="0">
                <a:solidFill>
                  <a:schemeClr val="tx2"/>
                </a:solidFill>
                <a:latin typeface="Arial" panose="020B0604020202020204" pitchFamily="34" charset="0"/>
                <a:ea typeface="楷体" panose="02010609060101010101" pitchFamily="1" charset="-122"/>
                <a:cs typeface="Arial" panose="020B0604020202020204" pitchFamily="34" charset="0"/>
              </a:rPr>
              <a:t>Wen</a:t>
            </a:r>
            <a:r>
              <a:rPr lang="en-US" altLang="zh-CN" sz="2400" b="1" dirty="0" smtClean="0">
                <a:solidFill>
                  <a:schemeClr val="tx2"/>
                </a:solidFill>
                <a:latin typeface="Arial" panose="020B0604020202020204" pitchFamily="34" charset="0"/>
                <a:ea typeface="楷体" panose="02010609060101010101" pitchFamily="1" charset="-122"/>
                <a:cs typeface="Arial" panose="020B0604020202020204" pitchFamily="34" charset="0"/>
              </a:rPr>
              <a:t> </a:t>
            </a:r>
            <a:r>
              <a:rPr lang="en-US" altLang="zh-CN" sz="2400" b="1" dirty="0">
                <a:solidFill>
                  <a:schemeClr val="tx2"/>
                </a:solidFill>
                <a:latin typeface="Arial" panose="020B0604020202020204" pitchFamily="34" charset="0"/>
                <a:ea typeface="楷体" panose="02010609060101010101" pitchFamily="1" charset="-122"/>
                <a:cs typeface="Arial" panose="020B0604020202020204" pitchFamily="34" charset="0"/>
              </a:rPr>
              <a:t>Ku </a:t>
            </a:r>
            <a:endParaRPr lang="en-US" altLang="zh-CN" sz="2400" b="1" dirty="0">
              <a:solidFill>
                <a:schemeClr val="tx2"/>
              </a:solidFill>
              <a:latin typeface="Arial" panose="020B0604020202020204" pitchFamily="34" charset="0"/>
              <a:ea typeface="楷体" panose="02010609060101010101" pitchFamily="1" charset="-122"/>
              <a:cs typeface="Arial" panose="020B0604020202020204" pitchFamily="34" charset="0"/>
            </a:endParaRPr>
          </a:p>
          <a:p>
            <a:pPr lvl="0">
              <a:buNone/>
            </a:pPr>
            <a:r>
              <a:rPr lang="zh-CN" altLang="en-US" sz="2400" b="1" dirty="0">
                <a:solidFill>
                  <a:schemeClr val="tx2"/>
                </a:solidFill>
                <a:latin typeface="楷体" panose="02010609060101010101" pitchFamily="1" charset="-122"/>
                <a:ea typeface="楷体" panose="02010609060101010101" pitchFamily="1" charset="-122"/>
                <a:cs typeface="楷体" panose="02010609060101010101" pitchFamily="1" charset="-122"/>
                <a:sym typeface="+mn-ea"/>
              </a:rPr>
              <a:t>工业和信息化部信息通信发展司</a:t>
            </a:r>
            <a:endParaRPr lang="zh-CN" altLang="en-US" sz="2400" b="1" dirty="0">
              <a:solidFill>
                <a:schemeClr val="tx2"/>
              </a:solidFill>
              <a:latin typeface="楷体" panose="02010609060101010101" pitchFamily="1" charset="-122"/>
              <a:ea typeface="楷体" panose="02010609060101010101" pitchFamily="1" charset="-122"/>
              <a:cs typeface="楷体" panose="02010609060101010101" pitchFamily="1" charset="-122"/>
              <a:sym typeface="+mn-ea"/>
            </a:endParaRPr>
          </a:p>
          <a:p>
            <a:pPr lvl="0">
              <a:buNone/>
            </a:pPr>
            <a:r>
              <a:rPr lang="en-US" altLang="zh-CN" sz="2400" b="1" dirty="0" smtClean="0">
                <a:solidFill>
                  <a:schemeClr val="tx2"/>
                </a:solidFill>
                <a:latin typeface="Arial" panose="020B0604020202020204" pitchFamily="34" charset="0"/>
                <a:cs typeface="Arial" panose="020B0604020202020204" pitchFamily="34" charset="0"/>
              </a:rPr>
              <a:t>Information and Communication Development Department, MIIT</a:t>
            </a:r>
            <a:endParaRPr lang="zh-CN" altLang="en-US" sz="2400" b="1" dirty="0">
              <a:solidFill>
                <a:schemeClr val="tx2"/>
              </a:solidFill>
              <a:latin typeface="Arial" panose="020B0604020202020204" pitchFamily="34" charset="0"/>
              <a:ea typeface="楷体" panose="02010609060101010101" pitchFamily="1" charset="-122"/>
              <a:cs typeface="Arial" panose="020B0604020202020204" pitchFamily="34" charset="0"/>
            </a:endParaRPr>
          </a:p>
          <a:p>
            <a:pPr marL="0" lvl="0" indent="0" algn="ctr">
              <a:buNone/>
            </a:pPr>
            <a:r>
              <a:rPr lang="en-US" altLang="zh-CN" sz="2400" b="1" dirty="0">
                <a:solidFill>
                  <a:schemeClr val="tx2"/>
                </a:solidFill>
                <a:latin typeface="Arial" panose="020B0604020202020204" pitchFamily="34" charset="0"/>
                <a:ea typeface="楷体" panose="02010609060101010101" pitchFamily="1" charset="-122"/>
                <a:cs typeface="Arial" panose="020B0604020202020204" pitchFamily="34" charset="0"/>
                <a:sym typeface="+mn-ea"/>
              </a:rPr>
              <a:t>August 2019 </a:t>
            </a:r>
            <a:endParaRPr lang="en-US" altLang="zh-CN" sz="2400" b="1" dirty="0">
              <a:solidFill>
                <a:schemeClr val="tx2"/>
              </a:solidFill>
              <a:latin typeface="Arial" panose="020B0604020202020204" pitchFamily="34" charset="0"/>
              <a:ea typeface="楷体" panose="02010609060101010101" pitchFamily="1" charset="-122"/>
              <a:cs typeface="Arial" panose="020B0604020202020204" pitchFamily="34" charset="0"/>
              <a:sym typeface="+mn-ea"/>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云形 1"/>
          <p:cNvSpPr/>
          <p:nvPr/>
        </p:nvSpPr>
        <p:spPr>
          <a:xfrm>
            <a:off x="1105535" y="2736850"/>
            <a:ext cx="4164965" cy="3406775"/>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
        <p:nvSpPr>
          <p:cNvPr id="4100" name="标题 2"/>
          <p:cNvSpPr>
            <a:spLocks noGrp="1"/>
          </p:cNvSpPr>
          <p:nvPr/>
        </p:nvSpPr>
        <p:spPr>
          <a:xfrm>
            <a:off x="684530" y="1398905"/>
            <a:ext cx="10384155"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zh-CN" altLang="en-US" dirty="0"/>
              <a:t>调动电信运营企业积极性</a:t>
            </a:r>
            <a:r>
              <a:rPr lang="en-US" altLang="zh-CN" dirty="0"/>
              <a:t>——</a:t>
            </a:r>
            <a:r>
              <a:rPr lang="zh-CN" altLang="en-US" dirty="0"/>
              <a:t>竞争招投标</a:t>
            </a:r>
            <a:endParaRPr lang="zh-CN" altLang="en-US" dirty="0"/>
          </a:p>
        </p:txBody>
      </p:sp>
      <p:grpSp>
        <p:nvGrpSpPr>
          <p:cNvPr id="20" name="组合 3"/>
          <p:cNvGrpSpPr/>
          <p:nvPr/>
        </p:nvGrpSpPr>
        <p:grpSpPr bwMode="auto">
          <a:xfrm>
            <a:off x="6329680" y="2421890"/>
            <a:ext cx="5269230" cy="4279265"/>
            <a:chOff x="1115615" y="2994844"/>
            <a:chExt cx="2168440" cy="2959536"/>
          </a:xfrm>
        </p:grpSpPr>
        <p:sp>
          <p:nvSpPr>
            <p:cNvPr id="22" name="MH_Other_2"/>
            <p:cNvSpPr/>
            <p:nvPr>
              <p:custDataLst>
                <p:tags r:id="rId1"/>
              </p:custDataLst>
            </p:nvPr>
          </p:nvSpPr>
          <p:spPr>
            <a:xfrm>
              <a:off x="1161946" y="3045637"/>
              <a:ext cx="171523" cy="171427"/>
            </a:xfrm>
            <a:prstGeom prst="halfFrame">
              <a:avLst>
                <a:gd name="adj1" fmla="val 18239"/>
                <a:gd name="adj2" fmla="val 16352"/>
              </a:avLst>
            </a:prstGeom>
            <a:solidFill>
              <a:srgbClr val="46C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3" name="MH_Other_6"/>
            <p:cNvSpPr/>
            <p:nvPr>
              <p:custDataLst>
                <p:tags r:id="rId2"/>
              </p:custDataLst>
            </p:nvPr>
          </p:nvSpPr>
          <p:spPr>
            <a:xfrm>
              <a:off x="1115615" y="2994844"/>
              <a:ext cx="171523" cy="169839"/>
            </a:xfrm>
            <a:prstGeom prst="halfFrame">
              <a:avLst>
                <a:gd name="adj1" fmla="val 18239"/>
                <a:gd name="adj2" fmla="val 16352"/>
              </a:avLst>
            </a:prstGeom>
            <a:solidFill>
              <a:srgbClr val="DEF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4" name="MH_Other_5"/>
            <p:cNvSpPr/>
            <p:nvPr>
              <p:custDataLst>
                <p:tags r:id="rId3"/>
              </p:custDataLst>
            </p:nvPr>
          </p:nvSpPr>
          <p:spPr>
            <a:xfrm rot="10800000" flipH="1">
              <a:off x="1198038" y="5732160"/>
              <a:ext cx="171523" cy="171427"/>
            </a:xfrm>
            <a:prstGeom prst="halfFrame">
              <a:avLst>
                <a:gd name="adj1" fmla="val 18239"/>
                <a:gd name="adj2" fmla="val 16352"/>
              </a:avLst>
            </a:prstGeom>
            <a:solidFill>
              <a:srgbClr val="46C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5" name="MH_Other_9"/>
            <p:cNvSpPr/>
            <p:nvPr>
              <p:custDataLst>
                <p:tags r:id="rId4"/>
              </p:custDataLst>
            </p:nvPr>
          </p:nvSpPr>
          <p:spPr>
            <a:xfrm rot="10800000" flipH="1">
              <a:off x="1152693" y="5782953"/>
              <a:ext cx="170538" cy="171427"/>
            </a:xfrm>
            <a:prstGeom prst="halfFrame">
              <a:avLst>
                <a:gd name="adj1" fmla="val 18239"/>
                <a:gd name="adj2" fmla="val 16352"/>
              </a:avLst>
            </a:prstGeom>
            <a:solidFill>
              <a:srgbClr val="DEF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6" name="MH_Other_4"/>
            <p:cNvSpPr/>
            <p:nvPr>
              <p:custDataLst>
                <p:tags r:id="rId5"/>
              </p:custDataLst>
            </p:nvPr>
          </p:nvSpPr>
          <p:spPr>
            <a:xfrm flipH="1">
              <a:off x="3033288" y="3058336"/>
              <a:ext cx="171523" cy="171427"/>
            </a:xfrm>
            <a:prstGeom prst="halfFrame">
              <a:avLst>
                <a:gd name="adj1" fmla="val 18239"/>
                <a:gd name="adj2" fmla="val 16352"/>
              </a:avLst>
            </a:prstGeom>
            <a:solidFill>
              <a:srgbClr val="46C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7" name="MH_Other_8"/>
            <p:cNvSpPr/>
            <p:nvPr>
              <p:custDataLst>
                <p:tags r:id="rId6"/>
              </p:custDataLst>
            </p:nvPr>
          </p:nvSpPr>
          <p:spPr>
            <a:xfrm flipH="1">
              <a:off x="3078634" y="3007542"/>
              <a:ext cx="171523" cy="169839"/>
            </a:xfrm>
            <a:prstGeom prst="halfFrame">
              <a:avLst>
                <a:gd name="adj1" fmla="val 18239"/>
                <a:gd name="adj2" fmla="val 16352"/>
              </a:avLst>
            </a:prstGeom>
            <a:solidFill>
              <a:srgbClr val="DEF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8" name="MH_Other_3"/>
            <p:cNvSpPr/>
            <p:nvPr>
              <p:custDataLst>
                <p:tags r:id="rId7"/>
              </p:custDataLst>
            </p:nvPr>
          </p:nvSpPr>
          <p:spPr>
            <a:xfrm rot="10800000">
              <a:off x="3067188" y="5691227"/>
              <a:ext cx="171523" cy="171427"/>
            </a:xfrm>
            <a:prstGeom prst="halfFrame">
              <a:avLst>
                <a:gd name="adj1" fmla="val 18239"/>
                <a:gd name="adj2" fmla="val 16352"/>
              </a:avLst>
            </a:prstGeom>
            <a:solidFill>
              <a:srgbClr val="46C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sp>
          <p:nvSpPr>
            <p:cNvPr id="29" name="MH_Other_7"/>
            <p:cNvSpPr/>
            <p:nvPr>
              <p:custDataLst>
                <p:tags r:id="rId8"/>
              </p:custDataLst>
            </p:nvPr>
          </p:nvSpPr>
          <p:spPr>
            <a:xfrm rot="10800000">
              <a:off x="3112532" y="5742020"/>
              <a:ext cx="171523" cy="171427"/>
            </a:xfrm>
            <a:prstGeom prst="halfFrame">
              <a:avLst>
                <a:gd name="adj1" fmla="val 18239"/>
                <a:gd name="adj2" fmla="val 16352"/>
              </a:avLst>
            </a:prstGeom>
            <a:solidFill>
              <a:srgbClr val="DEF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2000">
                <a:solidFill>
                  <a:srgbClr val="000000"/>
                </a:solidFill>
                <a:latin typeface="微软雅黑" panose="020B0503020204020204" pitchFamily="2" charset="-122"/>
                <a:ea typeface="微软雅黑" panose="020B0503020204020204" pitchFamily="2" charset="-122"/>
              </a:endParaRPr>
            </a:p>
          </p:txBody>
        </p:sp>
      </p:grpSp>
      <p:sp>
        <p:nvSpPr>
          <p:cNvPr id="33" name="MH_Text_1"/>
          <p:cNvSpPr txBox="1">
            <a:spLocks noChangeArrowheads="1"/>
          </p:cNvSpPr>
          <p:nvPr>
            <p:custDataLst>
              <p:tags r:id="rId9"/>
            </p:custDataLst>
          </p:nvPr>
        </p:nvSpPr>
        <p:spPr bwMode="auto">
          <a:xfrm>
            <a:off x="6515100" y="2439670"/>
            <a:ext cx="4685030" cy="1375410"/>
          </a:xfrm>
          <a:prstGeom prst="rect">
            <a:avLst/>
          </a:prstGeom>
          <a:noFill/>
          <a:ln w="9525">
            <a:noFill/>
            <a:miter lim="800000"/>
          </a:ln>
        </p:spPr>
        <p:txBody>
          <a:bodyPr/>
          <a:p>
            <a:pPr marL="285750" indent="-285750">
              <a:lnSpc>
                <a:spcPct val="140000"/>
              </a:lnSpc>
              <a:buFont typeface="Arial" panose="020B0604020202020204" pitchFamily="34" charset="0"/>
              <a:buChar char="•"/>
            </a:pPr>
            <a:r>
              <a:rPr lang="zh-CN" altLang="en-US" sz="2000" b="1" dirty="0" smtClean="0">
                <a:solidFill>
                  <a:srgbClr val="C00000"/>
                </a:solidFill>
                <a:sym typeface="+mn-ea"/>
              </a:rPr>
              <a:t>吸引更多的参与主体：</a:t>
            </a:r>
            <a:r>
              <a:rPr lang="zh-CN" altLang="en-US" sz="2000" dirty="0" smtClean="0">
                <a:solidFill>
                  <a:srgbClr val="000000"/>
                </a:solidFill>
                <a:latin typeface="微软雅黑" panose="020B0503020204020204" pitchFamily="2" charset="-122"/>
                <a:ea typeface="微软雅黑" panose="020B0503020204020204" pitchFamily="2" charset="-122"/>
              </a:rPr>
              <a:t>具有电信业务经营资质的企业均可以参与投标。</a:t>
            </a:r>
            <a:endParaRPr lang="zh-CN" altLang="en-US" sz="2000" dirty="0" smtClean="0">
              <a:solidFill>
                <a:srgbClr val="000000"/>
              </a:solidFill>
              <a:latin typeface="微软雅黑" panose="020B0503020204020204" pitchFamily="2" charset="-122"/>
              <a:ea typeface="微软雅黑" panose="020B0503020204020204" pitchFamily="2" charset="-122"/>
            </a:endParaRPr>
          </a:p>
          <a:p>
            <a:pPr marL="285750" indent="-285750">
              <a:lnSpc>
                <a:spcPct val="140000"/>
              </a:lnSpc>
              <a:buFont typeface="Arial" panose="020B0604020202020204" pitchFamily="34" charset="0"/>
              <a:buChar char="•"/>
            </a:pPr>
            <a:r>
              <a:rPr lang="zh-CN" altLang="en-US" sz="2000" b="1" dirty="0" smtClean="0">
                <a:solidFill>
                  <a:srgbClr val="C00000"/>
                </a:solidFill>
                <a:sym typeface="+mn-ea"/>
              </a:rPr>
              <a:t>公开招投标：</a:t>
            </a:r>
            <a:r>
              <a:rPr lang="zh-CN" altLang="en-US" sz="2000" dirty="0" smtClean="0">
                <a:solidFill>
                  <a:srgbClr val="000000"/>
                </a:solidFill>
                <a:sym typeface="+mn-ea"/>
              </a:rPr>
              <a:t>解决建设维护成本的信息不对称，推动企业报价不断接近真实成本。</a:t>
            </a:r>
            <a:endParaRPr lang="zh-CN" altLang="en-US" sz="2000" dirty="0" smtClean="0">
              <a:solidFill>
                <a:srgbClr val="000000"/>
              </a:solidFill>
              <a:latin typeface="微软雅黑" panose="020B0503020204020204" pitchFamily="2" charset="-122"/>
              <a:ea typeface="微软雅黑" panose="020B0503020204020204" pitchFamily="2" charset="-122"/>
            </a:endParaRPr>
          </a:p>
          <a:p>
            <a:pPr marL="285750" indent="-285750">
              <a:lnSpc>
                <a:spcPct val="150000"/>
              </a:lnSpc>
              <a:buFont typeface="Arial" panose="020B0604020202020204" pitchFamily="34" charset="0"/>
              <a:buChar char="•"/>
            </a:pPr>
            <a:endParaRPr lang="zh-CN" altLang="en-US" sz="2000" dirty="0" smtClean="0">
              <a:solidFill>
                <a:srgbClr val="000000"/>
              </a:solidFill>
              <a:latin typeface="微软雅黑" panose="020B0503020204020204" pitchFamily="2" charset="-122"/>
              <a:ea typeface="微软雅黑" panose="020B0503020204020204" pitchFamily="2" charset="-122"/>
            </a:endParaRPr>
          </a:p>
        </p:txBody>
      </p:sp>
      <p:pic>
        <p:nvPicPr>
          <p:cNvPr id="37900" name="图片 1"/>
          <p:cNvPicPr/>
          <p:nvPr/>
        </p:nvPicPr>
        <p:blipFill>
          <a:blip r:embed="rId10"/>
          <a:srcRect t="10001" b="19991"/>
          <a:stretch>
            <a:fillRect/>
          </a:stretch>
        </p:blipFill>
        <p:spPr>
          <a:xfrm>
            <a:off x="782955" y="2246630"/>
            <a:ext cx="2426335" cy="936625"/>
          </a:xfrm>
          <a:prstGeom prst="rect">
            <a:avLst/>
          </a:prstGeom>
          <a:noFill/>
          <a:ln w="9525">
            <a:noFill/>
          </a:ln>
        </p:spPr>
      </p:pic>
      <p:pic>
        <p:nvPicPr>
          <p:cNvPr id="37901" name="图片 4"/>
          <p:cNvPicPr/>
          <p:nvPr/>
        </p:nvPicPr>
        <p:blipFill>
          <a:blip r:embed="rId11"/>
          <a:stretch>
            <a:fillRect/>
          </a:stretch>
        </p:blipFill>
        <p:spPr>
          <a:xfrm>
            <a:off x="323850" y="4091305"/>
            <a:ext cx="2520950" cy="936625"/>
          </a:xfrm>
          <a:prstGeom prst="rect">
            <a:avLst/>
          </a:prstGeom>
          <a:noFill/>
          <a:ln w="9525">
            <a:noFill/>
          </a:ln>
        </p:spPr>
      </p:pic>
      <p:pic>
        <p:nvPicPr>
          <p:cNvPr id="37902" name="图片 5"/>
          <p:cNvPicPr/>
          <p:nvPr/>
        </p:nvPicPr>
        <p:blipFill>
          <a:blip r:embed="rId12"/>
          <a:stretch>
            <a:fillRect/>
          </a:stretch>
        </p:blipFill>
        <p:spPr>
          <a:xfrm>
            <a:off x="3340100" y="3250565"/>
            <a:ext cx="2242185" cy="936625"/>
          </a:xfrm>
          <a:prstGeom prst="rect">
            <a:avLst/>
          </a:prstGeom>
          <a:noFill/>
          <a:ln w="9525">
            <a:noFill/>
          </a:ln>
        </p:spPr>
      </p:pic>
      <p:pic>
        <p:nvPicPr>
          <p:cNvPr id="37903" name="Picture 5"/>
          <p:cNvPicPr>
            <a:picLocks noChangeAspect="1"/>
          </p:cNvPicPr>
          <p:nvPr/>
        </p:nvPicPr>
        <p:blipFill>
          <a:blip r:embed="rId13"/>
          <a:stretch>
            <a:fillRect/>
          </a:stretch>
        </p:blipFill>
        <p:spPr>
          <a:xfrm>
            <a:off x="2054860" y="5598795"/>
            <a:ext cx="3879215" cy="400050"/>
          </a:xfrm>
          <a:prstGeom prst="rect">
            <a:avLst/>
          </a:prstGeom>
          <a:noFill/>
          <a:ln w="9525">
            <a:noFill/>
          </a:ln>
        </p:spPr>
      </p:pic>
      <p:sp>
        <p:nvSpPr>
          <p:cNvPr id="3" name="标题 2"/>
          <p:cNvSpPr>
            <a:spLocks noGrp="1"/>
          </p:cNvSpPr>
          <p:nvPr/>
        </p:nvSpPr>
        <p:spPr>
          <a:xfrm>
            <a:off x="290195" y="1773555"/>
            <a:ext cx="11507470" cy="56705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r>
              <a:rPr lang="en-US" altLang="zh-CN" sz="2000" dirty="0">
                <a:latin typeface="Arial" panose="020B0604020202020204" pitchFamily="34" charset="0"/>
                <a:cs typeface="Arial" panose="020B0604020202020204" pitchFamily="34" charset="0"/>
              </a:rPr>
              <a:t>Mobilizing enterprises’ enthusiasm--- bidding competition </a:t>
            </a:r>
            <a:endParaRPr lang="zh-CN" altLang="en-US" sz="2000" dirty="0">
              <a:latin typeface="Arial" panose="020B0604020202020204" pitchFamily="34" charset="0"/>
              <a:cs typeface="Arial" panose="020B0604020202020204" pitchFamily="34" charset="0"/>
            </a:endParaRPr>
          </a:p>
        </p:txBody>
      </p:sp>
      <p:sp>
        <p:nvSpPr>
          <p:cNvPr id="4" name="MH_Text_1"/>
          <p:cNvSpPr txBox="1">
            <a:spLocks noChangeArrowheads="1"/>
          </p:cNvSpPr>
          <p:nvPr>
            <p:custDataLst>
              <p:tags r:id="rId14"/>
            </p:custDataLst>
          </p:nvPr>
        </p:nvSpPr>
        <p:spPr bwMode="auto">
          <a:xfrm>
            <a:off x="6515100" y="4594225"/>
            <a:ext cx="5083175" cy="1375410"/>
          </a:xfrm>
          <a:prstGeom prst="rect">
            <a:avLst/>
          </a:prstGeom>
          <a:noFill/>
          <a:ln w="9525">
            <a:noFill/>
            <a:miter lim="800000"/>
          </a:ln>
        </p:spPr>
        <p:txBody>
          <a:bodyPr/>
          <a:p>
            <a:pPr marL="285750" indent="-285750" algn="l">
              <a:lnSpc>
                <a:spcPct val="150000"/>
              </a:lnSpc>
              <a:buFont typeface="Arial" panose="020B0604020202020204" pitchFamily="34" charset="0"/>
              <a:buChar char="•"/>
            </a:pPr>
            <a:r>
              <a:rPr lang="en-US" altLang="zh-CN" sz="1600" b="1" dirty="0">
                <a:solidFill>
                  <a:srgbClr val="C00000"/>
                </a:solidFill>
                <a:latin typeface="Arial" panose="020B0604020202020204" pitchFamily="34" charset="0"/>
                <a:cs typeface="Arial" panose="020B0604020202020204" pitchFamily="34" charset="0"/>
              </a:rPr>
              <a:t>Attracting more participants: </a:t>
            </a:r>
            <a:r>
              <a:rPr lang="en-US" altLang="zh-CN" sz="1600" dirty="0">
                <a:latin typeface="Arial" panose="020B0604020202020204" pitchFamily="34" charset="0"/>
                <a:cs typeface="Arial" panose="020B0604020202020204" pitchFamily="34" charset="0"/>
              </a:rPr>
              <a:t>Enterprises with qualifications in telecommunications service operation can participate in the bidding. </a:t>
            </a:r>
            <a:endParaRPr lang="zh-CN" altLang="en-US" sz="1600" dirty="0">
              <a:solidFill>
                <a:srgbClr val="000000"/>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altLang="zh-CN" sz="1600" b="1" dirty="0">
                <a:solidFill>
                  <a:srgbClr val="C00000"/>
                </a:solidFill>
                <a:latin typeface="Arial" panose="020B0604020202020204" pitchFamily="34" charset="0"/>
                <a:cs typeface="Arial" panose="020B0604020202020204" pitchFamily="34" charset="0"/>
              </a:rPr>
              <a:t>Public bidding:</a:t>
            </a:r>
            <a:r>
              <a:rPr lang="en-US" altLang="zh-CN" sz="1600" dirty="0">
                <a:latin typeface="Arial" panose="020B0604020202020204" pitchFamily="34" charset="0"/>
                <a:cs typeface="Arial" panose="020B0604020202020204" pitchFamily="34" charset="0"/>
              </a:rPr>
              <a:t> to promote the quotation of enterprise to be closer to the real cost.</a:t>
            </a:r>
            <a:endParaRPr lang="zh-CN" altLang="en-US" sz="16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22"/>
          <p:cNvPicPr>
            <a:picLocks noChangeAspect="1"/>
          </p:cNvPicPr>
          <p:nvPr/>
        </p:nvPicPr>
        <p:blipFill>
          <a:blip r:embed="rId1"/>
          <a:stretch>
            <a:fillRect/>
          </a:stretch>
        </p:blipFill>
        <p:spPr>
          <a:xfrm>
            <a:off x="338455" y="1503680"/>
            <a:ext cx="8147685" cy="5173980"/>
          </a:xfrm>
          <a:prstGeom prst="rect">
            <a:avLst/>
          </a:prstGeom>
        </p:spPr>
      </p:pic>
      <p:sp>
        <p:nvSpPr>
          <p:cNvPr id="19" name="TextBox 58"/>
          <p:cNvSpPr txBox="1"/>
          <p:nvPr/>
        </p:nvSpPr>
        <p:spPr>
          <a:xfrm>
            <a:off x="8662670" y="1900555"/>
            <a:ext cx="3422650" cy="612775"/>
          </a:xfrm>
          <a:prstGeom prst="rect">
            <a:avLst/>
          </a:prstGeom>
          <a:solidFill>
            <a:srgbClr val="009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kumimoji="1" sz="1400" b="1">
                <a:solidFill>
                  <a:schemeClr val="bg1"/>
                </a:solidFill>
                <a:latin typeface="微软雅黑" panose="020B0503020204020204" pitchFamily="2" charset="-122"/>
                <a:ea typeface="微软雅黑" panose="020B0503020204020204"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t>聚焦精准 </a:t>
            </a:r>
            <a:r>
              <a:rPr lang="en-US" altLang="zh-CN" sz="2400" dirty="0">
                <a:latin typeface="Arial" panose="020B0604020202020204" pitchFamily="34" charset="0"/>
                <a:cs typeface="Arial" panose="020B0604020202020204" pitchFamily="34" charset="0"/>
                <a:sym typeface="+mn-ea"/>
              </a:rPr>
              <a:t>Precision</a:t>
            </a:r>
            <a:endParaRPr lang="zh-CN" altLang="en-US" sz="2400" dirty="0"/>
          </a:p>
        </p:txBody>
      </p:sp>
      <p:sp>
        <p:nvSpPr>
          <p:cNvPr id="5" name="TextBox 7"/>
          <p:cNvSpPr txBox="1">
            <a:spLocks noChangeArrowheads="1"/>
          </p:cNvSpPr>
          <p:nvPr/>
        </p:nvSpPr>
        <p:spPr bwMode="auto">
          <a:xfrm>
            <a:off x="8663305" y="2513330"/>
            <a:ext cx="3422015" cy="3834765"/>
          </a:xfrm>
          <a:prstGeom prst="rect">
            <a:avLst/>
          </a:prstGeom>
          <a:noFill/>
          <a:ln w="28575">
            <a:solidFill>
              <a:srgbClr val="558ED5"/>
            </a:solidFill>
            <a:prstDash val="solid"/>
            <a:miter lim="800000"/>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eaLnBrk="0" hangingPunct="0">
              <a:defRPr>
                <a:solidFill>
                  <a:schemeClr val="tx1"/>
                </a:solidFill>
                <a:latin typeface="微软雅黑" panose="020B0503020204020204" pitchFamily="2" charset="-122"/>
                <a:ea typeface="微软雅黑" panose="020B0503020204020204" pitchFamily="2" charset="-122"/>
              </a:defRPr>
            </a:lvl1pPr>
            <a:lvl2pPr marL="742950" indent="-285750" eaLnBrk="0" hangingPunct="0">
              <a:defRPr>
                <a:solidFill>
                  <a:schemeClr val="tx1"/>
                </a:solidFill>
                <a:latin typeface="微软雅黑" panose="020B0503020204020204" pitchFamily="2" charset="-122"/>
                <a:ea typeface="微软雅黑" panose="020B0503020204020204" pitchFamily="2" charset="-122"/>
              </a:defRPr>
            </a:lvl2pPr>
            <a:lvl3pPr marL="1143000" indent="-228600" eaLnBrk="0" hangingPunct="0">
              <a:defRPr>
                <a:solidFill>
                  <a:schemeClr val="tx1"/>
                </a:solidFill>
                <a:latin typeface="微软雅黑" panose="020B0503020204020204" pitchFamily="2" charset="-122"/>
                <a:ea typeface="微软雅黑" panose="020B0503020204020204" pitchFamily="2" charset="-122"/>
              </a:defRPr>
            </a:lvl3pPr>
            <a:lvl4pPr marL="1600200" indent="-228600" eaLnBrk="0" hangingPunct="0">
              <a:defRPr>
                <a:solidFill>
                  <a:schemeClr val="tx1"/>
                </a:solidFill>
                <a:latin typeface="微软雅黑" panose="020B0503020204020204" pitchFamily="2" charset="-122"/>
                <a:ea typeface="微软雅黑" panose="020B0503020204020204" pitchFamily="2" charset="-122"/>
              </a:defRPr>
            </a:lvl4pPr>
            <a:lvl5pPr marL="2057400" indent="-228600" eaLnBrk="0" hangingPunct="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9pPr>
          </a:lstStyle>
          <a:p>
            <a:pPr eaLnBrk="1" hangingPunct="1">
              <a:lnSpc>
                <a:spcPct val="150000"/>
              </a:lnSpc>
            </a:pPr>
            <a:r>
              <a:rPr lang="en-US" altLang="zh-CN" dirty="0"/>
              <a:t>  </a:t>
            </a:r>
            <a:endParaRPr lang="en-US" altLang="zh-CN" dirty="0"/>
          </a:p>
          <a:p>
            <a:pPr marL="342900" indent="-342900" eaLnBrk="1" hangingPunct="1">
              <a:lnSpc>
                <a:spcPct val="180000"/>
              </a:lnSpc>
              <a:buFont typeface="Arial" panose="020B0604020202020204" pitchFamily="34" charset="0"/>
              <a:buChar char="•"/>
            </a:pPr>
            <a:endParaRPr lang="zh-CN" altLang="en-US" sz="2000" b="1" dirty="0"/>
          </a:p>
          <a:p>
            <a:pPr marL="253365" indent="-253365" eaLnBrk="1" hangingPunct="1">
              <a:lnSpc>
                <a:spcPct val="140000"/>
              </a:lnSpc>
              <a:buFont typeface="Arial" panose="020B0604020202020204" pitchFamily="34" charset="0"/>
              <a:buChar char="•"/>
            </a:pPr>
            <a:r>
              <a:rPr lang="zh-CN" altLang="en-US" sz="2000" b="1" u="sng" dirty="0">
                <a:solidFill>
                  <a:srgbClr val="C00000"/>
                </a:solidFill>
              </a:rPr>
              <a:t>精准到村</a:t>
            </a:r>
            <a:r>
              <a:rPr lang="zh-CN" altLang="en-US" sz="2000" b="1" dirty="0"/>
              <a:t>：</a:t>
            </a:r>
            <a:r>
              <a:rPr lang="zh-CN" altLang="en-US" sz="2000" dirty="0"/>
              <a:t>支持对象为</a:t>
            </a:r>
            <a:r>
              <a:rPr lang="zh-CN" altLang="en-US" sz="2000" dirty="0">
                <a:sym typeface="+mn-ea"/>
              </a:rPr>
              <a:t>行政村</a:t>
            </a:r>
            <a:r>
              <a:rPr lang="zh-CN" altLang="en-US" sz="2000" dirty="0"/>
              <a:t>。</a:t>
            </a:r>
            <a:endParaRPr lang="en-US" altLang="zh-CN" sz="2000" dirty="0"/>
          </a:p>
          <a:p>
            <a:pPr marL="285750" indent="-285750" eaLnBrk="1" hangingPunct="1">
              <a:lnSpc>
                <a:spcPct val="140000"/>
              </a:lnSpc>
              <a:buFont typeface="Arial" panose="020B0604020202020204" pitchFamily="34" charset="0"/>
              <a:buChar char="•"/>
            </a:pPr>
            <a:r>
              <a:rPr lang="zh-CN" altLang="en-US" sz="2000" b="1" u="sng" dirty="0">
                <a:solidFill>
                  <a:srgbClr val="C00000"/>
                </a:solidFill>
              </a:rPr>
              <a:t>精准管理</a:t>
            </a:r>
            <a:r>
              <a:rPr lang="zh-CN" altLang="en-US" sz="2000" b="1" dirty="0"/>
              <a:t>：</a:t>
            </a:r>
            <a:r>
              <a:rPr lang="zh-CN" altLang="en-US" sz="2000" dirty="0"/>
              <a:t>在线监测网络建设完工情况和质量。</a:t>
            </a:r>
            <a:endParaRPr lang="zh-CN" altLang="en-US" sz="2000" dirty="0"/>
          </a:p>
          <a:p>
            <a:pPr marL="268605" indent="-268605" algn="l" eaLnBrk="1" hangingPunct="1">
              <a:lnSpc>
                <a:spcPct val="140000"/>
              </a:lnSpc>
              <a:buFont typeface="Arial" panose="020B0604020202020204" pitchFamily="34" charset="0"/>
              <a:buChar char="•"/>
            </a:pPr>
            <a:r>
              <a:rPr lang="en-US" altLang="zh-CN" sz="1600" b="1" u="sng" dirty="0">
                <a:solidFill>
                  <a:srgbClr val="C00000"/>
                </a:solidFill>
                <a:latin typeface="Arial" panose="020B0604020202020204" pitchFamily="34" charset="0"/>
                <a:cs typeface="Arial" panose="020B0604020202020204" pitchFamily="34" charset="0"/>
                <a:sym typeface="+mn-ea"/>
              </a:rPr>
              <a:t>Precise to villages: </a:t>
            </a:r>
            <a:r>
              <a:rPr lang="en-US" altLang="zh-CN" sz="1600" dirty="0">
                <a:latin typeface="Arial" panose="020B0604020202020204" pitchFamily="34" charset="0"/>
                <a:cs typeface="Arial" panose="020B0604020202020204" pitchFamily="34" charset="0"/>
                <a:sym typeface="+mn-ea"/>
              </a:rPr>
              <a:t>O</a:t>
            </a:r>
            <a:r>
              <a:rPr lang="en-US" altLang="zh-CN" sz="1600" dirty="0">
                <a:latin typeface="Arial" panose="020B0604020202020204" pitchFamily="34" charset="0"/>
                <a:cs typeface="Arial" panose="020B0604020202020204" pitchFamily="34" charset="0"/>
                <a:sym typeface="+mn-ea"/>
              </a:rPr>
              <a:t>bject is administrative village. </a:t>
            </a:r>
            <a:endParaRPr lang="en-US" altLang="zh-CN" sz="1600" dirty="0">
              <a:latin typeface="Arial" panose="020B0604020202020204" pitchFamily="34" charset="0"/>
              <a:cs typeface="Arial" panose="020B0604020202020204" pitchFamily="34" charset="0"/>
            </a:endParaRPr>
          </a:p>
          <a:p>
            <a:pPr marL="285750" indent="-285750" algn="l" eaLnBrk="1" hangingPunct="1">
              <a:lnSpc>
                <a:spcPct val="140000"/>
              </a:lnSpc>
              <a:buFont typeface="Arial" panose="020B0604020202020204" pitchFamily="34" charset="0"/>
              <a:buChar char="•"/>
            </a:pPr>
            <a:r>
              <a:rPr lang="en-US" altLang="zh-CN" sz="1600" b="1" u="sng" dirty="0">
                <a:solidFill>
                  <a:srgbClr val="C00000"/>
                </a:solidFill>
                <a:latin typeface="Arial" panose="020B0604020202020204" pitchFamily="34" charset="0"/>
                <a:cs typeface="Arial" panose="020B0604020202020204" pitchFamily="34" charset="0"/>
                <a:sym typeface="+mn-ea"/>
              </a:rPr>
              <a:t>Precision management: </a:t>
            </a:r>
            <a:r>
              <a:rPr lang="en-US" altLang="zh-CN" sz="1600" dirty="0">
                <a:latin typeface="Arial" panose="020B0604020202020204" pitchFamily="34" charset="0"/>
                <a:cs typeface="Arial" panose="020B0604020202020204" pitchFamily="34" charset="0"/>
                <a:sym typeface="+mn-ea"/>
              </a:rPr>
              <a:t>Monitoring the network construction and quality online. </a:t>
            </a:r>
            <a:endParaRPr lang="zh-CN" altLang="en-US" sz="2000" dirty="0"/>
          </a:p>
          <a:p>
            <a:pPr marL="285750" indent="-285750" eaLnBrk="1" hangingPunct="1">
              <a:lnSpc>
                <a:spcPct val="180000"/>
              </a:lnSpc>
              <a:buFont typeface="Arial" panose="020B0604020202020204" pitchFamily="34" charset="0"/>
              <a:buChar char="•"/>
            </a:pPr>
            <a:endParaRPr lang="zh-CN" altLang="en-US" sz="2000" dirty="0"/>
          </a:p>
          <a:p>
            <a:pPr eaLnBrk="1" hangingPunct="1">
              <a:lnSpc>
                <a:spcPct val="150000"/>
              </a:lnSpc>
            </a:pPr>
            <a:endParaRPr lang="zh-CN" altLang="en-US" sz="20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16" descr="TextEdit"/>
          <p:cNvPicPr>
            <a:picLocks noChangeAspect="1"/>
          </p:cNvPicPr>
          <p:nvPr/>
        </p:nvPicPr>
        <p:blipFill>
          <a:blip r:embed="rId1"/>
          <a:stretch>
            <a:fillRect/>
          </a:stretch>
        </p:blipFill>
        <p:spPr>
          <a:xfrm>
            <a:off x="9031288" y="4430078"/>
            <a:ext cx="2017712" cy="2054225"/>
          </a:xfrm>
          <a:prstGeom prst="rect">
            <a:avLst/>
          </a:prstGeom>
          <a:noFill/>
          <a:ln w="9525">
            <a:noFill/>
          </a:ln>
        </p:spPr>
      </p:pic>
      <p:sp>
        <p:nvSpPr>
          <p:cNvPr id="3075" name="Rectangle 56"/>
          <p:cNvSpPr/>
          <p:nvPr/>
        </p:nvSpPr>
        <p:spPr>
          <a:xfrm>
            <a:off x="1450975" y="3257550"/>
            <a:ext cx="6890385" cy="1021080"/>
          </a:xfrm>
          <a:prstGeom prst="rect">
            <a:avLst/>
          </a:prstGeom>
          <a:solidFill>
            <a:schemeClr val="bg1"/>
          </a:solidFill>
          <a:ln w="9525" cap="flat" cmpd="sng">
            <a:solidFill>
              <a:srgbClr val="A6A6A6"/>
            </a:solidFill>
            <a:prstDash val="solid"/>
            <a:miter/>
            <a:headEnd type="none" w="med" len="med"/>
            <a:tailEnd type="none" w="med" len="med"/>
          </a:ln>
        </p:spPr>
        <p:txBody>
          <a:bodyPr lIns="216000" rIns="45720" anchor="ctr">
            <a:noAutofit/>
          </a:bodyPr>
          <a:p>
            <a:pPr marL="609600" lvl="0" indent="-609600" algn="l">
              <a:buClrTx/>
              <a:buSzTx/>
            </a:pPr>
            <a:r>
              <a:rPr lang="zh-CN" altLang="en-US" sz="2400" b="1" dirty="0">
                <a:solidFill>
                  <a:srgbClr val="7F7F7F"/>
                </a:solidFill>
                <a:latin typeface="+mn-lt"/>
                <a:ea typeface="+mn-lt"/>
                <a:cs typeface="+mn-lt"/>
                <a:sym typeface="+mn-ea"/>
              </a:rPr>
              <a:t>  二、中国</a:t>
            </a:r>
            <a:r>
              <a:rPr lang="zh-CN" altLang="en-US" sz="2400" b="1" dirty="0">
                <a:solidFill>
                  <a:srgbClr val="7F7F7F"/>
                </a:solidFill>
                <a:latin typeface="+mn-lt"/>
                <a:ea typeface="+mn-lt"/>
                <a:cs typeface="+mn-lt"/>
                <a:sym typeface="+mn-ea"/>
              </a:rPr>
              <a:t>电信普遍服务政策与实践</a:t>
            </a:r>
            <a:endParaRPr lang="zh-CN" altLang="en-US" sz="2000" b="1" dirty="0">
              <a:solidFill>
                <a:srgbClr val="7F7F7F"/>
              </a:solidFill>
              <a:latin typeface="+mn-lt"/>
              <a:ea typeface="+mn-lt"/>
              <a:cs typeface="+mn-lt"/>
              <a:sym typeface="+mn-ea"/>
            </a:endParaRPr>
          </a:p>
          <a:p>
            <a:pPr marL="609600" lvl="0" indent="-609600" algn="l">
              <a:buClrTx/>
              <a:buSzTx/>
            </a:pPr>
            <a:r>
              <a:rPr lang="zh-CN" altLang="en-US" sz="2000" b="1" dirty="0">
                <a:solidFill>
                  <a:srgbClr val="7F7F7F"/>
                </a:solidFill>
                <a:latin typeface="+mn-lt"/>
                <a:ea typeface="+mn-lt"/>
                <a:cs typeface="+mn-lt"/>
                <a:sym typeface="+mn-ea"/>
              </a:rPr>
              <a:t>     II. Policies and Practices of Telecommunications Universal Service in China</a:t>
            </a:r>
            <a:endParaRPr lang="zh-CN" altLang="en-US" sz="2000" b="1" dirty="0">
              <a:solidFill>
                <a:srgbClr val="7F7F7F"/>
              </a:solidFill>
              <a:latin typeface="+mn-lt"/>
              <a:ea typeface="+mn-lt"/>
              <a:cs typeface="+mn-lt"/>
              <a:sym typeface="+mn-ea"/>
            </a:endParaRPr>
          </a:p>
        </p:txBody>
      </p:sp>
      <p:sp>
        <p:nvSpPr>
          <p:cNvPr id="3076" name="Rectangle 57"/>
          <p:cNvSpPr/>
          <p:nvPr/>
        </p:nvSpPr>
        <p:spPr>
          <a:xfrm>
            <a:off x="1450975" y="1859280"/>
            <a:ext cx="6891020" cy="1025525"/>
          </a:xfrm>
          <a:prstGeom prst="rect">
            <a:avLst/>
          </a:prstGeom>
          <a:solidFill>
            <a:schemeClr val="bg1"/>
          </a:solidFill>
          <a:ln w="9525" cap="flat" cmpd="sng">
            <a:solidFill>
              <a:srgbClr val="A6A6A6"/>
            </a:solidFill>
            <a:prstDash val="solid"/>
            <a:miter/>
            <a:headEnd type="none" w="med" len="med"/>
            <a:tailEnd type="none" w="med" len="med"/>
          </a:ln>
        </p:spPr>
        <p:txBody>
          <a:bodyPr lIns="216000" rIns="45720" anchor="ctr">
            <a:noAutofit/>
          </a:bodyPr>
          <a:p>
            <a:pPr marL="609600" lvl="0" indent="-609600" algn="l">
              <a:buClrTx/>
              <a:buSzTx/>
            </a:pPr>
            <a:r>
              <a:rPr lang="zh-CN" altLang="en-US" sz="2000" b="1" dirty="0">
                <a:solidFill>
                  <a:srgbClr val="7F7F7F"/>
                </a:solidFill>
                <a:latin typeface="+mn-lt"/>
                <a:ea typeface="+mn-lt"/>
                <a:cs typeface="+mn-lt"/>
                <a:sym typeface="+mn-ea"/>
              </a:rPr>
              <a:t>  </a:t>
            </a:r>
            <a:r>
              <a:rPr lang="zh-CN" altLang="en-US" sz="2400" b="1" dirty="0">
                <a:solidFill>
                  <a:srgbClr val="7F7F7F"/>
                </a:solidFill>
                <a:latin typeface="+mn-lt"/>
                <a:ea typeface="+mn-lt"/>
                <a:cs typeface="+mn-lt"/>
                <a:sym typeface="+mn-ea"/>
              </a:rPr>
              <a:t>一、中国电信普遍服务历史沿革</a:t>
            </a:r>
            <a:endParaRPr lang="zh-CN" altLang="en-US" sz="2000" b="1" dirty="0">
              <a:solidFill>
                <a:srgbClr val="7F7F7F"/>
              </a:solidFill>
              <a:latin typeface="+mn-lt"/>
              <a:ea typeface="+mn-lt"/>
              <a:cs typeface="+mn-lt"/>
              <a:sym typeface="+mn-ea"/>
            </a:endParaRPr>
          </a:p>
          <a:p>
            <a:pPr marL="609600" lvl="0" indent="-609600" algn="l">
              <a:buClrTx/>
              <a:buSzTx/>
            </a:pPr>
            <a:r>
              <a:rPr lang="zh-CN" altLang="en-US" sz="2000" b="1" dirty="0">
                <a:solidFill>
                  <a:srgbClr val="7F7F7F"/>
                </a:solidFill>
                <a:latin typeface="+mn-lt"/>
                <a:ea typeface="+mn-lt"/>
                <a:cs typeface="+mn-lt"/>
                <a:sym typeface="+mn-ea"/>
              </a:rPr>
              <a:t>  I. Historical Development of Telecommunications Universal Service in China</a:t>
            </a:r>
            <a:endParaRPr lang="zh-CN" altLang="en-US" sz="2000" b="1" dirty="0">
              <a:solidFill>
                <a:srgbClr val="7F7F7F"/>
              </a:solidFill>
              <a:latin typeface="+mn-lt"/>
              <a:ea typeface="+mn-lt"/>
              <a:cs typeface="+mn-lt"/>
              <a:sym typeface="+mn-ea"/>
            </a:endParaRPr>
          </a:p>
        </p:txBody>
      </p:sp>
      <p:sp>
        <p:nvSpPr>
          <p:cNvPr id="3077" name="Rectangle 55"/>
          <p:cNvSpPr/>
          <p:nvPr/>
        </p:nvSpPr>
        <p:spPr>
          <a:xfrm>
            <a:off x="1450975" y="4652010"/>
            <a:ext cx="6889750" cy="1021080"/>
          </a:xfrm>
          <a:prstGeom prst="rect">
            <a:avLst/>
          </a:prstGeom>
          <a:solidFill>
            <a:srgbClr val="C00000"/>
          </a:solidFill>
          <a:ln w="9525" cap="flat" cmpd="sng">
            <a:solidFill>
              <a:schemeClr val="accent2"/>
            </a:solidFill>
            <a:prstDash val="solid"/>
            <a:miter/>
            <a:headEnd type="none" w="med" len="med"/>
            <a:tailEnd type="none" w="med" len="med"/>
          </a:ln>
        </p:spPr>
        <p:txBody>
          <a:bodyPr lIns="216000" rIns="45720" anchor="ctr">
            <a:noAutofit/>
          </a:bodyPr>
          <a:p>
            <a:pPr marL="609600" lvl="0" indent="-609600" algn="l">
              <a:buClrTx/>
              <a:buSzTx/>
            </a:pPr>
            <a:r>
              <a:rPr lang="zh-CN" altLang="en-US" sz="2400" b="1" dirty="0">
                <a:solidFill>
                  <a:srgbClr val="FFFFFF"/>
                </a:solidFill>
                <a:cs typeface="Arial" panose="020B0604020202020204" pitchFamily="34" charset="0"/>
                <a:sym typeface="+mn-ea"/>
              </a:rPr>
              <a:t>  三、工作</a:t>
            </a:r>
            <a:r>
              <a:rPr lang="zh-CN" altLang="en-US" sz="2400" b="1" dirty="0">
                <a:solidFill>
                  <a:srgbClr val="FFFFFF"/>
                </a:solidFill>
                <a:cs typeface="Arial" panose="020B0604020202020204" pitchFamily="34" charset="0"/>
                <a:sym typeface="+mn-ea"/>
              </a:rPr>
              <a:t>成效及展望</a:t>
            </a:r>
            <a:endParaRPr lang="zh-CN" altLang="en-US" sz="2400" b="1" dirty="0">
              <a:solidFill>
                <a:srgbClr val="FFFFFF"/>
              </a:solidFill>
              <a:cs typeface="Arial" panose="020B0604020202020204" pitchFamily="34" charset="0"/>
              <a:sym typeface="+mn-ea"/>
            </a:endParaRPr>
          </a:p>
          <a:p>
            <a:pPr marL="609600" lvl="0" indent="-609600" algn="l">
              <a:buClrTx/>
              <a:buSzTx/>
            </a:pPr>
            <a:r>
              <a:rPr lang="zh-CN" altLang="en-US" sz="2400" b="1" dirty="0">
                <a:solidFill>
                  <a:srgbClr val="FFFFFF"/>
                </a:solidFill>
                <a:cs typeface="Arial" panose="020B0604020202020204" pitchFamily="34" charset="0"/>
                <a:sym typeface="+mn-ea"/>
              </a:rPr>
              <a:t>  </a:t>
            </a:r>
            <a:r>
              <a:rPr lang="zh-CN" altLang="en-US" sz="2000" b="1" dirty="0">
                <a:solidFill>
                  <a:srgbClr val="FFFFFF"/>
                </a:solidFill>
                <a:cs typeface="Arial" panose="020B0604020202020204" pitchFamily="34" charset="0"/>
                <a:sym typeface="+mn-ea"/>
              </a:rPr>
              <a:t>  III. Achievements and Prospects</a:t>
            </a:r>
            <a:r>
              <a:rPr lang="zh-CN" altLang="en-US" sz="2400" b="1" dirty="0">
                <a:solidFill>
                  <a:srgbClr val="FFFFFF"/>
                </a:solidFill>
                <a:cs typeface="Arial" panose="020B0604020202020204" pitchFamily="34" charset="0"/>
                <a:sym typeface="+mn-ea"/>
              </a:rPr>
              <a:t> </a:t>
            </a:r>
            <a:r>
              <a:rPr lang="zh-CN" altLang="en-US" sz="2400" b="1" dirty="0">
                <a:solidFill>
                  <a:srgbClr val="FFFFFF"/>
                </a:solidFill>
                <a:cs typeface="Arial" panose="020B0604020202020204" pitchFamily="34" charset="0"/>
                <a:sym typeface="+mn-ea"/>
              </a:rPr>
              <a:t>   </a:t>
            </a:r>
            <a:endParaRPr lang="zh-CN" altLang="en-US" sz="2400" b="1" dirty="0">
              <a:solidFill>
                <a:srgbClr val="FFFFFF"/>
              </a:solidFill>
              <a:cs typeface="Arial" panose="020B0604020202020204" pitchFamily="34" charset="0"/>
              <a:sym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1" name="Picture 2"/>
          <p:cNvPicPr>
            <a:picLocks noChangeAspect="1"/>
          </p:cNvPicPr>
          <p:nvPr/>
        </p:nvPicPr>
        <p:blipFill>
          <a:blip r:embed="rId1"/>
          <a:stretch>
            <a:fillRect/>
          </a:stretch>
        </p:blipFill>
        <p:spPr>
          <a:xfrm>
            <a:off x="272415" y="5522595"/>
            <a:ext cx="2002155" cy="1287145"/>
          </a:xfrm>
          <a:prstGeom prst="rect">
            <a:avLst/>
          </a:prstGeom>
          <a:noFill/>
          <a:ln w="9525">
            <a:noFill/>
          </a:ln>
        </p:spPr>
      </p:pic>
      <p:sp>
        <p:nvSpPr>
          <p:cNvPr id="2" name="标题 1"/>
          <p:cNvSpPr>
            <a:spLocks noGrp="1"/>
          </p:cNvSpPr>
          <p:nvPr>
            <p:ph type="title"/>
          </p:nvPr>
        </p:nvSpPr>
        <p:spPr/>
        <p:txBody>
          <a:bodyPr/>
          <a:p>
            <a:r>
              <a:rPr lang="zh-CN" altLang="en-US"/>
              <a:t>组织五批电信普遍服务试点，</a:t>
            </a:r>
            <a:r>
              <a:rPr lang="zh-CN" altLang="en-US" dirty="0">
                <a:latin typeface="微软雅黑" panose="020B0503020204020204" pitchFamily="2" charset="-122"/>
                <a:ea typeface="微软雅黑" panose="020B0503020204020204" pitchFamily="2" charset="-122"/>
                <a:sym typeface="+mn-ea"/>
              </a:rPr>
              <a:t>大幅提升农村宽带网络覆盖率</a:t>
            </a:r>
            <a:endParaRPr lang="zh-CN" altLang="en-US"/>
          </a:p>
        </p:txBody>
      </p:sp>
      <p:sp>
        <p:nvSpPr>
          <p:cNvPr id="4100" name="标题 2"/>
          <p:cNvSpPr>
            <a:spLocks noGrp="1"/>
          </p:cNvSpPr>
          <p:nvPr/>
        </p:nvSpPr>
        <p:spPr>
          <a:xfrm>
            <a:off x="728980" y="2433320"/>
            <a:ext cx="4719320" cy="832485"/>
          </a:xfrm>
          <a:prstGeom prst="rect">
            <a:avLst/>
          </a:prstGeom>
          <a:solidFill>
            <a:srgbClr val="0091EB"/>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fontAlgn="auto">
              <a:buClrTx/>
              <a:buSzTx/>
              <a:buFontTx/>
            </a:pPr>
            <a:r>
              <a:rPr kumimoji="1" lang="zh-CN" altLang="zh-CN" sz="2000" b="1" dirty="0">
                <a:solidFill>
                  <a:schemeClr val="bg1"/>
                </a:solidFill>
                <a:latin typeface="微软雅黑" panose="020B0503020204020204" pitchFamily="2" charset="-122"/>
                <a:ea typeface="微软雅黑" panose="020B0503020204020204" pitchFamily="2" charset="-122"/>
                <a:sym typeface="+mn-ea"/>
              </a:rPr>
              <a:t>前三批试点——支持光纤建设</a:t>
            </a:r>
            <a:endParaRPr kumimoji="1" lang="zh-CN" altLang="zh-CN" sz="2000" b="1" dirty="0">
              <a:solidFill>
                <a:schemeClr val="bg1"/>
              </a:solidFill>
              <a:latin typeface="微软雅黑" panose="020B0503020204020204" pitchFamily="2" charset="-122"/>
              <a:ea typeface="微软雅黑" panose="020B0503020204020204" pitchFamily="2" charset="-122"/>
              <a:sym typeface="+mn-ea"/>
            </a:endParaRPr>
          </a:p>
          <a:p>
            <a:pPr lvl="0" algn="ctr" fontAlgn="auto">
              <a:buClrTx/>
              <a:buSzTx/>
              <a:buFontTx/>
            </a:pPr>
            <a:r>
              <a:rPr lang="en-US" altLang="zh-CN" sz="1600" b="1" dirty="0">
                <a:latin typeface="Arial" panose="020B0604020202020204" pitchFamily="34" charset="0"/>
                <a:cs typeface="Arial" panose="020B0604020202020204" pitchFamily="34" charset="0"/>
                <a:sym typeface="+mn-ea"/>
              </a:rPr>
              <a:t>The first three batches---supporting optical fiber construction</a:t>
            </a:r>
            <a:endParaRPr kumimoji="1" lang="en-US" altLang="zh-CN" sz="1600" b="1" dirty="0">
              <a:solidFill>
                <a:schemeClr val="bg1"/>
              </a:solidFill>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4" name="标题 2"/>
          <p:cNvSpPr>
            <a:spLocks noGrp="1"/>
          </p:cNvSpPr>
          <p:nvPr/>
        </p:nvSpPr>
        <p:spPr>
          <a:xfrm>
            <a:off x="728980" y="4616450"/>
            <a:ext cx="4719320" cy="887095"/>
          </a:xfrm>
          <a:prstGeom prst="rect">
            <a:avLst/>
          </a:prstGeom>
          <a:solidFill>
            <a:srgbClr val="0091EB"/>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fontAlgn="auto">
              <a:buClrTx/>
              <a:buSzTx/>
              <a:buFontTx/>
            </a:pPr>
            <a:r>
              <a:rPr kumimoji="1" lang="zh-CN" altLang="zh-CN" sz="2000" b="1" dirty="0">
                <a:solidFill>
                  <a:schemeClr val="bg1"/>
                </a:solidFill>
                <a:latin typeface="微软雅黑" panose="020B0503020204020204" pitchFamily="2" charset="-122"/>
                <a:ea typeface="微软雅黑" panose="020B0503020204020204" pitchFamily="2" charset="-122"/>
                <a:sym typeface="+mn-ea"/>
              </a:rPr>
              <a:t>第四、五批试点——支持4G建设</a:t>
            </a:r>
            <a:endParaRPr kumimoji="1" lang="zh-CN" altLang="zh-CN" sz="2000" b="1" dirty="0">
              <a:solidFill>
                <a:schemeClr val="bg1"/>
              </a:solidFill>
              <a:latin typeface="微软雅黑" panose="020B0503020204020204" pitchFamily="2" charset="-122"/>
              <a:ea typeface="微软雅黑" panose="020B0503020204020204" pitchFamily="2" charset="-122"/>
              <a:sym typeface="+mn-ea"/>
            </a:endParaRPr>
          </a:p>
          <a:p>
            <a:pPr lvl="0" algn="ctr" fontAlgn="auto">
              <a:buClrTx/>
              <a:buSzTx/>
              <a:buFontTx/>
            </a:pPr>
            <a:r>
              <a:rPr lang="en-US" altLang="zh-CN" sz="1600" b="1" dirty="0">
                <a:latin typeface="Arial" panose="020B0604020202020204" pitchFamily="34" charset="0"/>
                <a:cs typeface="Arial" panose="020B0604020202020204" pitchFamily="34" charset="0"/>
                <a:sym typeface="+mn-ea"/>
              </a:rPr>
              <a:t>The </a:t>
            </a:r>
            <a:r>
              <a:rPr lang="en-US" altLang="zh-CN" sz="1600" b="1" dirty="0">
                <a:latin typeface="Arial" panose="020B0604020202020204" pitchFamily="34" charset="0"/>
                <a:cs typeface="Arial" panose="020B0604020202020204" pitchFamily="34" charset="0"/>
                <a:sym typeface="+mn-ea"/>
              </a:rPr>
              <a:t>fourth and fifth batches---supporting 4G construction</a:t>
            </a:r>
            <a:endParaRPr kumimoji="1" lang="en-US" altLang="zh-CN" sz="1600" b="1" dirty="0">
              <a:solidFill>
                <a:schemeClr val="bg1"/>
              </a:solidFill>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54" name="矩形 17"/>
          <p:cNvSpPr>
            <a:spLocks noChangeArrowheads="1"/>
          </p:cNvSpPr>
          <p:nvPr/>
        </p:nvSpPr>
        <p:spPr bwMode="auto">
          <a:xfrm>
            <a:off x="2274570" y="3763645"/>
            <a:ext cx="150622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92150">
              <a:defRPr>
                <a:solidFill>
                  <a:schemeClr val="tx1"/>
                </a:solidFill>
                <a:latin typeface="微软雅黑" panose="020B0503020204020204" pitchFamily="2" charset="-122"/>
                <a:ea typeface="微软雅黑" panose="020B0503020204020204" pitchFamily="2" charset="-122"/>
              </a:defRPr>
            </a:lvl1pPr>
            <a:lvl2pPr marL="742950" indent="-285750" defTabSz="692150">
              <a:defRPr>
                <a:solidFill>
                  <a:schemeClr val="tx1"/>
                </a:solidFill>
                <a:latin typeface="微软雅黑" panose="020B0503020204020204" pitchFamily="2" charset="-122"/>
                <a:ea typeface="微软雅黑" panose="020B0503020204020204" pitchFamily="2" charset="-122"/>
              </a:defRPr>
            </a:lvl2pPr>
            <a:lvl3pPr marL="1143000" indent="-228600" defTabSz="692150">
              <a:defRPr>
                <a:solidFill>
                  <a:schemeClr val="tx1"/>
                </a:solidFill>
                <a:latin typeface="微软雅黑" panose="020B0503020204020204" pitchFamily="2" charset="-122"/>
                <a:ea typeface="微软雅黑" panose="020B0503020204020204" pitchFamily="2" charset="-122"/>
              </a:defRPr>
            </a:lvl3pPr>
            <a:lvl4pPr marL="1600200" indent="-228600" defTabSz="692150">
              <a:defRPr>
                <a:solidFill>
                  <a:schemeClr val="tx1"/>
                </a:solidFill>
                <a:latin typeface="微软雅黑" panose="020B0503020204020204" pitchFamily="2" charset="-122"/>
                <a:ea typeface="微软雅黑" panose="020B0503020204020204" pitchFamily="2" charset="-122"/>
              </a:defRPr>
            </a:lvl4pPr>
            <a:lvl5pPr marL="2057400" indent="-228600" defTabSz="692150">
              <a:defRPr>
                <a:solidFill>
                  <a:schemeClr val="tx1"/>
                </a:solidFill>
                <a:latin typeface="微软雅黑" panose="020B0503020204020204" pitchFamily="2" charset="-122"/>
                <a:ea typeface="微软雅黑" panose="020B0503020204020204" pitchFamily="2" charset="-122"/>
              </a:defRPr>
            </a:lvl5pPr>
            <a:lvl6pPr marL="25146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r>
              <a:rPr lang="en-US" altLang="zh-CN" sz="4400" b="1" dirty="0">
                <a:solidFill>
                  <a:srgbClr val="C00000"/>
                </a:solidFill>
              </a:rPr>
              <a:t>13</a:t>
            </a:r>
            <a:r>
              <a:rPr lang="zh-CN" altLang="en-US" sz="2400" b="1" dirty="0">
                <a:solidFill>
                  <a:srgbClr val="C00000"/>
                </a:solidFill>
              </a:rPr>
              <a:t>万个</a:t>
            </a:r>
            <a:endParaRPr lang="zh-CN" altLang="en-US" sz="2400" b="1" dirty="0">
              <a:solidFill>
                <a:srgbClr val="C00000"/>
              </a:solidFill>
            </a:endParaRPr>
          </a:p>
        </p:txBody>
      </p:sp>
      <p:sp>
        <p:nvSpPr>
          <p:cNvPr id="47" name="矩形 19"/>
          <p:cNvSpPr>
            <a:spLocks noChangeArrowheads="1"/>
          </p:cNvSpPr>
          <p:nvPr/>
        </p:nvSpPr>
        <p:spPr bwMode="auto">
          <a:xfrm>
            <a:off x="2035175" y="3339465"/>
            <a:ext cx="19850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a:r>
              <a:rPr lang="zh-CN" altLang="en-US" sz="1800" i="1" dirty="0"/>
              <a:t>支持行政村数量</a:t>
            </a:r>
            <a:endParaRPr lang="zh-CN" altLang="en-US" sz="1800" i="1" dirty="0"/>
          </a:p>
        </p:txBody>
      </p:sp>
      <p:sp>
        <p:nvSpPr>
          <p:cNvPr id="6" name="矩形 17"/>
          <p:cNvSpPr>
            <a:spLocks noChangeArrowheads="1"/>
          </p:cNvSpPr>
          <p:nvPr/>
        </p:nvSpPr>
        <p:spPr bwMode="auto">
          <a:xfrm>
            <a:off x="2188210" y="6068695"/>
            <a:ext cx="1800225" cy="76835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defTabSz="692150">
              <a:defRPr>
                <a:solidFill>
                  <a:schemeClr val="tx1"/>
                </a:solidFill>
                <a:latin typeface="微软雅黑" panose="020B0503020204020204" pitchFamily="2" charset="-122"/>
                <a:ea typeface="微软雅黑" panose="020B0503020204020204" pitchFamily="2" charset="-122"/>
              </a:defRPr>
            </a:lvl1pPr>
            <a:lvl2pPr marL="742950" indent="-285750" defTabSz="692150">
              <a:defRPr>
                <a:solidFill>
                  <a:schemeClr val="tx1"/>
                </a:solidFill>
                <a:latin typeface="微软雅黑" panose="020B0503020204020204" pitchFamily="2" charset="-122"/>
                <a:ea typeface="微软雅黑" panose="020B0503020204020204" pitchFamily="2" charset="-122"/>
              </a:defRPr>
            </a:lvl2pPr>
            <a:lvl3pPr marL="1143000" indent="-228600" defTabSz="692150">
              <a:defRPr>
                <a:solidFill>
                  <a:schemeClr val="tx1"/>
                </a:solidFill>
                <a:latin typeface="微软雅黑" panose="020B0503020204020204" pitchFamily="2" charset="-122"/>
                <a:ea typeface="微软雅黑" panose="020B0503020204020204" pitchFamily="2" charset="-122"/>
              </a:defRPr>
            </a:lvl3pPr>
            <a:lvl4pPr marL="1600200" indent="-228600" defTabSz="692150">
              <a:defRPr>
                <a:solidFill>
                  <a:schemeClr val="tx1"/>
                </a:solidFill>
                <a:latin typeface="微软雅黑" panose="020B0503020204020204" pitchFamily="2" charset="-122"/>
                <a:ea typeface="微软雅黑" panose="020B0503020204020204" pitchFamily="2" charset="-122"/>
              </a:defRPr>
            </a:lvl4pPr>
            <a:lvl5pPr marL="2057400" indent="-228600" defTabSz="692150">
              <a:defRPr>
                <a:solidFill>
                  <a:schemeClr val="tx1"/>
                </a:solidFill>
                <a:latin typeface="微软雅黑" panose="020B0503020204020204" pitchFamily="2" charset="-122"/>
                <a:ea typeface="微软雅黑" panose="020B0503020204020204" pitchFamily="2" charset="-122"/>
              </a:defRPr>
            </a:lvl5pPr>
            <a:lvl6pPr marL="25146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lvl="0" algn="l">
              <a:buClrTx/>
              <a:buSzTx/>
            </a:pPr>
            <a:r>
              <a:rPr lang="en-US" sz="4400" b="1" dirty="0">
                <a:solidFill>
                  <a:srgbClr val="C00000"/>
                </a:solidFill>
                <a:sym typeface="+mn-ea"/>
              </a:rPr>
              <a:t>3.6</a:t>
            </a:r>
            <a:r>
              <a:rPr lang="zh-CN" altLang="en-US" sz="2400" b="1" dirty="0">
                <a:solidFill>
                  <a:srgbClr val="C00000"/>
                </a:solidFill>
                <a:sym typeface="+mn-ea"/>
              </a:rPr>
              <a:t>万个</a:t>
            </a:r>
            <a:endParaRPr lang="zh-CN" altLang="en-US" sz="4400" b="1" dirty="0">
              <a:solidFill>
                <a:srgbClr val="C00000"/>
              </a:solidFill>
              <a:sym typeface="+mn-ea"/>
            </a:endParaRPr>
          </a:p>
        </p:txBody>
      </p:sp>
      <p:sp>
        <p:nvSpPr>
          <p:cNvPr id="7" name="矩形 19"/>
          <p:cNvSpPr>
            <a:spLocks noChangeArrowheads="1"/>
          </p:cNvSpPr>
          <p:nvPr/>
        </p:nvSpPr>
        <p:spPr bwMode="auto">
          <a:xfrm>
            <a:off x="1695450" y="5522595"/>
            <a:ext cx="2635250" cy="3683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lvl="0" algn="ctr">
              <a:buClrTx/>
              <a:buSzTx/>
            </a:pPr>
            <a:r>
              <a:rPr lang="zh-CN" altLang="en-US" sz="1800" i="1" dirty="0">
                <a:sym typeface="+mn-ea"/>
              </a:rPr>
              <a:t>支持</a:t>
            </a:r>
            <a:r>
              <a:rPr lang="en-US" altLang="zh-CN" sz="1800" i="1" dirty="0">
                <a:sym typeface="+mn-ea"/>
              </a:rPr>
              <a:t>4G</a:t>
            </a:r>
            <a:r>
              <a:rPr lang="zh-CN" altLang="en-US" sz="1800" i="1" dirty="0">
                <a:sym typeface="+mn-ea"/>
              </a:rPr>
              <a:t>基站数量</a:t>
            </a:r>
            <a:endParaRPr lang="zh-CN" altLang="en-US" sz="1800" i="1" dirty="0">
              <a:sym typeface="+mn-ea"/>
            </a:endParaRPr>
          </a:p>
        </p:txBody>
      </p:sp>
      <p:pic>
        <p:nvPicPr>
          <p:cNvPr id="43014" name="图片 18" descr="光缆"/>
          <p:cNvPicPr>
            <a:picLocks noChangeAspect="1"/>
          </p:cNvPicPr>
          <p:nvPr/>
        </p:nvPicPr>
        <p:blipFill>
          <a:blip r:embed="rId2"/>
          <a:stretch>
            <a:fillRect/>
          </a:stretch>
        </p:blipFill>
        <p:spPr>
          <a:xfrm>
            <a:off x="443865" y="3364865"/>
            <a:ext cx="1530350" cy="1163638"/>
          </a:xfrm>
          <a:prstGeom prst="rect">
            <a:avLst/>
          </a:prstGeom>
          <a:noFill/>
          <a:ln w="9525">
            <a:noFill/>
          </a:ln>
        </p:spPr>
      </p:pic>
      <p:pic>
        <p:nvPicPr>
          <p:cNvPr id="9" name="Picture 39"/>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9029149" y="3017720"/>
            <a:ext cx="2146317" cy="84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4"/>
          <p:cNvSpPr>
            <a:spLocks noChangeArrowheads="1"/>
          </p:cNvSpPr>
          <p:nvPr/>
        </p:nvSpPr>
        <p:spPr bwMode="auto">
          <a:xfrm>
            <a:off x="9402445" y="3713480"/>
            <a:ext cx="199263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92150"/>
            <a:r>
              <a:rPr lang="en-US" altLang="zh-CN" dirty="0">
                <a:latin typeface="微软雅黑" panose="020B0503020204020204" pitchFamily="2" charset="-122"/>
                <a:ea typeface="微软雅黑" panose="020B0503020204020204" pitchFamily="2" charset="-122"/>
              </a:rPr>
              <a:t>Less than </a:t>
            </a:r>
            <a:r>
              <a:rPr lang="en-US" altLang="zh-CN" sz="3200" dirty="0">
                <a:solidFill>
                  <a:srgbClr val="C00000"/>
                </a:solidFill>
                <a:latin typeface="Impact" panose="020B0806030902050204" pitchFamily="34" charset="0"/>
                <a:ea typeface="微软雅黑" panose="020B0503020204020204" pitchFamily="2" charset="-122"/>
              </a:rPr>
              <a:t>70%</a:t>
            </a:r>
            <a:endParaRPr lang="zh-CN" altLang="en-US" sz="3200" dirty="0">
              <a:solidFill>
                <a:srgbClr val="C00000"/>
              </a:solidFill>
              <a:latin typeface="Impact" panose="020B0806030902050204" pitchFamily="34" charset="0"/>
              <a:ea typeface="微软雅黑" panose="020B0503020204020204" pitchFamily="2" charset="-122"/>
            </a:endParaRPr>
          </a:p>
        </p:txBody>
      </p:sp>
      <p:sp>
        <p:nvSpPr>
          <p:cNvPr id="11" name="TextBox 15"/>
          <p:cNvSpPr txBox="1">
            <a:spLocks noChangeArrowheads="1"/>
          </p:cNvSpPr>
          <p:nvPr/>
        </p:nvSpPr>
        <p:spPr bwMode="auto">
          <a:xfrm>
            <a:off x="6929120" y="2824480"/>
            <a:ext cx="2298700"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gn="just">
              <a:lnSpc>
                <a:spcPct val="110000"/>
              </a:lnSpc>
            </a:pPr>
            <a:r>
              <a:rPr lang="zh-CN" altLang="en-US" sz="2000" b="1" dirty="0">
                <a:latin typeface="微软雅黑" panose="020B0503020204020204" pitchFamily="2" charset="-122"/>
                <a:ea typeface="微软雅黑" panose="020B0503020204020204" pitchFamily="2" charset="-122"/>
              </a:rPr>
              <a:t>行政村通光纤比例</a:t>
            </a:r>
            <a:endParaRPr lang="zh-CN" altLang="en-US" sz="2000" b="1" dirty="0">
              <a:latin typeface="微软雅黑" panose="020B0503020204020204" pitchFamily="2" charset="-122"/>
              <a:ea typeface="微软雅黑" panose="020B0503020204020204" pitchFamily="2" charset="-122"/>
            </a:endParaRPr>
          </a:p>
        </p:txBody>
      </p:sp>
      <p:sp>
        <p:nvSpPr>
          <p:cNvPr id="12" name="矩形 16"/>
          <p:cNvSpPr>
            <a:spLocks noChangeArrowheads="1"/>
          </p:cNvSpPr>
          <p:nvPr/>
        </p:nvSpPr>
        <p:spPr bwMode="auto">
          <a:xfrm>
            <a:off x="9652011" y="2433580"/>
            <a:ext cx="14903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92150"/>
            <a:r>
              <a:rPr lang="en-US" altLang="zh-CN" dirty="0">
                <a:latin typeface="微软雅黑" panose="020B0503020204020204" pitchFamily="2" charset="-122"/>
                <a:ea typeface="微软雅黑" panose="020B0503020204020204" pitchFamily="2" charset="-122"/>
              </a:rPr>
              <a:t>Over </a:t>
            </a:r>
            <a:r>
              <a:rPr lang="en-US" altLang="zh-CN" sz="3200" dirty="0">
                <a:solidFill>
                  <a:srgbClr val="C00000"/>
                </a:solidFill>
                <a:latin typeface="Impact" panose="020B0806030902050204" pitchFamily="34" charset="0"/>
                <a:ea typeface="微软雅黑" panose="020B0503020204020204" pitchFamily="2" charset="-122"/>
              </a:rPr>
              <a:t>98%</a:t>
            </a:r>
            <a:endParaRPr lang="zh-CN" altLang="en-US" sz="3200" dirty="0">
              <a:solidFill>
                <a:srgbClr val="C00000"/>
              </a:solidFill>
              <a:latin typeface="Impact" panose="020B0806030902050204" pitchFamily="34" charset="0"/>
              <a:ea typeface="微软雅黑" panose="020B0503020204020204" pitchFamily="2" charset="-122"/>
            </a:endParaRPr>
          </a:p>
        </p:txBody>
      </p:sp>
      <p:sp>
        <p:nvSpPr>
          <p:cNvPr id="13" name="TextBox 17"/>
          <p:cNvSpPr txBox="1">
            <a:spLocks noChangeArrowheads="1"/>
          </p:cNvSpPr>
          <p:nvPr/>
        </p:nvSpPr>
        <p:spPr bwMode="auto">
          <a:xfrm>
            <a:off x="6929755" y="4280535"/>
            <a:ext cx="2299335" cy="4298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gn="just">
              <a:lnSpc>
                <a:spcPct val="110000"/>
              </a:lnSpc>
            </a:pPr>
            <a:r>
              <a:rPr lang="zh-CN" altLang="en-US" sz="2000" b="1" dirty="0">
                <a:latin typeface="微软雅黑" panose="020B0503020204020204" pitchFamily="2" charset="-122"/>
                <a:ea typeface="微软雅黑" panose="020B0503020204020204" pitchFamily="2" charset="-122"/>
                <a:sym typeface="+mn-ea"/>
              </a:rPr>
              <a:t>行政村通</a:t>
            </a:r>
            <a:r>
              <a:rPr lang="en-US" altLang="zh-CN" sz="2000" b="1" dirty="0">
                <a:latin typeface="微软雅黑" panose="020B0503020204020204" pitchFamily="2" charset="-122"/>
                <a:ea typeface="微软雅黑" panose="020B0503020204020204" pitchFamily="2" charset="-122"/>
                <a:sym typeface="+mn-ea"/>
              </a:rPr>
              <a:t>4G</a:t>
            </a:r>
            <a:r>
              <a:rPr lang="zh-CN" altLang="en-US" sz="2000" b="1" dirty="0">
                <a:latin typeface="微软雅黑" panose="020B0503020204020204" pitchFamily="2" charset="-122"/>
                <a:ea typeface="微软雅黑" panose="020B0503020204020204" pitchFamily="2" charset="-122"/>
                <a:sym typeface="+mn-ea"/>
              </a:rPr>
              <a:t>比例</a:t>
            </a:r>
            <a:endParaRPr lang="zh-CN" altLang="en-US" sz="2000" b="1" dirty="0">
              <a:latin typeface="微软雅黑" panose="020B0503020204020204" pitchFamily="2" charset="-122"/>
              <a:ea typeface="微软雅黑" panose="020B0503020204020204" pitchFamily="2" charset="-122"/>
              <a:sym typeface="+mn-ea"/>
            </a:endParaRPr>
          </a:p>
        </p:txBody>
      </p:sp>
      <p:sp>
        <p:nvSpPr>
          <p:cNvPr id="5" name="矩形 16"/>
          <p:cNvSpPr>
            <a:spLocks noChangeArrowheads="1"/>
          </p:cNvSpPr>
          <p:nvPr/>
        </p:nvSpPr>
        <p:spPr bwMode="auto">
          <a:xfrm>
            <a:off x="9652011" y="4819275"/>
            <a:ext cx="14903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defTabSz="692150"/>
            <a:r>
              <a:rPr lang="en-US" altLang="zh-CN" dirty="0">
                <a:latin typeface="微软雅黑" panose="020B0503020204020204" pitchFamily="2" charset="-122"/>
                <a:ea typeface="微软雅黑" panose="020B0503020204020204" pitchFamily="2" charset="-122"/>
              </a:rPr>
              <a:t>Over </a:t>
            </a:r>
            <a:r>
              <a:rPr lang="en-US" altLang="zh-CN" sz="3200" dirty="0">
                <a:solidFill>
                  <a:srgbClr val="C00000"/>
                </a:solidFill>
                <a:latin typeface="Impact" panose="020B0806030902050204" pitchFamily="34" charset="0"/>
                <a:ea typeface="微软雅黑" panose="020B0503020204020204" pitchFamily="2" charset="-122"/>
              </a:rPr>
              <a:t>98%</a:t>
            </a:r>
            <a:endParaRPr lang="zh-CN" altLang="en-US" sz="3200" dirty="0">
              <a:solidFill>
                <a:srgbClr val="C00000"/>
              </a:solidFill>
              <a:latin typeface="Impact" panose="020B0806030902050204" pitchFamily="34" charset="0"/>
              <a:ea typeface="微软雅黑" panose="020B0503020204020204" pitchFamily="2" charset="-122"/>
            </a:endParaRPr>
          </a:p>
        </p:txBody>
      </p:sp>
      <p:sp>
        <p:nvSpPr>
          <p:cNvPr id="35849" name="等腰三角形 13"/>
          <p:cNvSpPr/>
          <p:nvPr/>
        </p:nvSpPr>
        <p:spPr>
          <a:xfrm rot="5400000">
            <a:off x="5140643" y="4455478"/>
            <a:ext cx="1800225" cy="365125"/>
          </a:xfrm>
          <a:prstGeom prst="triangle">
            <a:avLst>
              <a:gd name="adj" fmla="val 50000"/>
            </a:avLst>
          </a:prstGeom>
          <a:solidFill>
            <a:srgbClr val="A6A6A6"/>
          </a:solidFill>
          <a:ln w="9525">
            <a:noFill/>
          </a:ln>
        </p:spPr>
        <p:txBody>
          <a:bodyPr wrap="none" anchor="ctr"/>
          <a:p>
            <a:endParaRPr lang="zh-CN" altLang="zh-CN" b="1">
              <a:solidFill>
                <a:srgbClr val="000000"/>
              </a:solidFill>
              <a:latin typeface="楷体_GB2312" charset="-122"/>
              <a:ea typeface="楷体_GB2312" charset="-122"/>
              <a:sym typeface="楷体_GB2312" charset="-122"/>
            </a:endParaRPr>
          </a:p>
        </p:txBody>
      </p:sp>
      <p:sp>
        <p:nvSpPr>
          <p:cNvPr id="8" name="TextBox 17"/>
          <p:cNvSpPr txBox="1">
            <a:spLocks noChangeArrowheads="1"/>
          </p:cNvSpPr>
          <p:nvPr/>
        </p:nvSpPr>
        <p:spPr bwMode="auto">
          <a:xfrm>
            <a:off x="6928485" y="5615305"/>
            <a:ext cx="2299335" cy="4298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gn="just">
              <a:lnSpc>
                <a:spcPct val="110000"/>
              </a:lnSpc>
            </a:pPr>
            <a:r>
              <a:rPr lang="zh-CN" altLang="en-US" sz="2000" b="1" dirty="0">
                <a:latin typeface="微软雅黑" panose="020B0503020204020204" pitchFamily="2" charset="-122"/>
                <a:ea typeface="微软雅黑" panose="020B0503020204020204" pitchFamily="2" charset="-122"/>
                <a:sym typeface="+mn-ea"/>
              </a:rPr>
              <a:t>贫困村通宽带比例</a:t>
            </a:r>
            <a:endParaRPr lang="zh-CN" altLang="en-US" sz="2000" b="1" dirty="0">
              <a:latin typeface="微软雅黑" panose="020B0503020204020204" pitchFamily="2" charset="-122"/>
              <a:ea typeface="微软雅黑" panose="020B0503020204020204" pitchFamily="2" charset="-122"/>
              <a:sym typeface="+mn-ea"/>
            </a:endParaRPr>
          </a:p>
        </p:txBody>
      </p:sp>
      <p:sp>
        <p:nvSpPr>
          <p:cNvPr id="15" name="左大括号 14"/>
          <p:cNvSpPr/>
          <p:nvPr/>
        </p:nvSpPr>
        <p:spPr>
          <a:xfrm>
            <a:off x="6501765" y="3013710"/>
            <a:ext cx="313690" cy="36055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标题 1"/>
          <p:cNvSpPr>
            <a:spLocks noGrp="1"/>
          </p:cNvSpPr>
          <p:nvPr/>
        </p:nvSpPr>
        <p:spPr>
          <a:xfrm>
            <a:off x="912813" y="1758633"/>
            <a:ext cx="10555287" cy="360362"/>
          </a:xfrm>
          <a:prstGeom prst="rect">
            <a:avLst/>
          </a:prstGeom>
          <a:noFill/>
          <a:ln w="9525">
            <a:noFill/>
          </a:ln>
        </p:spPr>
        <p:txBody>
          <a:bodyPr anchor="t"/>
          <a:lstStyle>
            <a:lvl1pPr marL="0" lvl="0" indent="0" algn="ctr" defTabSz="914400" eaLnBrk="0" fontAlgn="base" latinLnBrk="0" hangingPunct="0">
              <a:lnSpc>
                <a:spcPct val="95000"/>
              </a:lnSpc>
              <a:spcBef>
                <a:spcPct val="0"/>
              </a:spcBef>
              <a:spcAft>
                <a:spcPct val="0"/>
              </a:spcAft>
              <a:buFont typeface="Arial" panose="020B0604020202020204" pitchFamily="34" charset="0"/>
              <a:buNone/>
              <a:defRPr sz="2400" b="1" kern="1200">
                <a:solidFill>
                  <a:schemeClr val="tx1"/>
                </a:solidFill>
                <a:latin typeface="+mj-lt"/>
                <a:ea typeface="+mj-ea"/>
                <a:cs typeface="+mj-cs"/>
              </a:defRPr>
            </a:lvl1pPr>
          </a:lstStyle>
          <a:p>
            <a:r>
              <a:rPr lang="en-US" altLang="zh-CN" sz="1800" dirty="0">
                <a:latin typeface="Arial" panose="020B0604020202020204" pitchFamily="34" charset="0"/>
                <a:cs typeface="Arial" panose="020B0604020202020204" pitchFamily="34" charset="0"/>
              </a:rPr>
              <a:t>5 batches of pilot telecommunications universal services have been organized and</a:t>
            </a:r>
            <a:r>
              <a:rPr lang="en-US" altLang="zh-CN" sz="1800" dirty="0">
                <a:latin typeface="Arial" panose="020B0604020202020204" pitchFamily="34" charset="0"/>
                <a:cs typeface="Arial" panose="020B0604020202020204" pitchFamily="34" charset="0"/>
                <a:sym typeface="+mn-ea"/>
              </a:rPr>
              <a:t> broadband network coverage in rural areas</a:t>
            </a:r>
            <a:r>
              <a:rPr lang="en-US" altLang="zh-CN" sz="1800" dirty="0">
                <a:latin typeface="Arial" panose="020B0604020202020204" pitchFamily="34" charset="0"/>
                <a:cs typeface="Arial" panose="020B0604020202020204" pitchFamily="34" charset="0"/>
                <a:sym typeface="+mn-ea"/>
              </a:rPr>
              <a:t> have been greatly improved</a:t>
            </a:r>
            <a:endParaRPr lang="en-US" altLang="zh-CN" sz="1800" dirty="0">
              <a:latin typeface="Arial" panose="020B0604020202020204" pitchFamily="34" charset="0"/>
              <a:cs typeface="Arial" panose="020B0604020202020204" pitchFamily="34" charset="0"/>
              <a:sym typeface="+mn-ea"/>
            </a:endParaRPr>
          </a:p>
        </p:txBody>
      </p:sp>
      <p:sp>
        <p:nvSpPr>
          <p:cNvPr id="16" name="矩形 19"/>
          <p:cNvSpPr>
            <a:spLocks noChangeArrowheads="1"/>
          </p:cNvSpPr>
          <p:nvPr/>
        </p:nvSpPr>
        <p:spPr bwMode="auto">
          <a:xfrm>
            <a:off x="3829685" y="3324225"/>
            <a:ext cx="23799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a:r>
              <a:rPr lang="en-US" altLang="zh-CN" sz="1400" i="1" dirty="0">
                <a:latin typeface="Arial" panose="020B0604020202020204" pitchFamily="34" charset="0"/>
                <a:cs typeface="Arial" panose="020B0604020202020204" pitchFamily="34" charset="0"/>
              </a:rPr>
              <a:t>Number of administrative villages supported</a:t>
            </a:r>
            <a:endParaRPr lang="en-US" altLang="zh-CN" sz="1400" i="1" dirty="0">
              <a:latin typeface="Arial" panose="020B0604020202020204" pitchFamily="34" charset="0"/>
              <a:cs typeface="Arial" panose="020B0604020202020204" pitchFamily="34" charset="0"/>
            </a:endParaRPr>
          </a:p>
        </p:txBody>
      </p:sp>
      <p:sp>
        <p:nvSpPr>
          <p:cNvPr id="17" name="矩形 17"/>
          <p:cNvSpPr>
            <a:spLocks noChangeArrowheads="1"/>
          </p:cNvSpPr>
          <p:nvPr/>
        </p:nvSpPr>
        <p:spPr bwMode="auto">
          <a:xfrm>
            <a:off x="4020184" y="3773170"/>
            <a:ext cx="173235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92150">
              <a:defRPr>
                <a:solidFill>
                  <a:schemeClr val="tx1"/>
                </a:solidFill>
                <a:latin typeface="微软雅黑" panose="020B0503020204020204" pitchFamily="2" charset="-122"/>
                <a:ea typeface="微软雅黑" panose="020B0503020204020204" pitchFamily="2" charset="-122"/>
              </a:defRPr>
            </a:lvl1pPr>
            <a:lvl2pPr marL="742950" indent="-285750" defTabSz="692150">
              <a:defRPr>
                <a:solidFill>
                  <a:schemeClr val="tx1"/>
                </a:solidFill>
                <a:latin typeface="微软雅黑" panose="020B0503020204020204" pitchFamily="2" charset="-122"/>
                <a:ea typeface="微软雅黑" panose="020B0503020204020204" pitchFamily="2" charset="-122"/>
              </a:defRPr>
            </a:lvl2pPr>
            <a:lvl3pPr marL="1143000" indent="-228600" defTabSz="692150">
              <a:defRPr>
                <a:solidFill>
                  <a:schemeClr val="tx1"/>
                </a:solidFill>
                <a:latin typeface="微软雅黑" panose="020B0503020204020204" pitchFamily="2" charset="-122"/>
                <a:ea typeface="微软雅黑" panose="020B0503020204020204" pitchFamily="2" charset="-122"/>
              </a:defRPr>
            </a:lvl3pPr>
            <a:lvl4pPr marL="1600200" indent="-228600" defTabSz="692150">
              <a:defRPr>
                <a:solidFill>
                  <a:schemeClr val="tx1"/>
                </a:solidFill>
                <a:latin typeface="微软雅黑" panose="020B0503020204020204" pitchFamily="2" charset="-122"/>
                <a:ea typeface="微软雅黑" panose="020B0503020204020204" pitchFamily="2" charset="-122"/>
              </a:defRPr>
            </a:lvl4pPr>
            <a:lvl5pPr marL="2057400" indent="-228600" defTabSz="692150">
              <a:defRPr>
                <a:solidFill>
                  <a:schemeClr val="tx1"/>
                </a:solidFill>
                <a:latin typeface="微软雅黑" panose="020B0503020204020204" pitchFamily="2" charset="-122"/>
                <a:ea typeface="微软雅黑" panose="020B0503020204020204" pitchFamily="2" charset="-122"/>
              </a:defRPr>
            </a:lvl5pPr>
            <a:lvl6pPr marL="25146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r>
              <a:rPr lang="en-US" altLang="zh-CN" sz="4400" b="1" dirty="0">
                <a:solidFill>
                  <a:srgbClr val="C00000"/>
                </a:solidFill>
                <a:latin typeface="Arial" panose="020B0604020202020204" pitchFamily="34" charset="0"/>
                <a:cs typeface="Arial" panose="020B0604020202020204" pitchFamily="34" charset="0"/>
              </a:rPr>
              <a:t>13</a:t>
            </a:r>
            <a:r>
              <a:rPr lang="en-US" sz="4400" b="1" dirty="0">
                <a:solidFill>
                  <a:srgbClr val="C00000"/>
                </a:solidFill>
                <a:latin typeface="Arial" panose="020B0604020202020204" pitchFamily="34" charset="0"/>
                <a:cs typeface="Arial" panose="020B0604020202020204" pitchFamily="34" charset="0"/>
              </a:rPr>
              <a:t>0</a:t>
            </a:r>
            <a:r>
              <a:rPr lang="en-US" altLang="zh-CN" sz="2400" b="1" dirty="0">
                <a:solidFill>
                  <a:srgbClr val="C00000"/>
                </a:solidFill>
                <a:latin typeface="Arial" panose="020B0604020202020204" pitchFamily="34" charset="0"/>
                <a:cs typeface="Arial" panose="020B0604020202020204" pitchFamily="34" charset="0"/>
              </a:rPr>
              <a:t>,000</a:t>
            </a:r>
            <a:endParaRPr lang="zh-CN" altLang="en-US" sz="2400" b="1" dirty="0">
              <a:solidFill>
                <a:srgbClr val="C00000"/>
              </a:solidFill>
              <a:latin typeface="Arial" panose="020B0604020202020204" pitchFamily="34" charset="0"/>
              <a:cs typeface="Arial" panose="020B0604020202020204" pitchFamily="34" charset="0"/>
            </a:endParaRPr>
          </a:p>
        </p:txBody>
      </p:sp>
      <p:sp>
        <p:nvSpPr>
          <p:cNvPr id="18" name="矩形 17"/>
          <p:cNvSpPr>
            <a:spLocks noChangeArrowheads="1"/>
          </p:cNvSpPr>
          <p:nvPr/>
        </p:nvSpPr>
        <p:spPr bwMode="auto">
          <a:xfrm>
            <a:off x="4102735" y="6068695"/>
            <a:ext cx="1800225" cy="76944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defTabSz="692150">
              <a:defRPr>
                <a:solidFill>
                  <a:schemeClr val="tx1"/>
                </a:solidFill>
                <a:latin typeface="微软雅黑" panose="020B0503020204020204" pitchFamily="2" charset="-122"/>
                <a:ea typeface="微软雅黑" panose="020B0503020204020204" pitchFamily="2" charset="-122"/>
              </a:defRPr>
            </a:lvl1pPr>
            <a:lvl2pPr marL="742950" indent="-285750" defTabSz="692150">
              <a:defRPr>
                <a:solidFill>
                  <a:schemeClr val="tx1"/>
                </a:solidFill>
                <a:latin typeface="微软雅黑" panose="020B0503020204020204" pitchFamily="2" charset="-122"/>
                <a:ea typeface="微软雅黑" panose="020B0503020204020204" pitchFamily="2" charset="-122"/>
              </a:defRPr>
            </a:lvl2pPr>
            <a:lvl3pPr marL="1143000" indent="-228600" defTabSz="692150">
              <a:defRPr>
                <a:solidFill>
                  <a:schemeClr val="tx1"/>
                </a:solidFill>
                <a:latin typeface="微软雅黑" panose="020B0503020204020204" pitchFamily="2" charset="-122"/>
                <a:ea typeface="微软雅黑" panose="020B0503020204020204" pitchFamily="2" charset="-122"/>
              </a:defRPr>
            </a:lvl3pPr>
            <a:lvl4pPr marL="1600200" indent="-228600" defTabSz="692150">
              <a:defRPr>
                <a:solidFill>
                  <a:schemeClr val="tx1"/>
                </a:solidFill>
                <a:latin typeface="微软雅黑" panose="020B0503020204020204" pitchFamily="2" charset="-122"/>
                <a:ea typeface="微软雅黑" panose="020B0503020204020204" pitchFamily="2" charset="-122"/>
              </a:defRPr>
            </a:lvl4pPr>
            <a:lvl5pPr marL="2057400" indent="-228600" defTabSz="692150">
              <a:defRPr>
                <a:solidFill>
                  <a:schemeClr val="tx1"/>
                </a:solidFill>
                <a:latin typeface="微软雅黑" panose="020B0503020204020204" pitchFamily="2" charset="-122"/>
                <a:ea typeface="微软雅黑" panose="020B0503020204020204" pitchFamily="2" charset="-122"/>
              </a:defRPr>
            </a:lvl5pPr>
            <a:lvl6pPr marL="25146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lvl="0" algn="l">
              <a:buClrTx/>
              <a:buSzTx/>
            </a:pPr>
            <a:r>
              <a:rPr lang="en-US" sz="4400" b="1" dirty="0">
                <a:solidFill>
                  <a:srgbClr val="C00000"/>
                </a:solidFill>
                <a:latin typeface="Arial" panose="020B0604020202020204" pitchFamily="34" charset="0"/>
                <a:cs typeface="Arial" panose="020B0604020202020204" pitchFamily="34" charset="0"/>
                <a:sym typeface="+mn-ea"/>
              </a:rPr>
              <a:t>36,</a:t>
            </a:r>
            <a:r>
              <a:rPr lang="en-US" altLang="zh-CN" sz="2400" b="1" dirty="0">
                <a:solidFill>
                  <a:srgbClr val="C00000"/>
                </a:solidFill>
                <a:latin typeface="Arial" panose="020B0604020202020204" pitchFamily="34" charset="0"/>
                <a:cs typeface="Arial" panose="020B0604020202020204" pitchFamily="34" charset="0"/>
                <a:sym typeface="+mn-ea"/>
              </a:rPr>
              <a:t>000</a:t>
            </a:r>
            <a:endParaRPr lang="zh-CN" altLang="en-US" sz="4400" b="1" dirty="0">
              <a:solidFill>
                <a:srgbClr val="C00000"/>
              </a:solidFill>
              <a:latin typeface="Arial" panose="020B0604020202020204" pitchFamily="34" charset="0"/>
              <a:cs typeface="Arial" panose="020B0604020202020204" pitchFamily="34" charset="0"/>
              <a:sym typeface="+mn-ea"/>
            </a:endParaRPr>
          </a:p>
        </p:txBody>
      </p:sp>
      <p:sp>
        <p:nvSpPr>
          <p:cNvPr id="19" name="矩形 19"/>
          <p:cNvSpPr>
            <a:spLocks noChangeArrowheads="1"/>
          </p:cNvSpPr>
          <p:nvPr/>
        </p:nvSpPr>
        <p:spPr bwMode="auto">
          <a:xfrm>
            <a:off x="3839845" y="5502910"/>
            <a:ext cx="2092960" cy="58356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lvl="0" algn="ctr">
              <a:buClrTx/>
              <a:buSzTx/>
            </a:pPr>
            <a:r>
              <a:rPr lang="en-US" altLang="zh-CN" sz="1600" i="1" dirty="0">
                <a:latin typeface="Arial" panose="020B0604020202020204" pitchFamily="34" charset="0"/>
                <a:cs typeface="Arial" panose="020B0604020202020204" pitchFamily="34" charset="0"/>
              </a:rPr>
              <a:t>Number of 4G base stations supported </a:t>
            </a:r>
            <a:endParaRPr lang="en-US" altLang="zh-CN" sz="1600" i="1" dirty="0">
              <a:latin typeface="Arial" panose="020B0604020202020204" pitchFamily="34" charset="0"/>
              <a:cs typeface="Arial" panose="020B0604020202020204" pitchFamily="34" charset="0"/>
              <a:sym typeface="+mn-ea"/>
            </a:endParaRPr>
          </a:p>
        </p:txBody>
      </p:sp>
      <p:sp>
        <p:nvSpPr>
          <p:cNvPr id="20" name="TextBox 15"/>
          <p:cNvSpPr txBox="1">
            <a:spLocks noChangeArrowheads="1"/>
          </p:cNvSpPr>
          <p:nvPr/>
        </p:nvSpPr>
        <p:spPr bwMode="auto">
          <a:xfrm>
            <a:off x="6929755" y="3210560"/>
            <a:ext cx="2298700" cy="80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nSpc>
                <a:spcPct val="110000"/>
              </a:lnSpc>
            </a:pPr>
            <a:r>
              <a:rPr lang="en-US" altLang="zh-CN" sz="1400" b="1" dirty="0">
                <a:latin typeface="Arial" panose="020B0604020202020204" pitchFamily="34" charset="0"/>
                <a:cs typeface="Arial" panose="020B0604020202020204" pitchFamily="34" charset="0"/>
              </a:rPr>
              <a:t>Proportion of administrative villages with access to fiber</a:t>
            </a:r>
            <a:endParaRPr lang="en-US" sz="1400" b="1" dirty="0">
              <a:latin typeface="Arial" panose="020B0604020202020204" pitchFamily="34" charset="0"/>
              <a:ea typeface="微软雅黑" panose="020B0503020204020204" pitchFamily="2" charset="-122"/>
              <a:cs typeface="Arial" panose="020B0604020202020204" pitchFamily="34" charset="0"/>
            </a:endParaRPr>
          </a:p>
        </p:txBody>
      </p:sp>
      <p:sp>
        <p:nvSpPr>
          <p:cNvPr id="21" name="TextBox 15"/>
          <p:cNvSpPr txBox="1">
            <a:spLocks noChangeArrowheads="1"/>
          </p:cNvSpPr>
          <p:nvPr/>
        </p:nvSpPr>
        <p:spPr bwMode="auto">
          <a:xfrm>
            <a:off x="6930390" y="4710430"/>
            <a:ext cx="2298700" cy="80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nSpc>
                <a:spcPct val="110000"/>
              </a:lnSpc>
            </a:pPr>
            <a:r>
              <a:rPr lang="en-US" altLang="zh-CN" sz="1400" b="1" dirty="0">
                <a:latin typeface="Arial" panose="020B0604020202020204" pitchFamily="34" charset="0"/>
                <a:cs typeface="Arial" panose="020B0604020202020204" pitchFamily="34" charset="0"/>
              </a:rPr>
              <a:t>Proportion of administrative villages with access to 4G</a:t>
            </a:r>
            <a:endParaRPr lang="en-US" sz="1400" b="1" dirty="0">
              <a:latin typeface="Arial" panose="020B0604020202020204" pitchFamily="34" charset="0"/>
              <a:ea typeface="微软雅黑" panose="020B0503020204020204" pitchFamily="2" charset="-122"/>
              <a:cs typeface="Arial" panose="020B0604020202020204" pitchFamily="34" charset="0"/>
            </a:endParaRPr>
          </a:p>
        </p:txBody>
      </p:sp>
      <p:sp>
        <p:nvSpPr>
          <p:cNvPr id="22" name="TextBox 17"/>
          <p:cNvSpPr txBox="1">
            <a:spLocks noChangeArrowheads="1"/>
          </p:cNvSpPr>
          <p:nvPr/>
        </p:nvSpPr>
        <p:spPr bwMode="auto">
          <a:xfrm>
            <a:off x="6930390" y="6006465"/>
            <a:ext cx="2299335" cy="80329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nSpc>
                <a:spcPct val="110000"/>
              </a:lnSpc>
            </a:pPr>
            <a:r>
              <a:rPr lang="en-US" altLang="zh-CN" sz="1400" b="1" dirty="0">
                <a:latin typeface="Arial" panose="020B0604020202020204" pitchFamily="34" charset="0"/>
                <a:cs typeface="Arial" panose="020B0604020202020204" pitchFamily="34" charset="0"/>
              </a:rPr>
              <a:t>Proportion of poor villages with access to broadband</a:t>
            </a:r>
            <a:endParaRPr lang="zh-CN" altLang="en-US" sz="1400" b="1" dirty="0">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23" name="矩形 16"/>
          <p:cNvSpPr>
            <a:spLocks noChangeArrowheads="1"/>
          </p:cNvSpPr>
          <p:nvPr/>
        </p:nvSpPr>
        <p:spPr bwMode="auto">
          <a:xfrm>
            <a:off x="9652011" y="5874645"/>
            <a:ext cx="14903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defTabSz="692150"/>
            <a:r>
              <a:rPr lang="en-US" altLang="zh-CN" dirty="0">
                <a:latin typeface="微软雅黑" panose="020B0503020204020204" pitchFamily="2" charset="-122"/>
                <a:ea typeface="微软雅黑" panose="020B0503020204020204" pitchFamily="2" charset="-122"/>
              </a:rPr>
              <a:t>Over </a:t>
            </a:r>
            <a:r>
              <a:rPr lang="en-US" altLang="zh-CN" sz="3200" dirty="0">
                <a:solidFill>
                  <a:srgbClr val="C00000"/>
                </a:solidFill>
                <a:latin typeface="Impact" panose="020B0806030902050204" pitchFamily="34" charset="0"/>
                <a:ea typeface="微软雅黑" panose="020B0503020204020204" pitchFamily="2" charset="-122"/>
              </a:rPr>
              <a:t>98%</a:t>
            </a:r>
            <a:endParaRPr lang="zh-CN" altLang="en-US" sz="3200" dirty="0">
              <a:solidFill>
                <a:srgbClr val="C00000"/>
              </a:solidFill>
              <a:latin typeface="Impact" panose="020B0806030902050204" pitchFamily="34" charset="0"/>
              <a:ea typeface="微软雅黑" panose="020B0503020204020204"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p:cNvPicPr>
            <a:picLocks noChangeAspect="1"/>
          </p:cNvPicPr>
          <p:nvPr/>
        </p:nvPicPr>
        <p:blipFill>
          <a:blip r:embed="rId1"/>
          <a:stretch>
            <a:fillRect/>
          </a:stretch>
        </p:blipFill>
        <p:spPr>
          <a:xfrm>
            <a:off x="2833370" y="5405755"/>
            <a:ext cx="1875790" cy="1425575"/>
          </a:xfrm>
          <a:prstGeom prst="rect">
            <a:avLst/>
          </a:prstGeom>
        </p:spPr>
      </p:pic>
      <p:sp>
        <p:nvSpPr>
          <p:cNvPr id="47" name="矩形 19"/>
          <p:cNvSpPr>
            <a:spLocks noChangeArrowheads="1"/>
          </p:cNvSpPr>
          <p:nvPr/>
        </p:nvSpPr>
        <p:spPr bwMode="auto">
          <a:xfrm>
            <a:off x="149225" y="2832100"/>
            <a:ext cx="455993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l">
              <a:lnSpc>
                <a:spcPct val="160000"/>
              </a:lnSpc>
            </a:pPr>
            <a:r>
              <a:rPr lang="zh-CN" altLang="en-US" sz="2000" dirty="0"/>
              <a:t>试点地区平均下载速率超过</a:t>
            </a:r>
            <a:endParaRPr lang="zh-CN" altLang="en-US" sz="2000" dirty="0"/>
          </a:p>
          <a:p>
            <a:pPr algn="l">
              <a:lnSpc>
                <a:spcPct val="160000"/>
              </a:lnSpc>
            </a:pPr>
            <a:r>
              <a:rPr lang="zh-CN" altLang="en-US" sz="2000" dirty="0">
                <a:sym typeface="+mn-ea"/>
              </a:rPr>
              <a:t>远高于全国平均宽带下载速率。</a:t>
            </a:r>
            <a:endParaRPr lang="zh-CN" altLang="en-US" sz="2000" dirty="0">
              <a:sym typeface="+mn-ea"/>
            </a:endParaRPr>
          </a:p>
        </p:txBody>
      </p:sp>
      <p:sp>
        <p:nvSpPr>
          <p:cNvPr id="5" name="标题 1"/>
          <p:cNvSpPr>
            <a:spLocks noGrp="1"/>
          </p:cNvSpPr>
          <p:nvPr/>
        </p:nvSpPr>
        <p:spPr>
          <a:xfrm>
            <a:off x="2576830" y="1395095"/>
            <a:ext cx="8183245" cy="370840"/>
          </a:xfrm>
          <a:prstGeom prst="rect">
            <a:avLst/>
          </a:prstGeom>
          <a:noFill/>
          <a:ln w="9525">
            <a:noFill/>
            <a:miter/>
          </a:ln>
        </p:spPr>
        <p:txBody>
          <a:bodyPr anchor="t"/>
          <a:lstStyle>
            <a:lvl1pPr algn="l" rtl="0" eaLnBrk="0" fontAlgn="base" hangingPunct="0">
              <a:lnSpc>
                <a:spcPct val="95000"/>
              </a:lnSpc>
              <a:spcBef>
                <a:spcPct val="0"/>
              </a:spcBef>
              <a:spcAft>
                <a:spcPct val="0"/>
              </a:spcAft>
              <a:defRPr sz="2430" b="1">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r>
              <a:rPr lang="zh-CN" altLang="en-US" dirty="0"/>
              <a:t>电信普遍服务试点推动农村宽带网络速率显著提升</a:t>
            </a:r>
            <a:endParaRPr lang="zh-CN" altLang="en-US" dirty="0"/>
          </a:p>
        </p:txBody>
      </p:sp>
      <p:sp>
        <p:nvSpPr>
          <p:cNvPr id="54" name="矩形 17"/>
          <p:cNvSpPr>
            <a:spLocks noChangeArrowheads="1"/>
          </p:cNvSpPr>
          <p:nvPr/>
        </p:nvSpPr>
        <p:spPr bwMode="auto">
          <a:xfrm>
            <a:off x="3307080" y="2847975"/>
            <a:ext cx="171577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92150">
              <a:defRPr>
                <a:solidFill>
                  <a:schemeClr val="tx1"/>
                </a:solidFill>
                <a:latin typeface="微软雅黑" panose="020B0503020204020204" pitchFamily="2" charset="-122"/>
                <a:ea typeface="微软雅黑" panose="020B0503020204020204" pitchFamily="2" charset="-122"/>
              </a:defRPr>
            </a:lvl1pPr>
            <a:lvl2pPr marL="742950" indent="-285750" defTabSz="692150">
              <a:defRPr>
                <a:solidFill>
                  <a:schemeClr val="tx1"/>
                </a:solidFill>
                <a:latin typeface="微软雅黑" panose="020B0503020204020204" pitchFamily="2" charset="-122"/>
                <a:ea typeface="微软雅黑" panose="020B0503020204020204" pitchFamily="2" charset="-122"/>
              </a:defRPr>
            </a:lvl2pPr>
            <a:lvl3pPr marL="1143000" indent="-228600" defTabSz="692150">
              <a:defRPr>
                <a:solidFill>
                  <a:schemeClr val="tx1"/>
                </a:solidFill>
                <a:latin typeface="微软雅黑" panose="020B0503020204020204" pitchFamily="2" charset="-122"/>
                <a:ea typeface="微软雅黑" panose="020B0503020204020204" pitchFamily="2" charset="-122"/>
              </a:defRPr>
            </a:lvl3pPr>
            <a:lvl4pPr marL="1600200" indent="-228600" defTabSz="692150">
              <a:defRPr>
                <a:solidFill>
                  <a:schemeClr val="tx1"/>
                </a:solidFill>
                <a:latin typeface="微软雅黑" panose="020B0503020204020204" pitchFamily="2" charset="-122"/>
                <a:ea typeface="微软雅黑" panose="020B0503020204020204" pitchFamily="2" charset="-122"/>
              </a:defRPr>
            </a:lvl4pPr>
            <a:lvl5pPr marL="2057400" indent="-228600" defTabSz="692150">
              <a:defRPr>
                <a:solidFill>
                  <a:schemeClr val="tx1"/>
                </a:solidFill>
                <a:latin typeface="微软雅黑" panose="020B0503020204020204" pitchFamily="2" charset="-122"/>
                <a:ea typeface="微软雅黑" panose="020B0503020204020204" pitchFamily="2" charset="-122"/>
              </a:defRPr>
            </a:lvl5pPr>
            <a:lvl6pPr marL="25146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r>
              <a:rPr lang="en-US" altLang="zh-CN" sz="3570" dirty="0">
                <a:solidFill>
                  <a:srgbClr val="C00000"/>
                </a:solidFill>
                <a:latin typeface="Impact" panose="020B0806030902050204" pitchFamily="34" charset="0"/>
              </a:rPr>
              <a:t>70Mbps</a:t>
            </a:r>
            <a:endParaRPr lang="en-US" altLang="zh-CN" sz="3570" dirty="0">
              <a:solidFill>
                <a:srgbClr val="C00000"/>
              </a:solidFill>
              <a:latin typeface="Impact" panose="020B0806030902050204" pitchFamily="34" charset="0"/>
            </a:endParaRPr>
          </a:p>
        </p:txBody>
      </p:sp>
      <p:pic>
        <p:nvPicPr>
          <p:cNvPr id="27653" name="Picture 3"/>
          <p:cNvPicPr>
            <a:picLocks noChangeArrowheads="1"/>
          </p:cNvPicPr>
          <p:nvPr/>
        </p:nvPicPr>
        <p:blipFill>
          <a:blip r:embed="rId2">
            <a:extLst>
              <a:ext uri="{28A0092B-C50C-407E-A947-70E740481C1C}">
                <a14:useLocalDpi xmlns:a14="http://schemas.microsoft.com/office/drawing/2010/main" val="0"/>
              </a:ext>
            </a:extLst>
          </a:blip>
          <a:srcRect l="3569" b="1926"/>
          <a:stretch>
            <a:fillRect/>
          </a:stretch>
        </p:blipFill>
        <p:spPr bwMode="auto">
          <a:xfrm>
            <a:off x="4900295" y="2554605"/>
            <a:ext cx="7155180" cy="3717925"/>
          </a:xfrm>
          <a:prstGeom prst="rect">
            <a:avLst/>
          </a:prstGeom>
          <a:noFill/>
          <a:ln w="9525">
            <a:solidFill>
              <a:schemeClr val="bg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31"/>
          <p:cNvSpPr txBox="1">
            <a:spLocks noChangeArrowheads="1"/>
          </p:cNvSpPr>
          <p:nvPr/>
        </p:nvSpPr>
        <p:spPr bwMode="auto">
          <a:xfrm>
            <a:off x="10190376" y="6373153"/>
            <a:ext cx="1747137" cy="2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70" tIns="48386" rIns="96770" bIns="4838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9pPr>
          </a:lstStyle>
          <a:p>
            <a:pPr eaLnBrk="1" hangingPunct="1">
              <a:spcBef>
                <a:spcPct val="0"/>
              </a:spcBef>
              <a:buFontTx/>
              <a:buNone/>
            </a:pPr>
            <a:r>
              <a:rPr lang="zh-CN" altLang="en-US" sz="1100" dirty="0">
                <a:latin typeface="+mn-ea"/>
                <a:ea typeface="+mn-ea"/>
              </a:rPr>
              <a:t>数据来源：宽带发展联盟</a:t>
            </a:r>
            <a:endParaRPr lang="zh-CN" altLang="en-US" sz="1100" dirty="0">
              <a:latin typeface="+mn-ea"/>
              <a:ea typeface="+mn-ea"/>
            </a:endParaRPr>
          </a:p>
        </p:txBody>
      </p:sp>
      <p:sp>
        <p:nvSpPr>
          <p:cNvPr id="25607" name="TextBox 17"/>
          <p:cNvSpPr txBox="1">
            <a:spLocks noChangeArrowheads="1"/>
          </p:cNvSpPr>
          <p:nvPr/>
        </p:nvSpPr>
        <p:spPr bwMode="auto">
          <a:xfrm>
            <a:off x="6738620" y="6312535"/>
            <a:ext cx="314833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0" tIns="48386" rIns="96770" bIns="4838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9pPr>
          </a:lstStyle>
          <a:p>
            <a:pPr eaLnBrk="1" hangingPunct="1">
              <a:spcBef>
                <a:spcPct val="0"/>
              </a:spcBef>
              <a:buFontTx/>
              <a:buNone/>
            </a:pPr>
            <a:r>
              <a:rPr lang="zh-CN" altLang="en-US" sz="1500" dirty="0">
                <a:latin typeface="+mn-ea"/>
                <a:ea typeface="+mn-ea"/>
              </a:rPr>
              <a:t>中国平均宽带下载速率（</a:t>
            </a:r>
            <a:r>
              <a:rPr lang="en-US" altLang="zh-CN" sz="1500" dirty="0">
                <a:latin typeface="+mn-ea"/>
                <a:ea typeface="+mn-ea"/>
              </a:rPr>
              <a:t>Mbps</a:t>
            </a:r>
            <a:r>
              <a:rPr lang="zh-CN" altLang="en-US" sz="1500" dirty="0">
                <a:latin typeface="+mn-ea"/>
                <a:ea typeface="+mn-ea"/>
              </a:rPr>
              <a:t>）</a:t>
            </a:r>
            <a:endParaRPr lang="zh-CN" altLang="en-US" sz="1500" dirty="0">
              <a:latin typeface="+mn-ea"/>
              <a:ea typeface="+mn-ea"/>
            </a:endParaRPr>
          </a:p>
        </p:txBody>
      </p:sp>
      <p:sp>
        <p:nvSpPr>
          <p:cNvPr id="4" name="矩形 3"/>
          <p:cNvSpPr/>
          <p:nvPr/>
        </p:nvSpPr>
        <p:spPr>
          <a:xfrm>
            <a:off x="11564620" y="2442845"/>
            <a:ext cx="490220" cy="3745865"/>
          </a:xfrm>
          <a:prstGeom prst="rect">
            <a:avLst/>
          </a:prstGeom>
          <a:noFill/>
          <a:ln>
            <a:solidFill>
              <a:srgbClr val="FF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标题 1"/>
          <p:cNvSpPr>
            <a:spLocks noGrp="1"/>
          </p:cNvSpPr>
          <p:nvPr/>
        </p:nvSpPr>
        <p:spPr>
          <a:xfrm>
            <a:off x="1545996" y="1765935"/>
            <a:ext cx="9214079" cy="370840"/>
          </a:xfrm>
          <a:prstGeom prst="rect">
            <a:avLst/>
          </a:prstGeom>
          <a:noFill/>
          <a:ln w="9525">
            <a:noFill/>
            <a:miter/>
          </a:ln>
        </p:spPr>
        <p:txBody>
          <a:bodyPr anchor="t"/>
          <a:lstStyle>
            <a:lvl1pPr algn="l" rtl="0" eaLnBrk="0" fontAlgn="base" hangingPunct="0">
              <a:lnSpc>
                <a:spcPct val="95000"/>
              </a:lnSpc>
              <a:spcBef>
                <a:spcPct val="0"/>
              </a:spcBef>
              <a:spcAft>
                <a:spcPct val="0"/>
              </a:spcAft>
              <a:defRPr sz="2430" b="1">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en-US" altLang="zh-CN" sz="2000" dirty="0">
                <a:latin typeface="Arial" panose="020B0604020202020204" pitchFamily="34" charset="0"/>
                <a:cs typeface="Arial" panose="020B0604020202020204" pitchFamily="34" charset="0"/>
              </a:rPr>
              <a:t>Pilot telecommunications universal services have significantly increased the broadband network capability in rural areas</a:t>
            </a:r>
            <a:endParaRPr lang="zh-CN" altLang="en-US" sz="2000" dirty="0">
              <a:latin typeface="Arial" panose="020B0604020202020204" pitchFamily="34" charset="0"/>
              <a:cs typeface="Arial" panose="020B0604020202020204" pitchFamily="34" charset="0"/>
            </a:endParaRPr>
          </a:p>
        </p:txBody>
      </p:sp>
      <p:sp>
        <p:nvSpPr>
          <p:cNvPr id="6" name="矩形 19"/>
          <p:cNvSpPr>
            <a:spLocks noChangeArrowheads="1"/>
          </p:cNvSpPr>
          <p:nvPr/>
        </p:nvSpPr>
        <p:spPr bwMode="auto">
          <a:xfrm>
            <a:off x="149225" y="4141470"/>
            <a:ext cx="4559935" cy="16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nSpc>
                <a:spcPct val="160000"/>
              </a:lnSpc>
            </a:pPr>
            <a:r>
              <a:rPr lang="en-US" altLang="zh-CN" sz="1600" dirty="0">
                <a:latin typeface="Arial" panose="020B0604020202020204" pitchFamily="34" charset="0"/>
                <a:cs typeface="Arial" panose="020B0604020202020204" pitchFamily="34" charset="0"/>
              </a:rPr>
              <a:t>Average download speed </a:t>
            </a:r>
            <a:endParaRPr lang="en-US" altLang="zh-CN" sz="1600" dirty="0">
              <a:latin typeface="Arial" panose="020B0604020202020204" pitchFamily="34" charset="0"/>
              <a:cs typeface="Arial" panose="020B0604020202020204" pitchFamily="34" charset="0"/>
            </a:endParaRPr>
          </a:p>
          <a:p>
            <a:pPr>
              <a:lnSpc>
                <a:spcPct val="160000"/>
              </a:lnSpc>
            </a:pPr>
            <a:r>
              <a:rPr lang="en-US" altLang="zh-CN" sz="1600" dirty="0">
                <a:latin typeface="Arial" panose="020B0604020202020204" pitchFamily="34" charset="0"/>
                <a:cs typeface="Arial" panose="020B0604020202020204" pitchFamily="34" charset="0"/>
              </a:rPr>
              <a:t>in the pilot area exceeds</a:t>
            </a:r>
            <a:endParaRPr lang="zh-CN" altLang="en-US" sz="1400" dirty="0">
              <a:latin typeface="Arial" panose="020B0604020202020204" pitchFamily="34" charset="0"/>
              <a:cs typeface="Arial" panose="020B0604020202020204" pitchFamily="34" charset="0"/>
            </a:endParaRPr>
          </a:p>
          <a:p>
            <a:pPr>
              <a:lnSpc>
                <a:spcPct val="160000"/>
              </a:lnSpc>
            </a:pPr>
            <a:r>
              <a:rPr lang="en-US" altLang="zh-CN" sz="1600" dirty="0">
                <a:latin typeface="Arial" panose="020B0604020202020204" pitchFamily="34" charset="0"/>
                <a:cs typeface="Arial" panose="020B0604020202020204" pitchFamily="34" charset="0"/>
              </a:rPr>
              <a:t>Much higher than the national average broadband download speed. </a:t>
            </a:r>
            <a:endParaRPr lang="zh-CN" altLang="en-US" dirty="0">
              <a:latin typeface="Arial" panose="020B0604020202020204" pitchFamily="34" charset="0"/>
              <a:cs typeface="Arial" panose="020B0604020202020204" pitchFamily="34" charset="0"/>
              <a:sym typeface="+mn-ea"/>
            </a:endParaRPr>
          </a:p>
        </p:txBody>
      </p:sp>
      <p:sp>
        <p:nvSpPr>
          <p:cNvPr id="7" name="矩形 17"/>
          <p:cNvSpPr>
            <a:spLocks noChangeArrowheads="1"/>
          </p:cNvSpPr>
          <p:nvPr/>
        </p:nvSpPr>
        <p:spPr bwMode="auto">
          <a:xfrm>
            <a:off x="2779290" y="4345305"/>
            <a:ext cx="1929553"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92150">
              <a:defRPr>
                <a:solidFill>
                  <a:schemeClr val="tx1"/>
                </a:solidFill>
                <a:latin typeface="微软雅黑" panose="020B0503020204020204" pitchFamily="2" charset="-122"/>
                <a:ea typeface="微软雅黑" panose="020B0503020204020204" pitchFamily="2" charset="-122"/>
              </a:defRPr>
            </a:lvl1pPr>
            <a:lvl2pPr marL="742950" indent="-285750" defTabSz="692150">
              <a:defRPr>
                <a:solidFill>
                  <a:schemeClr val="tx1"/>
                </a:solidFill>
                <a:latin typeface="微软雅黑" panose="020B0503020204020204" pitchFamily="2" charset="-122"/>
                <a:ea typeface="微软雅黑" panose="020B0503020204020204" pitchFamily="2" charset="-122"/>
              </a:defRPr>
            </a:lvl2pPr>
            <a:lvl3pPr marL="1143000" indent="-228600" defTabSz="692150">
              <a:defRPr>
                <a:solidFill>
                  <a:schemeClr val="tx1"/>
                </a:solidFill>
                <a:latin typeface="微软雅黑" panose="020B0503020204020204" pitchFamily="2" charset="-122"/>
                <a:ea typeface="微软雅黑" panose="020B0503020204020204" pitchFamily="2" charset="-122"/>
              </a:defRPr>
            </a:lvl3pPr>
            <a:lvl4pPr marL="1600200" indent="-228600" defTabSz="692150">
              <a:defRPr>
                <a:solidFill>
                  <a:schemeClr val="tx1"/>
                </a:solidFill>
                <a:latin typeface="微软雅黑" panose="020B0503020204020204" pitchFamily="2" charset="-122"/>
                <a:ea typeface="微软雅黑" panose="020B0503020204020204" pitchFamily="2" charset="-122"/>
              </a:defRPr>
            </a:lvl4pPr>
            <a:lvl5pPr marL="2057400" indent="-228600" defTabSz="692150">
              <a:defRPr>
                <a:solidFill>
                  <a:schemeClr val="tx1"/>
                </a:solidFill>
                <a:latin typeface="微软雅黑" panose="020B0503020204020204" pitchFamily="2" charset="-122"/>
                <a:ea typeface="微软雅黑" panose="020B0503020204020204" pitchFamily="2" charset="-122"/>
              </a:defRPr>
            </a:lvl5pPr>
            <a:lvl6pPr marL="25146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defTabSz="69215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r>
              <a:rPr lang="en-US" altLang="zh-CN" sz="3570" dirty="0">
                <a:solidFill>
                  <a:srgbClr val="C00000"/>
                </a:solidFill>
                <a:latin typeface="Arial" panose="020B0604020202020204" pitchFamily="34" charset="0"/>
                <a:cs typeface="Arial" panose="020B0604020202020204" pitchFamily="34" charset="0"/>
              </a:rPr>
              <a:t>70Mbps</a:t>
            </a:r>
            <a:endParaRPr lang="en-US" altLang="zh-CN" sz="3570" dirty="0">
              <a:solidFill>
                <a:srgbClr val="C00000"/>
              </a:solidFill>
              <a:latin typeface="Arial" panose="020B0604020202020204" pitchFamily="34" charset="0"/>
              <a:cs typeface="Arial" panose="020B0604020202020204" pitchFamily="34" charset="0"/>
            </a:endParaRPr>
          </a:p>
        </p:txBody>
      </p:sp>
      <p:sp>
        <p:nvSpPr>
          <p:cNvPr id="8" name="TextBox 17"/>
          <p:cNvSpPr txBox="1">
            <a:spLocks noChangeArrowheads="1"/>
          </p:cNvSpPr>
          <p:nvPr/>
        </p:nvSpPr>
        <p:spPr bwMode="auto">
          <a:xfrm>
            <a:off x="6148331" y="6566644"/>
            <a:ext cx="4660526" cy="31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770" tIns="48386" rIns="96770" bIns="4838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9pPr>
          </a:lstStyle>
          <a:p>
            <a:pPr eaLnBrk="1" hangingPunct="1">
              <a:spcBef>
                <a:spcPct val="0"/>
              </a:spcBef>
              <a:buFontTx/>
              <a:buNone/>
            </a:pPr>
            <a:r>
              <a:rPr lang="en-US" altLang="zh-CN" sz="1400" dirty="0">
                <a:ea typeface="+mn-ea"/>
                <a:cs typeface="Arial" panose="020B0604020202020204" pitchFamily="34" charset="0"/>
              </a:rPr>
              <a:t>China’s average broadband download speed (Mbps)</a:t>
            </a:r>
            <a:r>
              <a:rPr lang="zh-CN" altLang="en-US" sz="1400" dirty="0">
                <a:ea typeface="+mn-ea"/>
                <a:cs typeface="Arial" panose="020B0604020202020204" pitchFamily="34" charset="0"/>
              </a:rPr>
              <a:t> </a:t>
            </a:r>
            <a:endParaRPr lang="zh-CN" altLang="en-US" sz="1400" dirty="0">
              <a:ea typeface="+mn-ea"/>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98120" y="2098675"/>
            <a:ext cx="6035675" cy="1233170"/>
          </a:xfrm>
          <a:prstGeom prst="rect">
            <a:avLst/>
          </a:prstGeom>
          <a:solidFill>
            <a:srgbClr val="00BBE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70" tIns="48386" rIns="96770" bIns="48386" spcCol="0" rtlCol="0" anchor="ctr"/>
          <a:lstStyle/>
          <a:p>
            <a:pPr algn="ctr"/>
            <a:endParaRPr lang="zh-CN" altLang="en-US">
              <a:latin typeface="+mn-ea"/>
            </a:endParaRPr>
          </a:p>
        </p:txBody>
      </p:sp>
      <p:sp>
        <p:nvSpPr>
          <p:cNvPr id="4" name="标题 1"/>
          <p:cNvSpPr>
            <a:spLocks noGrp="1"/>
          </p:cNvSpPr>
          <p:nvPr/>
        </p:nvSpPr>
        <p:spPr>
          <a:xfrm>
            <a:off x="593725" y="1267460"/>
            <a:ext cx="11004550" cy="534035"/>
          </a:xfrm>
          <a:prstGeom prst="rect">
            <a:avLst/>
          </a:prstGeom>
        </p:spPr>
        <p:txBody>
          <a:bodyPr vert="horz" wrap="square" lIns="91440" tIns="45720" rIns="91440" bIns="45720" numCol="1" rtlCol="0" anchor="t" anchorCtr="0" compatLnSpc="0">
            <a:spAutoFit/>
          </a:bodyPr>
          <a:lstStyle/>
          <a:p>
            <a:pPr lvl="0" algn="ctr">
              <a:lnSpc>
                <a:spcPct val="120000"/>
              </a:lnSpc>
              <a:buClrTx/>
              <a:buSzTx/>
            </a:pPr>
            <a:r>
              <a:rPr lang="zh-CN" altLang="en-US" sz="2400" b="1" dirty="0">
                <a:sym typeface="+mn-ea"/>
              </a:rPr>
              <a:t>中国</a:t>
            </a:r>
            <a:r>
              <a:rPr lang="zh-CN" altLang="en-US" sz="2400" b="1" kern="0" dirty="0">
                <a:solidFill>
                  <a:schemeClr val="tx1"/>
                </a:solidFill>
                <a:latin typeface="+mn-ea"/>
                <a:ea typeface="+mn-ea"/>
                <a:sym typeface="+mn-ea"/>
              </a:rPr>
              <a:t>全面进入“光网时代”，</a:t>
            </a:r>
            <a:r>
              <a:rPr lang="en-US" altLang="zh-CN" sz="2400" b="1" kern="0" noProof="0" dirty="0" smtClean="0">
                <a:ln>
                  <a:noFill/>
                </a:ln>
                <a:solidFill>
                  <a:prstClr val="black"/>
                </a:solidFill>
                <a:effectLst/>
                <a:uLnTx/>
                <a:uFillTx/>
                <a:sym typeface="+mn-ea"/>
              </a:rPr>
              <a:t>4G</a:t>
            </a:r>
            <a:r>
              <a:rPr lang="zh-CN" altLang="en-US" sz="2400" b="1" kern="0" noProof="0" dirty="0" smtClean="0">
                <a:ln>
                  <a:noFill/>
                </a:ln>
                <a:solidFill>
                  <a:prstClr val="black"/>
                </a:solidFill>
                <a:effectLst/>
                <a:uLnTx/>
                <a:uFillTx/>
                <a:sym typeface="+mn-ea"/>
              </a:rPr>
              <a:t>网络规模全球领先</a:t>
            </a:r>
            <a:endParaRPr lang="zh-CN" altLang="en-US" sz="2400" b="1" kern="0" noProof="0" dirty="0" smtClean="0">
              <a:ln>
                <a:noFill/>
              </a:ln>
              <a:solidFill>
                <a:prstClr val="black"/>
              </a:solidFill>
              <a:effectLst/>
              <a:uLnTx/>
              <a:uFillTx/>
              <a:sym typeface="+mn-ea"/>
            </a:endParaRPr>
          </a:p>
        </p:txBody>
      </p:sp>
      <p:sp>
        <p:nvSpPr>
          <p:cNvPr id="7" name="TextBox 12"/>
          <p:cNvSpPr txBox="1">
            <a:spLocks noChangeArrowheads="1"/>
          </p:cNvSpPr>
          <p:nvPr/>
        </p:nvSpPr>
        <p:spPr bwMode="auto">
          <a:xfrm>
            <a:off x="305435" y="2094865"/>
            <a:ext cx="6047105" cy="627380"/>
          </a:xfrm>
          <a:prstGeom prst="rect">
            <a:avLst/>
          </a:prstGeom>
          <a:noFill/>
          <a:ln>
            <a:noFill/>
          </a:ln>
        </p:spPr>
        <p:txBody>
          <a:bodyPr lIns="96770" tIns="48386" rIns="96770" bIns="48386" anchor="ctr"/>
          <a:lstStyle>
            <a:defPPr>
              <a:defRPr lang="zh-CN"/>
            </a:defPPr>
            <a:lvl1pPr marL="285750" indent="-285750">
              <a:lnSpc>
                <a:spcPct val="120000"/>
              </a:lnSpc>
              <a:spcBef>
                <a:spcPct val="50000"/>
              </a:spcBef>
              <a:buClr>
                <a:schemeClr val="accent4">
                  <a:lumMod val="60000"/>
                  <a:lumOff val="40000"/>
                </a:schemeClr>
              </a:buClr>
              <a:buFont typeface="Wingdings" panose="05000000000000000000" pitchFamily="2" charset="2"/>
              <a:buChar char="n"/>
              <a:defRPr sz="1600" b="0">
                <a:solidFill>
                  <a:schemeClr val="bg1"/>
                </a:solidFill>
                <a:latin typeface="微软雅黑" panose="020B0503020204020204" pitchFamily="2" charset="-122"/>
                <a:ea typeface="微软雅黑" panose="020B0503020204020204" pitchFamily="2" charset="-122"/>
              </a:defRPr>
            </a:lvl1pPr>
            <a:lvl2pPr marL="742950" indent="-285750">
              <a:lnSpc>
                <a:spcPct val="120000"/>
              </a:lnSpc>
              <a:buClr>
                <a:srgbClr val="A4001E"/>
              </a:buClr>
              <a:buFont typeface="Wingdings" panose="05000000000000000000" pitchFamily="2" charset="2"/>
              <a:buChar char="•"/>
              <a:defRPr sz="1500">
                <a:solidFill>
                  <a:srgbClr val="595959"/>
                </a:solidFill>
                <a:latin typeface="微软雅黑" panose="020B0503020204020204" pitchFamily="2" charset="-122"/>
                <a:ea typeface="微软雅黑" panose="020B0503020204020204" pitchFamily="2" charset="-122"/>
              </a:defRPr>
            </a:lvl2pPr>
            <a:lvl3pPr marL="11430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3pPr>
            <a:lvl4pPr marL="16002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4pPr>
            <a:lvl5pPr marL="2057400" indent="-228600">
              <a:spcBef>
                <a:spcPct val="20000"/>
              </a:spcBef>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9pPr>
          </a:lstStyle>
          <a:p>
            <a:pPr defTabSz="967740" eaLnBrk="1" fontAlgn="auto" hangingPunct="1">
              <a:lnSpc>
                <a:spcPct val="110000"/>
              </a:lnSpc>
              <a:spcAft>
                <a:spcPts val="0"/>
              </a:spcAft>
              <a:buClrTx/>
              <a:buFont typeface="Arial" panose="020B0604020202020204" pitchFamily="34" charset="0"/>
              <a:buChar char="•"/>
              <a:defRPr/>
            </a:pPr>
            <a:r>
              <a:rPr lang="en-US" altLang="zh-CN" sz="1800" kern="0" dirty="0">
                <a:solidFill>
                  <a:prstClr val="black"/>
                </a:solidFill>
                <a:latin typeface="+mn-ea"/>
                <a:ea typeface="+mn-ea"/>
                <a:sym typeface="+mn-ea"/>
              </a:rPr>
              <a:t>2019H1</a:t>
            </a:r>
            <a:r>
              <a:rPr lang="zh-CN" altLang="en-US" sz="1800" kern="0" dirty="0">
                <a:solidFill>
                  <a:prstClr val="black"/>
                </a:solidFill>
                <a:latin typeface="+mn-ea"/>
                <a:ea typeface="+mn-ea"/>
                <a:sym typeface="+mn-ea"/>
              </a:rPr>
              <a:t>，</a:t>
            </a:r>
            <a:r>
              <a:rPr lang="en-US" altLang="zh-CN" sz="1800" kern="0" dirty="0">
                <a:solidFill>
                  <a:prstClr val="black"/>
                </a:solidFill>
                <a:latin typeface="+mn-ea"/>
                <a:ea typeface="+mn-ea"/>
              </a:rPr>
              <a:t>FTTH</a:t>
            </a:r>
            <a:r>
              <a:rPr lang="zh-CN" altLang="en-US" sz="1800" kern="0" dirty="0">
                <a:solidFill>
                  <a:schemeClr val="tx1"/>
                </a:solidFill>
                <a:latin typeface="+mn-ea"/>
                <a:ea typeface="+mn-ea"/>
              </a:rPr>
              <a:t>用户渗透率达</a:t>
            </a:r>
            <a:r>
              <a:rPr lang="en-US" altLang="zh-CN" sz="1800" b="1" kern="0" dirty="0">
                <a:solidFill>
                  <a:srgbClr val="FF0000"/>
                </a:solidFill>
                <a:latin typeface="+mn-ea"/>
                <a:ea typeface="+mn-ea"/>
              </a:rPr>
              <a:t>91%. </a:t>
            </a:r>
            <a:endParaRPr lang="en-US" altLang="zh-CN" sz="1800" b="1" kern="0" noProof="0" dirty="0" smtClean="0">
              <a:ln>
                <a:noFill/>
              </a:ln>
              <a:solidFill>
                <a:srgbClr val="FF0000"/>
              </a:solidFill>
              <a:effectLst/>
              <a:uLnTx/>
              <a:uFillTx/>
              <a:latin typeface="Arial" panose="020B0604020202020204" pitchFamily="34" charset="0"/>
              <a:ea typeface="+mn-ea"/>
              <a:cs typeface="Arial" panose="020B0604020202020204" pitchFamily="34" charset="0"/>
              <a:sym typeface="+mn-ea"/>
            </a:endParaRPr>
          </a:p>
        </p:txBody>
      </p:sp>
      <p:graphicFrame>
        <p:nvGraphicFramePr>
          <p:cNvPr id="25604" name="对象 7"/>
          <p:cNvGraphicFramePr/>
          <p:nvPr/>
        </p:nvGraphicFramePr>
        <p:xfrm>
          <a:off x="198120" y="3333115"/>
          <a:ext cx="6154420" cy="3203575"/>
        </p:xfrm>
        <a:graphic>
          <a:graphicData uri="http://schemas.openxmlformats.org/presentationml/2006/ole">
            <mc:AlternateContent xmlns:mc="http://schemas.openxmlformats.org/markup-compatibility/2006">
              <mc:Choice xmlns:v="urn:schemas-microsoft-com:vml" Requires="v">
                <p:oleObj spid="_x0000_s25691" name="图表" r:id="rId2" imgW="4086225" imgH="3212465" progId="Excel.Chart.8">
                  <p:embed/>
                </p:oleObj>
              </mc:Choice>
              <mc:Fallback>
                <p:oleObj name="图表" r:id="rId2" imgW="4086225" imgH="3212465" progId="Excel.Chart.8">
                  <p:embed/>
                  <p:pic>
                    <p:nvPicPr>
                      <p:cNvPr id="0" name="对象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 y="3333115"/>
                        <a:ext cx="6154420" cy="3203575"/>
                      </a:xfrm>
                      <a:prstGeom prst="rect">
                        <a:avLst/>
                      </a:prstGeom>
                      <a:noFill/>
                      <a:ln w="9525">
                        <a:noFill/>
                      </a:ln>
                    </p:spPr>
                  </p:pic>
                </p:oleObj>
              </mc:Fallback>
            </mc:AlternateContent>
          </a:graphicData>
        </a:graphic>
      </p:graphicFrame>
      <p:sp>
        <p:nvSpPr>
          <p:cNvPr id="25607" name="TextBox 17"/>
          <p:cNvSpPr txBox="1">
            <a:spLocks noChangeArrowheads="1"/>
          </p:cNvSpPr>
          <p:nvPr/>
        </p:nvSpPr>
        <p:spPr bwMode="auto">
          <a:xfrm>
            <a:off x="1497907" y="6536906"/>
            <a:ext cx="3754219" cy="32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0" tIns="48386" rIns="96770" bIns="4838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9pPr>
          </a:lstStyle>
          <a:p>
            <a:pPr eaLnBrk="1" hangingPunct="1">
              <a:spcBef>
                <a:spcPct val="0"/>
              </a:spcBef>
              <a:buFontTx/>
              <a:buNone/>
            </a:pPr>
            <a:r>
              <a:rPr lang="zh-CN" altLang="en-US" sz="1500" dirty="0">
                <a:latin typeface="+mn-ea"/>
                <a:ea typeface="+mn-ea"/>
              </a:rPr>
              <a:t>中国固定宽带用户接入技术方式占比</a:t>
            </a:r>
            <a:endParaRPr lang="zh-CN" altLang="en-US" sz="1500" dirty="0">
              <a:latin typeface="+mn-ea"/>
              <a:ea typeface="+mn-ea"/>
            </a:endParaRPr>
          </a:p>
        </p:txBody>
      </p:sp>
      <p:sp>
        <p:nvSpPr>
          <p:cNvPr id="18" name="TextBox 31"/>
          <p:cNvSpPr txBox="1">
            <a:spLocks noChangeArrowheads="1"/>
          </p:cNvSpPr>
          <p:nvPr/>
        </p:nvSpPr>
        <p:spPr bwMode="auto">
          <a:xfrm>
            <a:off x="5744106" y="6569368"/>
            <a:ext cx="1747137" cy="26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770" tIns="48386" rIns="96770" bIns="4838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9pPr>
          </a:lstStyle>
          <a:p>
            <a:pPr eaLnBrk="1" hangingPunct="1">
              <a:spcBef>
                <a:spcPct val="0"/>
              </a:spcBef>
              <a:buFontTx/>
              <a:buNone/>
            </a:pPr>
            <a:r>
              <a:rPr lang="zh-CN" altLang="en-US" sz="1100" dirty="0">
                <a:latin typeface="+mn-ea"/>
                <a:ea typeface="+mn-ea"/>
              </a:rPr>
              <a:t>数据来源：宽带发展联盟</a:t>
            </a:r>
            <a:endParaRPr lang="zh-CN" altLang="en-US" sz="1100" dirty="0">
              <a:latin typeface="+mn-ea"/>
              <a:ea typeface="+mn-ea"/>
            </a:endParaRPr>
          </a:p>
        </p:txBody>
      </p:sp>
      <p:sp>
        <p:nvSpPr>
          <p:cNvPr id="53" name="矩形 52"/>
          <p:cNvSpPr/>
          <p:nvPr/>
        </p:nvSpPr>
        <p:spPr>
          <a:xfrm>
            <a:off x="6429375" y="2080260"/>
            <a:ext cx="5580380" cy="1252220"/>
          </a:xfrm>
          <a:prstGeom prst="rect">
            <a:avLst/>
          </a:prstGeom>
          <a:solidFill>
            <a:srgbClr val="00BBE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70" tIns="48386" rIns="96770" bIns="48386" spcCol="0" rtlCol="0" anchor="ctr"/>
          <a:lstStyle/>
          <a:p>
            <a:pPr algn="ctr"/>
            <a:endParaRPr lang="zh-CN" altLang="en-US">
              <a:latin typeface="+mn-ea"/>
            </a:endParaRPr>
          </a:p>
        </p:txBody>
      </p:sp>
      <p:sp>
        <p:nvSpPr>
          <p:cNvPr id="54" name="TextBox 12"/>
          <p:cNvSpPr txBox="1">
            <a:spLocks noChangeArrowheads="1"/>
          </p:cNvSpPr>
          <p:nvPr/>
        </p:nvSpPr>
        <p:spPr bwMode="auto">
          <a:xfrm>
            <a:off x="6425565" y="2108835"/>
            <a:ext cx="5551805" cy="599440"/>
          </a:xfrm>
          <a:prstGeom prst="rect">
            <a:avLst/>
          </a:prstGeom>
          <a:noFill/>
          <a:ln>
            <a:noFill/>
          </a:ln>
        </p:spPr>
        <p:txBody>
          <a:bodyPr lIns="96770" tIns="48386" rIns="96770" bIns="48386" anchor="ctr"/>
          <a:lstStyle>
            <a:defPPr>
              <a:defRPr lang="zh-CN"/>
            </a:defPPr>
            <a:lvl1pPr marL="285750" indent="-285750">
              <a:lnSpc>
                <a:spcPct val="120000"/>
              </a:lnSpc>
              <a:spcBef>
                <a:spcPct val="50000"/>
              </a:spcBef>
              <a:buClr>
                <a:schemeClr val="accent4">
                  <a:lumMod val="60000"/>
                  <a:lumOff val="40000"/>
                </a:schemeClr>
              </a:buClr>
              <a:buFont typeface="Wingdings" panose="05000000000000000000" pitchFamily="2" charset="2"/>
              <a:buChar char="n"/>
              <a:defRPr sz="1600" b="0">
                <a:solidFill>
                  <a:schemeClr val="bg1"/>
                </a:solidFill>
                <a:latin typeface="微软雅黑" panose="020B0503020204020204" pitchFamily="2" charset="-122"/>
                <a:ea typeface="微软雅黑" panose="020B0503020204020204" pitchFamily="2" charset="-122"/>
              </a:defRPr>
            </a:lvl1pPr>
            <a:lvl2pPr marL="742950" indent="-285750">
              <a:lnSpc>
                <a:spcPct val="120000"/>
              </a:lnSpc>
              <a:buClr>
                <a:srgbClr val="A4001E"/>
              </a:buClr>
              <a:buFont typeface="Wingdings" panose="05000000000000000000" pitchFamily="2" charset="2"/>
              <a:buChar char="•"/>
              <a:defRPr sz="1500">
                <a:solidFill>
                  <a:srgbClr val="595959"/>
                </a:solidFill>
                <a:latin typeface="微软雅黑" panose="020B0503020204020204" pitchFamily="2" charset="-122"/>
                <a:ea typeface="微软雅黑" panose="020B0503020204020204" pitchFamily="2" charset="-122"/>
              </a:defRPr>
            </a:lvl2pPr>
            <a:lvl3pPr marL="11430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3pPr>
            <a:lvl4pPr marL="16002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4pPr>
            <a:lvl5pPr marL="2057400" indent="-228600">
              <a:spcBef>
                <a:spcPct val="20000"/>
              </a:spcBef>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9pPr>
          </a:lstStyle>
          <a:p>
            <a:pPr defTabSz="967740" eaLnBrk="1" fontAlgn="auto" hangingPunct="1">
              <a:spcAft>
                <a:spcPts val="0"/>
              </a:spcAft>
              <a:buClrTx/>
              <a:buFont typeface="Arial" panose="020B0604020202020204" pitchFamily="34" charset="0"/>
              <a:buChar char="•"/>
              <a:defRPr/>
            </a:pPr>
            <a:r>
              <a:rPr lang="en-US" altLang="zh-CN" sz="1800" kern="0" dirty="0">
                <a:solidFill>
                  <a:prstClr val="black"/>
                </a:solidFill>
                <a:latin typeface="+mn-ea"/>
                <a:ea typeface="+mn-ea"/>
                <a:sym typeface="+mn-ea"/>
              </a:rPr>
              <a:t>2019H1，4G基站数达到</a:t>
            </a:r>
            <a:r>
              <a:rPr lang="en-US" altLang="zh-CN" sz="1800" b="1" kern="0" dirty="0">
                <a:solidFill>
                  <a:srgbClr val="FF0000"/>
                </a:solidFill>
                <a:latin typeface="+mn-ea"/>
                <a:ea typeface="+mn-ea"/>
                <a:sym typeface="+mn-ea"/>
              </a:rPr>
              <a:t>444.8万个</a:t>
            </a:r>
            <a:r>
              <a:rPr lang="en-US" altLang="zh-CN" sz="1800" kern="0" dirty="0">
                <a:solidFill>
                  <a:prstClr val="black"/>
                </a:solidFill>
                <a:latin typeface="+mn-ea"/>
                <a:ea typeface="+mn-ea"/>
                <a:sym typeface="+mn-ea"/>
              </a:rPr>
              <a:t>，深度覆盖城市和乡村；4G用户</a:t>
            </a:r>
            <a:r>
              <a:rPr lang="zh-CN" altLang="en-US" sz="1800" kern="0" dirty="0">
                <a:solidFill>
                  <a:prstClr val="black"/>
                </a:solidFill>
                <a:latin typeface="+mn-ea"/>
                <a:ea typeface="+mn-ea"/>
                <a:sym typeface="+mn-ea"/>
              </a:rPr>
              <a:t>渗透率</a:t>
            </a:r>
            <a:r>
              <a:rPr lang="en-US" altLang="zh-CN" sz="1800" kern="0" dirty="0">
                <a:solidFill>
                  <a:prstClr val="black"/>
                </a:solidFill>
                <a:latin typeface="+mn-ea"/>
                <a:ea typeface="+mn-ea"/>
                <a:sym typeface="+mn-ea"/>
              </a:rPr>
              <a:t>达到</a:t>
            </a:r>
            <a:r>
              <a:rPr lang="en-US" altLang="zh-CN" sz="1800" b="1" kern="0" dirty="0">
                <a:solidFill>
                  <a:srgbClr val="FF0000"/>
                </a:solidFill>
                <a:latin typeface="+mn-ea"/>
                <a:ea typeface="+mn-ea"/>
                <a:sym typeface="+mn-ea"/>
              </a:rPr>
              <a:t>77.6%</a:t>
            </a:r>
            <a:r>
              <a:rPr lang="en-US" altLang="zh-CN" sz="1800" kern="0" dirty="0">
                <a:solidFill>
                  <a:prstClr val="black"/>
                </a:solidFill>
                <a:latin typeface="+mn-ea"/>
                <a:ea typeface="+mn-ea"/>
                <a:sym typeface="+mn-ea"/>
              </a:rPr>
              <a:t>。</a:t>
            </a:r>
            <a:endParaRPr lang="en-US" altLang="zh-CN" sz="1800" b="1" kern="0" dirty="0">
              <a:solidFill>
                <a:prstClr val="black"/>
              </a:solidFill>
              <a:latin typeface="+mn-ea"/>
              <a:ea typeface="+mn-ea"/>
              <a:sym typeface="+mn-ea"/>
            </a:endParaRPr>
          </a:p>
        </p:txBody>
      </p:sp>
      <p:grpSp>
        <p:nvGrpSpPr>
          <p:cNvPr id="60" name="组合 59"/>
          <p:cNvGrpSpPr/>
          <p:nvPr/>
        </p:nvGrpSpPr>
        <p:grpSpPr>
          <a:xfrm>
            <a:off x="6459855" y="3394075"/>
            <a:ext cx="5517515" cy="3113405"/>
            <a:chOff x="9874" y="4849"/>
            <a:chExt cx="8031" cy="5445"/>
          </a:xfrm>
        </p:grpSpPr>
        <p:graphicFrame>
          <p:nvGraphicFramePr>
            <p:cNvPr id="58" name="图表 57"/>
            <p:cNvGraphicFramePr/>
            <p:nvPr/>
          </p:nvGraphicFramePr>
          <p:xfrm>
            <a:off x="9874" y="4849"/>
            <a:ext cx="8031" cy="5445"/>
          </p:xfrm>
          <a:graphic>
            <a:graphicData uri="http://schemas.openxmlformats.org/drawingml/2006/chart">
              <c:chart xmlns:c="http://schemas.openxmlformats.org/drawingml/2006/chart" xmlns:r="http://schemas.openxmlformats.org/officeDocument/2006/relationships" r:id="rId1"/>
            </a:graphicData>
          </a:graphic>
        </p:graphicFrame>
        <p:sp>
          <p:nvSpPr>
            <p:cNvPr id="59" name="文本框 58"/>
            <p:cNvSpPr txBox="1"/>
            <p:nvPr/>
          </p:nvSpPr>
          <p:spPr>
            <a:xfrm>
              <a:off x="16805" y="9862"/>
              <a:ext cx="1100" cy="429"/>
            </a:xfrm>
            <a:prstGeom prst="rect">
              <a:avLst/>
            </a:prstGeom>
            <a:solidFill>
              <a:schemeClr val="bg1"/>
            </a:solidFill>
            <a:ln>
              <a:noFill/>
            </a:ln>
          </p:spPr>
          <p:txBody>
            <a:bodyPr wrap="square" rtlCol="0">
              <a:spAutoFit/>
            </a:bodyPr>
            <a:p>
              <a:r>
                <a:rPr lang="en-US" altLang="zh-CN" sz="1000"/>
                <a:t>2019H1</a:t>
              </a:r>
              <a:endParaRPr lang="en-US" altLang="zh-CN" sz="1000"/>
            </a:p>
          </p:txBody>
        </p:sp>
      </p:grpSp>
      <p:sp>
        <p:nvSpPr>
          <p:cNvPr id="61" name="TextBox 17"/>
          <p:cNvSpPr txBox="1">
            <a:spLocks noChangeArrowheads="1"/>
          </p:cNvSpPr>
          <p:nvPr/>
        </p:nvSpPr>
        <p:spPr bwMode="auto">
          <a:xfrm>
            <a:off x="7844097" y="6507696"/>
            <a:ext cx="3754219"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0" tIns="48386" rIns="96770" bIns="4838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5pPr>
            <a:lvl6pPr marL="25146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6pPr>
            <a:lvl7pPr marL="29718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7pPr>
            <a:lvl8pPr marL="34290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8pPr>
            <a:lvl9pPr marL="3886200" indent="-228600" defTabSz="91313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2" charset="-122"/>
              </a:defRPr>
            </a:lvl9pPr>
          </a:lstStyle>
          <a:p>
            <a:pPr eaLnBrk="1" hangingPunct="1">
              <a:spcBef>
                <a:spcPct val="0"/>
              </a:spcBef>
              <a:buFontTx/>
              <a:buNone/>
            </a:pPr>
            <a:r>
              <a:rPr lang="zh-CN" altLang="en-US" sz="1500" dirty="0">
                <a:latin typeface="+mn-ea"/>
                <a:ea typeface="+mn-ea"/>
              </a:rPr>
              <a:t>中国</a:t>
            </a:r>
            <a:r>
              <a:rPr lang="en-US" altLang="zh-CN" sz="1500" dirty="0">
                <a:latin typeface="+mn-ea"/>
                <a:ea typeface="+mn-ea"/>
              </a:rPr>
              <a:t>3G/4G</a:t>
            </a:r>
            <a:r>
              <a:rPr lang="zh-CN" altLang="en-US" sz="1500" dirty="0">
                <a:latin typeface="+mn-ea"/>
                <a:ea typeface="+mn-ea"/>
              </a:rPr>
              <a:t>基站规模（万个）</a:t>
            </a:r>
            <a:endParaRPr lang="zh-CN" altLang="en-US" sz="1500" dirty="0">
              <a:latin typeface="+mn-ea"/>
              <a:ea typeface="+mn-ea"/>
            </a:endParaRPr>
          </a:p>
        </p:txBody>
      </p:sp>
      <p:sp>
        <p:nvSpPr>
          <p:cNvPr id="8" name="标题 1"/>
          <p:cNvSpPr>
            <a:spLocks noGrp="1"/>
          </p:cNvSpPr>
          <p:nvPr/>
        </p:nvSpPr>
        <p:spPr>
          <a:xfrm>
            <a:off x="80645" y="1656715"/>
            <a:ext cx="12030710" cy="423545"/>
          </a:xfrm>
          <a:prstGeom prst="rect">
            <a:avLst/>
          </a:prstGeom>
        </p:spPr>
        <p:txBody>
          <a:bodyPr vert="horz" wrap="square" lIns="91440" tIns="45720" rIns="91440" bIns="45720" numCol="1" rtlCol="0" anchor="t" anchorCtr="0" compatLnSpc="0">
            <a:spAutoFit/>
          </a:bodyPr>
          <a:p>
            <a:pPr lvl="0" algn="ctr">
              <a:lnSpc>
                <a:spcPct val="120000"/>
              </a:lnSpc>
              <a:buClrTx/>
              <a:buSzTx/>
            </a:pPr>
            <a:r>
              <a:rPr lang="en-US" altLang="zh-CN" b="1" kern="0" dirty="0">
                <a:solidFill>
                  <a:prstClr val="black"/>
                </a:solidFill>
                <a:latin typeface="Arial" panose="020B0604020202020204" pitchFamily="34" charset="0"/>
                <a:cs typeface="Arial" panose="020B0604020202020204" pitchFamily="34" charset="0"/>
              </a:rPr>
              <a:t>China has entered the “Optical Network Era” and has the largest </a:t>
            </a:r>
            <a:r>
              <a:rPr lang="en-US" altLang="zh-CN" b="1" kern="0" dirty="0">
                <a:solidFill>
                  <a:prstClr val="black"/>
                </a:solidFill>
                <a:latin typeface="Arial" panose="020B0604020202020204" pitchFamily="34" charset="0"/>
                <a:cs typeface="Arial" panose="020B0604020202020204" pitchFamily="34" charset="0"/>
                <a:sym typeface="+mn-ea"/>
              </a:rPr>
              <a:t>4G network in the</a:t>
            </a:r>
            <a:r>
              <a:rPr lang="en-US" altLang="zh-CN" b="1" kern="0" dirty="0">
                <a:solidFill>
                  <a:prstClr val="black"/>
                </a:solidFill>
                <a:latin typeface="Arial" panose="020B0604020202020204" pitchFamily="34" charset="0"/>
                <a:cs typeface="Arial" panose="020B0604020202020204" pitchFamily="34" charset="0"/>
              </a:rPr>
              <a:t> world</a:t>
            </a:r>
            <a:endParaRPr lang="zh-CN" altLang="en-US" b="1" kern="0" dirty="0">
              <a:solidFill>
                <a:prstClr val="black"/>
              </a:solidFill>
              <a:latin typeface="Arial" panose="020B0604020202020204" pitchFamily="34" charset="0"/>
              <a:cs typeface="Arial" panose="020B0604020202020204" pitchFamily="34" charset="0"/>
              <a:sym typeface="+mn-ea"/>
            </a:endParaRPr>
          </a:p>
        </p:txBody>
      </p:sp>
      <p:sp>
        <p:nvSpPr>
          <p:cNvPr id="9" name="TextBox 12"/>
          <p:cNvSpPr txBox="1">
            <a:spLocks noChangeArrowheads="1"/>
          </p:cNvSpPr>
          <p:nvPr/>
        </p:nvSpPr>
        <p:spPr bwMode="auto">
          <a:xfrm>
            <a:off x="6429375" y="2679700"/>
            <a:ext cx="5551805" cy="652780"/>
          </a:xfrm>
          <a:prstGeom prst="rect">
            <a:avLst/>
          </a:prstGeom>
          <a:noFill/>
          <a:ln>
            <a:noFill/>
          </a:ln>
        </p:spPr>
        <p:txBody>
          <a:bodyPr lIns="96770" tIns="48386" rIns="96770" bIns="48386" anchor="ctr"/>
          <a:lstStyle>
            <a:defPPr>
              <a:defRPr lang="zh-CN"/>
            </a:defPPr>
            <a:lvl1pPr marL="285750" indent="-285750">
              <a:lnSpc>
                <a:spcPct val="120000"/>
              </a:lnSpc>
              <a:spcBef>
                <a:spcPct val="50000"/>
              </a:spcBef>
              <a:buClr>
                <a:schemeClr val="accent4">
                  <a:lumMod val="60000"/>
                  <a:lumOff val="40000"/>
                </a:schemeClr>
              </a:buClr>
              <a:buFont typeface="Wingdings" panose="05000000000000000000" pitchFamily="2" charset="2"/>
              <a:buChar char="n"/>
              <a:defRPr sz="1600" b="0">
                <a:solidFill>
                  <a:schemeClr val="bg1"/>
                </a:solidFill>
                <a:latin typeface="微软雅黑" panose="020B0503020204020204" pitchFamily="2" charset="-122"/>
                <a:ea typeface="微软雅黑" panose="020B0503020204020204" pitchFamily="2" charset="-122"/>
              </a:defRPr>
            </a:lvl1pPr>
            <a:lvl2pPr marL="742950" indent="-285750">
              <a:lnSpc>
                <a:spcPct val="120000"/>
              </a:lnSpc>
              <a:buClr>
                <a:srgbClr val="A4001E"/>
              </a:buClr>
              <a:buFont typeface="Wingdings" panose="05000000000000000000" pitchFamily="2" charset="2"/>
              <a:buChar char="•"/>
              <a:defRPr sz="1500">
                <a:solidFill>
                  <a:srgbClr val="595959"/>
                </a:solidFill>
                <a:latin typeface="微软雅黑" panose="020B0503020204020204" pitchFamily="2" charset="-122"/>
                <a:ea typeface="微软雅黑" panose="020B0503020204020204" pitchFamily="2" charset="-122"/>
              </a:defRPr>
            </a:lvl2pPr>
            <a:lvl3pPr marL="11430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3pPr>
            <a:lvl4pPr marL="16002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4pPr>
            <a:lvl5pPr marL="2057400" indent="-228600">
              <a:spcBef>
                <a:spcPct val="20000"/>
              </a:spcBef>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9pPr>
          </a:lstStyle>
          <a:p>
            <a:pPr algn="l" defTabSz="967740" fontAlgn="auto">
              <a:spcAft>
                <a:spcPts val="0"/>
              </a:spcAft>
              <a:buClrTx/>
              <a:buFont typeface="Arial" panose="020B0604020202020204" pitchFamily="34" charset="0"/>
              <a:buChar char="•"/>
              <a:defRPr/>
            </a:pPr>
            <a:r>
              <a:rPr lang="en-US" altLang="zh-CN" kern="0" dirty="0">
                <a:solidFill>
                  <a:prstClr val="black"/>
                </a:solidFill>
                <a:latin typeface="Arial" panose="020B0604020202020204" pitchFamily="34" charset="0"/>
                <a:ea typeface="+mn-ea"/>
                <a:cs typeface="Arial" panose="020B0604020202020204" pitchFamily="34" charset="0"/>
              </a:rPr>
              <a:t>In 2019H1, the number of 4G base stations reached </a:t>
            </a:r>
            <a:r>
              <a:rPr lang="en-US" altLang="zh-CN" b="1" kern="0" dirty="0">
                <a:solidFill>
                  <a:srgbClr val="FF0000"/>
                </a:solidFill>
                <a:latin typeface="Arial" panose="020B0604020202020204" pitchFamily="34" charset="0"/>
                <a:ea typeface="+mn-ea"/>
                <a:cs typeface="Arial" panose="020B0604020202020204" pitchFamily="34" charset="0"/>
              </a:rPr>
              <a:t>4,448,000 </a:t>
            </a:r>
            <a:r>
              <a:rPr lang="en-US" altLang="zh-CN" kern="0" dirty="0">
                <a:solidFill>
                  <a:prstClr val="black"/>
                </a:solidFill>
                <a:latin typeface="Arial" panose="020B0604020202020204" pitchFamily="34" charset="0"/>
                <a:ea typeface="+mn-ea"/>
                <a:cs typeface="Arial" panose="020B0604020202020204" pitchFamily="34" charset="0"/>
              </a:rPr>
              <a:t>and 4G user penetration reached </a:t>
            </a:r>
            <a:r>
              <a:rPr lang="en-US" altLang="zh-CN" b="1" kern="0" dirty="0">
                <a:solidFill>
                  <a:srgbClr val="FF0000"/>
                </a:solidFill>
                <a:latin typeface="Arial" panose="020B0604020202020204" pitchFamily="34" charset="0"/>
                <a:ea typeface="+mn-ea"/>
                <a:cs typeface="Arial" panose="020B0604020202020204" pitchFamily="34" charset="0"/>
              </a:rPr>
              <a:t>77.6%</a:t>
            </a:r>
            <a:r>
              <a:rPr lang="en-US" altLang="zh-CN" kern="0" dirty="0">
                <a:solidFill>
                  <a:prstClr val="black"/>
                </a:solidFill>
                <a:latin typeface="Arial" panose="020B0604020202020204" pitchFamily="34" charset="0"/>
                <a:ea typeface="+mn-ea"/>
                <a:cs typeface="Arial" panose="020B0604020202020204" pitchFamily="34" charset="0"/>
              </a:rPr>
              <a:t>.</a:t>
            </a:r>
            <a:endParaRPr lang="en-US" altLang="zh-CN" kern="0" dirty="0">
              <a:solidFill>
                <a:prstClr val="black"/>
              </a:solidFill>
              <a:latin typeface="Arial" panose="020B0604020202020204" pitchFamily="34" charset="0"/>
              <a:ea typeface="+mn-ea"/>
              <a:cs typeface="Arial" panose="020B0604020202020204" pitchFamily="34" charset="0"/>
            </a:endParaRPr>
          </a:p>
        </p:txBody>
      </p:sp>
      <p:sp>
        <p:nvSpPr>
          <p:cNvPr id="14" name="TextBox 12"/>
          <p:cNvSpPr txBox="1">
            <a:spLocks noChangeArrowheads="1"/>
          </p:cNvSpPr>
          <p:nvPr/>
        </p:nvSpPr>
        <p:spPr bwMode="auto">
          <a:xfrm>
            <a:off x="304800" y="2543810"/>
            <a:ext cx="5928995" cy="672465"/>
          </a:xfrm>
          <a:prstGeom prst="rect">
            <a:avLst/>
          </a:prstGeom>
          <a:noFill/>
          <a:ln>
            <a:noFill/>
          </a:ln>
        </p:spPr>
        <p:txBody>
          <a:bodyPr lIns="96770" tIns="48386" rIns="96770" bIns="48386" anchor="ctr">
            <a:noAutofit/>
          </a:bodyPr>
          <a:lstStyle>
            <a:defPPr>
              <a:defRPr lang="zh-CN"/>
            </a:defPPr>
            <a:lvl1pPr marL="285750" indent="-285750">
              <a:lnSpc>
                <a:spcPct val="120000"/>
              </a:lnSpc>
              <a:spcBef>
                <a:spcPct val="50000"/>
              </a:spcBef>
              <a:buClr>
                <a:schemeClr val="accent4">
                  <a:lumMod val="60000"/>
                  <a:lumOff val="40000"/>
                </a:schemeClr>
              </a:buClr>
              <a:buFont typeface="Wingdings" panose="05000000000000000000" pitchFamily="2" charset="2"/>
              <a:buChar char="n"/>
              <a:defRPr sz="1600" b="0">
                <a:solidFill>
                  <a:schemeClr val="bg1"/>
                </a:solidFill>
                <a:latin typeface="微软雅黑" panose="020B0503020204020204" pitchFamily="2" charset="-122"/>
                <a:ea typeface="微软雅黑" panose="020B0503020204020204" pitchFamily="2" charset="-122"/>
              </a:defRPr>
            </a:lvl1pPr>
            <a:lvl2pPr marL="742950" indent="-285750">
              <a:lnSpc>
                <a:spcPct val="120000"/>
              </a:lnSpc>
              <a:buClr>
                <a:srgbClr val="A4001E"/>
              </a:buClr>
              <a:buFont typeface="Wingdings" panose="05000000000000000000" pitchFamily="2" charset="2"/>
              <a:buChar char="•"/>
              <a:defRPr sz="1500">
                <a:solidFill>
                  <a:srgbClr val="595959"/>
                </a:solidFill>
                <a:latin typeface="微软雅黑" panose="020B0503020204020204" pitchFamily="2" charset="-122"/>
                <a:ea typeface="微软雅黑" panose="020B0503020204020204" pitchFamily="2" charset="-122"/>
              </a:defRPr>
            </a:lvl2pPr>
            <a:lvl3pPr marL="11430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3pPr>
            <a:lvl4pPr marL="1600200" indent="-228600">
              <a:lnSpc>
                <a:spcPct val="120000"/>
              </a:lnSpc>
              <a:buClr>
                <a:srgbClr val="A4001E"/>
              </a:buClr>
              <a:buFont typeface="Wingdings" panose="05000000000000000000" pitchFamily="2" charset="2"/>
              <a:buChar char="–"/>
              <a:defRPr sz="1400">
                <a:solidFill>
                  <a:srgbClr val="595959"/>
                </a:solidFill>
                <a:latin typeface="微软雅黑" panose="020B0503020204020204" pitchFamily="2" charset="-122"/>
                <a:ea typeface="微软雅黑" panose="020B0503020204020204" pitchFamily="2" charset="-122"/>
              </a:defRPr>
            </a:lvl4pPr>
            <a:lvl5pPr marL="2057400" indent="-228600">
              <a:spcBef>
                <a:spcPct val="20000"/>
              </a:spcBef>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rgbClr val="FF3300"/>
              </a:buClr>
              <a:buFont typeface="Wingdings" panose="05000000000000000000" pitchFamily="2" charset="2"/>
              <a:buChar char="•"/>
              <a:defRPr sz="1600">
                <a:latin typeface="Arial" panose="020B0604020202020204" pitchFamily="34" charset="0"/>
                <a:ea typeface="宋体" panose="02010600030101010101" pitchFamily="2" charset="-122"/>
              </a:defRPr>
            </a:lvl9pPr>
          </a:lstStyle>
          <a:p>
            <a:pPr lvl="0" algn="l" defTabSz="967740" fontAlgn="auto">
              <a:spcAft>
                <a:spcPts val="0"/>
              </a:spcAft>
              <a:buClrTx/>
              <a:buSzTx/>
              <a:buFont typeface="Arial" panose="020B0604020202020204" pitchFamily="34" charset="0"/>
              <a:buChar char="•"/>
              <a:defRPr/>
            </a:pPr>
            <a:r>
              <a:rPr lang="en-US" altLang="zh-CN" kern="0" dirty="0">
                <a:solidFill>
                  <a:prstClr val="black"/>
                </a:solidFill>
                <a:latin typeface="Arial" panose="020B0604020202020204" pitchFamily="34" charset="0"/>
                <a:ea typeface="+mn-ea"/>
                <a:cs typeface="Arial" panose="020B0604020202020204" pitchFamily="34" charset="0"/>
                <a:sym typeface="+mn-ea"/>
              </a:rPr>
              <a:t> </a:t>
            </a:r>
            <a:r>
              <a:rPr lang="en-US" altLang="zh-CN" kern="0" dirty="0">
                <a:solidFill>
                  <a:prstClr val="black"/>
                </a:solidFill>
                <a:latin typeface="Arial" panose="020B0604020202020204" pitchFamily="34" charset="0"/>
                <a:ea typeface="+mn-ea"/>
                <a:cs typeface="Arial" panose="020B0604020202020204" pitchFamily="34" charset="0"/>
                <a:sym typeface="+mn-ea"/>
              </a:rPr>
              <a:t>In 2019H1, the proportion </a:t>
            </a:r>
            <a:r>
              <a:rPr lang="en-US" altLang="zh-CN" kern="0" dirty="0">
                <a:solidFill>
                  <a:prstClr val="black"/>
                </a:solidFill>
                <a:latin typeface="Arial" panose="020B0604020202020204" pitchFamily="34" charset="0"/>
                <a:ea typeface="+mn-ea"/>
                <a:cs typeface="Arial" panose="020B0604020202020204" pitchFamily="34" charset="0"/>
                <a:sym typeface="+mn-ea"/>
              </a:rPr>
              <a:t>of </a:t>
            </a:r>
            <a:r>
              <a:rPr lang="en-US" altLang="zh-CN" kern="0" dirty="0">
                <a:solidFill>
                  <a:prstClr val="black"/>
                </a:solidFill>
                <a:latin typeface="Arial" panose="020B0604020202020204" pitchFamily="34" charset="0"/>
                <a:ea typeface="+mn-ea"/>
                <a:cs typeface="Arial" panose="020B0604020202020204" pitchFamily="34" charset="0"/>
                <a:sym typeface="+mn-ea"/>
              </a:rPr>
              <a:t>fiber optic subscriber penetration reached </a:t>
            </a:r>
            <a:r>
              <a:rPr lang="en-US" altLang="zh-CN" b="1" kern="0" dirty="0">
                <a:solidFill>
                  <a:srgbClr val="FF0000"/>
                </a:solidFill>
                <a:latin typeface="Arial" panose="020B0604020202020204" pitchFamily="34" charset="0"/>
                <a:ea typeface="+mn-ea"/>
                <a:cs typeface="Arial" panose="020B0604020202020204" pitchFamily="34" charset="0"/>
                <a:sym typeface="+mn-ea"/>
              </a:rPr>
              <a:t>91%</a:t>
            </a:r>
            <a:r>
              <a:rPr lang="en-US" altLang="zh-CN" kern="0" dirty="0">
                <a:solidFill>
                  <a:prstClr val="black"/>
                </a:solidFill>
                <a:latin typeface="Arial" panose="020B0604020202020204" pitchFamily="34" charset="0"/>
                <a:ea typeface="+mn-ea"/>
                <a:cs typeface="Arial" panose="020B0604020202020204" pitchFamily="34" charset="0"/>
                <a:sym typeface="+mn-ea"/>
              </a:rPr>
              <a:t>.</a:t>
            </a:r>
            <a:endParaRPr lang="en-US" altLang="zh-CN" kern="0" dirty="0">
              <a:solidFill>
                <a:prstClr val="black"/>
              </a:solidFill>
              <a:latin typeface="Arial" panose="020B0604020202020204" pitchFamily="34" charset="0"/>
              <a:ea typeface="+mn-ea"/>
              <a:cs typeface="Arial" panose="020B0604020202020204" pitchFamily="34" charset="0"/>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12"/>
          <p:cNvSpPr>
            <a:spLocks noChangeArrowheads="1"/>
          </p:cNvSpPr>
          <p:nvPr/>
        </p:nvSpPr>
        <p:spPr bwMode="auto">
          <a:xfrm>
            <a:off x="294005" y="2157730"/>
            <a:ext cx="5736590" cy="1152525"/>
          </a:xfrm>
          <a:prstGeom prst="rect">
            <a:avLst/>
          </a:prstGeom>
          <a:solidFill>
            <a:srgbClr val="00BBE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6770" tIns="48386" rIns="96770" bIns="48386" numCol="1" spcCol="0" rtlCol="0" fromWordArt="0" anchor="ctr" anchorCtr="0" forceAA="0" compatLnSpc="1">
            <a:noAutofit/>
          </a:bodyPr>
          <a:lstStyle/>
          <a:p>
            <a:pPr marL="342900" lvl="0" indent="-342900" algn="l">
              <a:lnSpc>
                <a:spcPct val="120000"/>
              </a:lnSpc>
              <a:buClrTx/>
              <a:buSzTx/>
              <a:buFont typeface="Arial" panose="020B0604020202020204" pitchFamily="34" charset="0"/>
              <a:buChar char="•"/>
            </a:pPr>
            <a:r>
              <a:rPr lang="en-US" altLang="zh-CN" sz="1800" kern="0" dirty="0">
                <a:solidFill>
                  <a:prstClr val="black"/>
                </a:solidFill>
                <a:latin typeface="+mn-ea"/>
                <a:sym typeface="+mn-ea"/>
              </a:rPr>
              <a:t>2019Q1，中国</a:t>
            </a:r>
            <a:r>
              <a:rPr lang="en-US" altLang="zh-CN" sz="1800" kern="0" dirty="0">
                <a:solidFill>
                  <a:schemeClr val="tx1"/>
                </a:solidFill>
                <a:latin typeface="+mn-ea"/>
                <a:sym typeface="+mn-ea"/>
              </a:rPr>
              <a:t>固定宽带家庭普及率接近</a:t>
            </a:r>
            <a:r>
              <a:rPr lang="en-US" altLang="zh-CN" sz="1800" b="1" kern="0" dirty="0">
                <a:solidFill>
                  <a:srgbClr val="FF0000"/>
                </a:solidFill>
                <a:latin typeface="+mn-ea"/>
                <a:sym typeface="+mn-ea"/>
              </a:rPr>
              <a:t>89%</a:t>
            </a:r>
            <a:r>
              <a:rPr lang="en-US" altLang="zh-CN" sz="1800" kern="0" dirty="0">
                <a:solidFill>
                  <a:prstClr val="black"/>
                </a:solidFill>
                <a:latin typeface="+mn-ea"/>
                <a:sym typeface="+mn-ea"/>
              </a:rPr>
              <a:t>。</a:t>
            </a:r>
            <a:endParaRPr lang="en-US" altLang="zh-CN" sz="1800" kern="0" dirty="0">
              <a:solidFill>
                <a:prstClr val="black"/>
              </a:solidFill>
              <a:latin typeface="+mn-ea"/>
              <a:sym typeface="+mn-ea"/>
            </a:endParaRPr>
          </a:p>
          <a:p>
            <a:pPr marL="342900" lvl="0" indent="-342900" algn="l">
              <a:lnSpc>
                <a:spcPct val="120000"/>
              </a:lnSpc>
              <a:buClrTx/>
              <a:buSzTx/>
              <a:buFont typeface="Arial" panose="020B0604020202020204" pitchFamily="34" charset="0"/>
              <a:buChar char="•"/>
            </a:pPr>
            <a:r>
              <a:rPr lang="en-US" altLang="zh-CN" sz="1800" kern="0" dirty="0">
                <a:solidFill>
                  <a:prstClr val="black"/>
                </a:solidFill>
                <a:latin typeface="Arial" panose="020B0604020202020204" pitchFamily="34" charset="0"/>
                <a:cs typeface="Arial" panose="020B0604020202020204" pitchFamily="34" charset="0"/>
                <a:sym typeface="+mn-ea"/>
              </a:rPr>
              <a:t>In 2019Q1, China’s </a:t>
            </a:r>
            <a:r>
              <a:rPr lang="en-US" altLang="zh-CN" sz="1800" kern="0" dirty="0">
                <a:solidFill>
                  <a:schemeClr val="tx1"/>
                </a:solidFill>
                <a:latin typeface="Arial" panose="020B0604020202020204" pitchFamily="34" charset="0"/>
                <a:cs typeface="Arial" panose="020B0604020202020204" pitchFamily="34" charset="0"/>
                <a:sym typeface="+mn-ea"/>
              </a:rPr>
              <a:t>fixed broadband household penetration was close to </a:t>
            </a:r>
            <a:r>
              <a:rPr lang="en-US" altLang="zh-CN" sz="1800" b="1" kern="0" dirty="0">
                <a:solidFill>
                  <a:srgbClr val="FF0000"/>
                </a:solidFill>
                <a:latin typeface="Arial" panose="020B0604020202020204" pitchFamily="34" charset="0"/>
                <a:cs typeface="Arial" panose="020B0604020202020204" pitchFamily="34" charset="0"/>
                <a:sym typeface="+mn-ea"/>
              </a:rPr>
              <a:t>89%</a:t>
            </a:r>
            <a:r>
              <a:rPr lang="en-US" altLang="zh-CN" sz="1800" kern="0" dirty="0">
                <a:solidFill>
                  <a:prstClr val="black"/>
                </a:solidFill>
                <a:latin typeface="Arial" panose="020B0604020202020204" pitchFamily="34" charset="0"/>
                <a:cs typeface="Arial" panose="020B0604020202020204" pitchFamily="34" charset="0"/>
                <a:sym typeface="+mn-ea"/>
              </a:rPr>
              <a:t>.</a:t>
            </a:r>
            <a:endParaRPr lang="en-US" altLang="zh-CN" sz="1800" kern="0" dirty="0">
              <a:solidFill>
                <a:prstClr val="black"/>
              </a:solidFill>
              <a:latin typeface="Arial" panose="020B0604020202020204" pitchFamily="34" charset="0"/>
              <a:cs typeface="Arial" panose="020B0604020202020204" pitchFamily="34" charset="0"/>
              <a:sym typeface="+mn-ea"/>
            </a:endParaRPr>
          </a:p>
        </p:txBody>
      </p:sp>
      <p:sp>
        <p:nvSpPr>
          <p:cNvPr id="9" name="TextBox 12"/>
          <p:cNvSpPr>
            <a:spLocks noChangeArrowheads="1"/>
          </p:cNvSpPr>
          <p:nvPr/>
        </p:nvSpPr>
        <p:spPr bwMode="auto">
          <a:xfrm>
            <a:off x="6298565" y="2157730"/>
            <a:ext cx="5692140" cy="1152525"/>
          </a:xfrm>
          <a:prstGeom prst="rect">
            <a:avLst/>
          </a:prstGeom>
          <a:solidFill>
            <a:srgbClr val="00BBE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6770" tIns="48386" rIns="96770" bIns="48386" numCol="1" spcCol="0" rtlCol="0" fromWordArt="0" anchor="ctr" anchorCtr="0" forceAA="0" compatLnSpc="1">
            <a:noAutofit/>
          </a:bodyPr>
          <a:lstStyle/>
          <a:p>
            <a:pPr marL="342900" lvl="0" indent="-342900" algn="l">
              <a:lnSpc>
                <a:spcPct val="120000"/>
              </a:lnSpc>
              <a:buClrTx/>
              <a:buSzTx/>
              <a:buFont typeface="Arial" panose="020B0604020202020204" pitchFamily="34" charset="0"/>
              <a:buChar char="•"/>
            </a:pPr>
            <a:r>
              <a:rPr lang="en-US" altLang="zh-CN" sz="1800" kern="0" dirty="0">
                <a:solidFill>
                  <a:prstClr val="black"/>
                </a:solidFill>
                <a:latin typeface="+mn-ea"/>
                <a:sym typeface="+mn-ea"/>
              </a:rPr>
              <a:t>2019Q1</a:t>
            </a:r>
            <a:r>
              <a:rPr lang="en-US" altLang="zh-CN" sz="1800" kern="0" dirty="0">
                <a:solidFill>
                  <a:prstClr val="black"/>
                </a:solidFill>
                <a:latin typeface="+mn-ea"/>
                <a:sym typeface="+mn-ea"/>
              </a:rPr>
              <a:t>，中</a:t>
            </a:r>
            <a:r>
              <a:rPr lang="en-US" altLang="zh-CN" sz="1800" kern="0" dirty="0">
                <a:solidFill>
                  <a:prstClr val="black"/>
                </a:solidFill>
                <a:latin typeface="+mn-ea"/>
                <a:sym typeface="+mn-ea"/>
              </a:rPr>
              <a:t>国</a:t>
            </a:r>
            <a:r>
              <a:rPr lang="en-US" altLang="zh-CN" sz="1800" kern="0" dirty="0">
                <a:solidFill>
                  <a:prstClr val="black"/>
                </a:solidFill>
                <a:latin typeface="+mn-ea"/>
                <a:sym typeface="+mn-ea"/>
              </a:rPr>
              <a:t>移动宽带用户普及率</a:t>
            </a:r>
            <a:r>
              <a:rPr lang="en-US" altLang="zh-CN" sz="1800" kern="0" dirty="0">
                <a:solidFill>
                  <a:prstClr val="black"/>
                </a:solidFill>
                <a:latin typeface="+mn-ea"/>
                <a:sym typeface="+mn-ea"/>
              </a:rPr>
              <a:t>达到</a:t>
            </a:r>
            <a:r>
              <a:rPr lang="en-US" altLang="zh-CN" sz="1800" b="1" kern="0" dirty="0">
                <a:solidFill>
                  <a:srgbClr val="FF0000"/>
                </a:solidFill>
                <a:latin typeface="+mn-ea"/>
                <a:sym typeface="+mn-ea"/>
              </a:rPr>
              <a:t>96% </a:t>
            </a:r>
            <a:r>
              <a:rPr lang="en-US" altLang="zh-CN" sz="1800" kern="0" dirty="0">
                <a:solidFill>
                  <a:prstClr val="black"/>
                </a:solidFill>
                <a:latin typeface="+mn-ea"/>
                <a:sym typeface="+mn-ea"/>
              </a:rPr>
              <a:t>。</a:t>
            </a:r>
            <a:endParaRPr lang="en-US" altLang="zh-CN" sz="1800" kern="0" dirty="0">
              <a:solidFill>
                <a:prstClr val="black"/>
              </a:solidFill>
              <a:latin typeface="+mn-ea"/>
              <a:sym typeface="+mn-ea"/>
            </a:endParaRPr>
          </a:p>
          <a:p>
            <a:pPr marL="342900" lvl="0" indent="-342900" algn="l">
              <a:lnSpc>
                <a:spcPct val="120000"/>
              </a:lnSpc>
              <a:buClrTx/>
              <a:buSzTx/>
              <a:buFont typeface="Arial" panose="020B0604020202020204" pitchFamily="34" charset="0"/>
              <a:buChar char="•"/>
            </a:pPr>
            <a:r>
              <a:rPr lang="en-US" altLang="zh-CN" sz="1800" kern="0" dirty="0">
                <a:solidFill>
                  <a:prstClr val="black"/>
                </a:solidFill>
                <a:latin typeface="Arial" panose="020B0604020202020204" pitchFamily="34" charset="0"/>
                <a:cs typeface="Arial" panose="020B0604020202020204" pitchFamily="34" charset="0"/>
                <a:sym typeface="+mn-ea"/>
              </a:rPr>
              <a:t>In 2019Q1, China’s</a:t>
            </a:r>
            <a:r>
              <a:rPr lang="en-US" altLang="zh-CN" sz="1800" kern="0" dirty="0">
                <a:solidFill>
                  <a:schemeClr val="tx1"/>
                </a:solidFill>
                <a:latin typeface="Arial" panose="020B0604020202020204" pitchFamily="34" charset="0"/>
                <a:cs typeface="Arial" panose="020B0604020202020204" pitchFamily="34" charset="0"/>
                <a:sym typeface="+mn-ea"/>
              </a:rPr>
              <a:t> mobile broadband subscriber penetration reached</a:t>
            </a:r>
            <a:r>
              <a:rPr lang="en-US" altLang="zh-CN" sz="1800" b="1" kern="0" dirty="0">
                <a:solidFill>
                  <a:srgbClr val="FF0000"/>
                </a:solidFill>
                <a:latin typeface="Arial" panose="020B0604020202020204" pitchFamily="34" charset="0"/>
                <a:cs typeface="Arial" panose="020B0604020202020204" pitchFamily="34" charset="0"/>
                <a:sym typeface="+mn-ea"/>
              </a:rPr>
              <a:t> 96%</a:t>
            </a:r>
            <a:endParaRPr lang="en-US" altLang="zh-CN" sz="1800" kern="0" dirty="0">
              <a:solidFill>
                <a:prstClr val="black"/>
              </a:solidFill>
              <a:latin typeface="+mn-ea"/>
              <a:sym typeface="+mn-ea"/>
            </a:endParaRPr>
          </a:p>
        </p:txBody>
      </p:sp>
      <p:sp>
        <p:nvSpPr>
          <p:cNvPr id="24581" name="TextBox 17"/>
          <p:cNvSpPr txBox="1"/>
          <p:nvPr/>
        </p:nvSpPr>
        <p:spPr>
          <a:xfrm>
            <a:off x="1243013" y="6511608"/>
            <a:ext cx="3178175" cy="307975"/>
          </a:xfrm>
          <a:prstGeom prst="rect">
            <a:avLst/>
          </a:prstGeom>
          <a:noFill/>
          <a:ln w="9525">
            <a:noFill/>
          </a:ln>
        </p:spPr>
        <p:txBody>
          <a:bodyPr>
            <a:spAutoFit/>
          </a:bodyPr>
          <a:p>
            <a:r>
              <a:rPr lang="zh-CN" altLang="en-US" sz="1400" dirty="0">
                <a:latin typeface="Calibri" panose="020F0502020204030204" pitchFamily="2" charset="0"/>
              </a:rPr>
              <a:t>         中国固定宽带用户普及率</a:t>
            </a:r>
            <a:endParaRPr lang="zh-CN" altLang="en-US" sz="1400" dirty="0">
              <a:latin typeface="Calibri" panose="020F0502020204030204" pitchFamily="2" charset="0"/>
            </a:endParaRPr>
          </a:p>
        </p:txBody>
      </p:sp>
      <p:sp>
        <p:nvSpPr>
          <p:cNvPr id="24587" name="TextBox 17"/>
          <p:cNvSpPr txBox="1"/>
          <p:nvPr/>
        </p:nvSpPr>
        <p:spPr>
          <a:xfrm>
            <a:off x="7923213" y="6524625"/>
            <a:ext cx="3178175" cy="307975"/>
          </a:xfrm>
          <a:prstGeom prst="rect">
            <a:avLst/>
          </a:prstGeom>
          <a:noFill/>
          <a:ln w="9525">
            <a:noFill/>
          </a:ln>
        </p:spPr>
        <p:txBody>
          <a:bodyPr>
            <a:spAutoFit/>
          </a:bodyPr>
          <a:p>
            <a:r>
              <a:rPr lang="zh-CN" altLang="en-US" sz="1400" dirty="0">
                <a:latin typeface="Calibri" panose="020F0502020204030204" pitchFamily="2" charset="0"/>
              </a:rPr>
              <a:t>         中国移动宽带用户普及率</a:t>
            </a:r>
            <a:endParaRPr lang="zh-CN" altLang="en-US" sz="1400" dirty="0">
              <a:latin typeface="Calibri" panose="020F0502020204030204" pitchFamily="2" charset="0"/>
            </a:endParaRPr>
          </a:p>
        </p:txBody>
      </p:sp>
      <p:sp>
        <p:nvSpPr>
          <p:cNvPr id="24590" name="TextBox 31"/>
          <p:cNvSpPr txBox="1"/>
          <p:nvPr/>
        </p:nvSpPr>
        <p:spPr>
          <a:xfrm>
            <a:off x="5145405" y="6599555"/>
            <a:ext cx="1579880" cy="245110"/>
          </a:xfrm>
          <a:prstGeom prst="rect">
            <a:avLst/>
          </a:prstGeom>
          <a:noFill/>
          <a:ln w="9525">
            <a:noFill/>
          </a:ln>
        </p:spPr>
        <p:txBody>
          <a:bodyPr wrap="none">
            <a:spAutoFit/>
          </a:bodyPr>
          <a:p>
            <a:r>
              <a:rPr lang="zh-CN" altLang="en-US" sz="1000" dirty="0">
                <a:latin typeface="Arial" panose="020B0604020202020204" pitchFamily="34" charset="0"/>
                <a:ea typeface="微软雅黑" panose="020B0503020204020204" pitchFamily="2" charset="-122"/>
              </a:rPr>
              <a:t>数据来源：宽带发展联盟</a:t>
            </a:r>
            <a:endParaRPr lang="en-US" altLang="zh-CN" sz="1000" dirty="0">
              <a:latin typeface="Arial" panose="020B0604020202020204" pitchFamily="34" charset="0"/>
              <a:ea typeface="微软雅黑" panose="020B0503020204020204" pitchFamily="2" charset="-122"/>
            </a:endParaRPr>
          </a:p>
        </p:txBody>
      </p:sp>
      <p:sp>
        <p:nvSpPr>
          <p:cNvPr id="4" name="标题 1"/>
          <p:cNvSpPr>
            <a:spLocks noGrp="1"/>
          </p:cNvSpPr>
          <p:nvPr/>
        </p:nvSpPr>
        <p:spPr>
          <a:xfrm>
            <a:off x="593725" y="1311275"/>
            <a:ext cx="11004550" cy="534035"/>
          </a:xfrm>
          <a:prstGeom prst="rect">
            <a:avLst/>
          </a:prstGeom>
        </p:spPr>
        <p:txBody>
          <a:bodyPr vert="horz" wrap="square" lIns="91440" tIns="45720" rIns="91440" bIns="45720" numCol="1" rtlCol="0" anchor="t" anchorCtr="0" compatLnSpc="0">
            <a:spAutoFit/>
          </a:bodyPr>
          <a:p>
            <a:pPr lvl="0" algn="ctr">
              <a:lnSpc>
                <a:spcPct val="120000"/>
              </a:lnSpc>
              <a:buClrTx/>
              <a:buSzTx/>
            </a:pPr>
            <a:r>
              <a:rPr lang="zh-CN" altLang="en-US" sz="2400" b="1" dirty="0">
                <a:sym typeface="+mn-ea"/>
              </a:rPr>
              <a:t>中国宽带普及率大幅提升</a:t>
            </a:r>
            <a:endParaRPr lang="zh-CN" altLang="en-US" sz="2400" b="1" dirty="0">
              <a:sym typeface="+mn-ea"/>
            </a:endParaRPr>
          </a:p>
        </p:txBody>
      </p:sp>
      <p:graphicFrame>
        <p:nvGraphicFramePr>
          <p:cNvPr id="6" name="图表 5"/>
          <p:cNvGraphicFramePr/>
          <p:nvPr/>
        </p:nvGraphicFramePr>
        <p:xfrm>
          <a:off x="294005" y="3310890"/>
          <a:ext cx="5612765" cy="316611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6298565" y="3310255"/>
          <a:ext cx="5424170" cy="3166745"/>
        </p:xfrm>
        <a:graphic>
          <a:graphicData uri="http://schemas.openxmlformats.org/drawingml/2006/chart">
            <c:chart xmlns:c="http://schemas.openxmlformats.org/drawingml/2006/chart" xmlns:r="http://schemas.openxmlformats.org/officeDocument/2006/relationships" r:id="rId2"/>
          </a:graphicData>
        </a:graphic>
      </p:graphicFrame>
      <p:sp>
        <p:nvSpPr>
          <p:cNvPr id="10" name="标题 1"/>
          <p:cNvSpPr>
            <a:spLocks noGrp="1"/>
          </p:cNvSpPr>
          <p:nvPr/>
        </p:nvSpPr>
        <p:spPr>
          <a:xfrm>
            <a:off x="593725" y="1684020"/>
            <a:ext cx="11004550" cy="412164"/>
          </a:xfrm>
          <a:prstGeom prst="rect">
            <a:avLst/>
          </a:prstGeom>
        </p:spPr>
        <p:txBody>
          <a:bodyPr vert="horz" wrap="square" lIns="91440" tIns="45720" rIns="91440" bIns="45720" numCol="1" rtlCol="0" anchor="t" anchorCtr="0" compatLnSpc="0">
            <a:spAutoFit/>
          </a:bodyPr>
          <a:p>
            <a:pPr lvl="0" algn="ctr">
              <a:lnSpc>
                <a:spcPct val="120000"/>
              </a:lnSpc>
              <a:buClrTx/>
              <a:buSzTx/>
            </a:pPr>
            <a:r>
              <a:rPr lang="en-US" altLang="zh-CN" sz="2000" b="1" dirty="0">
                <a:latin typeface="Arial" panose="020B0604020202020204" pitchFamily="34" charset="0"/>
                <a:cs typeface="Arial" panose="020B0604020202020204" pitchFamily="34" charset="0"/>
              </a:rPr>
              <a:t>China’s broadband penetration has increased substantially</a:t>
            </a:r>
            <a:endParaRPr lang="en-US" altLang="zh-CN" sz="2000" b="1" dirty="0">
              <a:latin typeface="Arial" panose="020B0604020202020204" pitchFamily="34" charset="0"/>
              <a:cs typeface="Arial" panose="020B0604020202020204" pitchFamily="34" charset="0"/>
              <a:sym typeface="+mn-ea"/>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标题 2"/>
          <p:cNvSpPr>
            <a:spLocks noGrp="1"/>
          </p:cNvSpPr>
          <p:nvPr/>
        </p:nvSpPr>
        <p:spPr>
          <a:xfrm>
            <a:off x="659130" y="1355090"/>
            <a:ext cx="11209020"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zh-CN" altLang="en-US" dirty="0"/>
              <a:t>进一步完善机制，实现农村及偏远地区网络深度覆盖</a:t>
            </a:r>
            <a:endParaRPr lang="zh-CN" altLang="en-US" dirty="0"/>
          </a:p>
        </p:txBody>
      </p:sp>
      <p:pic>
        <p:nvPicPr>
          <p:cNvPr id="10" name="图片 9" descr="海岛"/>
          <p:cNvPicPr>
            <a:picLocks noChangeAspect="1"/>
          </p:cNvPicPr>
          <p:nvPr/>
        </p:nvPicPr>
        <p:blipFill>
          <a:blip r:embed="rId1"/>
          <a:srcRect l="3986" t="8564"/>
          <a:stretch>
            <a:fillRect/>
          </a:stretch>
        </p:blipFill>
        <p:spPr>
          <a:xfrm>
            <a:off x="255905" y="3140075"/>
            <a:ext cx="3154045" cy="2010410"/>
          </a:xfrm>
          <a:prstGeom prst="roundRect">
            <a:avLst>
              <a:gd name="adj" fmla="val 0"/>
            </a:avLst>
          </a:prstGeom>
        </p:spPr>
      </p:pic>
      <p:cxnSp>
        <p:nvCxnSpPr>
          <p:cNvPr id="12" name="直接连接符 11"/>
          <p:cNvCxnSpPr/>
          <p:nvPr/>
        </p:nvCxnSpPr>
        <p:spPr>
          <a:xfrm flipH="1">
            <a:off x="6678295" y="2438400"/>
            <a:ext cx="6350" cy="4013200"/>
          </a:xfrm>
          <a:prstGeom prst="line">
            <a:avLst/>
          </a:prstGeom>
          <a:ln>
            <a:prstDash val="dash"/>
          </a:ln>
        </p:spPr>
        <p:style>
          <a:lnRef idx="2">
            <a:schemeClr val="accent2"/>
          </a:lnRef>
          <a:fillRef idx="0">
            <a:schemeClr val="accent2"/>
          </a:fillRef>
          <a:effectRef idx="1">
            <a:schemeClr val="accent2"/>
          </a:effectRef>
          <a:fontRef idx="minor">
            <a:schemeClr val="tx1"/>
          </a:fontRef>
        </p:style>
      </p:cxnSp>
      <p:cxnSp>
        <p:nvCxnSpPr>
          <p:cNvPr id="13" name="直接箭头连接符 12"/>
          <p:cNvCxnSpPr/>
          <p:nvPr/>
        </p:nvCxnSpPr>
        <p:spPr>
          <a:xfrm flipH="1">
            <a:off x="918210" y="3007995"/>
            <a:ext cx="5570220" cy="12700"/>
          </a:xfrm>
          <a:prstGeom prst="straightConnector1">
            <a:avLst/>
          </a:prstGeom>
          <a:ln w="28575">
            <a:tailEnd type="arrow" w="med" len="med"/>
          </a:ln>
        </p:spPr>
        <p:style>
          <a:lnRef idx="3">
            <a:schemeClr val="accent5"/>
          </a:lnRef>
          <a:fillRef idx="0">
            <a:schemeClr val="accent5"/>
          </a:fillRef>
          <a:effectRef idx="2">
            <a:schemeClr val="accent5"/>
          </a:effectRef>
          <a:fontRef idx="minor">
            <a:schemeClr val="tx1"/>
          </a:fontRef>
        </p:style>
      </p:cxnSp>
      <p:cxnSp>
        <p:nvCxnSpPr>
          <p:cNvPr id="14" name="直接箭头连接符 13"/>
          <p:cNvCxnSpPr/>
          <p:nvPr/>
        </p:nvCxnSpPr>
        <p:spPr>
          <a:xfrm flipV="1">
            <a:off x="6903085" y="3015615"/>
            <a:ext cx="4862830" cy="5080"/>
          </a:xfrm>
          <a:prstGeom prst="straightConnector1">
            <a:avLst/>
          </a:prstGeom>
          <a:ln>
            <a:solidFill>
              <a:schemeClr val="accent1"/>
            </a:solidFill>
            <a:tailEnd type="arrow" w="med" len="med"/>
          </a:ln>
        </p:spPr>
        <p:style>
          <a:lnRef idx="3">
            <a:schemeClr val="accent5"/>
          </a:lnRef>
          <a:fillRef idx="0">
            <a:schemeClr val="accent5"/>
          </a:fillRef>
          <a:effectRef idx="2">
            <a:schemeClr val="accent5"/>
          </a:effectRef>
          <a:fontRef idx="minor">
            <a:schemeClr val="tx1"/>
          </a:fontRef>
        </p:style>
      </p:cxnSp>
      <p:sp>
        <p:nvSpPr>
          <p:cNvPr id="15" name="Text Box 7"/>
          <p:cNvSpPr>
            <a:spLocks noChangeArrowheads="1"/>
          </p:cNvSpPr>
          <p:nvPr/>
        </p:nvSpPr>
        <p:spPr bwMode="auto">
          <a:xfrm>
            <a:off x="1869440" y="2239645"/>
            <a:ext cx="3235325" cy="768350"/>
          </a:xfrm>
          <a:prstGeom prst="rect">
            <a:avLst/>
          </a:prstGeom>
        </p:spPr>
        <p:txBody>
          <a:bodyPr vert="horz" wrap="square" lIns="91440" tIns="45720" rIns="91440" bIns="45720" numCol="1" rtlCol="0" anchor="t" anchorCtr="0" compatLnSpc="0">
            <a:spAutoFit/>
          </a:bodyPr>
          <a:p>
            <a:pPr lvl="0" algn="ctr">
              <a:lnSpc>
                <a:spcPct val="110000"/>
              </a:lnSpc>
              <a:buClrTx/>
              <a:buSzTx/>
            </a:pPr>
            <a:r>
              <a:rPr lang="en-US" altLang="zh-CN" sz="2000" b="1" dirty="0">
                <a:solidFill>
                  <a:schemeClr val="accent1"/>
                </a:solidFill>
                <a:latin typeface="+mn-lt"/>
                <a:ea typeface="+mn-lt"/>
                <a:cs typeface="Arial" panose="020B0604020202020204" pitchFamily="34" charset="0"/>
                <a:sym typeface="+mn-ea"/>
              </a:rPr>
              <a:t>扩大支持范围</a:t>
            </a:r>
            <a:endParaRPr lang="en-US" altLang="zh-CN" sz="2000" b="1" dirty="0">
              <a:solidFill>
                <a:schemeClr val="accent1"/>
              </a:solidFill>
              <a:latin typeface="+mn-lt"/>
              <a:ea typeface="+mn-lt"/>
              <a:cs typeface="Arial" panose="020B0604020202020204" pitchFamily="34" charset="0"/>
              <a:sym typeface="+mn-ea"/>
            </a:endParaRPr>
          </a:p>
          <a:p>
            <a:pPr lvl="0" algn="ctr">
              <a:lnSpc>
                <a:spcPct val="110000"/>
              </a:lnSpc>
              <a:buClrTx/>
              <a:buSzTx/>
            </a:pPr>
            <a:r>
              <a:rPr lang="en-US" altLang="zh-CN" sz="2000" b="1" dirty="0">
                <a:solidFill>
                  <a:schemeClr val="accent1"/>
                </a:solidFill>
                <a:latin typeface="Arial" panose="020B0604020202020204" pitchFamily="34" charset="0"/>
                <a:cs typeface="Arial" panose="020B0604020202020204" pitchFamily="34" charset="0"/>
                <a:sym typeface="+mn-ea"/>
              </a:rPr>
              <a:t>Expand support area</a:t>
            </a:r>
            <a:endParaRPr lang="en-US" altLang="zh-CN" sz="2000" b="1" dirty="0">
              <a:solidFill>
                <a:schemeClr val="accent1"/>
              </a:solidFill>
              <a:latin typeface="Arial" panose="020B0604020202020204" pitchFamily="34" charset="0"/>
              <a:cs typeface="Arial" panose="020B0604020202020204" pitchFamily="34" charset="0"/>
              <a:sym typeface="+mn-ea"/>
            </a:endParaRPr>
          </a:p>
        </p:txBody>
      </p:sp>
      <p:sp>
        <p:nvSpPr>
          <p:cNvPr id="18" name="Text Box 7"/>
          <p:cNvSpPr txBox="1">
            <a:spLocks noChangeArrowheads="1"/>
          </p:cNvSpPr>
          <p:nvPr/>
        </p:nvSpPr>
        <p:spPr bwMode="auto">
          <a:xfrm>
            <a:off x="3575685" y="5330825"/>
            <a:ext cx="2940685" cy="573405"/>
          </a:xfrm>
          <a:prstGeom prst="rect">
            <a:avLst/>
          </a:prstGeom>
          <a:noFill/>
          <a:ln w="9525">
            <a:noFill/>
            <a:miter lim="800000"/>
          </a:ln>
        </p:spPr>
        <p:txBody>
          <a:bodyPr lIns="91436" tIns="45718" rIns="91436" bIns="45718" anchor="ctr">
            <a:scene3d>
              <a:camera prst="orthographicFront"/>
              <a:lightRig rig="threePt" dir="t"/>
            </a:scene3d>
          </a:bodyPr>
          <a:p>
            <a:pPr algn="ctr"/>
            <a:r>
              <a:rPr lang="zh-CN" altLang="en-US" sz="1800"/>
              <a:t>研究支持国道、省道等道路沿线和旅游景区、水库等重点区域</a:t>
            </a:r>
            <a:r>
              <a:rPr lang="en-US" altLang="zh-CN" sz="1800"/>
              <a:t>4G</a:t>
            </a:r>
            <a:r>
              <a:rPr lang="zh-CN" altLang="en-US" sz="1800"/>
              <a:t>信号覆盖</a:t>
            </a:r>
            <a:endParaRPr lang="zh-CN" altLang="en-US" sz="1800"/>
          </a:p>
        </p:txBody>
      </p:sp>
      <p:sp>
        <p:nvSpPr>
          <p:cNvPr id="20" name="Text Box 7"/>
          <p:cNvSpPr txBox="1">
            <a:spLocks noChangeArrowheads="1"/>
          </p:cNvSpPr>
          <p:nvPr/>
        </p:nvSpPr>
        <p:spPr bwMode="auto">
          <a:xfrm>
            <a:off x="497205" y="5274945"/>
            <a:ext cx="2671445" cy="573405"/>
          </a:xfrm>
          <a:prstGeom prst="rect">
            <a:avLst/>
          </a:prstGeom>
          <a:noFill/>
          <a:ln w="9525">
            <a:noFill/>
            <a:miter lim="800000"/>
          </a:ln>
        </p:spPr>
        <p:txBody>
          <a:bodyPr lIns="91436" tIns="45718" rIns="91436" bIns="45718" anchor="ctr">
            <a:scene3d>
              <a:camera prst="orthographicFront"/>
              <a:lightRig rig="threePt" dir="t"/>
            </a:scene3d>
          </a:bodyPr>
          <a:p>
            <a:pPr algn="ctr"/>
            <a:r>
              <a:rPr lang="zh-CN" altLang="en-US" sz="1800"/>
              <a:t>支持农村</a:t>
            </a:r>
            <a:r>
              <a:rPr lang="en-US" altLang="zh-CN" sz="1800"/>
              <a:t>20</a:t>
            </a:r>
            <a:r>
              <a:rPr lang="zh-CN" altLang="en-US" sz="1800"/>
              <a:t>户以上人口聚居区</a:t>
            </a:r>
            <a:r>
              <a:rPr lang="en-US" altLang="zh-CN" sz="1800"/>
              <a:t>4G</a:t>
            </a:r>
            <a:r>
              <a:rPr lang="zh-CN" altLang="en-US" sz="1800"/>
              <a:t>信号覆盖</a:t>
            </a:r>
            <a:endParaRPr lang="zh-CN" altLang="en-US" sz="1800"/>
          </a:p>
        </p:txBody>
      </p:sp>
      <p:sp>
        <p:nvSpPr>
          <p:cNvPr id="21" name="文本框 20"/>
          <p:cNvSpPr txBox="1"/>
          <p:nvPr/>
        </p:nvSpPr>
        <p:spPr>
          <a:xfrm>
            <a:off x="6830695" y="5594985"/>
            <a:ext cx="5037455" cy="700405"/>
          </a:xfrm>
          <a:prstGeom prst="rect">
            <a:avLst/>
          </a:prstGeom>
          <a:noFill/>
        </p:spPr>
        <p:txBody>
          <a:bodyPr wrap="square" rtlCol="0" anchor="t">
            <a:spAutoFit/>
          </a:bodyPr>
          <a:p>
            <a:pPr marL="285750" lvl="0" indent="-285750" algn="l">
              <a:lnSpc>
                <a:spcPct val="110000"/>
              </a:lnSpc>
              <a:spcBef>
                <a:spcPts val="600"/>
              </a:spcBef>
              <a:spcAft>
                <a:spcPts val="600"/>
              </a:spcAft>
              <a:buFont typeface="Arial" panose="020B0604020202020204" pitchFamily="34" charset="0"/>
              <a:buChar char="•"/>
            </a:pPr>
            <a:r>
              <a:rPr lang="zh-CN" altLang="en-US" sz="1800">
                <a:cs typeface="仿宋_GB2312" panose="02010609030101010101" pitchFamily="49" charset="-122"/>
                <a:sym typeface="+mn-ea"/>
              </a:rPr>
              <a:t>鼓励因地制宜，探索采用先进、多样、适用的信息通信技术。</a:t>
            </a:r>
            <a:endParaRPr lang="zh-CN" altLang="en-US" sz="1800">
              <a:cs typeface="仿宋_GB2312" panose="02010609030101010101" pitchFamily="49" charset="-122"/>
              <a:sym typeface="+mn-ea"/>
            </a:endParaRPr>
          </a:p>
        </p:txBody>
      </p:sp>
      <p:pic>
        <p:nvPicPr>
          <p:cNvPr id="30724" name="图片 30723"/>
          <p:cNvPicPr>
            <a:picLocks noChangeAspect="1"/>
          </p:cNvPicPr>
          <p:nvPr/>
        </p:nvPicPr>
        <p:blipFill>
          <a:blip r:embed="rId2"/>
          <a:stretch>
            <a:fillRect/>
          </a:stretch>
        </p:blipFill>
        <p:spPr>
          <a:xfrm>
            <a:off x="6824345" y="3114675"/>
            <a:ext cx="2410460" cy="2409825"/>
          </a:xfrm>
          <a:prstGeom prst="rect">
            <a:avLst/>
          </a:prstGeom>
          <a:noFill/>
          <a:ln w="9525">
            <a:noFill/>
          </a:ln>
        </p:spPr>
      </p:pic>
      <p:pic>
        <p:nvPicPr>
          <p:cNvPr id="8" name="图片 7"/>
          <p:cNvPicPr>
            <a:picLocks noChangeAspect="1"/>
          </p:cNvPicPr>
          <p:nvPr/>
        </p:nvPicPr>
        <p:blipFill>
          <a:blip r:embed="rId3"/>
          <a:srcRect l="5040" r="20804"/>
          <a:stretch>
            <a:fillRect/>
          </a:stretch>
        </p:blipFill>
        <p:spPr>
          <a:xfrm>
            <a:off x="9479280" y="3114675"/>
            <a:ext cx="2382520" cy="2409825"/>
          </a:xfrm>
          <a:prstGeom prst="rect">
            <a:avLst/>
          </a:prstGeom>
        </p:spPr>
      </p:pic>
      <p:pic>
        <p:nvPicPr>
          <p:cNvPr id="22" name="图片 21"/>
          <p:cNvPicPr/>
          <p:nvPr/>
        </p:nvPicPr>
        <p:blipFill>
          <a:blip r:embed="rId4">
            <a:extLst>
              <a:ext uri="{28A0092B-C50C-407E-A947-70E740481C1C}">
                <a14:useLocalDpi xmlns:a14="http://schemas.microsoft.com/office/drawing/2010/main" val="0"/>
              </a:ext>
            </a:extLst>
          </a:blip>
          <a:stretch>
            <a:fillRect/>
          </a:stretch>
        </p:blipFill>
        <p:spPr>
          <a:xfrm>
            <a:off x="3721735" y="3140075"/>
            <a:ext cx="2794635" cy="2010410"/>
          </a:xfrm>
          <a:prstGeom prst="rect">
            <a:avLst/>
          </a:prstGeom>
          <a:noFill/>
        </p:spPr>
      </p:pic>
      <p:sp>
        <p:nvSpPr>
          <p:cNvPr id="2" name="标题 1"/>
          <p:cNvSpPr>
            <a:spLocks noGrp="1"/>
          </p:cNvSpPr>
          <p:nvPr/>
        </p:nvSpPr>
        <p:spPr>
          <a:xfrm>
            <a:off x="389255" y="1684020"/>
            <a:ext cx="11431270" cy="460375"/>
          </a:xfrm>
          <a:prstGeom prst="rect">
            <a:avLst/>
          </a:prstGeom>
        </p:spPr>
        <p:txBody>
          <a:bodyPr vert="horz" wrap="square" lIns="91440" tIns="45720" rIns="91440" bIns="45720" numCol="1" rtlCol="0" anchor="t" anchorCtr="0" compatLnSpc="0">
            <a:spAutoFit/>
          </a:bodyPr>
          <a:p>
            <a:pPr lvl="0" algn="ctr">
              <a:lnSpc>
                <a:spcPct val="120000"/>
              </a:lnSpc>
              <a:buClrTx/>
              <a:buSzTx/>
            </a:pPr>
            <a:r>
              <a:rPr lang="en-US" altLang="zh-CN" sz="2000" b="1" dirty="0">
                <a:latin typeface="Arial" panose="020B0604020202020204" pitchFamily="34" charset="0"/>
                <a:cs typeface="Arial" panose="020B0604020202020204" pitchFamily="34" charset="0"/>
              </a:rPr>
              <a:t>Improving the mechnism to ensure broadband coverage in rural and remote areas.</a:t>
            </a:r>
            <a:endParaRPr lang="en-US" altLang="zh-CN" sz="2000" b="1" dirty="0">
              <a:latin typeface="Arial" panose="020B0604020202020204" pitchFamily="34" charset="0"/>
              <a:cs typeface="Arial" panose="020B0604020202020204" pitchFamily="34" charset="0"/>
              <a:sym typeface="+mn-ea"/>
            </a:endParaRPr>
          </a:p>
        </p:txBody>
      </p:sp>
      <p:sp>
        <p:nvSpPr>
          <p:cNvPr id="3" name="Text Box 7"/>
          <p:cNvSpPr txBox="1">
            <a:spLocks noChangeArrowheads="1"/>
          </p:cNvSpPr>
          <p:nvPr/>
        </p:nvSpPr>
        <p:spPr bwMode="auto">
          <a:xfrm>
            <a:off x="7259320" y="2337435"/>
            <a:ext cx="4166870" cy="573405"/>
          </a:xfrm>
          <a:prstGeom prst="rect">
            <a:avLst/>
          </a:prstGeom>
          <a:noFill/>
          <a:ln w="9525">
            <a:noFill/>
            <a:miter lim="800000"/>
          </a:ln>
        </p:spPr>
        <p:txBody>
          <a:bodyPr lIns="91436" tIns="45718" rIns="91436" bIns="45718" anchor="ctr">
            <a:scene3d>
              <a:camera prst="orthographicFront"/>
              <a:lightRig rig="threePt" dir="t"/>
            </a:scene3d>
          </a:bodyPr>
          <a:p>
            <a:pPr algn="ctr"/>
            <a:r>
              <a:rPr lang="en-US" altLang="zh-CN" sz="2000" b="1" dirty="0">
                <a:solidFill>
                  <a:schemeClr val="accent1"/>
                </a:solidFill>
                <a:latin typeface="+mn-lt"/>
                <a:ea typeface="+mn-lt"/>
                <a:cs typeface="Arial" panose="020B0604020202020204" pitchFamily="34" charset="0"/>
              </a:rPr>
              <a:t>扩展技术方式</a:t>
            </a:r>
            <a:endParaRPr lang="en-US" altLang="zh-CN" sz="2000" b="1" dirty="0">
              <a:solidFill>
                <a:schemeClr val="accent1"/>
              </a:solidFill>
              <a:latin typeface="+mn-lt"/>
              <a:ea typeface="+mn-lt"/>
              <a:cs typeface="Arial" panose="020B0604020202020204" pitchFamily="34" charset="0"/>
            </a:endParaRPr>
          </a:p>
          <a:p>
            <a:pPr algn="ctr"/>
            <a:r>
              <a:rPr lang="en-US" altLang="zh-CN" sz="2000" b="1" dirty="0">
                <a:solidFill>
                  <a:schemeClr val="accent1"/>
                </a:solidFill>
                <a:latin typeface="Arial" panose="020B0604020202020204" pitchFamily="34" charset="0"/>
                <a:cs typeface="Arial" panose="020B0604020202020204" pitchFamily="34" charset="0"/>
              </a:rPr>
              <a:t>Extend technology approach</a:t>
            </a:r>
            <a:endParaRPr lang="en-US" altLang="zh-CN" sz="2000" b="1" dirty="0">
              <a:solidFill>
                <a:schemeClr val="accent1"/>
              </a:solidFill>
              <a:latin typeface="Arial" panose="020B0604020202020204" pitchFamily="34" charset="0"/>
              <a:cs typeface="Arial" panose="020B0604020202020204" pitchFamily="34" charset="0"/>
            </a:endParaRPr>
          </a:p>
        </p:txBody>
      </p:sp>
      <p:sp>
        <p:nvSpPr>
          <p:cNvPr id="4" name="TextBox 15"/>
          <p:cNvSpPr txBox="1">
            <a:spLocks noChangeArrowheads="1"/>
          </p:cNvSpPr>
          <p:nvPr/>
        </p:nvSpPr>
        <p:spPr bwMode="auto">
          <a:xfrm>
            <a:off x="255905" y="6089015"/>
            <a:ext cx="3056890" cy="56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nSpc>
                <a:spcPct val="110000"/>
              </a:lnSpc>
            </a:pPr>
            <a:r>
              <a:rPr lang="en-US" altLang="zh-CN" sz="1400" dirty="0">
                <a:latin typeface="Arial" panose="020B0604020202020204" pitchFamily="34" charset="0"/>
                <a:cs typeface="Arial" panose="020B0604020202020204" pitchFamily="34" charset="0"/>
              </a:rPr>
              <a:t>Support 4G coverage in residential areas with more than 20 households. </a:t>
            </a:r>
            <a:endParaRPr lang="en-US" altLang="zh-CN" sz="1400" dirty="0">
              <a:latin typeface="Arial" panose="020B0604020202020204" pitchFamily="34" charset="0"/>
              <a:ea typeface="微软雅黑" panose="020B0503020204020204" pitchFamily="2" charset="-122"/>
              <a:cs typeface="Arial" panose="020B0604020202020204" pitchFamily="34" charset="0"/>
            </a:endParaRPr>
          </a:p>
        </p:txBody>
      </p:sp>
      <p:sp>
        <p:nvSpPr>
          <p:cNvPr id="5" name="TextBox 15"/>
          <p:cNvSpPr txBox="1">
            <a:spLocks noChangeArrowheads="1"/>
          </p:cNvSpPr>
          <p:nvPr/>
        </p:nvSpPr>
        <p:spPr bwMode="auto">
          <a:xfrm>
            <a:off x="3506470" y="6089015"/>
            <a:ext cx="3172460" cy="56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a:lnSpc>
                <a:spcPct val="110000"/>
              </a:lnSpc>
            </a:pPr>
            <a:r>
              <a:rPr lang="en-US" altLang="zh-CN" sz="1400" dirty="0">
                <a:latin typeface="Arial" panose="020B0604020202020204" pitchFamily="34" charset="0"/>
                <a:cs typeface="Arial" panose="020B0604020202020204" pitchFamily="34" charset="0"/>
              </a:rPr>
              <a:t>Research to support 4G coverage along the main road and in key areas. </a:t>
            </a:r>
            <a:endParaRPr lang="en-US" altLang="zh-CN" sz="1400" dirty="0">
              <a:latin typeface="Arial" panose="020B0604020202020204" pitchFamily="34" charset="0"/>
              <a:ea typeface="微软雅黑" panose="020B0503020204020204" pitchFamily="2" charset="-122"/>
              <a:cs typeface="Arial" panose="020B0604020202020204" pitchFamily="34" charset="0"/>
            </a:endParaRPr>
          </a:p>
        </p:txBody>
      </p:sp>
      <p:sp>
        <p:nvSpPr>
          <p:cNvPr id="7" name="TextBox 15"/>
          <p:cNvSpPr txBox="1">
            <a:spLocks noChangeArrowheads="1"/>
          </p:cNvSpPr>
          <p:nvPr/>
        </p:nvSpPr>
        <p:spPr bwMode="auto">
          <a:xfrm>
            <a:off x="6737350" y="6295390"/>
            <a:ext cx="5224145"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2" charset="0"/>
                <a:ea typeface="宋体" panose="02010600030101010101" pitchFamily="2" charset="-122"/>
              </a:defRPr>
            </a:lvl1pPr>
            <a:lvl2pPr marL="742950" indent="-285750">
              <a:defRPr>
                <a:solidFill>
                  <a:schemeClr val="tx1"/>
                </a:solidFill>
                <a:latin typeface="Calibri" panose="020F0502020204030204" pitchFamily="2" charset="0"/>
                <a:ea typeface="宋体" panose="02010600030101010101" pitchFamily="2" charset="-122"/>
              </a:defRPr>
            </a:lvl2pPr>
            <a:lvl3pPr marL="1143000" indent="-228600">
              <a:defRPr>
                <a:solidFill>
                  <a:schemeClr val="tx1"/>
                </a:solidFill>
                <a:latin typeface="Calibri" panose="020F0502020204030204" pitchFamily="2" charset="0"/>
                <a:ea typeface="宋体" panose="02010600030101010101" pitchFamily="2" charset="-122"/>
              </a:defRPr>
            </a:lvl3pPr>
            <a:lvl4pPr marL="1600200" indent="-228600">
              <a:defRPr>
                <a:solidFill>
                  <a:schemeClr val="tx1"/>
                </a:solidFill>
                <a:latin typeface="Calibri" panose="020F0502020204030204" pitchFamily="2" charset="0"/>
                <a:ea typeface="宋体" panose="02010600030101010101" pitchFamily="2" charset="-122"/>
              </a:defRPr>
            </a:lvl4pPr>
            <a:lvl5pPr marL="2057400" indent="-228600">
              <a:defRPr>
                <a:solidFill>
                  <a:schemeClr val="tx1"/>
                </a:solidFill>
                <a:latin typeface="Calibri" panose="020F0502020204030204" pitchFamily="2"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2" charset="0"/>
                <a:ea typeface="宋体" panose="02010600030101010101" pitchFamily="2" charset="-122"/>
              </a:defRPr>
            </a:lvl9pPr>
          </a:lstStyle>
          <a:p>
            <a:pPr marL="285750" indent="-285750">
              <a:lnSpc>
                <a:spcPct val="110000"/>
              </a:lnSpc>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Encourage the application of advanced and applicable ICTs. </a:t>
            </a:r>
            <a:endParaRPr lang="en-US" altLang="zh-CN" sz="1400" dirty="0">
              <a:latin typeface="Arial" panose="020B0604020202020204" pitchFamily="34" charset="0"/>
              <a:ea typeface="微软雅黑" panose="020B0503020204020204" pitchFamily="2" charset="-122"/>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标题 2"/>
          <p:cNvSpPr>
            <a:spLocks noGrp="1"/>
          </p:cNvSpPr>
          <p:nvPr/>
        </p:nvSpPr>
        <p:spPr>
          <a:xfrm>
            <a:off x="659130" y="1428750"/>
            <a:ext cx="11209020"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zh-CN" altLang="en-US" dirty="0"/>
              <a:t>进一步强化应用，重点面向农村教育和医疗加大协同力度</a:t>
            </a:r>
            <a:endParaRPr lang="zh-CN" altLang="en-US" dirty="0"/>
          </a:p>
        </p:txBody>
      </p:sp>
      <p:sp>
        <p:nvSpPr>
          <p:cNvPr id="61443" name="文本框 8"/>
          <p:cNvSpPr/>
          <p:nvPr/>
        </p:nvSpPr>
        <p:spPr>
          <a:xfrm>
            <a:off x="8027035" y="2482215"/>
            <a:ext cx="3783965" cy="1170305"/>
          </a:xfrm>
          <a:prstGeom prst="rect">
            <a:avLst/>
          </a:prstGeom>
          <a:noFill/>
          <a:ln w="9525">
            <a:noFill/>
          </a:ln>
        </p:spPr>
        <p:txBody>
          <a:bodyPr wrap="square" anchor="t">
            <a:spAutoFit/>
          </a:bodyPr>
          <a:p>
            <a:pPr marL="342900" indent="-342900">
              <a:lnSpc>
                <a:spcPct val="130000"/>
              </a:lnSpc>
              <a:buFont typeface="Arial" panose="020B0604020202020204" pitchFamily="34" charset="0"/>
              <a:buChar char="•"/>
            </a:pPr>
            <a:r>
              <a:rPr lang="zh-CN" altLang="en-US" sz="1800" dirty="0">
                <a:solidFill>
                  <a:srgbClr val="000000"/>
                </a:solidFill>
                <a:sym typeface="微软雅黑" panose="020B0503020204020204" pitchFamily="2" charset="-122"/>
              </a:rPr>
              <a:t>互联网+医疗，</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完善农村卫生服务机构网络基础条件，让农民能够就近、低成本就医。</a:t>
            </a:r>
            <a:endPar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465" name="文本框 7"/>
          <p:cNvSpPr/>
          <p:nvPr/>
        </p:nvSpPr>
        <p:spPr>
          <a:xfrm>
            <a:off x="337185" y="2482215"/>
            <a:ext cx="3753485" cy="1170305"/>
          </a:xfrm>
          <a:prstGeom prst="rect">
            <a:avLst/>
          </a:prstGeom>
          <a:noFill/>
          <a:ln w="12700">
            <a:noFill/>
          </a:ln>
        </p:spPr>
        <p:txBody>
          <a:bodyPr wrap="square" anchor="t">
            <a:spAutoFit/>
          </a:bodyPr>
          <a:p>
            <a:pPr marL="342900" indent="-342900">
              <a:lnSpc>
                <a:spcPct val="130000"/>
              </a:lnSpc>
              <a:buFont typeface="Arial" panose="020B0604020202020204" pitchFamily="34" charset="0"/>
              <a:buChar char="•"/>
            </a:pP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互联网</a:t>
            </a:r>
            <a:r>
              <a:rPr lang="en-US" altLang="zh-CN" sz="1800"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教育，开展学校联网攻坚，推动优质教育资源在农村地区的共享应用。</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8"/>
          <p:cNvSpPr/>
          <p:nvPr/>
        </p:nvSpPr>
        <p:spPr>
          <a:xfrm flipH="1">
            <a:off x="4547235" y="2816860"/>
            <a:ext cx="1482725" cy="3254375"/>
          </a:xfrm>
          <a:custGeom>
            <a:avLst/>
            <a:gdLst/>
            <a:ahLst/>
            <a:cxnLst/>
            <a:rect l="l" t="t" r="r" b="b"/>
            <a:pathLst>
              <a:path w="1232786" h="2440737">
                <a:moveTo>
                  <a:pt x="1232786" y="0"/>
                </a:moveTo>
                <a:lnTo>
                  <a:pt x="0" y="0"/>
                </a:lnTo>
                <a:lnTo>
                  <a:pt x="0" y="1232786"/>
                </a:lnTo>
                <a:lnTo>
                  <a:pt x="3168" y="1232786"/>
                </a:lnTo>
                <a:cubicBezTo>
                  <a:pt x="3168" y="1235132"/>
                  <a:pt x="3168" y="1237479"/>
                  <a:pt x="3168" y="1239825"/>
                </a:cubicBezTo>
                <a:lnTo>
                  <a:pt x="577309" y="1239825"/>
                </a:lnTo>
                <a:cubicBezTo>
                  <a:pt x="577309" y="1404151"/>
                  <a:pt x="512030" y="1561748"/>
                  <a:pt x="395834" y="1677943"/>
                </a:cubicBezTo>
                <a:cubicBezTo>
                  <a:pt x="290447" y="1783330"/>
                  <a:pt x="151006" y="1846832"/>
                  <a:pt x="3168" y="1854921"/>
                </a:cubicBezTo>
                <a:lnTo>
                  <a:pt x="3167" y="2440737"/>
                </a:lnTo>
                <a:cubicBezTo>
                  <a:pt x="329283" y="2440737"/>
                  <a:pt x="642041" y="2311188"/>
                  <a:pt x="872639" y="2080590"/>
                </a:cubicBezTo>
                <a:cubicBezTo>
                  <a:pt x="1098122" y="1855108"/>
                  <a:pt x="1226989" y="1551070"/>
                  <a:pt x="1231713" y="1232786"/>
                </a:cubicBezTo>
                <a:lnTo>
                  <a:pt x="1232786" y="1232786"/>
                </a:lnTo>
                <a:lnTo>
                  <a:pt x="1232786" y="1211119"/>
                </a:lnTo>
                <a:close/>
              </a:path>
            </a:pathLst>
          </a:cu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40">
              <a:latin typeface="微软雅黑" panose="020B0503020204020204" pitchFamily="2" charset="-122"/>
              <a:ea typeface="微软雅黑" panose="020B0503020204020204" pitchFamily="2" charset="-122"/>
            </a:endParaRPr>
          </a:p>
        </p:txBody>
      </p:sp>
      <p:sp>
        <p:nvSpPr>
          <p:cNvPr id="12" name="矩形 18"/>
          <p:cNvSpPr/>
          <p:nvPr/>
        </p:nvSpPr>
        <p:spPr>
          <a:xfrm>
            <a:off x="6224905" y="2816860"/>
            <a:ext cx="1482725" cy="3254375"/>
          </a:xfrm>
          <a:custGeom>
            <a:avLst/>
            <a:gdLst/>
            <a:ahLst/>
            <a:cxnLst/>
            <a:rect l="l" t="t" r="r" b="b"/>
            <a:pathLst>
              <a:path w="1232786" h="2440737">
                <a:moveTo>
                  <a:pt x="1232786" y="0"/>
                </a:moveTo>
                <a:lnTo>
                  <a:pt x="0" y="0"/>
                </a:lnTo>
                <a:lnTo>
                  <a:pt x="0" y="1232786"/>
                </a:lnTo>
                <a:lnTo>
                  <a:pt x="3168" y="1232786"/>
                </a:lnTo>
                <a:cubicBezTo>
                  <a:pt x="3168" y="1235132"/>
                  <a:pt x="3168" y="1237479"/>
                  <a:pt x="3168" y="1239825"/>
                </a:cubicBezTo>
                <a:lnTo>
                  <a:pt x="577309" y="1239825"/>
                </a:lnTo>
                <a:cubicBezTo>
                  <a:pt x="577309" y="1404151"/>
                  <a:pt x="512030" y="1561748"/>
                  <a:pt x="395834" y="1677943"/>
                </a:cubicBezTo>
                <a:cubicBezTo>
                  <a:pt x="290447" y="1783330"/>
                  <a:pt x="151006" y="1846832"/>
                  <a:pt x="3168" y="1854921"/>
                </a:cubicBezTo>
                <a:lnTo>
                  <a:pt x="3167" y="2440737"/>
                </a:lnTo>
                <a:cubicBezTo>
                  <a:pt x="329283" y="2440737"/>
                  <a:pt x="642041" y="2311188"/>
                  <a:pt x="872639" y="2080590"/>
                </a:cubicBezTo>
                <a:cubicBezTo>
                  <a:pt x="1098122" y="1855108"/>
                  <a:pt x="1226989" y="1551070"/>
                  <a:pt x="1231713" y="1232786"/>
                </a:cubicBezTo>
                <a:lnTo>
                  <a:pt x="1232786" y="1232786"/>
                </a:lnTo>
                <a:lnTo>
                  <a:pt x="1232786" y="1211119"/>
                </a:lnTo>
                <a:close/>
              </a:path>
            </a:pathLst>
          </a:cu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40">
              <a:latin typeface="微软雅黑" panose="020B0503020204020204" pitchFamily="2" charset="-122"/>
              <a:ea typeface="微软雅黑" panose="020B0503020204020204" pitchFamily="2" charset="-122"/>
            </a:endParaRPr>
          </a:p>
        </p:txBody>
      </p:sp>
      <p:sp>
        <p:nvSpPr>
          <p:cNvPr id="13" name="矩形 7"/>
          <p:cNvSpPr>
            <a:spLocks noChangeArrowheads="1"/>
          </p:cNvSpPr>
          <p:nvPr/>
        </p:nvSpPr>
        <p:spPr bwMode="auto">
          <a:xfrm flipH="1">
            <a:off x="4547235" y="3274695"/>
            <a:ext cx="148272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2" charset="0"/>
                <a:ea typeface="宋体" panose="02010600030101010101" pitchFamily="2" charset="-122"/>
              </a:defRPr>
            </a:lvl1pPr>
            <a:lvl2pPr marL="742950" indent="-285750">
              <a:defRPr kumimoji="1" sz="2400">
                <a:solidFill>
                  <a:schemeClr val="tx1"/>
                </a:solidFill>
                <a:latin typeface="Calibri" panose="020F0502020204030204" pitchFamily="2" charset="0"/>
                <a:ea typeface="宋体" panose="02010600030101010101" pitchFamily="2" charset="-122"/>
              </a:defRPr>
            </a:lvl2pPr>
            <a:lvl3pPr marL="1143000" indent="-228600">
              <a:defRPr kumimoji="1" sz="2400">
                <a:solidFill>
                  <a:schemeClr val="tx1"/>
                </a:solidFill>
                <a:latin typeface="Calibri" panose="020F0502020204030204" pitchFamily="2" charset="0"/>
                <a:ea typeface="宋体" panose="02010600030101010101" pitchFamily="2" charset="-122"/>
              </a:defRPr>
            </a:lvl3pPr>
            <a:lvl4pPr marL="1600200" indent="-228600">
              <a:defRPr kumimoji="1" sz="2400">
                <a:solidFill>
                  <a:schemeClr val="tx1"/>
                </a:solidFill>
                <a:latin typeface="Calibri" panose="020F0502020204030204" pitchFamily="2" charset="0"/>
                <a:ea typeface="宋体" panose="02010600030101010101" pitchFamily="2" charset="-122"/>
              </a:defRPr>
            </a:lvl4pPr>
            <a:lvl5pPr marL="2057400" indent="-228600">
              <a:defRPr kumimoji="1" sz="2400">
                <a:solidFill>
                  <a:schemeClr val="tx1"/>
                </a:solidFill>
                <a:latin typeface="Calibri" panose="020F0502020204030204" pitchFamily="2"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9pPr>
          </a:lstStyle>
          <a:p>
            <a:pPr algn="ctr"/>
            <a:r>
              <a:rPr kumimoji="0" lang="zh-CN" altLang="en-US" sz="2200" b="1" dirty="0">
                <a:solidFill>
                  <a:srgbClr val="EAE7D4"/>
                </a:solidFill>
                <a:latin typeface="微软雅黑" panose="020B0503020204020204" pitchFamily="2" charset="-122"/>
                <a:ea typeface="微软雅黑" panose="020B0503020204020204" pitchFamily="2" charset="-122"/>
              </a:rPr>
              <a:t>教育</a:t>
            </a:r>
            <a:r>
              <a:rPr kumimoji="0" lang="en-US" altLang="zh-CN" sz="2000" b="1" dirty="0">
                <a:solidFill>
                  <a:srgbClr val="EAE7D4"/>
                </a:solidFill>
                <a:latin typeface="微软雅黑" panose="020B0503020204020204" pitchFamily="2" charset="-122"/>
                <a:ea typeface="微软雅黑" panose="020B0503020204020204" pitchFamily="2" charset="-122"/>
              </a:rPr>
              <a:t>Education</a:t>
            </a:r>
            <a:endParaRPr kumimoji="0" lang="en-US" altLang="zh-CN" sz="2000" b="1" dirty="0">
              <a:solidFill>
                <a:srgbClr val="EAE7D4"/>
              </a:solidFill>
              <a:latin typeface="微软雅黑" panose="020B0503020204020204" pitchFamily="2" charset="-122"/>
              <a:ea typeface="微软雅黑" panose="020B0503020204020204" pitchFamily="2" charset="-122"/>
            </a:endParaRPr>
          </a:p>
        </p:txBody>
      </p:sp>
      <p:sp>
        <p:nvSpPr>
          <p:cNvPr id="14" name="矩形 7"/>
          <p:cNvSpPr>
            <a:spLocks noChangeArrowheads="1"/>
          </p:cNvSpPr>
          <p:nvPr/>
        </p:nvSpPr>
        <p:spPr bwMode="auto">
          <a:xfrm flipH="1">
            <a:off x="6224905" y="3216275"/>
            <a:ext cx="1482725" cy="104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2" charset="0"/>
                <a:ea typeface="宋体" panose="02010600030101010101" pitchFamily="2" charset="-122"/>
              </a:defRPr>
            </a:lvl1pPr>
            <a:lvl2pPr marL="742950" indent="-285750">
              <a:defRPr kumimoji="1" sz="2400">
                <a:solidFill>
                  <a:schemeClr val="tx1"/>
                </a:solidFill>
                <a:latin typeface="Calibri" panose="020F0502020204030204" pitchFamily="2" charset="0"/>
                <a:ea typeface="宋体" panose="02010600030101010101" pitchFamily="2" charset="-122"/>
              </a:defRPr>
            </a:lvl2pPr>
            <a:lvl3pPr marL="1143000" indent="-228600">
              <a:defRPr kumimoji="1" sz="2400">
                <a:solidFill>
                  <a:schemeClr val="tx1"/>
                </a:solidFill>
                <a:latin typeface="Calibri" panose="020F0502020204030204" pitchFamily="2" charset="0"/>
                <a:ea typeface="宋体" panose="02010600030101010101" pitchFamily="2" charset="-122"/>
              </a:defRPr>
            </a:lvl3pPr>
            <a:lvl4pPr marL="1600200" indent="-228600">
              <a:defRPr kumimoji="1" sz="2400">
                <a:solidFill>
                  <a:schemeClr val="tx1"/>
                </a:solidFill>
                <a:latin typeface="Calibri" panose="020F0502020204030204" pitchFamily="2" charset="0"/>
                <a:ea typeface="宋体" panose="02010600030101010101" pitchFamily="2" charset="-122"/>
              </a:defRPr>
            </a:lvl4pPr>
            <a:lvl5pPr marL="2057400" indent="-228600">
              <a:defRPr kumimoji="1" sz="2400">
                <a:solidFill>
                  <a:schemeClr val="tx1"/>
                </a:solidFill>
                <a:latin typeface="Calibri" panose="020F0502020204030204" pitchFamily="2"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9pPr>
          </a:lstStyle>
          <a:p>
            <a:pPr algn="ctr"/>
            <a:r>
              <a:rPr kumimoji="0" lang="zh-CN" altLang="en-US" sz="2200" b="1" dirty="0">
                <a:solidFill>
                  <a:srgbClr val="EAE7D4"/>
                </a:solidFill>
                <a:latin typeface="微软雅黑" panose="020B0503020204020204" pitchFamily="2" charset="-122"/>
                <a:ea typeface="微软雅黑" panose="020B0503020204020204" pitchFamily="2" charset="-122"/>
              </a:rPr>
              <a:t>医疗</a:t>
            </a:r>
            <a:endParaRPr kumimoji="0" lang="zh-CN" altLang="en-US" sz="2200" b="1" dirty="0">
              <a:solidFill>
                <a:srgbClr val="EAE7D4"/>
              </a:solidFill>
              <a:latin typeface="微软雅黑" panose="020B0503020204020204" pitchFamily="2" charset="-122"/>
              <a:ea typeface="微软雅黑" panose="020B0503020204020204" pitchFamily="2" charset="-122"/>
            </a:endParaRPr>
          </a:p>
          <a:p>
            <a:pPr algn="ctr"/>
            <a:r>
              <a:rPr kumimoji="0" lang="en-US" altLang="zh-CN" sz="2000" b="1" dirty="0">
                <a:solidFill>
                  <a:srgbClr val="EAE7D4"/>
                </a:solidFill>
                <a:latin typeface="微软雅黑" panose="020B0503020204020204" pitchFamily="2" charset="-122"/>
                <a:ea typeface="微软雅黑" panose="020B0503020204020204" pitchFamily="2" charset="-122"/>
              </a:rPr>
              <a:t>Medical</a:t>
            </a:r>
            <a:endParaRPr kumimoji="0" lang="en-US" altLang="zh-CN" sz="2000" b="1" dirty="0">
              <a:solidFill>
                <a:srgbClr val="EAE7D4"/>
              </a:solidFill>
              <a:latin typeface="微软雅黑" panose="020B0503020204020204" pitchFamily="2" charset="-122"/>
              <a:ea typeface="微软雅黑" panose="020B0503020204020204" pitchFamily="2" charset="-122"/>
            </a:endParaRPr>
          </a:p>
          <a:p>
            <a:pPr algn="ctr"/>
            <a:r>
              <a:rPr kumimoji="0" lang="en-US" altLang="zh-CN" sz="2000" b="1" dirty="0">
                <a:solidFill>
                  <a:srgbClr val="EAE7D4"/>
                </a:solidFill>
                <a:latin typeface="微软雅黑" panose="020B0503020204020204" pitchFamily="2" charset="-122"/>
                <a:ea typeface="微软雅黑" panose="020B0503020204020204" pitchFamily="2" charset="-122"/>
              </a:rPr>
              <a:t>Care</a:t>
            </a:r>
            <a:endParaRPr kumimoji="0" lang="en-US" altLang="zh-CN" sz="2000" b="1" dirty="0">
              <a:solidFill>
                <a:srgbClr val="EAE7D4"/>
              </a:solidFill>
              <a:latin typeface="微软雅黑" panose="020B0503020204020204" pitchFamily="2" charset="-122"/>
              <a:ea typeface="微软雅黑" panose="020B0503020204020204" pitchFamily="2" charset="-122"/>
            </a:endParaRPr>
          </a:p>
        </p:txBody>
      </p:sp>
      <p:pic>
        <p:nvPicPr>
          <p:cNvPr id="3" name="图片 5" descr="4.3"/>
          <p:cNvPicPr>
            <a:picLocks noChangeAspect="1"/>
          </p:cNvPicPr>
          <p:nvPr/>
        </p:nvPicPr>
        <p:blipFill>
          <a:blip r:embed="rId1"/>
          <a:srcRect b="11575"/>
          <a:stretch>
            <a:fillRect/>
          </a:stretch>
        </p:blipFill>
        <p:spPr>
          <a:xfrm>
            <a:off x="8284210" y="4261485"/>
            <a:ext cx="3384550" cy="2245995"/>
          </a:xfrm>
          <a:prstGeom prst="rect">
            <a:avLst/>
          </a:prstGeom>
          <a:noFill/>
          <a:ln w="9525">
            <a:noFill/>
          </a:ln>
        </p:spPr>
      </p:pic>
      <p:pic>
        <p:nvPicPr>
          <p:cNvPr id="67587" name="图片 47105" descr="微信图片_20181115125903"/>
          <p:cNvPicPr>
            <a:picLocks noChangeAspect="1"/>
          </p:cNvPicPr>
          <p:nvPr/>
        </p:nvPicPr>
        <p:blipFill>
          <a:blip r:embed="rId2"/>
          <a:srcRect t="9773"/>
          <a:stretch>
            <a:fillRect/>
          </a:stretch>
        </p:blipFill>
        <p:spPr>
          <a:xfrm>
            <a:off x="675640" y="4261485"/>
            <a:ext cx="3249930" cy="2174875"/>
          </a:xfrm>
          <a:prstGeom prst="rect">
            <a:avLst/>
          </a:prstGeom>
          <a:noFill/>
          <a:ln w="9525">
            <a:noFill/>
          </a:ln>
        </p:spPr>
      </p:pic>
      <p:sp>
        <p:nvSpPr>
          <p:cNvPr id="4" name="标题 1"/>
          <p:cNvSpPr>
            <a:spLocks noGrp="1"/>
          </p:cNvSpPr>
          <p:nvPr/>
        </p:nvSpPr>
        <p:spPr>
          <a:xfrm>
            <a:off x="380365" y="1788795"/>
            <a:ext cx="11431270" cy="460375"/>
          </a:xfrm>
          <a:prstGeom prst="rect">
            <a:avLst/>
          </a:prstGeom>
        </p:spPr>
        <p:txBody>
          <a:bodyPr vert="horz" wrap="square" lIns="91440" tIns="45720" rIns="91440" bIns="45720" numCol="1" rtlCol="0" anchor="t" anchorCtr="0" compatLnSpc="0">
            <a:spAutoFit/>
          </a:bodyPr>
          <a:p>
            <a:pPr lvl="0" algn="ctr">
              <a:lnSpc>
                <a:spcPct val="120000"/>
              </a:lnSpc>
              <a:buClrTx/>
              <a:buSzTx/>
            </a:pPr>
            <a:r>
              <a:rPr lang="en-US" altLang="zh-CN" sz="2000" b="1" dirty="0">
                <a:latin typeface="Arial" panose="020B0604020202020204" pitchFamily="34" charset="0"/>
                <a:cs typeface="Arial" panose="020B0604020202020204" pitchFamily="34" charset="0"/>
                <a:sym typeface="+mn-ea"/>
              </a:rPr>
              <a:t>Enhancing application to improve rural education and medical care</a:t>
            </a:r>
            <a:r>
              <a:rPr lang="en-US" altLang="zh-CN" sz="2000" b="1" dirty="0">
                <a:latin typeface="Arial" panose="020B0604020202020204" pitchFamily="34" charset="0"/>
                <a:cs typeface="Arial" panose="020B0604020202020204" pitchFamily="34" charset="0"/>
              </a:rPr>
              <a:t>.</a:t>
            </a:r>
            <a:endParaRPr lang="en-US" altLang="zh-CN" sz="2000" b="1" dirty="0">
              <a:latin typeface="Arial" panose="020B0604020202020204" pitchFamily="34" charset="0"/>
              <a:cs typeface="Arial" panose="020B0604020202020204" pitchFamily="34" charset="0"/>
              <a:sym typeface="+mn-ea"/>
            </a:endParaRPr>
          </a:p>
        </p:txBody>
      </p:sp>
      <p:sp>
        <p:nvSpPr>
          <p:cNvPr id="5" name="文本框 7"/>
          <p:cNvSpPr/>
          <p:nvPr/>
        </p:nvSpPr>
        <p:spPr>
          <a:xfrm>
            <a:off x="337820" y="3652520"/>
            <a:ext cx="4027805" cy="450850"/>
          </a:xfrm>
          <a:prstGeom prst="rect">
            <a:avLst/>
          </a:prstGeom>
          <a:noFill/>
          <a:ln w="12700">
            <a:noFill/>
          </a:ln>
        </p:spPr>
        <p:txBody>
          <a:bodyPr wrap="square" anchor="t">
            <a:spAutoFit/>
          </a:bodyPr>
          <a:p>
            <a:pPr marL="342900" indent="-342900">
              <a:lnSpc>
                <a:spcPct val="130000"/>
              </a:lnSpc>
              <a:buFont typeface="Arial" panose="020B0604020202020204" pitchFamily="34" charset="0"/>
              <a:buChar char="•"/>
            </a:pPr>
            <a:r>
              <a:rPr lang="en-US" altLang="zh-CN" sz="1800" dirty="0">
                <a:latin typeface="微软雅黑" panose="020B0503020204020204" pitchFamily="2" charset="-122"/>
                <a:ea typeface="微软雅黑" panose="020B0503020204020204" pitchFamily="2" charset="-122"/>
                <a:sym typeface="微软雅黑" panose="020B0503020204020204" pitchFamily="2" charset="-122"/>
              </a:rPr>
              <a:t>Internet+Education</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文本框 7"/>
          <p:cNvSpPr/>
          <p:nvPr/>
        </p:nvSpPr>
        <p:spPr>
          <a:xfrm>
            <a:off x="8027035" y="3652520"/>
            <a:ext cx="4027805" cy="450850"/>
          </a:xfrm>
          <a:prstGeom prst="rect">
            <a:avLst/>
          </a:prstGeom>
          <a:noFill/>
          <a:ln w="12700">
            <a:noFill/>
          </a:ln>
        </p:spPr>
        <p:txBody>
          <a:bodyPr wrap="square" anchor="t">
            <a:spAutoFit/>
          </a:bodyPr>
          <a:p>
            <a:pPr marL="342900" lvl="0" indent="-342900" algn="l">
              <a:lnSpc>
                <a:spcPct val="130000"/>
              </a:lnSpc>
              <a:buClrTx/>
              <a:buSzTx/>
              <a:buFont typeface="Arial" panose="020B0604020202020204" pitchFamily="34" charset="0"/>
              <a:buChar char="•"/>
            </a:pPr>
            <a:r>
              <a:rPr lang="en-US" altLang="zh-CN" sz="1800" dirty="0">
                <a:sym typeface="微软雅黑" panose="020B0503020204020204" pitchFamily="2" charset="-122"/>
              </a:rPr>
              <a:t>Internet+</a:t>
            </a:r>
            <a:r>
              <a:rPr lang="en-US" altLang="zh-CN" sz="1800" dirty="0">
                <a:sym typeface="+mn-ea"/>
              </a:rPr>
              <a:t>Medical</a:t>
            </a:r>
            <a:r>
              <a:rPr lang="en-US" altLang="zh-CN" sz="1800" dirty="0">
                <a:sym typeface="+mn-ea"/>
              </a:rPr>
              <a:t> </a:t>
            </a:r>
            <a:r>
              <a:rPr lang="en-US" altLang="zh-CN" sz="1800" dirty="0">
                <a:sym typeface="+mn-ea"/>
              </a:rPr>
              <a:t>Care</a:t>
            </a:r>
            <a:endParaRPr lang="en-US" altLang="zh-CN" sz="1800" dirty="0">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6"/>
          <p:cNvSpPr>
            <a:spLocks noChangeArrowheads="1"/>
          </p:cNvSpPr>
          <p:nvPr/>
        </p:nvSpPr>
        <p:spPr bwMode="auto">
          <a:xfrm>
            <a:off x="8360410" y="5035550"/>
            <a:ext cx="3717925" cy="1014730"/>
          </a:xfrm>
          <a:prstGeom prst="rect">
            <a:avLst/>
          </a:prstGeom>
          <a:noFill/>
          <a:ln w="9525">
            <a:noFill/>
          </a:ln>
        </p:spPr>
        <p:txBody>
          <a:bodyPr wrap="square" lIns="91440" tIns="45720" rIns="91440" bIns="45720" anchor="t">
            <a:noAutofit/>
          </a:bodyPr>
          <a:lstStyle>
            <a:lvl1pPr>
              <a:defRPr kumimoji="1" sz="2400">
                <a:solidFill>
                  <a:schemeClr val="tx1"/>
                </a:solidFill>
                <a:latin typeface="Calibri" panose="020F0502020204030204" pitchFamily="2" charset="0"/>
                <a:ea typeface="宋体" panose="02010600030101010101" pitchFamily="2" charset="-122"/>
              </a:defRPr>
            </a:lvl1pPr>
            <a:lvl2pPr marL="742950" indent="-285750">
              <a:defRPr kumimoji="1" sz="2400">
                <a:solidFill>
                  <a:schemeClr val="tx1"/>
                </a:solidFill>
                <a:latin typeface="Calibri" panose="020F0502020204030204" pitchFamily="2" charset="0"/>
                <a:ea typeface="宋体" panose="02010600030101010101" pitchFamily="2" charset="-122"/>
              </a:defRPr>
            </a:lvl2pPr>
            <a:lvl3pPr marL="1143000" indent="-228600">
              <a:defRPr kumimoji="1" sz="2400">
                <a:solidFill>
                  <a:schemeClr val="tx1"/>
                </a:solidFill>
                <a:latin typeface="Calibri" panose="020F0502020204030204" pitchFamily="2" charset="0"/>
                <a:ea typeface="宋体" panose="02010600030101010101" pitchFamily="2" charset="-122"/>
              </a:defRPr>
            </a:lvl3pPr>
            <a:lvl4pPr marL="1600200" indent="-228600">
              <a:defRPr kumimoji="1" sz="2400">
                <a:solidFill>
                  <a:schemeClr val="tx1"/>
                </a:solidFill>
                <a:latin typeface="Calibri" panose="020F0502020204030204" pitchFamily="2" charset="0"/>
                <a:ea typeface="宋体" panose="02010600030101010101" pitchFamily="2" charset="-122"/>
              </a:defRPr>
            </a:lvl4pPr>
            <a:lvl5pPr marL="2057400" indent="-228600">
              <a:defRPr kumimoji="1" sz="2400">
                <a:solidFill>
                  <a:schemeClr val="tx1"/>
                </a:solidFill>
                <a:latin typeface="Calibri" panose="020F0502020204030204" pitchFamily="2"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2" charset="0"/>
                <a:ea typeface="宋体" panose="02010600030101010101" pitchFamily="2" charset="-122"/>
              </a:defRPr>
            </a:lvl9pPr>
          </a:lstStyle>
          <a:p>
            <a:pPr lvl="0" indent="-914400" algn="l">
              <a:lnSpc>
                <a:spcPct val="110000"/>
              </a:lnSpc>
              <a:buClrTx/>
              <a:buSzTx/>
            </a:pPr>
            <a:r>
              <a:rPr kumimoji="0" lang="en-US" altLang="zh-CN" sz="1800">
                <a:latin typeface="微软雅黑" panose="020B0503020204020204" pitchFamily="2" charset="-122"/>
                <a:ea typeface="微软雅黑" panose="020B0503020204020204" pitchFamily="2" charset="-122"/>
                <a:sym typeface="+mn-ea"/>
              </a:rPr>
              <a:t>鼓励开发适合农村地区特别是少数民族边远地区特点和需求的APP。</a:t>
            </a:r>
            <a:endParaRPr kumimoji="0" lang="en-US" altLang="zh-CN" sz="1800">
              <a:latin typeface="微软雅黑" panose="020B0503020204020204" pitchFamily="2" charset="-122"/>
              <a:ea typeface="微软雅黑" panose="020B0503020204020204" pitchFamily="2" charset="-122"/>
              <a:sym typeface="+mn-ea"/>
            </a:endParaRPr>
          </a:p>
        </p:txBody>
      </p:sp>
      <p:sp>
        <p:nvSpPr>
          <p:cNvPr id="6" name="标题 1"/>
          <p:cNvSpPr>
            <a:spLocks noGrp="1"/>
          </p:cNvSpPr>
          <p:nvPr/>
        </p:nvSpPr>
        <p:spPr>
          <a:xfrm>
            <a:off x="2222685" y="1399344"/>
            <a:ext cx="8146134" cy="268145"/>
          </a:xfrm>
          <a:prstGeom prst="rect">
            <a:avLst/>
          </a:prstGeom>
          <a:noFill/>
          <a:ln w="9525">
            <a:noFill/>
            <a:miter/>
          </a:ln>
        </p:spPr>
        <p:txBody>
          <a:bodyPr anchor="t"/>
          <a:lstStyle>
            <a:lvl1pPr algn="l" rtl="0" eaLnBrk="0" fontAlgn="base" hangingPunct="0">
              <a:lnSpc>
                <a:spcPct val="95000"/>
              </a:lnSpc>
              <a:spcBef>
                <a:spcPct val="0"/>
              </a:spcBef>
              <a:spcAft>
                <a:spcPct val="0"/>
              </a:spcAft>
              <a:defRPr sz="2430" b="1">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zh-CN" altLang="en-US" sz="2400" dirty="0"/>
              <a:t>进一步鼓励创新，助力打赢脱贫攻坚战</a:t>
            </a:r>
            <a:endParaRPr lang="zh-CN" altLang="en-US" sz="2400" dirty="0"/>
          </a:p>
        </p:txBody>
      </p:sp>
      <p:pic>
        <p:nvPicPr>
          <p:cNvPr id="71684" name="图片 5"/>
          <p:cNvPicPr>
            <a:picLocks noChangeAspect="1"/>
          </p:cNvPicPr>
          <p:nvPr/>
        </p:nvPicPr>
        <p:blipFill>
          <a:blip r:embed="rId1"/>
          <a:stretch>
            <a:fillRect/>
          </a:stretch>
        </p:blipFill>
        <p:spPr>
          <a:xfrm>
            <a:off x="4192270" y="2418715"/>
            <a:ext cx="3947795" cy="2598420"/>
          </a:xfrm>
          <a:prstGeom prst="rect">
            <a:avLst/>
          </a:prstGeom>
          <a:noFill/>
          <a:ln w="9525">
            <a:noFill/>
          </a:ln>
        </p:spPr>
      </p:pic>
      <p:sp>
        <p:nvSpPr>
          <p:cNvPr id="71682" name="标题 1"/>
          <p:cNvSpPr>
            <a:spLocks noGrp="1"/>
          </p:cNvSpPr>
          <p:nvPr/>
        </p:nvSpPr>
        <p:spPr>
          <a:xfrm>
            <a:off x="4298950" y="5274945"/>
            <a:ext cx="3593465" cy="746760"/>
          </a:xfrm>
          <a:prstGeom prst="rect">
            <a:avLst/>
          </a:prstGeom>
          <a:noFill/>
          <a:ln w="9525">
            <a:noFill/>
          </a:ln>
        </p:spPr>
        <p:txBody>
          <a:bodyPr wrap="square" lIns="91440" tIns="45720" rIns="91440" bIns="45720" anchor="t"/>
          <a:p>
            <a:pPr indent="-914400" algn="ctr">
              <a:lnSpc>
                <a:spcPct val="120000"/>
              </a:lnSpc>
            </a:pPr>
            <a:r>
              <a:rPr lang="en-US" altLang="zh-CN" sz="2000">
                <a:sym typeface="+mn-ea"/>
              </a:rPr>
              <a:t>互联网+旅游</a:t>
            </a:r>
            <a:endParaRPr lang="en-US" altLang="zh-CN" sz="2000">
              <a:latin typeface="微软雅黑" panose="020B0503020204020204" pitchFamily="2" charset="-122"/>
              <a:ea typeface="微软雅黑" panose="020B0503020204020204" pitchFamily="2" charset="-122"/>
            </a:endParaRPr>
          </a:p>
          <a:p>
            <a:pPr indent="-914400" algn="ctr">
              <a:lnSpc>
                <a:spcPct val="120000"/>
              </a:lnSpc>
            </a:pPr>
            <a:r>
              <a:rPr lang="en-US" altLang="zh-CN" sz="2000">
                <a:latin typeface="微软雅黑" panose="020B0503020204020204" pitchFamily="2" charset="-122"/>
                <a:ea typeface="微软雅黑" panose="020B0503020204020204" pitchFamily="2" charset="-122"/>
              </a:rPr>
              <a:t>Internet + Tourism</a:t>
            </a:r>
            <a:endParaRPr lang="en-US" altLang="zh-CN" sz="2000">
              <a:latin typeface="微软雅黑" panose="020B0503020204020204" pitchFamily="2" charset="-122"/>
              <a:ea typeface="微软雅黑" panose="020B0503020204020204" pitchFamily="2" charset="-122"/>
            </a:endParaRPr>
          </a:p>
          <a:p>
            <a:pPr indent="-914400" algn="ctr"/>
            <a:endParaRPr lang="en-US" altLang="zh-CN" sz="2000">
              <a:latin typeface="微软雅黑" panose="020B0503020204020204" pitchFamily="2" charset="-122"/>
              <a:ea typeface="微软雅黑" panose="020B0503020204020204" pitchFamily="2" charset="-122"/>
            </a:endParaRPr>
          </a:p>
        </p:txBody>
      </p:sp>
      <p:pic>
        <p:nvPicPr>
          <p:cNvPr id="66565" name="图片 4"/>
          <p:cNvPicPr>
            <a:picLocks noChangeAspect="1"/>
          </p:cNvPicPr>
          <p:nvPr/>
        </p:nvPicPr>
        <p:blipFill>
          <a:blip r:embed="rId2"/>
          <a:stretch>
            <a:fillRect/>
          </a:stretch>
        </p:blipFill>
        <p:spPr>
          <a:xfrm>
            <a:off x="250825" y="2418715"/>
            <a:ext cx="3888740" cy="2597785"/>
          </a:xfrm>
          <a:prstGeom prst="rect">
            <a:avLst/>
          </a:prstGeom>
          <a:noFill/>
          <a:ln w="9525">
            <a:noFill/>
          </a:ln>
        </p:spPr>
      </p:pic>
      <p:sp>
        <p:nvSpPr>
          <p:cNvPr id="66562" name="标题 1"/>
          <p:cNvSpPr>
            <a:spLocks noGrp="1"/>
          </p:cNvSpPr>
          <p:nvPr/>
        </p:nvSpPr>
        <p:spPr>
          <a:xfrm>
            <a:off x="250825" y="5274945"/>
            <a:ext cx="3369310" cy="647700"/>
          </a:xfrm>
          <a:prstGeom prst="rect">
            <a:avLst/>
          </a:prstGeom>
          <a:noFill/>
          <a:ln w="9525">
            <a:noFill/>
          </a:ln>
        </p:spPr>
        <p:txBody>
          <a:bodyPr vert="horz" wrap="square" anchor="t"/>
          <a:lstStyle>
            <a:lvl1pPr marL="914400" lvl="0" indent="-914400" algn="l" eaLnBrk="1" latinLnBrk="0" hangingPunct="1">
              <a:lnSpc>
                <a:spcPct val="100000"/>
              </a:lnSpc>
              <a:spcBef>
                <a:spcPct val="0"/>
              </a:spcBef>
              <a:buNone/>
              <a:defRPr sz="3000" kern="1200">
                <a:solidFill>
                  <a:schemeClr val="tx1"/>
                </a:solidFill>
                <a:latin typeface="+mj-lt"/>
                <a:ea typeface="+mj-ea"/>
                <a:cs typeface="+mj-cs"/>
                <a:sym typeface="Calibri" panose="020F0502020204030204" charset="-122"/>
              </a:defRPr>
            </a:lvl1pPr>
          </a:lstStyle>
          <a:p>
            <a:pPr marL="0" algn="ctr" defTabSz="914400" fontAlgn="base">
              <a:lnSpc>
                <a:spcPct val="120000"/>
              </a:lnSpc>
              <a:buFont typeface="Arial" panose="020B0604020202020204" charset="-122"/>
            </a:pPr>
            <a:r>
              <a:rPr lang="en-US" altLang="zh-CN" sz="2000">
                <a:sym typeface="+mn-ea"/>
              </a:rPr>
              <a:t>互联网+农业</a:t>
            </a:r>
            <a:endParaRPr lang="en-US" altLang="zh-CN" sz="2000"/>
          </a:p>
          <a:p>
            <a:pPr marL="0" algn="ctr" defTabSz="914400" fontAlgn="base">
              <a:lnSpc>
                <a:spcPct val="120000"/>
              </a:lnSpc>
              <a:buFont typeface="Arial" panose="020B0604020202020204" charset="-122"/>
            </a:pPr>
            <a:r>
              <a:rPr lang="en-US" altLang="zh-CN" sz="2000">
                <a:sym typeface="微软雅黑" panose="020B0503020204020204" pitchFamily="2" charset="-122"/>
              </a:rPr>
              <a:t>Internet+Agriculture</a:t>
            </a:r>
            <a:br>
              <a:rPr lang="en-US" altLang="zh-CN" sz="2000">
                <a:sym typeface="微软雅黑" panose="020B0503020204020204" pitchFamily="2" charset="-122"/>
              </a:rPr>
            </a:br>
            <a:endParaRPr lang="en-US" altLang="zh-CN" sz="2000"/>
          </a:p>
        </p:txBody>
      </p:sp>
      <p:pic>
        <p:nvPicPr>
          <p:cNvPr id="7" name="图片 6" descr="广西来宾金秀镇六段屯瑶族古村，广西联通工作人员正在为瑶族同胞现场受理快带业务 "/>
          <p:cNvPicPr>
            <a:picLocks noChangeAspect="1"/>
          </p:cNvPicPr>
          <p:nvPr/>
        </p:nvPicPr>
        <p:blipFill>
          <a:blip r:embed="rId3"/>
          <a:stretch>
            <a:fillRect/>
          </a:stretch>
        </p:blipFill>
        <p:spPr>
          <a:xfrm>
            <a:off x="8183880" y="2418715"/>
            <a:ext cx="3894455" cy="2597785"/>
          </a:xfrm>
          <a:prstGeom prst="rect">
            <a:avLst/>
          </a:prstGeom>
        </p:spPr>
      </p:pic>
      <p:sp>
        <p:nvSpPr>
          <p:cNvPr id="8" name="标题 1"/>
          <p:cNvSpPr>
            <a:spLocks noGrp="1"/>
          </p:cNvSpPr>
          <p:nvPr/>
        </p:nvSpPr>
        <p:spPr>
          <a:xfrm>
            <a:off x="380365" y="1788795"/>
            <a:ext cx="11431270" cy="460375"/>
          </a:xfrm>
          <a:prstGeom prst="rect">
            <a:avLst/>
          </a:prstGeom>
        </p:spPr>
        <p:txBody>
          <a:bodyPr vert="horz" wrap="square" lIns="91440" tIns="45720" rIns="91440" bIns="45720" numCol="1" rtlCol="0" anchor="t" anchorCtr="0" compatLnSpc="0">
            <a:spAutoFit/>
          </a:bodyPr>
          <a:p>
            <a:pPr lvl="0" algn="ctr">
              <a:lnSpc>
                <a:spcPct val="120000"/>
              </a:lnSpc>
              <a:buClrTx/>
              <a:buSzTx/>
            </a:pPr>
            <a:r>
              <a:rPr lang="en-US" altLang="zh-CN" sz="2000" b="1" dirty="0">
                <a:latin typeface="Arial" panose="020B0604020202020204" pitchFamily="34" charset="0"/>
                <a:cs typeface="Arial" panose="020B0604020202020204" pitchFamily="34" charset="0"/>
                <a:sym typeface="+mn-ea"/>
              </a:rPr>
              <a:t>Encouraging </a:t>
            </a:r>
            <a:r>
              <a:rPr lang="en-US" altLang="zh-CN" sz="2000" b="1" dirty="0">
                <a:latin typeface="Arial" panose="020B0604020202020204" pitchFamily="34" charset="0"/>
                <a:cs typeface="Arial" panose="020B0604020202020204" pitchFamily="34" charset="0"/>
                <a:sym typeface="+mn-ea"/>
              </a:rPr>
              <a:t> innovation</a:t>
            </a:r>
            <a:r>
              <a:rPr lang="en-US" altLang="zh-CN" sz="2000" b="1" dirty="0">
                <a:latin typeface="Arial" panose="020B0604020202020204" pitchFamily="34" charset="0"/>
                <a:cs typeface="Arial" panose="020B0604020202020204" pitchFamily="34" charset="0"/>
                <a:sym typeface="+mn-ea"/>
              </a:rPr>
              <a:t> </a:t>
            </a:r>
            <a:r>
              <a:rPr lang="en-US" altLang="zh-CN" sz="2000" b="1" dirty="0">
                <a:latin typeface="Arial" panose="020B0604020202020204" pitchFamily="34" charset="0"/>
                <a:cs typeface="Arial" panose="020B0604020202020204" pitchFamily="34" charset="0"/>
                <a:sym typeface="+mn-ea"/>
              </a:rPr>
              <a:t>to help winning the battle against poverty</a:t>
            </a:r>
            <a:r>
              <a:rPr lang="en-US" altLang="zh-CN" sz="2000" b="1" dirty="0">
                <a:latin typeface="Arial" panose="020B0604020202020204" pitchFamily="34" charset="0"/>
                <a:cs typeface="Arial" panose="020B0604020202020204" pitchFamily="34" charset="0"/>
              </a:rPr>
              <a:t>.</a:t>
            </a:r>
            <a:endParaRPr lang="en-US" altLang="zh-CN" sz="2000" b="1" dirty="0">
              <a:latin typeface="Arial" panose="020B0604020202020204" pitchFamily="34" charset="0"/>
              <a:cs typeface="Arial" panose="020B0604020202020204" pitchFamily="34" charset="0"/>
              <a:sym typeface="+mn-ea"/>
            </a:endParaRPr>
          </a:p>
        </p:txBody>
      </p:sp>
      <p:sp>
        <p:nvSpPr>
          <p:cNvPr id="9" name="文本框 7"/>
          <p:cNvSpPr/>
          <p:nvPr/>
        </p:nvSpPr>
        <p:spPr>
          <a:xfrm>
            <a:off x="8359775" y="5747385"/>
            <a:ext cx="3718560" cy="1050925"/>
          </a:xfrm>
          <a:prstGeom prst="rect">
            <a:avLst/>
          </a:prstGeom>
          <a:noFill/>
          <a:ln w="12700">
            <a:noFill/>
          </a:ln>
        </p:spPr>
        <p:txBody>
          <a:bodyPr wrap="square" anchor="t">
            <a:spAutoFit/>
          </a:bodyPr>
          <a:p>
            <a:pPr marL="0" lvl="0" indent="0" algn="l">
              <a:lnSpc>
                <a:spcPct val="130000"/>
              </a:lnSpc>
              <a:buClrTx/>
              <a:buSzTx/>
            </a:pPr>
            <a:r>
              <a:rPr lang="en-US" altLang="zh-CN" sz="1600" dirty="0">
                <a:sym typeface="+mn-ea"/>
              </a:rPr>
              <a:t>Encourage the development of apps suitable for rural areas, especially remote areas.</a:t>
            </a:r>
            <a:endParaRPr lang="en-US" altLang="zh-CN" sz="1600" dirty="0">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16" descr="TextEdit"/>
          <p:cNvPicPr>
            <a:picLocks noChangeAspect="1"/>
          </p:cNvPicPr>
          <p:nvPr/>
        </p:nvPicPr>
        <p:blipFill>
          <a:blip r:embed="rId1"/>
          <a:stretch>
            <a:fillRect/>
          </a:stretch>
        </p:blipFill>
        <p:spPr>
          <a:xfrm>
            <a:off x="9031288" y="4430078"/>
            <a:ext cx="2017712" cy="2054225"/>
          </a:xfrm>
          <a:prstGeom prst="rect">
            <a:avLst/>
          </a:prstGeom>
          <a:noFill/>
          <a:ln w="9525">
            <a:noFill/>
          </a:ln>
        </p:spPr>
      </p:pic>
      <p:sp>
        <p:nvSpPr>
          <p:cNvPr id="3075" name="Rectangle 56"/>
          <p:cNvSpPr/>
          <p:nvPr/>
        </p:nvSpPr>
        <p:spPr>
          <a:xfrm>
            <a:off x="1450975" y="3257550"/>
            <a:ext cx="6890385" cy="1021080"/>
          </a:xfrm>
          <a:prstGeom prst="rect">
            <a:avLst/>
          </a:prstGeom>
          <a:solidFill>
            <a:schemeClr val="bg1"/>
          </a:solidFill>
          <a:ln w="9525" cap="flat" cmpd="sng">
            <a:solidFill>
              <a:srgbClr val="A6A6A6"/>
            </a:solidFill>
            <a:prstDash val="solid"/>
            <a:miter/>
            <a:headEnd type="none" w="med" len="med"/>
            <a:tailEnd type="none" w="med" len="med"/>
          </a:ln>
        </p:spPr>
        <p:txBody>
          <a:bodyPr lIns="216000" rIns="45720" anchor="ctr"/>
          <a:p>
            <a:pPr marL="609600" indent="-609600" eaLnBrk="1" hangingPunct="1"/>
            <a:r>
              <a:rPr lang="zh-CN" altLang="en-US" sz="2400" b="1" dirty="0">
                <a:solidFill>
                  <a:srgbClr val="7F7F7F"/>
                </a:solidFill>
                <a:latin typeface="+mn-lt"/>
                <a:ea typeface="+mn-lt"/>
                <a:cs typeface="+mn-lt"/>
              </a:rPr>
              <a:t>  二、中国</a:t>
            </a:r>
            <a:r>
              <a:rPr lang="zh-CN" altLang="en-US" sz="2400" b="1" dirty="0">
                <a:solidFill>
                  <a:srgbClr val="7F7F7F"/>
                </a:solidFill>
                <a:latin typeface="+mn-lt"/>
                <a:ea typeface="+mn-lt"/>
                <a:cs typeface="+mn-lt"/>
                <a:sym typeface="+mn-ea"/>
              </a:rPr>
              <a:t>电信普遍服务政策与实践</a:t>
            </a:r>
            <a:endParaRPr lang="zh-CN" altLang="en-US" sz="2000" b="1" dirty="0">
              <a:solidFill>
                <a:srgbClr val="7F7F7F"/>
              </a:solidFill>
              <a:latin typeface="+mn-lt"/>
              <a:ea typeface="+mn-lt"/>
              <a:cs typeface="+mn-lt"/>
              <a:sym typeface="+mn-ea"/>
            </a:endParaRPr>
          </a:p>
          <a:p>
            <a:pPr marL="609600" indent="-609600" eaLnBrk="1" hangingPunct="1"/>
            <a:r>
              <a:rPr lang="en-US" altLang="zh-CN" sz="2000" b="1" dirty="0">
                <a:solidFill>
                  <a:srgbClr val="7F7F7F"/>
                </a:solidFill>
                <a:latin typeface="Arial" panose="020B0604020202020204" pitchFamily="34" charset="0"/>
                <a:ea typeface="+mn-lt"/>
                <a:cs typeface="Arial" panose="020B0604020202020204" pitchFamily="34" charset="0"/>
                <a:sym typeface="+mn-ea"/>
              </a:rPr>
              <a:t>     II. Policies and Practices of Telecommunications Universal Service in China</a:t>
            </a:r>
            <a:endParaRPr lang="zh-CN" altLang="en-US" sz="2000" b="1" dirty="0">
              <a:solidFill>
                <a:srgbClr val="7F7F7F"/>
              </a:solidFill>
              <a:latin typeface="Arial" panose="020B0604020202020204" pitchFamily="34" charset="0"/>
              <a:ea typeface="+mn-lt"/>
              <a:cs typeface="Arial" panose="020B0604020202020204" pitchFamily="34" charset="0"/>
              <a:sym typeface="+mn-ea"/>
            </a:endParaRPr>
          </a:p>
        </p:txBody>
      </p:sp>
      <p:sp>
        <p:nvSpPr>
          <p:cNvPr id="3076" name="Rectangle 57"/>
          <p:cNvSpPr/>
          <p:nvPr/>
        </p:nvSpPr>
        <p:spPr>
          <a:xfrm>
            <a:off x="1450975" y="1859280"/>
            <a:ext cx="6891020" cy="1025525"/>
          </a:xfrm>
          <a:prstGeom prst="rect">
            <a:avLst/>
          </a:prstGeom>
          <a:solidFill>
            <a:srgbClr val="C00000"/>
          </a:solidFill>
          <a:ln w="9525" cap="flat" cmpd="sng">
            <a:solidFill>
              <a:schemeClr val="accent2"/>
            </a:solidFill>
            <a:prstDash val="solid"/>
            <a:miter/>
            <a:headEnd type="none" w="med" len="med"/>
            <a:tailEnd type="none" w="med" len="med"/>
          </a:ln>
        </p:spPr>
        <p:txBody>
          <a:bodyPr lIns="216000" rIns="45720" anchor="ctr"/>
          <a:p>
            <a:pPr marL="609600" indent="-609600" eaLnBrk="1" hangingPunct="1"/>
            <a:r>
              <a:rPr lang="zh-CN" altLang="en-US" sz="2000" b="1" dirty="0">
                <a:solidFill>
                  <a:srgbClr val="FFFFFF"/>
                </a:solidFill>
                <a:latin typeface="微软雅黑" panose="020B0503020204020204" pitchFamily="2" charset="-122"/>
                <a:cs typeface="Arial" panose="020B0604020202020204" pitchFamily="34" charset="0"/>
              </a:rPr>
              <a:t>  </a:t>
            </a:r>
            <a:r>
              <a:rPr lang="zh-CN" altLang="en-US" sz="2400" b="1" dirty="0">
                <a:solidFill>
                  <a:srgbClr val="FFFFFF"/>
                </a:solidFill>
                <a:latin typeface="微软雅黑" panose="020B0503020204020204" pitchFamily="2" charset="-122"/>
                <a:cs typeface="Arial" panose="020B0604020202020204" pitchFamily="34" charset="0"/>
              </a:rPr>
              <a:t>一、中国电信普遍服务历史沿革</a:t>
            </a:r>
            <a:endParaRPr lang="zh-CN" altLang="en-US" sz="2000" b="1" dirty="0">
              <a:solidFill>
                <a:srgbClr val="FFFFFF"/>
              </a:solidFill>
              <a:latin typeface="微软雅黑" panose="020B0503020204020204" pitchFamily="2" charset="-122"/>
              <a:cs typeface="Arial" panose="020B0604020202020204" pitchFamily="34" charset="0"/>
            </a:endParaRPr>
          </a:p>
          <a:p>
            <a:pPr marL="438150" lvl="0" indent="-187960"/>
            <a:r>
              <a:rPr lang="en-US" altLang="zh-CN" sz="2000" b="1" dirty="0">
                <a:solidFill>
                  <a:srgbClr val="FFFFFF"/>
                </a:solidFill>
                <a:latin typeface="Arial" panose="020B0604020202020204" pitchFamily="34" charset="0"/>
                <a:cs typeface="Arial" panose="020B0604020202020204" pitchFamily="34" charset="0"/>
                <a:sym typeface="+mn-ea"/>
              </a:rPr>
              <a:t>  I. Historical Development of Telecommunications Universal Service in China</a:t>
            </a:r>
            <a:endParaRPr lang="en-US" altLang="zh-CN" sz="2000" b="1" dirty="0">
              <a:solidFill>
                <a:srgbClr val="FFFFFF"/>
              </a:solidFill>
              <a:latin typeface="Arial" panose="020B0604020202020204" pitchFamily="34" charset="0"/>
              <a:cs typeface="Arial" panose="020B0604020202020204" pitchFamily="34" charset="0"/>
            </a:endParaRPr>
          </a:p>
        </p:txBody>
      </p:sp>
      <p:sp>
        <p:nvSpPr>
          <p:cNvPr id="3077" name="Rectangle 55"/>
          <p:cNvSpPr/>
          <p:nvPr/>
        </p:nvSpPr>
        <p:spPr>
          <a:xfrm>
            <a:off x="1450975" y="4652010"/>
            <a:ext cx="6889750" cy="1021080"/>
          </a:xfrm>
          <a:prstGeom prst="rect">
            <a:avLst/>
          </a:prstGeom>
          <a:solidFill>
            <a:schemeClr val="bg1"/>
          </a:solidFill>
          <a:ln w="9525" cap="flat" cmpd="sng">
            <a:solidFill>
              <a:srgbClr val="A6A6A6"/>
            </a:solidFill>
            <a:prstDash val="solid"/>
            <a:miter/>
            <a:headEnd type="none" w="med" len="med"/>
            <a:tailEnd type="none" w="med" len="med"/>
          </a:ln>
        </p:spPr>
        <p:txBody>
          <a:bodyPr lIns="216000" rIns="45720" anchor="ctr"/>
          <a:p>
            <a:pPr marL="609600" indent="-609600" eaLnBrk="1" hangingPunct="1"/>
            <a:r>
              <a:rPr lang="zh-CN" altLang="en-US" sz="2400" b="1" dirty="0">
                <a:solidFill>
                  <a:srgbClr val="7F7F7F"/>
                </a:solidFill>
                <a:latin typeface="+mn-lt"/>
                <a:ea typeface="+mn-lt"/>
                <a:cs typeface="+mn-lt"/>
              </a:rPr>
              <a:t>  三、工作</a:t>
            </a:r>
            <a:r>
              <a:rPr lang="zh-CN" altLang="en-US" sz="2400" b="1" dirty="0">
                <a:solidFill>
                  <a:srgbClr val="7F7F7F"/>
                </a:solidFill>
                <a:latin typeface="+mn-lt"/>
                <a:ea typeface="+mn-lt"/>
                <a:cs typeface="+mn-lt"/>
                <a:sym typeface="+mn-ea"/>
              </a:rPr>
              <a:t>成效及展望</a:t>
            </a:r>
            <a:endParaRPr lang="zh-CN" altLang="en-US" sz="2000" b="1" dirty="0">
              <a:solidFill>
                <a:srgbClr val="7F7F7F"/>
              </a:solidFill>
              <a:latin typeface="+mn-lt"/>
              <a:ea typeface="+mn-lt"/>
              <a:cs typeface="+mn-lt"/>
              <a:sym typeface="+mn-ea"/>
            </a:endParaRPr>
          </a:p>
          <a:p>
            <a:pPr marL="609600" indent="-609600" eaLnBrk="1" hangingPunct="1"/>
            <a:r>
              <a:rPr lang="en-US" altLang="zh-CN" sz="2000" b="1" dirty="0">
                <a:solidFill>
                  <a:srgbClr val="7F7F7F"/>
                </a:solidFill>
                <a:latin typeface="Arial" panose="020B0604020202020204" pitchFamily="34" charset="0"/>
                <a:ea typeface="+mn-lt"/>
                <a:cs typeface="Arial" panose="020B0604020202020204" pitchFamily="34" charset="0"/>
                <a:sym typeface="+mn-ea"/>
              </a:rPr>
              <a:t>    III. Achievements and Prospects</a:t>
            </a:r>
            <a:r>
              <a:rPr lang="zh-CN" altLang="en-US" sz="2000" b="1" dirty="0">
                <a:solidFill>
                  <a:srgbClr val="7F7F7F"/>
                </a:solidFill>
                <a:latin typeface="Arial" panose="020B0604020202020204" pitchFamily="34" charset="0"/>
                <a:ea typeface="+mn-lt"/>
                <a:cs typeface="Arial" panose="020B0604020202020204" pitchFamily="34" charset="0"/>
                <a:sym typeface="+mn-ea"/>
              </a:rPr>
              <a:t> </a:t>
            </a:r>
            <a:r>
              <a:rPr lang="zh-CN" altLang="en-US" sz="2000" b="1" dirty="0">
                <a:solidFill>
                  <a:srgbClr val="7F7F7F"/>
                </a:solidFill>
                <a:latin typeface="+mn-lt"/>
                <a:ea typeface="+mn-lt"/>
                <a:cs typeface="+mn-lt"/>
              </a:rPr>
              <a:t>   </a:t>
            </a:r>
            <a:endParaRPr lang="zh-CN" altLang="en-US" sz="2000" b="1" dirty="0">
              <a:solidFill>
                <a:srgbClr val="7F7F7F"/>
              </a:solidFill>
              <a:latin typeface="+mn-lt"/>
              <a:ea typeface="+mn-lt"/>
              <a:cs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4" descr="http://www.eurotubes-cn.com/assets/assets/the_answer.jpg"/>
          <p:cNvPicPr>
            <a:picLocks noChangeAspect="1"/>
          </p:cNvPicPr>
          <p:nvPr/>
        </p:nvPicPr>
        <p:blipFill>
          <a:blip r:embed="rId1"/>
          <a:stretch>
            <a:fillRect/>
          </a:stretch>
        </p:blipFill>
        <p:spPr>
          <a:xfrm>
            <a:off x="7704138" y="4046538"/>
            <a:ext cx="2698750" cy="2022475"/>
          </a:xfrm>
          <a:prstGeom prst="rect">
            <a:avLst/>
          </a:prstGeom>
          <a:noFill/>
          <a:ln w="9525">
            <a:noFill/>
          </a:ln>
        </p:spPr>
      </p:pic>
      <p:sp>
        <p:nvSpPr>
          <p:cNvPr id="30723" name="标题 1"/>
          <p:cNvSpPr txBox="1">
            <a:spLocks noChangeArrowheads="1"/>
          </p:cNvSpPr>
          <p:nvPr/>
        </p:nvSpPr>
        <p:spPr bwMode="auto">
          <a:xfrm>
            <a:off x="645795" y="2145348"/>
            <a:ext cx="8229600" cy="1143000"/>
          </a:xfrm>
          <a:prstGeom prst="rect">
            <a:avLst/>
          </a:prstGeom>
          <a:noFill/>
          <a:ln w="9525">
            <a:noFill/>
            <a:miter lim="800000"/>
          </a:ln>
        </p:spPr>
        <p:txBody>
          <a:bodyPr anchor="ctr"/>
          <a:p>
            <a:pPr marR="0" algn="ctr" defTabSz="914400" eaLnBrk="0" hangingPunct="0">
              <a:buClrTx/>
              <a:buSzTx/>
              <a:buFont typeface="Arial" panose="020B0604020202020204" pitchFamily="34" charset="0"/>
              <a:buNone/>
              <a:defRPr/>
            </a:pPr>
            <a:r>
              <a:rPr kumimoji="0" lang="zh-CN" altLang="en-US" sz="4400" b="1" kern="1200" cap="none" spc="0" normalizeH="0" baseline="0" noProof="1" smtClean="0">
                <a:solidFill>
                  <a:srgbClr val="002060"/>
                </a:solidFill>
                <a:effectLst>
                  <a:outerShdw blurRad="38100" dist="38100" dir="2700000" algn="tl">
                    <a:srgbClr val="C0C0C0"/>
                  </a:outerShdw>
                </a:effectLst>
                <a:latin typeface="华文行楷" panose="02010800040101010101" charset="-122"/>
                <a:ea typeface="华文行楷" panose="02010800040101010101" charset="-122"/>
                <a:cs typeface="+mn-cs"/>
              </a:rPr>
              <a:t>谢谢大家！</a:t>
            </a:r>
            <a:endParaRPr kumimoji="0" lang="zh-CN" altLang="en-US" sz="4400" b="1" kern="1200" cap="none" spc="0" normalizeH="0" baseline="0" noProof="1" smtClean="0">
              <a:solidFill>
                <a:srgbClr val="002060"/>
              </a:solidFill>
              <a:effectLst>
                <a:outerShdw blurRad="38100" dist="38100" dir="2700000" algn="tl">
                  <a:srgbClr val="C0C0C0"/>
                </a:outerShdw>
              </a:effectLst>
              <a:latin typeface="华文行楷" panose="02010800040101010101" charset="-122"/>
              <a:ea typeface="华文行楷" panose="02010800040101010101" charset="-122"/>
              <a:cs typeface="+mn-cs"/>
            </a:endParaRPr>
          </a:p>
        </p:txBody>
      </p:sp>
      <p:sp>
        <p:nvSpPr>
          <p:cNvPr id="2" name="标题 1"/>
          <p:cNvSpPr txBox="1">
            <a:spLocks noChangeArrowheads="1"/>
          </p:cNvSpPr>
          <p:nvPr/>
        </p:nvSpPr>
        <p:spPr bwMode="auto">
          <a:xfrm>
            <a:off x="374650" y="3288348"/>
            <a:ext cx="8229600" cy="1143000"/>
          </a:xfrm>
          <a:prstGeom prst="rect">
            <a:avLst/>
          </a:prstGeom>
          <a:noFill/>
          <a:ln w="9525">
            <a:noFill/>
            <a:miter lim="800000"/>
          </a:ln>
        </p:spPr>
        <p:txBody>
          <a:bodyPr anchor="ctr"/>
          <a:p>
            <a:pPr marR="0" algn="ctr" defTabSz="914400" eaLnBrk="0" hangingPunct="0">
              <a:buClrTx/>
              <a:buSzTx/>
              <a:buFont typeface="Arial" panose="020B0604020202020204" pitchFamily="34" charset="0"/>
              <a:buNone/>
              <a:defRPr/>
            </a:pPr>
            <a:r>
              <a:rPr kumimoji="0" lang="en-US" altLang="zh-CN" sz="4400" b="1" kern="1200" cap="none" spc="0" normalizeH="0" baseline="0" noProof="1">
                <a:solidFill>
                  <a:srgbClr val="002060"/>
                </a:solidFill>
                <a:latin typeface="Arial" panose="020B0604020202020204" pitchFamily="34" charset="0"/>
                <a:cs typeface="Arial" panose="020B0604020202020204" pitchFamily="34" charset="0"/>
              </a:rPr>
              <a:t>Thank You!</a:t>
            </a:r>
            <a:endParaRPr kumimoji="0" lang="zh-CN" altLang="en-US" sz="4400" b="1" kern="1200" cap="none" spc="0" normalizeH="0" baseline="0" noProof="1">
              <a:solidFill>
                <a:srgbClr val="002060"/>
              </a:solidFill>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26" descr="1"/>
          <p:cNvPicPr>
            <a:picLocks noChangeAspect="1"/>
          </p:cNvPicPr>
          <p:nvPr/>
        </p:nvPicPr>
        <p:blipFill>
          <a:blip r:embed="rId1"/>
          <a:stretch>
            <a:fillRect/>
          </a:stretch>
        </p:blipFill>
        <p:spPr>
          <a:xfrm>
            <a:off x="1014413" y="2586990"/>
            <a:ext cx="1146175" cy="1139825"/>
          </a:xfrm>
          <a:prstGeom prst="rect">
            <a:avLst/>
          </a:prstGeom>
          <a:noFill/>
          <a:ln w="9525">
            <a:noFill/>
          </a:ln>
        </p:spPr>
      </p:pic>
      <p:sp>
        <p:nvSpPr>
          <p:cNvPr id="3" name="Text Box 25"/>
          <p:cNvSpPr txBox="1"/>
          <p:nvPr/>
        </p:nvSpPr>
        <p:spPr>
          <a:xfrm>
            <a:off x="2602230" y="2313305"/>
            <a:ext cx="8517255" cy="1687830"/>
          </a:xfrm>
          <a:prstGeom prst="rect">
            <a:avLst/>
          </a:prstGeom>
          <a:noFill/>
          <a:ln w="19050" cap="flat" cmpd="sng">
            <a:solidFill>
              <a:schemeClr val="accent6"/>
            </a:solidFill>
            <a:prstDash val="solid"/>
            <a:miter/>
            <a:headEnd type="none" w="med" len="med"/>
            <a:tailEnd type="none" w="med" len="med"/>
          </a:ln>
        </p:spPr>
        <p:txBody>
          <a:bodyPr wrap="square" lIns="90170" tIns="46990" rIns="90170" bIns="46990">
            <a:spAutoFit/>
          </a:bodyPr>
          <a:p>
            <a:pPr lvl="0" eaLnBrk="1" hangingPunct="1">
              <a:lnSpc>
                <a:spcPct val="150000"/>
              </a:lnSpc>
              <a:spcBef>
                <a:spcPct val="10000"/>
              </a:spcBef>
            </a:pPr>
            <a:r>
              <a:rPr lang="zh-CN" altLang="en-US" sz="1800" b="1" dirty="0">
                <a:solidFill>
                  <a:schemeClr val="tx1"/>
                </a:solidFill>
                <a:latin typeface="微软雅黑" panose="020B0503020204020204" pitchFamily="2" charset="-122"/>
                <a:ea typeface="微软雅黑" panose="020B0503020204020204" pitchFamily="2" charset="-122"/>
              </a:rPr>
              <a:t>世界银行研究表明：宽带人口普及率每提高</a:t>
            </a:r>
            <a:r>
              <a:rPr lang="en-US" altLang="zh-CN" sz="1800" b="1" dirty="0">
                <a:solidFill>
                  <a:srgbClr val="FF0000"/>
                </a:solidFill>
                <a:latin typeface="微软雅黑" panose="020B0503020204020204" pitchFamily="2" charset="-122"/>
                <a:ea typeface="微软雅黑" panose="020B0503020204020204" pitchFamily="2" charset="-122"/>
              </a:rPr>
              <a:t>10%</a:t>
            </a:r>
            <a:r>
              <a:rPr lang="zh-CN" altLang="en-US" sz="1800" b="1" dirty="0">
                <a:solidFill>
                  <a:schemeClr val="tx1"/>
                </a:solidFill>
                <a:latin typeface="微软雅黑" panose="020B0503020204020204" pitchFamily="2" charset="-122"/>
                <a:ea typeface="微软雅黑" panose="020B0503020204020204" pitchFamily="2" charset="-122"/>
              </a:rPr>
              <a:t>，平均带动国内生产总值增长约</a:t>
            </a:r>
            <a:r>
              <a:rPr lang="en-US" altLang="zh-CN" sz="1800" b="1" dirty="0">
                <a:solidFill>
                  <a:srgbClr val="FF0000"/>
                </a:solidFill>
                <a:latin typeface="微软雅黑" panose="020B0503020204020204" pitchFamily="2" charset="-122"/>
                <a:ea typeface="微软雅黑" panose="020B0503020204020204" pitchFamily="2" charset="-122"/>
              </a:rPr>
              <a:t>1.38</a:t>
            </a:r>
            <a:r>
              <a:rPr lang="zh-CN" altLang="en-US" sz="1800" b="1" dirty="0">
                <a:solidFill>
                  <a:srgbClr val="FF0000"/>
                </a:solidFill>
                <a:latin typeface="微软雅黑" panose="020B0503020204020204" pitchFamily="2" charset="-122"/>
                <a:ea typeface="微软雅黑" panose="020B0503020204020204" pitchFamily="2" charset="-122"/>
              </a:rPr>
              <a:t>%</a:t>
            </a:r>
            <a:r>
              <a:rPr lang="zh-CN" altLang="en-US" sz="1800" b="1" dirty="0">
                <a:solidFill>
                  <a:schemeClr val="tx1"/>
                </a:solidFill>
                <a:latin typeface="微软雅黑" panose="020B0503020204020204" pitchFamily="2" charset="-122"/>
                <a:ea typeface="微软雅黑" panose="020B0503020204020204" pitchFamily="2" charset="-122"/>
              </a:rPr>
              <a:t>，发展中国家带动更高。</a:t>
            </a:r>
            <a:endParaRPr lang="zh-CN" altLang="en-US" sz="1800" b="1" dirty="0">
              <a:solidFill>
                <a:schemeClr val="tx1"/>
              </a:solidFill>
              <a:latin typeface="微软雅黑" panose="020B0503020204020204" pitchFamily="2" charset="-122"/>
              <a:ea typeface="微软雅黑" panose="020B0503020204020204" pitchFamily="2" charset="-122"/>
            </a:endParaRPr>
          </a:p>
          <a:p>
            <a:pPr lvl="0" eaLnBrk="1" hangingPunct="1">
              <a:lnSpc>
                <a:spcPct val="150000"/>
              </a:lnSpc>
              <a:spcBef>
                <a:spcPct val="10000"/>
              </a:spcBef>
            </a:pPr>
            <a:r>
              <a:rPr lang="en-US" altLang="zh-CN" sz="1600" b="1" dirty="0">
                <a:latin typeface="Arial" panose="020B0604020202020204" pitchFamily="34" charset="0"/>
                <a:cs typeface="Arial" panose="020B0604020202020204" pitchFamily="34" charset="0"/>
                <a:sym typeface="+mn-ea"/>
              </a:rPr>
              <a:t>World Bank study shows that every 10% increase in broadband penetration leads to an average GDP growth of about 1.38%, which is higher in developing countries. </a:t>
            </a:r>
            <a:endParaRPr lang="en-US" altLang="zh-CN" sz="1600" b="1" dirty="0">
              <a:solidFill>
                <a:schemeClr val="tx1"/>
              </a:solidFill>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4" name="Freeform 7"/>
          <p:cNvSpPr/>
          <p:nvPr/>
        </p:nvSpPr>
        <p:spPr>
          <a:xfrm>
            <a:off x="6618288" y="4384675"/>
            <a:ext cx="4465637" cy="2357438"/>
          </a:xfrm>
          <a:custGeom>
            <a:avLst/>
            <a:gdLst/>
            <a:ahLst/>
            <a:cxnLst>
              <a:cxn ang="0">
                <a:pos x="2147483647" y="2147483647"/>
              </a:cxn>
              <a:cxn ang="0">
                <a:pos x="2147483647" y="0"/>
              </a:cxn>
              <a:cxn ang="0">
                <a:pos x="0" y="2147483647"/>
              </a:cxn>
              <a:cxn ang="0">
                <a:pos x="0" y="2147483647"/>
              </a:cxn>
              <a:cxn ang="0">
                <a:pos x="2147483647" y="2147483647"/>
              </a:cxn>
              <a:cxn ang="0">
                <a:pos x="2147483647" y="2147483647"/>
              </a:cxn>
            </a:cxnLst>
            <a:rect l="0" t="0" r="0" b="0"/>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rgbClr val="A6A6A6">
              <a:alpha val="100000"/>
            </a:srgbClr>
          </a:solidFill>
          <a:ln w="9525">
            <a:noFill/>
          </a:ln>
        </p:spPr>
        <p:txBody>
          <a:bodyPr/>
          <a:p>
            <a:endParaRPr lang="zh-CN" altLang="en-US"/>
          </a:p>
        </p:txBody>
      </p:sp>
      <p:sp>
        <p:nvSpPr>
          <p:cNvPr id="5" name="Freeform 9"/>
          <p:cNvSpPr/>
          <p:nvPr/>
        </p:nvSpPr>
        <p:spPr>
          <a:xfrm>
            <a:off x="6419850" y="5335588"/>
            <a:ext cx="2230438" cy="1319212"/>
          </a:xfrm>
          <a:custGeom>
            <a:avLst/>
            <a:gdLst/>
            <a:ahLst/>
            <a:cxnLst>
              <a:cxn ang="0">
                <a:pos x="0" y="2147483647"/>
              </a:cxn>
              <a:cxn ang="0">
                <a:pos x="0" y="2147483647"/>
              </a:cxn>
              <a:cxn ang="0">
                <a:pos x="2147483647" y="2147483647"/>
              </a:cxn>
              <a:cxn ang="0">
                <a:pos x="2147483647" y="0"/>
              </a:cxn>
              <a:cxn ang="0">
                <a:pos x="0" y="2147483647"/>
              </a:cxn>
            </a:cxnLst>
            <a:rect l="0" t="0" r="0" b="0"/>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gradFill rotWithShape="1">
            <a:gsLst>
              <a:gs pos="0">
                <a:srgbClr val="8CB81E">
                  <a:alpha val="100000"/>
                </a:srgbClr>
              </a:gs>
              <a:gs pos="35423">
                <a:srgbClr val="AEDD21">
                  <a:alpha val="100000"/>
                </a:srgbClr>
              </a:gs>
              <a:gs pos="53999">
                <a:srgbClr val="C0F123">
                  <a:alpha val="100000"/>
                </a:srgbClr>
              </a:gs>
              <a:gs pos="100000">
                <a:srgbClr val="FFFF00">
                  <a:alpha val="100000"/>
                </a:srgbClr>
              </a:gs>
            </a:gsLst>
            <a:lin ang="5400000" scaled="1"/>
            <a:tileRect/>
          </a:gradFill>
          <a:ln w="9525" cap="flat" cmpd="sng">
            <a:solidFill>
              <a:srgbClr val="FFFF00">
                <a:alpha val="100000"/>
              </a:srgbClr>
            </a:solidFill>
            <a:prstDash val="solid"/>
            <a:bevel/>
            <a:headEnd type="none" w="med" len="med"/>
            <a:tailEnd type="none" w="med" len="med"/>
          </a:ln>
        </p:spPr>
        <p:txBody>
          <a:bodyPr/>
          <a:p>
            <a:endParaRPr lang="zh-CN" altLang="en-US"/>
          </a:p>
        </p:txBody>
      </p:sp>
      <p:sp>
        <p:nvSpPr>
          <p:cNvPr id="6" name="Freeform 10"/>
          <p:cNvSpPr/>
          <p:nvPr/>
        </p:nvSpPr>
        <p:spPr>
          <a:xfrm>
            <a:off x="8099425" y="4129088"/>
            <a:ext cx="1474788" cy="2471737"/>
          </a:xfrm>
          <a:custGeom>
            <a:avLst/>
            <a:gdLst/>
            <a:ahLst/>
            <a:cxnLst>
              <a:cxn ang="0">
                <a:pos x="2147483647" y="2147483647"/>
              </a:cxn>
              <a:cxn ang="0">
                <a:pos x="2147483647" y="0"/>
              </a:cxn>
              <a:cxn ang="0">
                <a:pos x="0" y="2147483647"/>
              </a:cxn>
              <a:cxn ang="0">
                <a:pos x="2147483647" y="2147483647"/>
              </a:cxn>
              <a:cxn ang="0">
                <a:pos x="2147483647" y="2147483647"/>
              </a:cxn>
            </a:cxnLst>
            <a:rect l="0" t="0" r="0" b="0"/>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gradFill rotWithShape="1">
            <a:gsLst>
              <a:gs pos="0">
                <a:srgbClr val="8CB81E">
                  <a:alpha val="100000"/>
                </a:srgbClr>
              </a:gs>
              <a:gs pos="52000">
                <a:srgbClr val="C0F123">
                  <a:alpha val="100000"/>
                </a:srgbClr>
              </a:gs>
              <a:gs pos="100000">
                <a:srgbClr val="FFFF00">
                  <a:alpha val="100000"/>
                </a:srgbClr>
              </a:gs>
            </a:gsLst>
            <a:lin ang="5400000" scaled="1"/>
            <a:tileRect/>
          </a:gradFill>
          <a:ln w="9525" cap="flat" cmpd="sng">
            <a:solidFill>
              <a:srgbClr val="FFFF00">
                <a:alpha val="100000"/>
              </a:srgbClr>
            </a:solidFill>
            <a:prstDash val="solid"/>
            <a:bevel/>
            <a:headEnd type="none" w="med" len="med"/>
            <a:tailEnd type="none" w="med" len="med"/>
          </a:ln>
        </p:spPr>
        <p:txBody>
          <a:bodyPr/>
          <a:p>
            <a:endParaRPr lang="zh-CN" altLang="en-US"/>
          </a:p>
        </p:txBody>
      </p:sp>
      <p:sp>
        <p:nvSpPr>
          <p:cNvPr id="7" name="Freeform 11"/>
          <p:cNvSpPr/>
          <p:nvPr/>
        </p:nvSpPr>
        <p:spPr>
          <a:xfrm>
            <a:off x="8926513" y="4275138"/>
            <a:ext cx="1892300" cy="2336800"/>
          </a:xfrm>
          <a:custGeom>
            <a:avLst/>
            <a:gdLst/>
            <a:ahLst/>
            <a:cxnLst>
              <a:cxn ang="0">
                <a:pos x="2147483647" y="2147483647"/>
              </a:cxn>
              <a:cxn ang="0">
                <a:pos x="2147483647" y="0"/>
              </a:cxn>
              <a:cxn ang="0">
                <a:pos x="0" y="2147483647"/>
              </a:cxn>
              <a:cxn ang="0">
                <a:pos x="2147483647" y="2147483647"/>
              </a:cxn>
            </a:cxnLst>
            <a:rect l="0" t="0" r="0" b="0"/>
            <a:pathLst>
              <a:path w="751" h="844">
                <a:moveTo>
                  <a:pt x="751" y="331"/>
                </a:moveTo>
                <a:cubicBezTo>
                  <a:pt x="638" y="180"/>
                  <a:pt x="478" y="63"/>
                  <a:pt x="290" y="0"/>
                </a:cubicBezTo>
                <a:cubicBezTo>
                  <a:pt x="0" y="844"/>
                  <a:pt x="0" y="844"/>
                  <a:pt x="0" y="844"/>
                </a:cubicBezTo>
                <a:lnTo>
                  <a:pt x="751" y="331"/>
                </a:lnTo>
                <a:close/>
              </a:path>
            </a:pathLst>
          </a:custGeom>
          <a:gradFill rotWithShape="1">
            <a:gsLst>
              <a:gs pos="0">
                <a:srgbClr val="8CB81E">
                  <a:alpha val="100000"/>
                </a:srgbClr>
              </a:gs>
              <a:gs pos="52000">
                <a:srgbClr val="C0F123">
                  <a:alpha val="100000"/>
                </a:srgbClr>
              </a:gs>
              <a:gs pos="100000">
                <a:srgbClr val="FFFF00">
                  <a:alpha val="100000"/>
                </a:srgbClr>
              </a:gs>
            </a:gsLst>
            <a:lin ang="5400000" scaled="1"/>
            <a:tileRect/>
          </a:gradFill>
          <a:ln w="9525" cap="flat" cmpd="sng">
            <a:solidFill>
              <a:srgbClr val="FFFF00">
                <a:alpha val="100000"/>
              </a:srgbClr>
            </a:solidFill>
            <a:prstDash val="solid"/>
            <a:bevel/>
            <a:headEnd type="none" w="med" len="med"/>
            <a:tailEnd type="none" w="med" len="med"/>
          </a:ln>
        </p:spPr>
        <p:txBody>
          <a:bodyPr/>
          <a:p>
            <a:endParaRPr lang="zh-CN" altLang="en-US"/>
          </a:p>
        </p:txBody>
      </p:sp>
      <p:sp>
        <p:nvSpPr>
          <p:cNvPr id="8" name="Freeform 12"/>
          <p:cNvSpPr/>
          <p:nvPr/>
        </p:nvSpPr>
        <p:spPr>
          <a:xfrm>
            <a:off x="6831013" y="4289425"/>
            <a:ext cx="1882775" cy="2322513"/>
          </a:xfrm>
          <a:custGeom>
            <a:avLst/>
            <a:gdLst/>
            <a:ahLst/>
            <a:cxnLst>
              <a:cxn ang="0">
                <a:pos x="2147483647" y="0"/>
              </a:cxn>
              <a:cxn ang="0">
                <a:pos x="0" y="2147483647"/>
              </a:cxn>
              <a:cxn ang="0">
                <a:pos x="2147483647" y="2147483647"/>
              </a:cxn>
              <a:cxn ang="0">
                <a:pos x="2147483647" y="0"/>
              </a:cxn>
            </a:cxnLst>
            <a:rect l="0" t="0" r="0" b="0"/>
            <a:pathLst>
              <a:path w="747" h="839">
                <a:moveTo>
                  <a:pt x="458" y="0"/>
                </a:moveTo>
                <a:cubicBezTo>
                  <a:pt x="271" y="63"/>
                  <a:pt x="112" y="180"/>
                  <a:pt x="0" y="330"/>
                </a:cubicBezTo>
                <a:cubicBezTo>
                  <a:pt x="747" y="839"/>
                  <a:pt x="747" y="839"/>
                  <a:pt x="747" y="839"/>
                </a:cubicBezTo>
                <a:lnTo>
                  <a:pt x="458" y="0"/>
                </a:lnTo>
                <a:close/>
              </a:path>
            </a:pathLst>
          </a:custGeom>
          <a:gradFill rotWithShape="1">
            <a:gsLst>
              <a:gs pos="0">
                <a:srgbClr val="8CB81E">
                  <a:alpha val="100000"/>
                </a:srgbClr>
              </a:gs>
              <a:gs pos="35423">
                <a:srgbClr val="AEDD21">
                  <a:alpha val="100000"/>
                </a:srgbClr>
              </a:gs>
              <a:gs pos="53999">
                <a:srgbClr val="C0F123">
                  <a:alpha val="100000"/>
                </a:srgbClr>
              </a:gs>
              <a:gs pos="100000">
                <a:srgbClr val="FFFF00">
                  <a:alpha val="100000"/>
                </a:srgbClr>
              </a:gs>
            </a:gsLst>
            <a:lin ang="5400000" scaled="1"/>
            <a:tileRect/>
          </a:gradFill>
          <a:ln w="9525" cap="flat" cmpd="sng">
            <a:solidFill>
              <a:srgbClr val="FFFF00">
                <a:alpha val="100000"/>
              </a:srgbClr>
            </a:solidFill>
            <a:prstDash val="solid"/>
            <a:bevel/>
            <a:headEnd type="none" w="med" len="med"/>
            <a:tailEnd type="none" w="med" len="med"/>
          </a:ln>
        </p:spPr>
        <p:txBody>
          <a:bodyPr/>
          <a:p>
            <a:endParaRPr lang="zh-CN" altLang="en-US"/>
          </a:p>
        </p:txBody>
      </p:sp>
      <p:sp>
        <p:nvSpPr>
          <p:cNvPr id="9" name="Freeform 13"/>
          <p:cNvSpPr/>
          <p:nvPr/>
        </p:nvSpPr>
        <p:spPr>
          <a:xfrm>
            <a:off x="9036050" y="5284788"/>
            <a:ext cx="2216150" cy="1370012"/>
          </a:xfrm>
          <a:custGeom>
            <a:avLst/>
            <a:gdLst/>
            <a:ahLst/>
            <a:cxnLst>
              <a:cxn ang="0">
                <a:pos x="0" y="2147483647"/>
              </a:cxn>
              <a:cxn ang="0">
                <a:pos x="2147483647" y="2147483647"/>
              </a:cxn>
              <a:cxn ang="0">
                <a:pos x="2147483647" y="2147483647"/>
              </a:cxn>
              <a:cxn ang="0">
                <a:pos x="2147483647" y="0"/>
              </a:cxn>
              <a:cxn ang="0">
                <a:pos x="0" y="2147483647"/>
              </a:cxn>
            </a:cxnLst>
            <a:rect l="0" t="0" r="0" b="0"/>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gradFill rotWithShape="1">
            <a:gsLst>
              <a:gs pos="0">
                <a:srgbClr val="8CB81E">
                  <a:alpha val="100000"/>
                </a:srgbClr>
              </a:gs>
              <a:gs pos="53999">
                <a:srgbClr val="C0F123">
                  <a:alpha val="100000"/>
                </a:srgbClr>
              </a:gs>
              <a:gs pos="100000">
                <a:srgbClr val="FFFF00">
                  <a:alpha val="100000"/>
                </a:srgbClr>
              </a:gs>
            </a:gsLst>
            <a:lin ang="18000000"/>
            <a:tileRect/>
          </a:gradFill>
          <a:ln w="9525" cap="flat" cmpd="sng">
            <a:solidFill>
              <a:srgbClr val="FFFF00">
                <a:alpha val="100000"/>
              </a:srgbClr>
            </a:solidFill>
            <a:prstDash val="solid"/>
            <a:bevel/>
            <a:headEnd type="none" w="med" len="med"/>
            <a:tailEnd type="none" w="med" len="med"/>
          </a:ln>
        </p:spPr>
        <p:txBody>
          <a:bodyPr/>
          <a:p>
            <a:endParaRPr lang="zh-CN" altLang="en-US"/>
          </a:p>
        </p:txBody>
      </p:sp>
      <p:sp>
        <p:nvSpPr>
          <p:cNvPr id="10" name="TextBox 45"/>
          <p:cNvSpPr txBox="1"/>
          <p:nvPr/>
        </p:nvSpPr>
        <p:spPr>
          <a:xfrm>
            <a:off x="8044180" y="5626735"/>
            <a:ext cx="1614488" cy="461963"/>
          </a:xfrm>
          <a:prstGeom prst="rect">
            <a:avLst/>
          </a:prstGeom>
          <a:noFill/>
          <a:ln w="9525">
            <a:noFill/>
          </a:ln>
        </p:spPr>
        <p:txBody>
          <a:bodyPr>
            <a:spAutoFit/>
          </a:bodyPr>
          <a:p>
            <a:pPr lvl="0" algn="ctr" eaLnBrk="1" hangingPunct="1">
              <a:buFont typeface="Arial" panose="020B0604020202020204" pitchFamily="34" charset="0"/>
              <a:buNone/>
            </a:pPr>
            <a:r>
              <a:rPr lang="zh-CN" altLang="zh-CN" sz="2400" b="1" dirty="0">
                <a:solidFill>
                  <a:srgbClr val="823634"/>
                </a:solidFill>
                <a:latin typeface="微软雅黑" panose="020B0503020204020204" pitchFamily="2" charset="-122"/>
                <a:ea typeface="微软雅黑" panose="020B0503020204020204" pitchFamily="2" charset="-122"/>
              </a:rPr>
              <a:t>宽带网络</a:t>
            </a:r>
            <a:endParaRPr lang="zh-CN" altLang="zh-CN" sz="2400" b="1" dirty="0">
              <a:solidFill>
                <a:srgbClr val="823634"/>
              </a:solidFill>
              <a:latin typeface="微软雅黑" panose="020B0503020204020204" pitchFamily="2" charset="-122"/>
              <a:ea typeface="微软雅黑" panose="020B0503020204020204" pitchFamily="2" charset="-122"/>
            </a:endParaRPr>
          </a:p>
        </p:txBody>
      </p:sp>
      <p:sp>
        <p:nvSpPr>
          <p:cNvPr id="11" name="TextBox 46"/>
          <p:cNvSpPr txBox="1"/>
          <p:nvPr/>
        </p:nvSpPr>
        <p:spPr>
          <a:xfrm>
            <a:off x="6272213" y="5785803"/>
            <a:ext cx="1176337" cy="368300"/>
          </a:xfrm>
          <a:prstGeom prst="rect">
            <a:avLst/>
          </a:prstGeom>
          <a:noFill/>
          <a:ln w="9525">
            <a:noFill/>
          </a:ln>
        </p:spPr>
        <p:txBody>
          <a:bodyPr>
            <a:spAutoFit/>
          </a:bodyPr>
          <a:p>
            <a:pPr lvl="0" algn="ctr" eaLnBrk="1" hangingPunct="1">
              <a:buFont typeface="Arial" panose="020B0604020202020204" pitchFamily="34" charset="0"/>
              <a:buNone/>
            </a:pPr>
            <a:r>
              <a:rPr lang="zh-CN" altLang="zh-CN" b="1" dirty="0">
                <a:solidFill>
                  <a:srgbClr val="595959"/>
                </a:solidFill>
                <a:latin typeface="微软雅黑" panose="020B0503020204020204" pitchFamily="2" charset="-122"/>
                <a:ea typeface="微软雅黑" panose="020B0503020204020204" pitchFamily="2" charset="-122"/>
              </a:rPr>
              <a:t>信息消费</a:t>
            </a:r>
            <a:endParaRPr lang="zh-CN" altLang="zh-CN" b="1" dirty="0">
              <a:solidFill>
                <a:srgbClr val="595959"/>
              </a:solidFill>
              <a:latin typeface="微软雅黑" panose="020B0503020204020204" pitchFamily="2" charset="-122"/>
              <a:ea typeface="微软雅黑" panose="020B0503020204020204" pitchFamily="2" charset="-122"/>
            </a:endParaRPr>
          </a:p>
        </p:txBody>
      </p:sp>
      <p:sp>
        <p:nvSpPr>
          <p:cNvPr id="12" name="TextBox 47"/>
          <p:cNvSpPr txBox="1"/>
          <p:nvPr/>
        </p:nvSpPr>
        <p:spPr>
          <a:xfrm>
            <a:off x="6856413" y="4639945"/>
            <a:ext cx="1406525" cy="645160"/>
          </a:xfrm>
          <a:prstGeom prst="rect">
            <a:avLst/>
          </a:prstGeom>
          <a:noFill/>
          <a:ln w="9525">
            <a:noFill/>
          </a:ln>
        </p:spPr>
        <p:txBody>
          <a:bodyPr>
            <a:spAutoFit/>
          </a:bodyPr>
          <a:p>
            <a:pPr lvl="0" algn="ctr" eaLnBrk="1" hangingPunct="1">
              <a:buFont typeface="Arial" panose="020B0604020202020204" pitchFamily="34" charset="0"/>
              <a:buNone/>
            </a:pPr>
            <a:r>
              <a:rPr lang="zh-CN" altLang="en-US" b="1" dirty="0">
                <a:solidFill>
                  <a:srgbClr val="595959"/>
                </a:solidFill>
                <a:latin typeface="微软雅黑" panose="020B0503020204020204" pitchFamily="2" charset="-122"/>
                <a:ea typeface="微软雅黑" panose="020B0503020204020204" pitchFamily="2" charset="-122"/>
              </a:rPr>
              <a:t>基本公共</a:t>
            </a:r>
            <a:endParaRPr lang="en-US" altLang="zh-CN" b="1" dirty="0">
              <a:solidFill>
                <a:srgbClr val="595959"/>
              </a:solidFill>
              <a:latin typeface="微软雅黑" panose="020B0503020204020204" pitchFamily="2" charset="-122"/>
              <a:ea typeface="微软雅黑" panose="020B0503020204020204" pitchFamily="2" charset="-122"/>
            </a:endParaRPr>
          </a:p>
          <a:p>
            <a:pPr lvl="0" algn="ctr" eaLnBrk="1" hangingPunct="1">
              <a:buFont typeface="Arial" panose="020B0604020202020204" pitchFamily="34" charset="0"/>
              <a:buNone/>
            </a:pPr>
            <a:r>
              <a:rPr lang="zh-CN" altLang="en-US" b="1" dirty="0">
                <a:solidFill>
                  <a:srgbClr val="595959"/>
                </a:solidFill>
                <a:latin typeface="微软雅黑" panose="020B0503020204020204" pitchFamily="2" charset="-122"/>
                <a:ea typeface="微软雅黑" panose="020B0503020204020204" pitchFamily="2" charset="-122"/>
              </a:rPr>
              <a:t>服务均等化</a:t>
            </a:r>
            <a:endParaRPr lang="zh-CN" altLang="en-US" sz="1600" b="1" dirty="0">
              <a:solidFill>
                <a:srgbClr val="FF0000"/>
              </a:solidFill>
              <a:latin typeface="微软雅黑" panose="020B0503020204020204" pitchFamily="2" charset="-122"/>
              <a:ea typeface="微软雅黑" panose="020B0503020204020204" pitchFamily="2" charset="-122"/>
            </a:endParaRPr>
          </a:p>
        </p:txBody>
      </p:sp>
      <p:sp>
        <p:nvSpPr>
          <p:cNvPr id="13" name="TextBox 49"/>
          <p:cNvSpPr txBox="1"/>
          <p:nvPr/>
        </p:nvSpPr>
        <p:spPr>
          <a:xfrm>
            <a:off x="8262938" y="4289108"/>
            <a:ext cx="1176337" cy="369887"/>
          </a:xfrm>
          <a:prstGeom prst="rect">
            <a:avLst/>
          </a:prstGeom>
          <a:noFill/>
          <a:ln w="9525">
            <a:noFill/>
          </a:ln>
        </p:spPr>
        <p:txBody>
          <a:bodyPr>
            <a:spAutoFit/>
          </a:bodyPr>
          <a:p>
            <a:pPr lvl="0" algn="ctr" eaLnBrk="1" hangingPunct="1">
              <a:buFont typeface="Arial" panose="020B0604020202020204" pitchFamily="34" charset="0"/>
              <a:buNone/>
            </a:pPr>
            <a:r>
              <a:rPr lang="zh-CN" altLang="zh-CN" b="1" dirty="0">
                <a:solidFill>
                  <a:srgbClr val="595959"/>
                </a:solidFill>
                <a:latin typeface="微软雅黑" panose="020B0503020204020204" pitchFamily="2" charset="-122"/>
                <a:ea typeface="微软雅黑" panose="020B0503020204020204" pitchFamily="2" charset="-122"/>
              </a:rPr>
              <a:t>智能制造</a:t>
            </a:r>
            <a:endParaRPr lang="zh-CN" altLang="zh-CN" b="1" dirty="0">
              <a:solidFill>
                <a:srgbClr val="595959"/>
              </a:solidFill>
              <a:latin typeface="微软雅黑" panose="020B0503020204020204" pitchFamily="2" charset="-122"/>
              <a:ea typeface="微软雅黑" panose="020B0503020204020204" pitchFamily="2" charset="-122"/>
            </a:endParaRPr>
          </a:p>
        </p:txBody>
      </p:sp>
      <p:sp>
        <p:nvSpPr>
          <p:cNvPr id="14" name="TextBox 50"/>
          <p:cNvSpPr txBox="1"/>
          <p:nvPr/>
        </p:nvSpPr>
        <p:spPr>
          <a:xfrm>
            <a:off x="9439275" y="4817428"/>
            <a:ext cx="1174750" cy="369887"/>
          </a:xfrm>
          <a:prstGeom prst="rect">
            <a:avLst/>
          </a:prstGeom>
          <a:noFill/>
          <a:ln w="9525">
            <a:noFill/>
          </a:ln>
        </p:spPr>
        <p:txBody>
          <a:bodyPr>
            <a:spAutoFit/>
          </a:bodyPr>
          <a:p>
            <a:pPr lvl="0" algn="ctr" eaLnBrk="1" hangingPunct="1">
              <a:buFont typeface="Arial" panose="020B0604020202020204" pitchFamily="34" charset="0"/>
              <a:buNone/>
            </a:pPr>
            <a:r>
              <a:rPr lang="zh-CN" altLang="en-US" b="1" dirty="0">
                <a:solidFill>
                  <a:srgbClr val="595959"/>
                </a:solidFill>
                <a:latin typeface="微软雅黑" panose="020B0503020204020204" pitchFamily="2" charset="-122"/>
                <a:ea typeface="微软雅黑" panose="020B0503020204020204" pitchFamily="2" charset="-122"/>
              </a:rPr>
              <a:t>互联网</a:t>
            </a:r>
            <a:r>
              <a:rPr lang="en-US" altLang="zh-CN" b="1" dirty="0">
                <a:solidFill>
                  <a:srgbClr val="595959"/>
                </a:solidFill>
                <a:latin typeface="微软雅黑" panose="020B0503020204020204" pitchFamily="2" charset="-122"/>
                <a:ea typeface="微软雅黑" panose="020B0503020204020204" pitchFamily="2" charset="-122"/>
              </a:rPr>
              <a:t>+</a:t>
            </a:r>
            <a:endParaRPr lang="zh-CN" altLang="en-US" b="1" dirty="0">
              <a:solidFill>
                <a:srgbClr val="595959"/>
              </a:solidFill>
              <a:latin typeface="微软雅黑" panose="020B0503020204020204" pitchFamily="2" charset="-122"/>
              <a:ea typeface="微软雅黑" panose="020B0503020204020204" pitchFamily="2" charset="-122"/>
            </a:endParaRPr>
          </a:p>
        </p:txBody>
      </p:sp>
      <p:sp>
        <p:nvSpPr>
          <p:cNvPr id="15" name="TextBox 51"/>
          <p:cNvSpPr txBox="1"/>
          <p:nvPr/>
        </p:nvSpPr>
        <p:spPr>
          <a:xfrm>
            <a:off x="10077450" y="5626418"/>
            <a:ext cx="1174750" cy="646112"/>
          </a:xfrm>
          <a:prstGeom prst="rect">
            <a:avLst/>
          </a:prstGeom>
          <a:noFill/>
          <a:ln w="9525">
            <a:noFill/>
          </a:ln>
        </p:spPr>
        <p:txBody>
          <a:bodyPr>
            <a:spAutoFit/>
          </a:bodyPr>
          <a:p>
            <a:pPr lvl="0" algn="ctr" eaLnBrk="1" hangingPunct="1">
              <a:buFont typeface="Arial" panose="020B0604020202020204" pitchFamily="34" charset="0"/>
              <a:buNone/>
            </a:pPr>
            <a:r>
              <a:rPr lang="zh-CN" altLang="en-US" b="1" dirty="0">
                <a:solidFill>
                  <a:srgbClr val="595959"/>
                </a:solidFill>
                <a:latin typeface="微软雅黑" panose="020B0503020204020204" pitchFamily="2" charset="-122"/>
                <a:ea typeface="微软雅黑" panose="020B0503020204020204" pitchFamily="2" charset="-122"/>
              </a:rPr>
              <a:t>大众创业</a:t>
            </a:r>
            <a:endParaRPr lang="en-US" altLang="zh-CN" b="1" dirty="0">
              <a:solidFill>
                <a:srgbClr val="595959"/>
              </a:solidFill>
              <a:latin typeface="微软雅黑" panose="020B0503020204020204" pitchFamily="2" charset="-122"/>
              <a:ea typeface="微软雅黑" panose="020B0503020204020204" pitchFamily="2" charset="-122"/>
            </a:endParaRPr>
          </a:p>
          <a:p>
            <a:pPr lvl="0" algn="ctr" eaLnBrk="1" hangingPunct="1">
              <a:buFont typeface="Arial" panose="020B0604020202020204" pitchFamily="34" charset="0"/>
              <a:buNone/>
            </a:pPr>
            <a:r>
              <a:rPr lang="zh-CN" altLang="en-US" b="1" dirty="0">
                <a:solidFill>
                  <a:srgbClr val="595959"/>
                </a:solidFill>
                <a:latin typeface="微软雅黑" panose="020B0503020204020204" pitchFamily="2" charset="-122"/>
                <a:ea typeface="微软雅黑" panose="020B0503020204020204" pitchFamily="2" charset="-122"/>
              </a:rPr>
              <a:t>万众创新</a:t>
            </a:r>
            <a:endParaRPr lang="zh-CN" altLang="en-US" b="1" dirty="0">
              <a:solidFill>
                <a:srgbClr val="595959"/>
              </a:solidFill>
              <a:latin typeface="微软雅黑" panose="020B0503020204020204" pitchFamily="2" charset="-122"/>
              <a:ea typeface="微软雅黑" panose="020B0503020204020204" pitchFamily="2" charset="-122"/>
            </a:endParaRPr>
          </a:p>
        </p:txBody>
      </p:sp>
      <p:sp>
        <p:nvSpPr>
          <p:cNvPr id="16" name="内容占位符 2"/>
          <p:cNvSpPr>
            <a:spLocks noGrp="1"/>
          </p:cNvSpPr>
          <p:nvPr/>
        </p:nvSpPr>
        <p:spPr>
          <a:xfrm>
            <a:off x="311785" y="4276090"/>
            <a:ext cx="5854700" cy="2087245"/>
          </a:xfrm>
          <a:prstGeom prst="rect">
            <a:avLst/>
          </a:prstGeom>
          <a:noFill/>
          <a:ln w="9525">
            <a:noFill/>
          </a:ln>
        </p:spPr>
        <p:txBody>
          <a:bodyPr/>
          <a:p>
            <a:pPr marL="342900" lvl="0" indent="-342900" eaLnBrk="1" hangingPunct="1">
              <a:lnSpc>
                <a:spcPct val="130000"/>
              </a:lnSpc>
              <a:spcBef>
                <a:spcPct val="50000"/>
              </a:spcBef>
              <a:buClr>
                <a:srgbClr val="A4001E"/>
              </a:buClr>
              <a:buFont typeface="Wingdings" panose="05000000000000000000" charset="0"/>
              <a:buChar char="n"/>
            </a:pPr>
            <a:r>
              <a:rPr lang="zh-CN" altLang="en-US" sz="1800" dirty="0">
                <a:latin typeface="微软雅黑" panose="020B0503020204020204" pitchFamily="2" charset="-122"/>
                <a:ea typeface="微软雅黑" panose="020B0503020204020204" pitchFamily="2" charset="-122"/>
                <a:cs typeface="微软雅黑" panose="020B0503020204020204" pitchFamily="2" charset="-122"/>
                <a:sym typeface="Arial" panose="020B0604020202020204" pitchFamily="34" charset="0"/>
              </a:rPr>
              <a:t>2013年，“宽带中国”战略首次将宽带网络和水、电、路一样，定位为</a:t>
            </a:r>
            <a:r>
              <a:rPr lang="zh-CN" altLang="en-US" sz="1800" b="1" dirty="0">
                <a:solidFill>
                  <a:srgbClr val="FF0000"/>
                </a:solidFill>
                <a:latin typeface="微软雅黑" panose="020B0503020204020204" pitchFamily="2" charset="-122"/>
                <a:ea typeface="微软雅黑" panose="020B0503020204020204" pitchFamily="2" charset="-122"/>
                <a:cs typeface="微软雅黑" panose="020B0503020204020204" pitchFamily="2" charset="-122"/>
              </a:rPr>
              <a:t>”新时期战略性公共基础设施”</a:t>
            </a:r>
            <a:r>
              <a:rPr lang="zh-CN" altLang="en-US" sz="1800" dirty="0">
                <a:latin typeface="微软雅黑" panose="020B0503020204020204" pitchFamily="2" charset="-122"/>
                <a:ea typeface="微软雅黑" panose="020B0503020204020204" pitchFamily="2" charset="-122"/>
                <a:cs typeface="微软雅黑" panose="020B0503020204020204" pitchFamily="2" charset="-122"/>
              </a:rPr>
              <a:t>。</a:t>
            </a:r>
            <a:endParaRPr lang="zh-CN" altLang="en-US" sz="1800" dirty="0">
              <a:latin typeface="微软雅黑" panose="020B0503020204020204" pitchFamily="2" charset="-122"/>
              <a:ea typeface="微软雅黑" panose="020B0503020204020204" pitchFamily="2" charset="-122"/>
              <a:cs typeface="微软雅黑" panose="020B0503020204020204" pitchFamily="2" charset="-122"/>
            </a:endParaRPr>
          </a:p>
          <a:p>
            <a:pPr marL="342900" lvl="0" indent="-342900" eaLnBrk="1" hangingPunct="1">
              <a:lnSpc>
                <a:spcPct val="130000"/>
              </a:lnSpc>
              <a:spcBef>
                <a:spcPct val="50000"/>
              </a:spcBef>
              <a:buClr>
                <a:srgbClr val="A4001E"/>
              </a:buClr>
              <a:buFont typeface="Wingdings" panose="05000000000000000000" charset="0"/>
              <a:buChar char="n"/>
            </a:pPr>
            <a:r>
              <a:rPr lang="en-US" altLang="zh-CN" sz="1800" dirty="0">
                <a:latin typeface="Arial" panose="020B0604020202020204" pitchFamily="34" charset="0"/>
                <a:cs typeface="Arial" panose="020B0604020202020204" pitchFamily="34" charset="0"/>
                <a:sym typeface="+mn-ea"/>
              </a:rPr>
              <a:t>In 2013, “Broadband China” Strategy first positioned broadband network as “</a:t>
            </a:r>
            <a:r>
              <a:rPr lang="en-US" altLang="zh-CN" sz="1800" b="1" dirty="0">
                <a:solidFill>
                  <a:srgbClr val="FF0000"/>
                </a:solidFill>
                <a:latin typeface="Arial" panose="020B0604020202020204" pitchFamily="34" charset="0"/>
                <a:cs typeface="Arial" panose="020B0604020202020204" pitchFamily="34" charset="0"/>
                <a:sym typeface="+mn-ea"/>
              </a:rPr>
              <a:t>strategic public infrastructure in the new era</a:t>
            </a:r>
            <a:r>
              <a:rPr lang="en-US" altLang="zh-CN" sz="1800" dirty="0">
                <a:latin typeface="Arial" panose="020B0604020202020204" pitchFamily="34" charset="0"/>
                <a:cs typeface="Arial" panose="020B0604020202020204" pitchFamily="34" charset="0"/>
                <a:sym typeface="+mn-ea"/>
              </a:rPr>
              <a:t>” like water, electricity and roads. </a:t>
            </a:r>
            <a:endParaRPr lang="en-US" altLang="zh-CN" sz="1800" b="1" dirty="0">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17" name="标题 1"/>
          <p:cNvSpPr>
            <a:spLocks noGrp="1"/>
          </p:cNvSpPr>
          <p:nvPr/>
        </p:nvSpPr>
        <p:spPr>
          <a:xfrm>
            <a:off x="1580698" y="1379058"/>
            <a:ext cx="8727701" cy="383061"/>
          </a:xfrm>
          <a:prstGeom prst="rect">
            <a:avLst/>
          </a:prstGeom>
          <a:noFill/>
          <a:ln w="9525">
            <a:noFill/>
            <a:miter/>
          </a:ln>
        </p:spPr>
        <p:txBody>
          <a:bodyPr anchor="t"/>
          <a:lstStyle>
            <a:lvl1pPr algn="l" rtl="0" eaLnBrk="0" fontAlgn="base" hangingPunct="0">
              <a:lnSpc>
                <a:spcPct val="95000"/>
              </a:lnSpc>
              <a:spcBef>
                <a:spcPct val="0"/>
              </a:spcBef>
              <a:spcAft>
                <a:spcPct val="0"/>
              </a:spcAft>
              <a:defRPr sz="2430" b="1">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kumimoji="1" lang="zh-CN" sz="2425" dirty="0">
                <a:sym typeface="+mn-ea"/>
              </a:rPr>
              <a:t>宽带网络是经济社会数字化转型的重要驱动</a:t>
            </a:r>
            <a:endParaRPr kumimoji="1" lang="zh-CN" sz="2425" b="1" dirty="0">
              <a:sym typeface="+mn-ea"/>
            </a:endParaRPr>
          </a:p>
          <a:p>
            <a:pPr algn="ctr"/>
            <a:endParaRPr lang="zh-CN" altLang="en-US" smtClean="0"/>
          </a:p>
        </p:txBody>
      </p:sp>
      <p:sp>
        <p:nvSpPr>
          <p:cNvPr id="18" name="标题 1"/>
          <p:cNvSpPr>
            <a:spLocks noGrp="1"/>
          </p:cNvSpPr>
          <p:nvPr/>
        </p:nvSpPr>
        <p:spPr>
          <a:xfrm>
            <a:off x="737235" y="1791335"/>
            <a:ext cx="10218420" cy="382905"/>
          </a:xfrm>
          <a:prstGeom prst="rect">
            <a:avLst/>
          </a:prstGeom>
          <a:noFill/>
          <a:ln w="9525">
            <a:noFill/>
            <a:miter/>
          </a:ln>
        </p:spPr>
        <p:txBody>
          <a:bodyPr anchor="t"/>
          <a:lstStyle>
            <a:lvl1pPr algn="l" rtl="0" eaLnBrk="0" fontAlgn="base" hangingPunct="0">
              <a:lnSpc>
                <a:spcPct val="95000"/>
              </a:lnSpc>
              <a:spcBef>
                <a:spcPct val="0"/>
              </a:spcBef>
              <a:spcAft>
                <a:spcPct val="0"/>
              </a:spcAft>
              <a:defRPr sz="2430" b="1">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en-US" altLang="zh-CN" sz="1800" dirty="0">
                <a:latin typeface="Arial" panose="020B0604020202020204" pitchFamily="34" charset="0"/>
                <a:cs typeface="Arial" panose="020B0604020202020204" pitchFamily="34" charset="0"/>
              </a:rPr>
              <a:t>Broadband network is an important driver of digital transformation of economic society</a:t>
            </a:r>
            <a:endParaRPr lang="en-US" altLang="zh-CN" sz="1800" dirty="0">
              <a:latin typeface="Arial" panose="020B0604020202020204" pitchFamily="34" charset="0"/>
              <a:cs typeface="Arial" panose="020B0604020202020204" pitchFamily="34" charset="0"/>
            </a:endParaRPr>
          </a:p>
          <a:p>
            <a:pPr algn="ctr"/>
            <a:endParaRPr lang="en-US" altLang="zh-CN" sz="1800" dirty="0">
              <a:latin typeface="Arial" panose="020B0604020202020204" pitchFamily="34" charset="0"/>
              <a:cs typeface="Arial" panose="020B0604020202020204" pitchFamily="34" charset="0"/>
            </a:endParaRPr>
          </a:p>
        </p:txBody>
      </p:sp>
      <p:sp>
        <p:nvSpPr>
          <p:cNvPr id="19" name="TextBox 45"/>
          <p:cNvSpPr txBox="1"/>
          <p:nvPr/>
        </p:nvSpPr>
        <p:spPr>
          <a:xfrm>
            <a:off x="8029575" y="6089015"/>
            <a:ext cx="1614488" cy="523220"/>
          </a:xfrm>
          <a:prstGeom prst="rect">
            <a:avLst/>
          </a:prstGeom>
          <a:noFill/>
          <a:ln w="9525">
            <a:noFill/>
          </a:ln>
        </p:spPr>
        <p:txBody>
          <a:bodyPr>
            <a:spAutoFit/>
          </a:bodyPr>
          <a:p>
            <a:pPr lvl="0" algn="ctr"/>
            <a:r>
              <a:rPr lang="en-US" altLang="zh-CN" sz="1400" b="1" dirty="0">
                <a:solidFill>
                  <a:srgbClr val="823634"/>
                </a:solidFill>
                <a:latin typeface="Arial" panose="020B0604020202020204" pitchFamily="34" charset="0"/>
                <a:cs typeface="Arial" panose="020B0604020202020204" pitchFamily="34" charset="0"/>
              </a:rPr>
              <a:t>Broadband network</a:t>
            </a:r>
            <a:endParaRPr lang="zh-CN" altLang="zh-CN" sz="1400" b="1" dirty="0">
              <a:solidFill>
                <a:srgbClr val="823634"/>
              </a:solidFill>
              <a:latin typeface="Arial" panose="020B0604020202020204" pitchFamily="34" charset="0"/>
              <a:cs typeface="Arial" panose="020B0604020202020204" pitchFamily="34" charset="0"/>
            </a:endParaRPr>
          </a:p>
        </p:txBody>
      </p:sp>
      <p:sp>
        <p:nvSpPr>
          <p:cNvPr id="20" name="TextBox 46"/>
          <p:cNvSpPr txBox="1"/>
          <p:nvPr/>
        </p:nvSpPr>
        <p:spPr>
          <a:xfrm>
            <a:off x="6175058" y="6088698"/>
            <a:ext cx="1371600" cy="430887"/>
          </a:xfrm>
          <a:prstGeom prst="rect">
            <a:avLst/>
          </a:prstGeom>
          <a:noFill/>
          <a:ln w="9525">
            <a:noFill/>
          </a:ln>
        </p:spPr>
        <p:txBody>
          <a:bodyPr wrap="square">
            <a:spAutoFit/>
          </a:bodyPr>
          <a:p>
            <a:pPr lvl="0" algn="ctr"/>
            <a:r>
              <a:rPr lang="en-US" altLang="zh-CN" sz="1100" b="1" dirty="0">
                <a:solidFill>
                  <a:srgbClr val="595959"/>
                </a:solidFill>
                <a:latin typeface="Arial" panose="020B0604020202020204" pitchFamily="34" charset="0"/>
                <a:cs typeface="Arial" panose="020B0604020202020204" pitchFamily="34" charset="0"/>
              </a:rPr>
              <a:t>Information consumption</a:t>
            </a:r>
            <a:endParaRPr lang="zh-CN" altLang="zh-CN" sz="1100" b="1" dirty="0">
              <a:solidFill>
                <a:srgbClr val="595959"/>
              </a:solidFill>
              <a:latin typeface="Arial" panose="020B0604020202020204" pitchFamily="34" charset="0"/>
              <a:cs typeface="Arial" panose="020B0604020202020204" pitchFamily="34" charset="0"/>
            </a:endParaRPr>
          </a:p>
        </p:txBody>
      </p:sp>
      <p:sp>
        <p:nvSpPr>
          <p:cNvPr id="21" name="TextBox 47"/>
          <p:cNvSpPr txBox="1"/>
          <p:nvPr/>
        </p:nvSpPr>
        <p:spPr>
          <a:xfrm>
            <a:off x="6856730" y="5187315"/>
            <a:ext cx="1539875" cy="598805"/>
          </a:xfrm>
          <a:prstGeom prst="rect">
            <a:avLst/>
          </a:prstGeom>
          <a:noFill/>
          <a:ln w="9525">
            <a:noFill/>
          </a:ln>
        </p:spPr>
        <p:txBody>
          <a:bodyPr wrap="square">
            <a:spAutoFit/>
          </a:bodyPr>
          <a:p>
            <a:pPr lvl="0" algn="ctr"/>
            <a:r>
              <a:rPr lang="en-US" altLang="zh-CN" sz="1100" b="1" dirty="0">
                <a:solidFill>
                  <a:srgbClr val="595959"/>
                </a:solidFill>
                <a:latin typeface="Arial" panose="020B0604020202020204" pitchFamily="34" charset="0"/>
                <a:cs typeface="Arial" panose="020B0604020202020204" pitchFamily="34" charset="0"/>
              </a:rPr>
              <a:t>Equalization of basic public services</a:t>
            </a:r>
            <a:endParaRPr lang="zh-CN" altLang="en-US" sz="1100" b="1" dirty="0">
              <a:solidFill>
                <a:srgbClr val="595959"/>
              </a:solidFill>
              <a:latin typeface="Arial" panose="020B0604020202020204" pitchFamily="34" charset="0"/>
              <a:cs typeface="Arial" panose="020B0604020202020204" pitchFamily="34" charset="0"/>
            </a:endParaRPr>
          </a:p>
        </p:txBody>
      </p:sp>
      <p:sp>
        <p:nvSpPr>
          <p:cNvPr id="22" name="TextBox 49"/>
          <p:cNvSpPr txBox="1"/>
          <p:nvPr/>
        </p:nvSpPr>
        <p:spPr>
          <a:xfrm>
            <a:off x="8263573" y="4658678"/>
            <a:ext cx="1176337" cy="430887"/>
          </a:xfrm>
          <a:prstGeom prst="rect">
            <a:avLst/>
          </a:prstGeom>
          <a:noFill/>
          <a:ln w="9525">
            <a:noFill/>
          </a:ln>
        </p:spPr>
        <p:txBody>
          <a:bodyPr>
            <a:spAutoFit/>
          </a:bodyPr>
          <a:p>
            <a:pPr algn="ctr"/>
            <a:r>
              <a:rPr lang="en-US" altLang="zh-CN" sz="1100" b="1" dirty="0">
                <a:solidFill>
                  <a:srgbClr val="595959"/>
                </a:solidFill>
                <a:latin typeface="Arial" panose="020B0604020202020204" pitchFamily="34" charset="0"/>
                <a:cs typeface="Arial" panose="020B0604020202020204" pitchFamily="34" charset="0"/>
              </a:rPr>
              <a:t>Intelligent manufacturing</a:t>
            </a:r>
            <a:endParaRPr lang="zh-CN" altLang="zh-CN" sz="1100" b="1" dirty="0">
              <a:solidFill>
                <a:srgbClr val="595959"/>
              </a:solidFill>
              <a:latin typeface="Arial" panose="020B0604020202020204" pitchFamily="34" charset="0"/>
              <a:cs typeface="Arial" panose="020B0604020202020204" pitchFamily="34" charset="0"/>
            </a:endParaRPr>
          </a:p>
        </p:txBody>
      </p:sp>
      <p:sp>
        <p:nvSpPr>
          <p:cNvPr id="23" name="TextBox 50"/>
          <p:cNvSpPr txBox="1"/>
          <p:nvPr/>
        </p:nvSpPr>
        <p:spPr>
          <a:xfrm>
            <a:off x="9285605" y="5188268"/>
            <a:ext cx="1174750" cy="261610"/>
          </a:xfrm>
          <a:prstGeom prst="rect">
            <a:avLst/>
          </a:prstGeom>
          <a:noFill/>
          <a:ln w="9525">
            <a:noFill/>
          </a:ln>
        </p:spPr>
        <p:txBody>
          <a:bodyPr>
            <a:spAutoFit/>
          </a:bodyPr>
          <a:p>
            <a:pPr algn="ctr"/>
            <a:r>
              <a:rPr lang="en-US" altLang="zh-CN" sz="1100" b="1" dirty="0">
                <a:solidFill>
                  <a:srgbClr val="595959"/>
                </a:solidFill>
                <a:latin typeface="Arial" panose="020B0604020202020204" pitchFamily="34" charset="0"/>
                <a:cs typeface="Arial" panose="020B0604020202020204" pitchFamily="34" charset="0"/>
              </a:rPr>
              <a:t>Internet+ </a:t>
            </a:r>
            <a:endParaRPr lang="zh-CN" altLang="zh-CN" sz="1100" b="1" dirty="0">
              <a:solidFill>
                <a:srgbClr val="595959"/>
              </a:solidFill>
              <a:latin typeface="Arial" panose="020B0604020202020204" pitchFamily="34" charset="0"/>
              <a:cs typeface="Arial" panose="020B0604020202020204" pitchFamily="34" charset="0"/>
            </a:endParaRPr>
          </a:p>
        </p:txBody>
      </p:sp>
      <p:sp>
        <p:nvSpPr>
          <p:cNvPr id="24" name="TextBox 51"/>
          <p:cNvSpPr txBox="1"/>
          <p:nvPr/>
        </p:nvSpPr>
        <p:spPr>
          <a:xfrm>
            <a:off x="9644380" y="6224905"/>
            <a:ext cx="1718945" cy="429895"/>
          </a:xfrm>
          <a:prstGeom prst="rect">
            <a:avLst/>
          </a:prstGeom>
          <a:noFill/>
          <a:ln w="9525">
            <a:noFill/>
          </a:ln>
        </p:spPr>
        <p:txBody>
          <a:bodyPr wrap="square">
            <a:spAutoFit/>
          </a:bodyPr>
          <a:p>
            <a:pPr lvl="0" algn="ctr"/>
            <a:r>
              <a:rPr lang="en-US" altLang="zh-CN" sz="1100" b="1" dirty="0">
                <a:solidFill>
                  <a:srgbClr val="595959"/>
                </a:solidFill>
                <a:latin typeface="Arial" panose="020B0604020202020204" pitchFamily="34" charset="0"/>
                <a:cs typeface="Arial" panose="020B0604020202020204" pitchFamily="34" charset="0"/>
              </a:rPr>
              <a:t>Mass entrepreneurship and innovation</a:t>
            </a:r>
            <a:endParaRPr lang="zh-CN" altLang="en-US" sz="1100" b="1" dirty="0">
              <a:solidFill>
                <a:srgbClr val="595959"/>
              </a:solidFill>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3" name="Group 4"/>
          <p:cNvGrpSpPr/>
          <p:nvPr/>
        </p:nvGrpSpPr>
        <p:grpSpPr>
          <a:xfrm>
            <a:off x="465455" y="4438015"/>
            <a:ext cx="2902585" cy="831850"/>
            <a:chOff x="0" y="0"/>
            <a:chExt cx="4058" cy="480"/>
          </a:xfrm>
        </p:grpSpPr>
        <p:sp>
          <p:nvSpPr>
            <p:cNvPr id="5124" name="AutoShape 5"/>
            <p:cNvSpPr/>
            <p:nvPr/>
          </p:nvSpPr>
          <p:spPr>
            <a:xfrm>
              <a:off x="0" y="0"/>
              <a:ext cx="4058" cy="480"/>
            </a:xfrm>
            <a:prstGeom prst="roundRect">
              <a:avLst>
                <a:gd name="adj" fmla="val 17509"/>
              </a:avLst>
            </a:prstGeom>
            <a:gradFill rotWithShape="1">
              <a:gsLst>
                <a:gs pos="0">
                  <a:schemeClr val="accent2"/>
                </a:gs>
                <a:gs pos="50000">
                  <a:srgbClr val="B14A47"/>
                </a:gs>
                <a:gs pos="100000">
                  <a:schemeClr val="accent2"/>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grpSp>
          <p:nvGrpSpPr>
            <p:cNvPr id="5125" name="Group 6"/>
            <p:cNvGrpSpPr/>
            <p:nvPr/>
          </p:nvGrpSpPr>
          <p:grpSpPr>
            <a:xfrm>
              <a:off x="10" y="15"/>
              <a:ext cx="4043" cy="444"/>
              <a:chOff x="0" y="0"/>
              <a:chExt cx="3988" cy="444"/>
            </a:xfrm>
          </p:grpSpPr>
          <p:sp>
            <p:nvSpPr>
              <p:cNvPr id="5126" name="AutoShape 7"/>
              <p:cNvSpPr/>
              <p:nvPr/>
            </p:nvSpPr>
            <p:spPr>
              <a:xfrm>
                <a:off x="0" y="329"/>
                <a:ext cx="3988" cy="115"/>
              </a:xfrm>
              <a:prstGeom prst="roundRect">
                <a:avLst>
                  <a:gd name="adj" fmla="val 50000"/>
                </a:avLst>
              </a:prstGeom>
              <a:gradFill rotWithShape="1">
                <a:gsLst>
                  <a:gs pos="0">
                    <a:schemeClr val="accent2">
                      <a:alpha val="0"/>
                    </a:schemeClr>
                  </a:gs>
                  <a:gs pos="100000">
                    <a:srgbClr val="F3DDDD"/>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sp>
            <p:nvSpPr>
              <p:cNvPr id="5127" name="AutoShape 8"/>
              <p:cNvSpPr/>
              <p:nvPr/>
            </p:nvSpPr>
            <p:spPr>
              <a:xfrm>
                <a:off x="0" y="0"/>
                <a:ext cx="3988" cy="115"/>
              </a:xfrm>
              <a:prstGeom prst="roundRect">
                <a:avLst>
                  <a:gd name="adj" fmla="val 50000"/>
                </a:avLst>
              </a:prstGeom>
              <a:gradFill rotWithShape="1">
                <a:gsLst>
                  <a:gs pos="0">
                    <a:srgbClr val="F5E4E3"/>
                  </a:gs>
                  <a:gs pos="100000">
                    <a:schemeClr val="accent2">
                      <a:alpha val="0"/>
                    </a:schemeClr>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grpSp>
      </p:grpSp>
      <p:grpSp>
        <p:nvGrpSpPr>
          <p:cNvPr id="5128" name="Group 9"/>
          <p:cNvGrpSpPr/>
          <p:nvPr/>
        </p:nvGrpSpPr>
        <p:grpSpPr>
          <a:xfrm>
            <a:off x="465455" y="5552440"/>
            <a:ext cx="2906395" cy="869950"/>
            <a:chOff x="0" y="0"/>
            <a:chExt cx="4058" cy="480"/>
          </a:xfrm>
        </p:grpSpPr>
        <p:sp>
          <p:nvSpPr>
            <p:cNvPr id="5129" name="AutoShape 10"/>
            <p:cNvSpPr/>
            <p:nvPr/>
          </p:nvSpPr>
          <p:spPr>
            <a:xfrm>
              <a:off x="0" y="0"/>
              <a:ext cx="4058" cy="480"/>
            </a:xfrm>
            <a:prstGeom prst="roundRect">
              <a:avLst>
                <a:gd name="adj" fmla="val 17509"/>
              </a:avLst>
            </a:prstGeom>
            <a:solidFill>
              <a:srgbClr val="336600"/>
            </a:soli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grpSp>
          <p:nvGrpSpPr>
            <p:cNvPr id="5130" name="Group 11"/>
            <p:cNvGrpSpPr/>
            <p:nvPr/>
          </p:nvGrpSpPr>
          <p:grpSpPr>
            <a:xfrm>
              <a:off x="10" y="15"/>
              <a:ext cx="4043" cy="444"/>
              <a:chOff x="0" y="0"/>
              <a:chExt cx="3988" cy="444"/>
            </a:xfrm>
          </p:grpSpPr>
          <p:sp>
            <p:nvSpPr>
              <p:cNvPr id="5131" name="AutoShape 12"/>
              <p:cNvSpPr/>
              <p:nvPr/>
            </p:nvSpPr>
            <p:spPr>
              <a:xfrm>
                <a:off x="0" y="329"/>
                <a:ext cx="3988" cy="115"/>
              </a:xfrm>
              <a:prstGeom prst="roundRect">
                <a:avLst>
                  <a:gd name="adj" fmla="val 50000"/>
                </a:avLst>
              </a:prstGeom>
              <a:gradFill rotWithShape="1">
                <a:gsLst>
                  <a:gs pos="0">
                    <a:schemeClr val="hlink">
                      <a:alpha val="0"/>
                    </a:schemeClr>
                  </a:gs>
                  <a:gs pos="100000">
                    <a:srgbClr val="BEBEFF"/>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sp>
            <p:nvSpPr>
              <p:cNvPr id="5132" name="AutoShape 13"/>
              <p:cNvSpPr/>
              <p:nvPr/>
            </p:nvSpPr>
            <p:spPr>
              <a:xfrm>
                <a:off x="0" y="0"/>
                <a:ext cx="3988" cy="115"/>
              </a:xfrm>
              <a:prstGeom prst="roundRect">
                <a:avLst>
                  <a:gd name="adj" fmla="val 50000"/>
                </a:avLst>
              </a:prstGeom>
              <a:gradFill rotWithShape="1">
                <a:gsLst>
                  <a:gs pos="0">
                    <a:srgbClr val="CECEFF"/>
                  </a:gs>
                  <a:gs pos="100000">
                    <a:schemeClr val="hlink">
                      <a:alpha val="0"/>
                    </a:schemeClr>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grpSp>
      </p:grpSp>
      <p:grpSp>
        <p:nvGrpSpPr>
          <p:cNvPr id="5133" name="Group 14"/>
          <p:cNvGrpSpPr/>
          <p:nvPr/>
        </p:nvGrpSpPr>
        <p:grpSpPr>
          <a:xfrm>
            <a:off x="465455" y="3463290"/>
            <a:ext cx="2906395" cy="754380"/>
            <a:chOff x="0" y="0"/>
            <a:chExt cx="4058" cy="480"/>
          </a:xfrm>
        </p:grpSpPr>
        <p:sp>
          <p:nvSpPr>
            <p:cNvPr id="5134" name="AutoShape 15"/>
            <p:cNvSpPr/>
            <p:nvPr/>
          </p:nvSpPr>
          <p:spPr>
            <a:xfrm>
              <a:off x="0" y="0"/>
              <a:ext cx="4058" cy="480"/>
            </a:xfrm>
            <a:prstGeom prst="roundRect">
              <a:avLst>
                <a:gd name="adj" fmla="val 17509"/>
              </a:avLst>
            </a:prstGeom>
            <a:solidFill>
              <a:schemeClr val="accent1"/>
            </a:soli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grpSp>
          <p:nvGrpSpPr>
            <p:cNvPr id="5135" name="Group 16"/>
            <p:cNvGrpSpPr/>
            <p:nvPr/>
          </p:nvGrpSpPr>
          <p:grpSpPr>
            <a:xfrm>
              <a:off x="10" y="15"/>
              <a:ext cx="4043" cy="444"/>
              <a:chOff x="0" y="0"/>
              <a:chExt cx="3988" cy="444"/>
            </a:xfrm>
          </p:grpSpPr>
          <p:sp>
            <p:nvSpPr>
              <p:cNvPr id="5136" name="AutoShape 17"/>
              <p:cNvSpPr/>
              <p:nvPr/>
            </p:nvSpPr>
            <p:spPr>
              <a:xfrm>
                <a:off x="0" y="329"/>
                <a:ext cx="3988" cy="115"/>
              </a:xfrm>
              <a:prstGeom prst="roundRect">
                <a:avLst>
                  <a:gd name="adj" fmla="val 50000"/>
                </a:avLst>
              </a:prstGeom>
              <a:gradFill rotWithShape="1">
                <a:gsLst>
                  <a:gs pos="0">
                    <a:schemeClr val="accent1">
                      <a:alpha val="0"/>
                    </a:schemeClr>
                  </a:gs>
                  <a:gs pos="100000">
                    <a:srgbClr val="DCE6F2"/>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sp>
            <p:nvSpPr>
              <p:cNvPr id="5137" name="AutoShape 18"/>
              <p:cNvSpPr/>
              <p:nvPr/>
            </p:nvSpPr>
            <p:spPr>
              <a:xfrm>
                <a:off x="0" y="0"/>
                <a:ext cx="3988" cy="115"/>
              </a:xfrm>
              <a:prstGeom prst="roundRect">
                <a:avLst>
                  <a:gd name="adj" fmla="val 50000"/>
                </a:avLst>
              </a:prstGeom>
              <a:gradFill rotWithShape="1">
                <a:gsLst>
                  <a:gs pos="0">
                    <a:srgbClr val="D8E3F0"/>
                  </a:gs>
                  <a:gs pos="100000">
                    <a:schemeClr val="accent1">
                      <a:alpha val="0"/>
                    </a:schemeClr>
                  </a:gs>
                </a:gsLst>
                <a:lin ang="5400000" scaled="1"/>
                <a:tileRect/>
              </a:gradFill>
              <a:ln w="9525">
                <a:noFill/>
              </a:ln>
            </p:spPr>
            <p:txBody>
              <a:bodyPr wrap="none" anchor="ctr"/>
              <a:p>
                <a:pPr lvl="0" indent="0" eaLnBrk="0" hangingPunct="0">
                  <a:spcBef>
                    <a:spcPct val="10000"/>
                  </a:spcBef>
                </a:pPr>
                <a:endParaRPr lang="zh-CN" altLang="en-US" sz="2000" b="1" dirty="0">
                  <a:latin typeface="微软雅黑" panose="020B0503020204020204" pitchFamily="2" charset="-122"/>
                  <a:ea typeface="微软雅黑" panose="020B0503020204020204" pitchFamily="2" charset="-122"/>
                </a:endParaRPr>
              </a:p>
            </p:txBody>
          </p:sp>
        </p:grpSp>
      </p:grpSp>
      <p:sp>
        <p:nvSpPr>
          <p:cNvPr id="5138" name="Rectangle 20"/>
          <p:cNvSpPr/>
          <p:nvPr/>
        </p:nvSpPr>
        <p:spPr>
          <a:xfrm>
            <a:off x="812642" y="4460875"/>
            <a:ext cx="2214880" cy="398780"/>
          </a:xfrm>
          <a:prstGeom prst="rect">
            <a:avLst/>
          </a:prstGeom>
          <a:noFill/>
          <a:ln w="9525">
            <a:noFill/>
          </a:ln>
        </p:spPr>
        <p:txBody>
          <a:bodyPr wrap="none" anchor="t">
            <a:spAutoFit/>
          </a:bodyPr>
          <a:p>
            <a:pPr lvl="0" indent="0" algn="ctr" eaLnBrk="0" hangingPunct="0">
              <a:spcBef>
                <a:spcPct val="50000"/>
              </a:spcBef>
              <a:buClr>
                <a:srgbClr val="1F3F5F"/>
              </a:buClr>
            </a:pPr>
            <a:r>
              <a:rPr lang="zh-CN" altLang="en-US" sz="2000" b="1" dirty="0">
                <a:solidFill>
                  <a:schemeClr val="bg1"/>
                </a:solidFill>
                <a:latin typeface="微软雅黑" panose="020B0503020204020204" pitchFamily="2" charset="-122"/>
                <a:ea typeface="微软雅黑" panose="020B0503020204020204" pitchFamily="2" charset="-122"/>
              </a:rPr>
              <a:t>农村地理环境较差</a:t>
            </a:r>
            <a:endParaRPr lang="zh-CN" altLang="en-US" sz="2000" b="1" dirty="0">
              <a:solidFill>
                <a:schemeClr val="bg1"/>
              </a:solidFill>
              <a:latin typeface="微软雅黑" panose="020B0503020204020204" pitchFamily="2" charset="-122"/>
              <a:ea typeface="微软雅黑" panose="020B0503020204020204" pitchFamily="2" charset="-122"/>
            </a:endParaRPr>
          </a:p>
        </p:txBody>
      </p:sp>
      <p:sp>
        <p:nvSpPr>
          <p:cNvPr id="5139" name="Rectangle 21"/>
          <p:cNvSpPr/>
          <p:nvPr/>
        </p:nvSpPr>
        <p:spPr>
          <a:xfrm>
            <a:off x="808832" y="5550535"/>
            <a:ext cx="2214880" cy="398780"/>
          </a:xfrm>
          <a:prstGeom prst="rect">
            <a:avLst/>
          </a:prstGeom>
          <a:noFill/>
          <a:ln w="9525">
            <a:noFill/>
          </a:ln>
        </p:spPr>
        <p:txBody>
          <a:bodyPr wrap="none" anchor="t">
            <a:spAutoFit/>
          </a:bodyPr>
          <a:p>
            <a:pPr lvl="0" indent="0" algn="ctr" eaLnBrk="0" hangingPunct="0">
              <a:spcBef>
                <a:spcPct val="50000"/>
              </a:spcBef>
              <a:buClr>
                <a:srgbClr val="1F3F5F"/>
              </a:buClr>
            </a:pPr>
            <a:r>
              <a:rPr lang="zh-CN" altLang="en-US" sz="2000" b="1" dirty="0">
                <a:solidFill>
                  <a:schemeClr val="bg1"/>
                </a:solidFill>
                <a:latin typeface="微软雅黑" panose="020B0503020204020204" pitchFamily="2" charset="-122"/>
                <a:ea typeface="微软雅黑" panose="020B0503020204020204" pitchFamily="2" charset="-122"/>
              </a:rPr>
              <a:t>农村人口居住分散</a:t>
            </a:r>
            <a:endParaRPr lang="zh-CN" altLang="en-US" sz="2000" b="1" dirty="0">
              <a:solidFill>
                <a:schemeClr val="bg1"/>
              </a:solidFill>
              <a:latin typeface="微软雅黑" panose="020B0503020204020204" pitchFamily="2" charset="-122"/>
              <a:ea typeface="微软雅黑" panose="020B0503020204020204" pitchFamily="2" charset="-122"/>
            </a:endParaRPr>
          </a:p>
        </p:txBody>
      </p:sp>
      <p:sp>
        <p:nvSpPr>
          <p:cNvPr id="5140" name="Text Box 25"/>
          <p:cNvSpPr txBox="1"/>
          <p:nvPr/>
        </p:nvSpPr>
        <p:spPr>
          <a:xfrm>
            <a:off x="4064000" y="3361055"/>
            <a:ext cx="3385185" cy="3239135"/>
          </a:xfrm>
          <a:prstGeom prst="rect">
            <a:avLst/>
          </a:prstGeom>
          <a:noFill/>
          <a:ln w="19050" cap="flat" cmpd="sng">
            <a:solidFill>
              <a:schemeClr val="tx2"/>
            </a:solidFill>
            <a:prstDash val="solid"/>
            <a:miter/>
            <a:headEnd type="none" w="med" len="med"/>
            <a:tailEnd type="none" w="med" len="med"/>
          </a:ln>
        </p:spPr>
        <p:txBody>
          <a:bodyPr lIns="90170" tIns="46990" rIns="90170" bIns="46990" anchor="t"/>
          <a:p>
            <a:pPr lvl="0" algn="ctr" eaLnBrk="1" hangingPunct="1">
              <a:lnSpc>
                <a:spcPct val="150000"/>
              </a:lnSpc>
              <a:buClr>
                <a:schemeClr val="tx1"/>
              </a:buClr>
              <a:buSzPct val="80000"/>
              <a:buFont typeface="Wingdings" panose="05000000000000000000" charset="0"/>
            </a:pPr>
            <a:r>
              <a:rPr lang="zh-CN" altLang="en-US" sz="2000" b="1">
                <a:solidFill>
                  <a:srgbClr val="FF0000"/>
                </a:solidFill>
                <a:latin typeface="微软雅黑" panose="020B0503020204020204" pitchFamily="2" charset="-122"/>
                <a:ea typeface="微软雅黑" panose="020B0503020204020204" pitchFamily="2" charset="-122"/>
                <a:sym typeface="+mn-ea"/>
              </a:rPr>
              <a:t>市场失灵  </a:t>
            </a:r>
            <a:r>
              <a:rPr lang="en-US" altLang="zh-CN" sz="2000" b="1" dirty="0">
                <a:solidFill>
                  <a:srgbClr val="FF0000"/>
                </a:solidFill>
                <a:latin typeface="Arial" panose="020B0604020202020204" pitchFamily="34" charset="0"/>
                <a:cs typeface="Arial" panose="020B0604020202020204" pitchFamily="34" charset="0"/>
                <a:sym typeface="+mn-ea"/>
              </a:rPr>
              <a:t>Market failure</a:t>
            </a:r>
            <a:endParaRPr lang="zh-CN" altLang="en-US" sz="2000" b="1">
              <a:solidFill>
                <a:srgbClr val="FF0000"/>
              </a:solidFill>
              <a:latin typeface="微软雅黑" panose="020B0503020204020204" pitchFamily="2" charset="-122"/>
              <a:ea typeface="微软雅黑" panose="020B0503020204020204" pitchFamily="2" charset="-122"/>
              <a:sym typeface="+mn-ea"/>
            </a:endParaRPr>
          </a:p>
          <a:p>
            <a:pPr marL="285750" lvl="0" indent="-285750" eaLnBrk="1" hangingPunct="1">
              <a:lnSpc>
                <a:spcPct val="150000"/>
              </a:lnSpc>
              <a:buClr>
                <a:schemeClr val="tx1"/>
              </a:buClr>
              <a:buSzPct val="80000"/>
              <a:buFont typeface="Wingdings" panose="05000000000000000000" charset="0"/>
              <a:buChar char="n"/>
            </a:pPr>
            <a:r>
              <a:rPr lang="zh-CN" altLang="en-US" sz="1800">
                <a:latin typeface="微软雅黑" panose="020B0503020204020204" pitchFamily="2" charset="-122"/>
                <a:ea typeface="微软雅黑" panose="020B0503020204020204" pitchFamily="2" charset="-122"/>
                <a:sym typeface="+mn-ea"/>
              </a:rPr>
              <a:t>建设维护成本高，成本回收周期长甚至收不回成本</a:t>
            </a:r>
            <a:endParaRPr lang="zh-CN" altLang="en-US" sz="2000" b="1">
              <a:latin typeface="微软雅黑" panose="020B0503020204020204" pitchFamily="2" charset="-122"/>
              <a:ea typeface="微软雅黑" panose="020B0503020204020204" pitchFamily="2" charset="-122"/>
              <a:sym typeface="+mn-ea"/>
            </a:endParaRPr>
          </a:p>
          <a:p>
            <a:pPr marL="285750" lvl="0" indent="-285750" eaLnBrk="1" hangingPunct="1">
              <a:lnSpc>
                <a:spcPct val="150000"/>
              </a:lnSpc>
              <a:buClr>
                <a:schemeClr val="tx1"/>
              </a:buClr>
              <a:buSzPct val="80000"/>
              <a:buFont typeface="Wingdings" panose="05000000000000000000" charset="0"/>
              <a:buChar char="n"/>
            </a:pPr>
            <a:r>
              <a:rPr lang="en-US" altLang="zh-CN" sz="1600" dirty="0">
                <a:latin typeface="Arial" panose="020B0604020202020204" pitchFamily="34" charset="0"/>
                <a:cs typeface="Arial" panose="020B0604020202020204" pitchFamily="34" charset="0"/>
                <a:sym typeface="+mn-ea"/>
              </a:rPr>
              <a:t>Broadband network construction and maintenance costs are very high, cost recovery cycle is long, and even no cost can be recovered.</a:t>
            </a:r>
            <a:endParaRPr lang="en-US" altLang="zh-CN" sz="1600" dirty="0">
              <a:solidFill>
                <a:schemeClr val="tx2"/>
              </a:solidFill>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5142" name="Rectangle 20"/>
          <p:cNvSpPr/>
          <p:nvPr/>
        </p:nvSpPr>
        <p:spPr>
          <a:xfrm>
            <a:off x="809149" y="3502660"/>
            <a:ext cx="2214880" cy="398780"/>
          </a:xfrm>
          <a:prstGeom prst="rect">
            <a:avLst/>
          </a:prstGeom>
          <a:noFill/>
          <a:ln w="9525">
            <a:noFill/>
          </a:ln>
        </p:spPr>
        <p:txBody>
          <a:bodyPr wrap="none" anchor="t">
            <a:spAutoFit/>
          </a:bodyPr>
          <a:p>
            <a:pPr lvl="0" indent="0" algn="ctr" eaLnBrk="0" hangingPunct="0">
              <a:spcBef>
                <a:spcPct val="50000"/>
              </a:spcBef>
              <a:buClr>
                <a:srgbClr val="1F3F5F"/>
              </a:buClr>
            </a:pPr>
            <a:r>
              <a:rPr lang="zh-CN" altLang="en-US" sz="2000" b="1" dirty="0">
                <a:solidFill>
                  <a:schemeClr val="bg1"/>
                </a:solidFill>
                <a:latin typeface="微软雅黑" panose="020B0503020204020204" pitchFamily="2" charset="-122"/>
                <a:ea typeface="微软雅黑" panose="020B0503020204020204" pitchFamily="2" charset="-122"/>
              </a:rPr>
              <a:t>农村经济基础薄弱</a:t>
            </a:r>
            <a:endParaRPr lang="zh-CN" altLang="en-US" sz="2000" b="1" dirty="0">
              <a:solidFill>
                <a:schemeClr val="bg1"/>
              </a:solidFill>
              <a:latin typeface="微软雅黑" panose="020B0503020204020204" pitchFamily="2" charset="-122"/>
              <a:ea typeface="微软雅黑" panose="020B0503020204020204" pitchFamily="2" charset="-122"/>
            </a:endParaRPr>
          </a:p>
        </p:txBody>
      </p:sp>
      <p:cxnSp>
        <p:nvCxnSpPr>
          <p:cNvPr id="5143" name="直接连接符 45"/>
          <p:cNvCxnSpPr/>
          <p:nvPr/>
        </p:nvCxnSpPr>
        <p:spPr>
          <a:xfrm>
            <a:off x="3388995" y="3685540"/>
            <a:ext cx="586105" cy="1233170"/>
          </a:xfrm>
          <a:prstGeom prst="line">
            <a:avLst/>
          </a:prstGeom>
          <a:ln w="25400" cap="flat" cmpd="sng">
            <a:solidFill>
              <a:srgbClr val="C00000"/>
            </a:solidFill>
            <a:prstDash val="dash"/>
            <a:round/>
            <a:headEnd type="none" w="med" len="med"/>
            <a:tailEnd type="none" w="med" len="med"/>
          </a:ln>
          <a:effectLst>
            <a:outerShdw dist="17961" dir="2699999" algn="ctr" rotWithShape="0">
              <a:srgbClr val="4D004D"/>
            </a:outerShdw>
          </a:effectLst>
        </p:spPr>
      </p:cxnSp>
      <p:cxnSp>
        <p:nvCxnSpPr>
          <p:cNvPr id="5144" name="直接连接符 46"/>
          <p:cNvCxnSpPr/>
          <p:nvPr/>
        </p:nvCxnSpPr>
        <p:spPr>
          <a:xfrm flipV="1">
            <a:off x="3409950" y="4947920"/>
            <a:ext cx="609600" cy="5080"/>
          </a:xfrm>
          <a:prstGeom prst="line">
            <a:avLst/>
          </a:prstGeom>
          <a:ln w="25400" cap="flat" cmpd="sng">
            <a:solidFill>
              <a:srgbClr val="C00000"/>
            </a:solidFill>
            <a:prstDash val="dash"/>
            <a:round/>
            <a:headEnd type="none" w="med" len="med"/>
            <a:tailEnd type="none" w="med" len="med"/>
          </a:ln>
          <a:effectLst>
            <a:outerShdw dist="17961" dir="2699999" algn="ctr" rotWithShape="0">
              <a:srgbClr val="4D004D"/>
            </a:outerShdw>
          </a:effectLst>
        </p:spPr>
      </p:cxnSp>
      <p:cxnSp>
        <p:nvCxnSpPr>
          <p:cNvPr id="5145" name="直接连接符 47"/>
          <p:cNvCxnSpPr/>
          <p:nvPr/>
        </p:nvCxnSpPr>
        <p:spPr>
          <a:xfrm flipV="1">
            <a:off x="3418205" y="4992370"/>
            <a:ext cx="542290" cy="1168400"/>
          </a:xfrm>
          <a:prstGeom prst="line">
            <a:avLst/>
          </a:prstGeom>
          <a:ln w="25400" cap="flat" cmpd="sng">
            <a:solidFill>
              <a:srgbClr val="C00000"/>
            </a:solidFill>
            <a:prstDash val="dash"/>
            <a:round/>
            <a:headEnd type="none" w="med" len="med"/>
            <a:tailEnd type="none" w="med" len="med"/>
          </a:ln>
          <a:effectLst>
            <a:outerShdw dist="17961" dir="2699999" algn="ctr" rotWithShape="0">
              <a:srgbClr val="4D004D"/>
            </a:outerShdw>
          </a:effectLst>
        </p:spPr>
      </p:cxnSp>
      <p:sp>
        <p:nvSpPr>
          <p:cNvPr id="5" name="文本框 4"/>
          <p:cNvSpPr txBox="1"/>
          <p:nvPr/>
        </p:nvSpPr>
        <p:spPr>
          <a:xfrm>
            <a:off x="270510" y="1397635"/>
            <a:ext cx="11673840" cy="460375"/>
          </a:xfrm>
          <a:prstGeom prst="rect">
            <a:avLst/>
          </a:prstGeom>
          <a:noFill/>
        </p:spPr>
        <p:txBody>
          <a:bodyPr wrap="square" rtlCol="0">
            <a:spAutoFit/>
          </a:bodyPr>
          <a:p>
            <a:pPr algn="ctr"/>
            <a:r>
              <a:rPr lang="zh-CN" altLang="en-US" sz="2400" b="1">
                <a:solidFill>
                  <a:schemeClr val="tx1"/>
                </a:solidFill>
                <a:sym typeface="+mn-ea"/>
              </a:rPr>
              <a:t>农村宽带建设存在市场失灵，实施电信普遍服务是缩小城乡数字鸿沟的重要举措</a:t>
            </a:r>
            <a:endParaRPr lang="zh-CN" altLang="en-US" sz="2400" b="1">
              <a:solidFill>
                <a:schemeClr val="tx1"/>
              </a:solidFill>
              <a:latin typeface="微软雅黑" panose="020B0503020204020204" pitchFamily="2" charset="-122"/>
              <a:ea typeface="微软雅黑" panose="020B0503020204020204" pitchFamily="2" charset="-122"/>
              <a:sym typeface="+mn-ea"/>
            </a:endParaRPr>
          </a:p>
        </p:txBody>
      </p:sp>
      <p:sp>
        <p:nvSpPr>
          <p:cNvPr id="100" name="文本框 99"/>
          <p:cNvSpPr txBox="1"/>
          <p:nvPr/>
        </p:nvSpPr>
        <p:spPr>
          <a:xfrm>
            <a:off x="697230" y="2453640"/>
            <a:ext cx="11015345" cy="810260"/>
          </a:xfrm>
          <a:prstGeom prst="rect">
            <a:avLst/>
          </a:prstGeom>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wrap="square">
            <a:spAutoFit/>
          </a:bodyPr>
          <a:p>
            <a:pPr marL="353695" indent="-353695">
              <a:lnSpc>
                <a:spcPct val="130000"/>
              </a:lnSpc>
              <a:buFont typeface="Arial" panose="020B0604020202020204" pitchFamily="34" charset="0"/>
              <a:buChar char="•"/>
            </a:pPr>
            <a:r>
              <a:rPr lang="zh-CN" altLang="en-US" sz="1800">
                <a:solidFill>
                  <a:srgbClr val="FF0000"/>
                </a:solidFill>
                <a:cs typeface="仿宋_GB2312" charset="0"/>
              </a:rPr>
              <a:t>中国现阶段电信普遍服务推进重点</a:t>
            </a:r>
            <a:r>
              <a:rPr lang="zh-CN" altLang="en-US" sz="1800">
                <a:solidFill>
                  <a:srgbClr val="000000"/>
                </a:solidFill>
                <a:cs typeface="仿宋_GB2312" charset="0"/>
              </a:rPr>
              <a:t>：支持并推动农村及偏远地区宽带网络建设覆盖。</a:t>
            </a:r>
            <a:endParaRPr lang="zh-CN" altLang="en-US" sz="2000" b="1">
              <a:solidFill>
                <a:srgbClr val="000000"/>
              </a:solidFill>
              <a:cs typeface="仿宋_GB2312" charset="0"/>
            </a:endParaRPr>
          </a:p>
          <a:p>
            <a:pPr marL="353695" indent="-353695">
              <a:lnSpc>
                <a:spcPct val="130000"/>
              </a:lnSpc>
              <a:buFont typeface="Arial" panose="020B0604020202020204" pitchFamily="34" charset="0"/>
              <a:buChar char="•"/>
            </a:pPr>
            <a:r>
              <a:rPr lang="en-US" altLang="zh-CN" sz="1800" dirty="0">
                <a:solidFill>
                  <a:schemeClr val="tx1"/>
                </a:solidFill>
                <a:latin typeface="Arial" panose="020B0604020202020204" pitchFamily="34" charset="0"/>
                <a:cs typeface="Arial" panose="020B0604020202020204" pitchFamily="34" charset="0"/>
                <a:sym typeface="+mn-ea"/>
              </a:rPr>
              <a:t>At the present stage, We focus on the construction and coverage of broadband network in rural areas. </a:t>
            </a:r>
            <a:endParaRPr lang="en-US" altLang="zh-CN" sz="1800" dirty="0">
              <a:solidFill>
                <a:schemeClr val="tx1"/>
              </a:solidFill>
              <a:latin typeface="Arial" panose="020B0604020202020204" pitchFamily="34" charset="0"/>
              <a:cs typeface="Arial" panose="020B0604020202020204" pitchFamily="34" charset="0"/>
              <a:sym typeface="+mn-ea"/>
            </a:endParaRPr>
          </a:p>
        </p:txBody>
      </p:sp>
      <p:sp>
        <p:nvSpPr>
          <p:cNvPr id="18" name="右箭头 17"/>
          <p:cNvSpPr/>
          <p:nvPr/>
        </p:nvSpPr>
        <p:spPr>
          <a:xfrm>
            <a:off x="7463790" y="4615180"/>
            <a:ext cx="476250" cy="56261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p>
            <a:pPr algn="ctr"/>
            <a:endParaRPr lang="zh-CN" altLang="en-US"/>
          </a:p>
        </p:txBody>
      </p:sp>
      <p:sp>
        <p:nvSpPr>
          <p:cNvPr id="2" name="Text Box 25"/>
          <p:cNvSpPr txBox="1"/>
          <p:nvPr/>
        </p:nvSpPr>
        <p:spPr>
          <a:xfrm>
            <a:off x="7940040" y="3361055"/>
            <a:ext cx="4150995" cy="3239135"/>
          </a:xfrm>
          <a:prstGeom prst="rect">
            <a:avLst/>
          </a:prstGeom>
          <a:noFill/>
          <a:ln w="19050" cap="flat" cmpd="sng">
            <a:solidFill>
              <a:schemeClr val="tx2"/>
            </a:solidFill>
            <a:prstDash val="solid"/>
            <a:miter/>
            <a:headEnd type="none" w="med" len="med"/>
            <a:tailEnd type="none" w="med" len="med"/>
          </a:ln>
        </p:spPr>
        <p:txBody>
          <a:bodyPr lIns="90170" tIns="46990" rIns="90170" bIns="46990" anchor="t"/>
          <a:p>
            <a:pPr lvl="0" algn="ctr" eaLnBrk="1" hangingPunct="1">
              <a:lnSpc>
                <a:spcPct val="150000"/>
              </a:lnSpc>
              <a:buClr>
                <a:schemeClr val="tx1"/>
              </a:buClr>
              <a:buSzPct val="80000"/>
              <a:buFont typeface="Wingdings" panose="05000000000000000000" charset="0"/>
            </a:pPr>
            <a:r>
              <a:rPr lang="zh-CN" altLang="en-US" sz="2000" b="1">
                <a:solidFill>
                  <a:srgbClr val="FF0000"/>
                </a:solidFill>
                <a:latin typeface="微软雅黑" panose="020B0503020204020204" pitchFamily="2" charset="-122"/>
                <a:ea typeface="微软雅黑" panose="020B0503020204020204" pitchFamily="2" charset="-122"/>
                <a:sym typeface="+mn-ea"/>
              </a:rPr>
              <a:t>普遍服务是</a:t>
            </a:r>
            <a:r>
              <a:rPr lang="zh-CN" altLang="en-US" sz="2000" b="1">
                <a:solidFill>
                  <a:srgbClr val="FF0000"/>
                </a:solidFill>
                <a:sym typeface="+mn-ea"/>
              </a:rPr>
              <a:t>国际通行做法 </a:t>
            </a:r>
            <a:r>
              <a:rPr lang="en-US" altLang="zh-CN" sz="1800" b="1" dirty="0">
                <a:solidFill>
                  <a:srgbClr val="FF0000"/>
                </a:solidFill>
                <a:latin typeface="Arial" panose="020B0604020202020204" pitchFamily="34" charset="0"/>
                <a:cs typeface="Arial" panose="020B0604020202020204" pitchFamily="34" charset="0"/>
                <a:sym typeface="+mn-ea"/>
              </a:rPr>
              <a:t>Universal service is an international practice</a:t>
            </a:r>
            <a:endParaRPr lang="zh-CN" altLang="en-US" sz="2000" b="1">
              <a:solidFill>
                <a:srgbClr val="FF0000"/>
              </a:solidFill>
              <a:latin typeface="微软雅黑" panose="020B0503020204020204" pitchFamily="2" charset="-122"/>
              <a:ea typeface="微软雅黑" panose="020B0503020204020204" pitchFamily="2" charset="-122"/>
              <a:sym typeface="+mn-ea"/>
            </a:endParaRPr>
          </a:p>
          <a:p>
            <a:pPr marL="285750" lvl="0" indent="-285750" eaLnBrk="1" hangingPunct="1">
              <a:lnSpc>
                <a:spcPct val="150000"/>
              </a:lnSpc>
              <a:buClr>
                <a:schemeClr val="tx1"/>
              </a:buClr>
              <a:buSzPct val="80000"/>
              <a:buFont typeface="Wingdings" panose="05000000000000000000" charset="0"/>
              <a:buChar char="n"/>
            </a:pPr>
            <a:r>
              <a:rPr lang="zh-CN" altLang="en-US" sz="1800" dirty="0">
                <a:solidFill>
                  <a:srgbClr val="000000"/>
                </a:solidFill>
                <a:sym typeface="+mn-ea"/>
              </a:rPr>
              <a:t>根据国际电信联盟统计，全球超过</a:t>
            </a:r>
            <a:r>
              <a:rPr lang="en-US" altLang="zh-CN" sz="1800" dirty="0">
                <a:solidFill>
                  <a:srgbClr val="FF0000"/>
                </a:solidFill>
                <a:sym typeface="+mn-ea"/>
              </a:rPr>
              <a:t>159</a:t>
            </a:r>
            <a:r>
              <a:rPr lang="zh-CN" altLang="en-US" sz="1800" dirty="0">
                <a:solidFill>
                  <a:srgbClr val="FF0000"/>
                </a:solidFill>
                <a:sym typeface="+mn-ea"/>
              </a:rPr>
              <a:t>个</a:t>
            </a:r>
            <a:r>
              <a:rPr lang="zh-CN" altLang="en-US" sz="1800" dirty="0">
                <a:solidFill>
                  <a:srgbClr val="000000"/>
                </a:solidFill>
                <a:sym typeface="+mn-ea"/>
              </a:rPr>
              <a:t>国家和地区出台国家宽带规划，大部分都考虑了电信普遍服务。</a:t>
            </a:r>
            <a:endParaRPr lang="zh-CN" altLang="en-US" sz="1600" dirty="0">
              <a:solidFill>
                <a:srgbClr val="000000"/>
              </a:solidFill>
              <a:sym typeface="+mn-ea"/>
            </a:endParaRPr>
          </a:p>
          <a:p>
            <a:pPr marL="285750" lvl="0" indent="-285750" eaLnBrk="1" hangingPunct="1">
              <a:lnSpc>
                <a:spcPct val="150000"/>
              </a:lnSpc>
              <a:buClr>
                <a:schemeClr val="tx1"/>
              </a:buClr>
              <a:buSzPct val="80000"/>
              <a:buFont typeface="Wingdings" panose="05000000000000000000" charset="0"/>
              <a:buChar char="n"/>
            </a:pPr>
            <a:r>
              <a:rPr lang="en-US" altLang="zh-CN" sz="1600" dirty="0">
                <a:latin typeface="Arial" panose="020B0604020202020204" pitchFamily="34" charset="0"/>
                <a:cs typeface="Arial" panose="020B0604020202020204" pitchFamily="34" charset="0"/>
                <a:sym typeface="+mn-ea"/>
              </a:rPr>
              <a:t>More than </a:t>
            </a:r>
            <a:r>
              <a:rPr lang="en-US" altLang="zh-CN" sz="1600" dirty="0">
                <a:solidFill>
                  <a:srgbClr val="FF0000"/>
                </a:solidFill>
                <a:latin typeface="Arial" panose="020B0604020202020204" pitchFamily="34" charset="0"/>
                <a:cs typeface="Arial" panose="020B0604020202020204" pitchFamily="34" charset="0"/>
                <a:sym typeface="+mn-ea"/>
              </a:rPr>
              <a:t>159 </a:t>
            </a:r>
            <a:r>
              <a:rPr lang="en-US" altLang="zh-CN" sz="1600" dirty="0">
                <a:latin typeface="Arial" panose="020B0604020202020204" pitchFamily="34" charset="0"/>
                <a:cs typeface="Arial" panose="020B0604020202020204" pitchFamily="34" charset="0"/>
                <a:sym typeface="+mn-ea"/>
              </a:rPr>
              <a:t>countries and regions have introduced national broadband plans.</a:t>
            </a:r>
            <a:endParaRPr lang="en-US" altLang="zh-CN" sz="1600" dirty="0">
              <a:solidFill>
                <a:srgbClr val="000000"/>
              </a:solidFill>
              <a:latin typeface="Arial" panose="020B0604020202020204" pitchFamily="34" charset="0"/>
              <a:ea typeface="微软雅黑" panose="020B0503020204020204" pitchFamily="2" charset="-122"/>
              <a:cs typeface="Arial" panose="020B0604020202020204" pitchFamily="34" charset="0"/>
              <a:sym typeface="+mn-ea"/>
            </a:endParaRPr>
          </a:p>
        </p:txBody>
      </p:sp>
      <p:sp>
        <p:nvSpPr>
          <p:cNvPr id="3" name="矩形 2"/>
          <p:cNvSpPr/>
          <p:nvPr/>
        </p:nvSpPr>
        <p:spPr>
          <a:xfrm>
            <a:off x="471805" y="1836420"/>
            <a:ext cx="11343640" cy="617220"/>
          </a:xfrm>
          <a:prstGeom prst="rect">
            <a:avLst/>
          </a:prstGeom>
          <a:noFill/>
          <a:ln w="9525">
            <a:noFill/>
            <a:miter/>
          </a:ln>
        </p:spPr>
        <p:txBody>
          <a:bodyPr wrap="square" rtlCol="0" anchor="t">
            <a:noAutofit/>
          </a:bodyPr>
          <a:lstStyle>
            <a:lvl1pPr algn="l" rtl="0" eaLnBrk="0" fontAlgn="base" hangingPunct="0">
              <a:lnSpc>
                <a:spcPct val="95000"/>
              </a:lnSpc>
              <a:spcBef>
                <a:spcPct val="0"/>
              </a:spcBef>
              <a:spcAft>
                <a:spcPct val="0"/>
              </a:spcAft>
              <a:defRPr sz="2430" b="1">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lvl="0" algn="ctr">
              <a:buClrTx/>
              <a:buSzTx/>
            </a:pPr>
            <a:r>
              <a:rPr lang="en-US" altLang="zh-CN" sz="1800" dirty="0">
                <a:latin typeface="Arial" panose="020B0604020202020204" pitchFamily="34" charset="0"/>
                <a:cs typeface="Arial" panose="020B0604020202020204" pitchFamily="34" charset="0"/>
                <a:sym typeface="+mn-ea"/>
              </a:rPr>
              <a:t>Implementing telecommunications universal service is an important measure to narrow the digital divide between urban and rural areas. </a:t>
            </a:r>
            <a:endParaRPr lang="en-US" altLang="zh-CN" sz="1800" dirty="0">
              <a:latin typeface="Arial" panose="020B0604020202020204" pitchFamily="34" charset="0"/>
              <a:cs typeface="Arial" panose="020B0604020202020204" pitchFamily="34" charset="0"/>
              <a:sym typeface="+mn-ea"/>
            </a:endParaRPr>
          </a:p>
        </p:txBody>
      </p:sp>
      <p:sp>
        <p:nvSpPr>
          <p:cNvPr id="4" name="Rectangle 20"/>
          <p:cNvSpPr/>
          <p:nvPr/>
        </p:nvSpPr>
        <p:spPr>
          <a:xfrm>
            <a:off x="413861" y="3864610"/>
            <a:ext cx="2936875" cy="306705"/>
          </a:xfrm>
          <a:prstGeom prst="rect">
            <a:avLst/>
          </a:prstGeom>
          <a:noFill/>
          <a:ln w="9525">
            <a:noFill/>
          </a:ln>
        </p:spPr>
        <p:txBody>
          <a:bodyPr wrap="none" anchor="t">
            <a:spAutoFit/>
          </a:bodyPr>
          <a:p>
            <a:pPr lvl="0" algn="ctr" eaLnBrk="0" hangingPunct="0">
              <a:spcBef>
                <a:spcPct val="50000"/>
              </a:spcBef>
              <a:buClr>
                <a:srgbClr val="1F3F5F"/>
              </a:buClr>
            </a:pPr>
            <a:r>
              <a:rPr lang="en-US" altLang="zh-CN" sz="1400" b="1" dirty="0">
                <a:solidFill>
                  <a:schemeClr val="bg1"/>
                </a:solidFill>
                <a:latin typeface="Arial" panose="020B0604020202020204" pitchFamily="34" charset="0"/>
                <a:cs typeface="Arial" panose="020B0604020202020204" pitchFamily="34" charset="0"/>
              </a:rPr>
              <a:t>Weak rural economic foundation</a:t>
            </a:r>
            <a:endParaRPr lang="en-US" altLang="zh-CN" sz="1400" b="1" dirty="0">
              <a:solidFill>
                <a:schemeClr val="bg1"/>
              </a:solidFill>
              <a:latin typeface="Arial" panose="020B0604020202020204" pitchFamily="34" charset="0"/>
              <a:cs typeface="Arial" panose="020B0604020202020204" pitchFamily="34" charset="0"/>
            </a:endParaRPr>
          </a:p>
        </p:txBody>
      </p:sp>
      <p:sp>
        <p:nvSpPr>
          <p:cNvPr id="6" name="Rectangle 20"/>
          <p:cNvSpPr/>
          <p:nvPr/>
        </p:nvSpPr>
        <p:spPr>
          <a:xfrm>
            <a:off x="267335" y="4762500"/>
            <a:ext cx="3134360" cy="521970"/>
          </a:xfrm>
          <a:prstGeom prst="rect">
            <a:avLst/>
          </a:prstGeom>
          <a:noFill/>
          <a:ln w="9525">
            <a:noFill/>
          </a:ln>
        </p:spPr>
        <p:txBody>
          <a:bodyPr wrap="square" anchor="t">
            <a:spAutoFit/>
          </a:bodyPr>
          <a:p>
            <a:pPr lvl="0" algn="ctr" eaLnBrk="0" hangingPunct="0">
              <a:spcBef>
                <a:spcPct val="50000"/>
              </a:spcBef>
              <a:buClr>
                <a:srgbClr val="1F3F5F"/>
              </a:buClr>
            </a:pPr>
            <a:r>
              <a:rPr lang="en-US" altLang="zh-CN" sz="1400" b="1" dirty="0">
                <a:solidFill>
                  <a:schemeClr val="bg1"/>
                </a:solidFill>
                <a:latin typeface="Arial" panose="020B0604020202020204" pitchFamily="34" charset="0"/>
                <a:cs typeface="Arial" panose="020B0604020202020204" pitchFamily="34" charset="0"/>
              </a:rPr>
              <a:t>Poor rural geographical environment</a:t>
            </a:r>
            <a:endParaRPr lang="en-US" altLang="zh-CN" sz="1400" b="1" dirty="0">
              <a:solidFill>
                <a:schemeClr val="bg1"/>
              </a:solidFill>
              <a:latin typeface="Arial" panose="020B0604020202020204" pitchFamily="34" charset="0"/>
              <a:cs typeface="Arial" panose="020B0604020202020204" pitchFamily="34" charset="0"/>
            </a:endParaRPr>
          </a:p>
        </p:txBody>
      </p:sp>
      <p:sp>
        <p:nvSpPr>
          <p:cNvPr id="7" name="Rectangle 21"/>
          <p:cNvSpPr/>
          <p:nvPr/>
        </p:nvSpPr>
        <p:spPr>
          <a:xfrm>
            <a:off x="471805" y="5885180"/>
            <a:ext cx="2879090" cy="521970"/>
          </a:xfrm>
          <a:prstGeom prst="rect">
            <a:avLst/>
          </a:prstGeom>
          <a:noFill/>
          <a:ln w="9525">
            <a:noFill/>
          </a:ln>
        </p:spPr>
        <p:txBody>
          <a:bodyPr wrap="square" anchor="t">
            <a:spAutoFit/>
          </a:bodyPr>
          <a:p>
            <a:pPr algn="ctr" eaLnBrk="0" hangingPunct="0">
              <a:spcBef>
                <a:spcPct val="50000"/>
              </a:spcBef>
              <a:buClr>
                <a:srgbClr val="1F3F5F"/>
              </a:buClr>
            </a:pPr>
            <a:r>
              <a:rPr lang="en-US" altLang="zh-CN" sz="1400" b="1" dirty="0">
                <a:solidFill>
                  <a:schemeClr val="bg1"/>
                </a:solidFill>
                <a:latin typeface="Arial" panose="020B0604020202020204" pitchFamily="34" charset="0"/>
                <a:cs typeface="Arial" panose="020B0604020202020204" pitchFamily="34" charset="0"/>
              </a:rPr>
              <a:t>Scattered population in rural areas</a:t>
            </a:r>
            <a:endParaRPr lang="en-US" altLang="zh-CN" sz="1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0" name="内容占位符 1"/>
          <p:cNvSpPr txBox="1"/>
          <p:nvPr/>
        </p:nvSpPr>
        <p:spPr>
          <a:xfrm>
            <a:off x="541655" y="1356995"/>
            <a:ext cx="11108690" cy="534035"/>
          </a:xfrm>
          <a:prstGeom prst="rect">
            <a:avLst/>
          </a:prstGeom>
          <a:noFill/>
          <a:ln w="9525">
            <a:noFill/>
          </a:ln>
        </p:spPr>
        <p:txBody>
          <a:bodyPr wrap="square" anchor="ctr">
            <a:spAutoFit/>
          </a:bodyPr>
          <a:p>
            <a:pPr algn="ctr">
              <a:lnSpc>
                <a:spcPct val="120000"/>
              </a:lnSpc>
              <a:buClr>
                <a:srgbClr val="A4001E"/>
              </a:buClr>
              <a:buFont typeface="Arial" panose="020B0604020202020204" pitchFamily="34" charset="0"/>
            </a:pPr>
            <a:r>
              <a:rPr lang="zh-CN" altLang="en-US" sz="2400" b="1" dirty="0">
                <a:latin typeface="微软雅黑" panose="020B0503020204020204" pitchFamily="2" charset="-122"/>
              </a:rPr>
              <a:t>中国政府高度重视弥合城乡数字鸿沟，在多项规划政策中明确电信普遍服务要求</a:t>
            </a:r>
            <a:endParaRPr lang="zh-CN" altLang="en-US" sz="2400" b="1" dirty="0">
              <a:latin typeface="微软雅黑" panose="020B0503020204020204" pitchFamily="2" charset="-122"/>
            </a:endParaRPr>
          </a:p>
        </p:txBody>
      </p:sp>
      <p:sp>
        <p:nvSpPr>
          <p:cNvPr id="12300" name="圆角矩形 10"/>
          <p:cNvSpPr>
            <a:spLocks noChangeArrowheads="1"/>
          </p:cNvSpPr>
          <p:nvPr/>
        </p:nvSpPr>
        <p:spPr bwMode="auto">
          <a:xfrm>
            <a:off x="7719695" y="5024755"/>
            <a:ext cx="4024313" cy="783221"/>
          </a:xfrm>
          <a:prstGeom prst="roundRect">
            <a:avLst>
              <a:gd name="adj" fmla="val 16667"/>
            </a:avLst>
          </a:prstGeom>
          <a:solidFill>
            <a:schemeClr val="accent1"/>
          </a:solidFill>
          <a:ln w="12700" cmpd="sng">
            <a:solidFill>
              <a:srgbClr val="FFFFFF"/>
            </a:solidFill>
            <a:round/>
          </a:ln>
        </p:spPr>
        <p:txBody>
          <a:bodyPr>
            <a:spAutoFit/>
          </a:bodyPr>
          <a:p>
            <a:pPr lvl="0" algn="ctr">
              <a:buClrTx/>
              <a:buSzTx/>
              <a:defRPr/>
            </a:pPr>
            <a:r>
              <a:rPr lang="zh-CN" altLang="en-US" sz="2000" b="1" noProof="0" smtClean="0">
                <a:ln>
                  <a:noFill/>
                </a:ln>
                <a:solidFill>
                  <a:schemeClr val="bg1"/>
                </a:solidFill>
                <a:effectLst/>
                <a:uLnTx/>
                <a:uFillTx/>
                <a:sym typeface="+mn-ea"/>
              </a:rPr>
              <a:t>《“十三五”脱贫攻坚</a:t>
            </a:r>
            <a:endParaRPr lang="zh-CN" altLang="en-US" sz="2000" b="1" noProof="0" smtClean="0">
              <a:ln>
                <a:noFill/>
              </a:ln>
              <a:solidFill>
                <a:schemeClr val="bg1"/>
              </a:solidFill>
              <a:effectLst/>
              <a:uLnTx/>
              <a:uFillTx/>
              <a:sym typeface="+mn-ea"/>
            </a:endParaRPr>
          </a:p>
          <a:p>
            <a:pPr lvl="0" algn="ctr">
              <a:buClrTx/>
              <a:buSzTx/>
              <a:defRPr/>
            </a:pPr>
            <a:r>
              <a:rPr lang="zh-CN" altLang="en-US" sz="2000" b="1" noProof="0" smtClean="0">
                <a:ln>
                  <a:noFill/>
                </a:ln>
                <a:solidFill>
                  <a:schemeClr val="bg1"/>
                </a:solidFill>
                <a:effectLst/>
                <a:uLnTx/>
                <a:uFillTx/>
                <a:sym typeface="+mn-ea"/>
              </a:rPr>
              <a:t>规划》</a:t>
            </a:r>
            <a:endParaRPr lang="zh-CN" altLang="en-US" sz="2000" b="1" noProof="0" smtClean="0">
              <a:ln>
                <a:noFill/>
              </a:ln>
              <a:solidFill>
                <a:schemeClr val="bg1"/>
              </a:solidFill>
              <a:effectLst/>
              <a:uLnTx/>
              <a:uFillTx/>
              <a:sym typeface="+mn-ea"/>
            </a:endParaRPr>
          </a:p>
        </p:txBody>
      </p:sp>
      <p:pic>
        <p:nvPicPr>
          <p:cNvPr id="5" name="图片 4" descr="电信条例"/>
          <p:cNvPicPr>
            <a:picLocks noChangeAspect="1"/>
          </p:cNvPicPr>
          <p:nvPr/>
        </p:nvPicPr>
        <p:blipFill>
          <a:blip r:embed="rId1"/>
          <a:stretch>
            <a:fillRect/>
          </a:stretch>
        </p:blipFill>
        <p:spPr>
          <a:xfrm>
            <a:off x="271780" y="2728595"/>
            <a:ext cx="2406650" cy="3522980"/>
          </a:xfrm>
          <a:prstGeom prst="rect">
            <a:avLst/>
          </a:prstGeom>
          <a:ln>
            <a:solidFill>
              <a:schemeClr val="bg1">
                <a:lumMod val="75000"/>
              </a:schemeClr>
            </a:solidFill>
          </a:ln>
        </p:spPr>
      </p:pic>
      <p:sp>
        <p:nvSpPr>
          <p:cNvPr id="6" name="文本框 5"/>
          <p:cNvSpPr txBox="1"/>
          <p:nvPr/>
        </p:nvSpPr>
        <p:spPr>
          <a:xfrm>
            <a:off x="2890520" y="2616835"/>
            <a:ext cx="3209290" cy="1938020"/>
          </a:xfrm>
          <a:prstGeom prst="rect">
            <a:avLst/>
          </a:prstGeom>
          <a:noFill/>
          <a:ln w="9525">
            <a:noFill/>
          </a:ln>
        </p:spPr>
        <p:txBody>
          <a:bodyPr wrap="square">
            <a:spAutoFit/>
          </a:bodyPr>
          <a:p>
            <a:pPr algn="just">
              <a:lnSpc>
                <a:spcPct val="120000"/>
              </a:lnSpc>
            </a:pPr>
            <a:r>
              <a:rPr lang="en-US" sz="2000" b="1">
                <a:latin typeface="+mn-lt"/>
                <a:ea typeface="+mn-lt"/>
                <a:cs typeface="+mn-lt"/>
              </a:rPr>
              <a:t>2000</a:t>
            </a:r>
            <a:r>
              <a:rPr lang="zh-CN" altLang="en-US" sz="2000" b="1">
                <a:latin typeface="+mn-lt"/>
                <a:ea typeface="+mn-lt"/>
                <a:cs typeface="+mn-lt"/>
              </a:rPr>
              <a:t>年《中华人民共和国电信条例》要求</a:t>
            </a:r>
            <a:r>
              <a:rPr lang="en-US" sz="2000" b="1">
                <a:latin typeface="+mn-lt"/>
                <a:ea typeface="+mn-lt"/>
                <a:cs typeface="+mn-lt"/>
              </a:rPr>
              <a:t>“</a:t>
            </a:r>
            <a:r>
              <a:rPr lang="zh-CN" sz="2000" b="1">
                <a:latin typeface="+mn-lt"/>
                <a:ea typeface="+mn-lt"/>
                <a:cs typeface="+mn-lt"/>
              </a:rPr>
              <a:t>电信业务经营者必须按照国家有关规定履行相应的电信普遍服务义务。</a:t>
            </a:r>
            <a:endParaRPr lang="zh-CN" altLang="en-US" sz="2000" b="1">
              <a:latin typeface="+mn-lt"/>
              <a:ea typeface="+mn-lt"/>
              <a:cs typeface="+mn-lt"/>
            </a:endParaRPr>
          </a:p>
        </p:txBody>
      </p:sp>
      <p:sp>
        <p:nvSpPr>
          <p:cNvPr id="14" name="圆角矩形 10"/>
          <p:cNvSpPr>
            <a:spLocks noChangeArrowheads="1"/>
          </p:cNvSpPr>
          <p:nvPr/>
        </p:nvSpPr>
        <p:spPr bwMode="auto">
          <a:xfrm>
            <a:off x="7719695" y="2843530"/>
            <a:ext cx="4024313" cy="816543"/>
          </a:xfrm>
          <a:prstGeom prst="roundRect">
            <a:avLst>
              <a:gd name="adj" fmla="val 16667"/>
            </a:avLst>
          </a:prstGeom>
          <a:solidFill>
            <a:schemeClr val="accent1"/>
          </a:solidFill>
          <a:ln w="12700" cmpd="sng">
            <a:solidFill>
              <a:srgbClr val="FFFFFF"/>
            </a:solidFill>
            <a:round/>
          </a:ln>
        </p:spPr>
        <p:txBody>
          <a:bodyPr>
            <a:spAutoFit/>
          </a:bodyPr>
          <a:p>
            <a:pPr lvl="0" algn="ctr">
              <a:buClrTx/>
              <a:buSzTx/>
              <a:defRPr/>
            </a:pPr>
            <a:r>
              <a:rPr lang="zh-CN" altLang="en-US" sz="2000" b="1" noProof="0" smtClean="0">
                <a:ln>
                  <a:noFill/>
                </a:ln>
                <a:solidFill>
                  <a:schemeClr val="bg1"/>
                </a:solidFill>
                <a:effectLst/>
                <a:uLnTx/>
                <a:uFillTx/>
                <a:sym typeface="+mn-ea"/>
              </a:rPr>
              <a:t>《国民经济和社会发展第十三个五年规划纲要》</a:t>
            </a:r>
            <a:endParaRPr lang="zh-CN" altLang="en-US" sz="2000" b="1" noProof="0" smtClean="0">
              <a:ln>
                <a:noFill/>
              </a:ln>
              <a:solidFill>
                <a:schemeClr val="bg1"/>
              </a:solidFill>
              <a:effectLst/>
              <a:uLnTx/>
              <a:uFillTx/>
              <a:sym typeface="Arial" panose="020B0604020202020204" pitchFamily="34" charset="0"/>
            </a:endParaRPr>
          </a:p>
        </p:txBody>
      </p:sp>
      <p:sp>
        <p:nvSpPr>
          <p:cNvPr id="2" name="内容占位符 1"/>
          <p:cNvSpPr txBox="1"/>
          <p:nvPr/>
        </p:nvSpPr>
        <p:spPr>
          <a:xfrm>
            <a:off x="541655" y="1814770"/>
            <a:ext cx="11108690" cy="656077"/>
          </a:xfrm>
          <a:prstGeom prst="rect">
            <a:avLst/>
          </a:prstGeom>
          <a:noFill/>
          <a:ln w="9525">
            <a:noFill/>
          </a:ln>
        </p:spPr>
        <p:txBody>
          <a:bodyPr wrap="square" anchor="ctr">
            <a:spAutoFit/>
          </a:bodyPr>
          <a:p>
            <a:pPr algn="ctr">
              <a:lnSpc>
                <a:spcPct val="120000"/>
              </a:lnSpc>
              <a:buClr>
                <a:srgbClr val="A4001E"/>
              </a:buClr>
            </a:pPr>
            <a:r>
              <a:rPr lang="en-US" altLang="zh-CN" sz="1600" b="1" dirty="0">
                <a:latin typeface="Arial" panose="020B0604020202020204" pitchFamily="34" charset="0"/>
                <a:cs typeface="Arial" panose="020B0604020202020204" pitchFamily="34" charset="0"/>
              </a:rPr>
              <a:t>Chinese government attaches great importance to bridging the digital divide between urban and rural areas and specifies the requirements for telecommunications universal service in various planning policies. </a:t>
            </a:r>
            <a:endParaRPr lang="zh-CN" altLang="en-US" sz="2000" b="1" dirty="0">
              <a:latin typeface="Arial" panose="020B0604020202020204" pitchFamily="34" charset="0"/>
              <a:cs typeface="Arial" panose="020B0604020202020204" pitchFamily="34" charset="0"/>
            </a:endParaRPr>
          </a:p>
        </p:txBody>
      </p:sp>
      <p:sp>
        <p:nvSpPr>
          <p:cNvPr id="3" name="文本框 2"/>
          <p:cNvSpPr txBox="1"/>
          <p:nvPr/>
        </p:nvSpPr>
        <p:spPr>
          <a:xfrm>
            <a:off x="2795270" y="4512628"/>
            <a:ext cx="3966210" cy="2155825"/>
          </a:xfrm>
          <a:prstGeom prst="rect">
            <a:avLst/>
          </a:prstGeom>
          <a:noFill/>
          <a:ln w="9525">
            <a:noFill/>
          </a:ln>
        </p:spPr>
        <p:txBody>
          <a:bodyPr wrap="square" anchor="ctr">
            <a:spAutoFit/>
          </a:bodyPr>
          <a:p>
            <a:pPr lvl="0" algn="l">
              <a:lnSpc>
                <a:spcPct val="120000"/>
              </a:lnSpc>
              <a:buClr>
                <a:srgbClr val="A4001E"/>
              </a:buClr>
              <a:buSzTx/>
            </a:pPr>
            <a:r>
              <a:rPr lang="en-US" altLang="zh-CN" sz="1600" dirty="0">
                <a:latin typeface="Arial" panose="020B0604020202020204" pitchFamily="34" charset="0"/>
                <a:cs typeface="Arial" panose="020B0604020202020204" pitchFamily="34" charset="0"/>
                <a:sym typeface="+mn-ea"/>
              </a:rPr>
              <a:t>Regulation of the People’s Republic of China on Telecommunications in 2000</a:t>
            </a:r>
            <a:r>
              <a:rPr lang="en-US" altLang="zh-CN" sz="1600" dirty="0">
                <a:latin typeface="Arial" panose="020B0604020202020204" pitchFamily="34" charset="0"/>
                <a:cs typeface="Arial" panose="020B0604020202020204" pitchFamily="34" charset="0"/>
                <a:sym typeface="+mn-ea"/>
              </a:rPr>
              <a:t> stipulates that “telecommunication service operators shall fulfill corresponding telecommunications universal service obligations in accordance with the relevant national provisions.” </a:t>
            </a:r>
            <a:endParaRPr lang="en-US" altLang="zh-CN" sz="1600" dirty="0">
              <a:latin typeface="Arial" panose="020B0604020202020204" pitchFamily="34" charset="0"/>
              <a:cs typeface="Arial" panose="020B0604020202020204" pitchFamily="34" charset="0"/>
              <a:sym typeface="+mn-ea"/>
            </a:endParaRPr>
          </a:p>
        </p:txBody>
      </p:sp>
      <p:sp>
        <p:nvSpPr>
          <p:cNvPr id="4" name="圆角矩形 10"/>
          <p:cNvSpPr>
            <a:spLocks noChangeArrowheads="1"/>
          </p:cNvSpPr>
          <p:nvPr/>
        </p:nvSpPr>
        <p:spPr bwMode="auto">
          <a:xfrm>
            <a:off x="7719695" y="3627755"/>
            <a:ext cx="4024313" cy="909733"/>
          </a:xfrm>
          <a:prstGeom prst="roundRect">
            <a:avLst>
              <a:gd name="adj" fmla="val 16667"/>
            </a:avLst>
          </a:prstGeom>
          <a:solidFill>
            <a:schemeClr val="accent1"/>
          </a:solidFill>
          <a:ln w="12700" cmpd="sng">
            <a:solidFill>
              <a:srgbClr val="FFFFFF"/>
            </a:solidFill>
            <a:round/>
          </a:ln>
        </p:spPr>
        <p:txBody>
          <a:bodyPr>
            <a:spAutoFit/>
          </a:bodyPr>
          <a:p>
            <a:pPr lvl="0" algn="ctr">
              <a:buClrTx/>
              <a:buSzTx/>
              <a:defRPr/>
            </a:pPr>
            <a:r>
              <a:rPr lang="en-US" altLang="zh-CN" sz="1600" b="1" dirty="0">
                <a:solidFill>
                  <a:schemeClr val="bg1"/>
                </a:solidFill>
                <a:latin typeface="Arial" panose="020B0604020202020204" pitchFamily="34" charset="0"/>
                <a:cs typeface="Arial" panose="020B0604020202020204" pitchFamily="34" charset="0"/>
              </a:rPr>
              <a:t>The 13th Fiver-Year Plan for Economic and Social Development of the People’s Republic of China </a:t>
            </a:r>
            <a:endParaRPr lang="en-US" altLang="zh-CN" sz="16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15" name="Picture 1" descr="C:\Users\lenovo\Desktop\45b0fe9a99f57718343f7e4799b9d4a4.jpg"/>
          <p:cNvPicPr>
            <a:picLocks noChangeAspect="1"/>
          </p:cNvPicPr>
          <p:nvPr/>
        </p:nvPicPr>
        <p:blipFill>
          <a:blip r:embed="rId2"/>
          <a:stretch>
            <a:fillRect/>
          </a:stretch>
        </p:blipFill>
        <p:spPr>
          <a:xfrm>
            <a:off x="6761480" y="3101023"/>
            <a:ext cx="1169988" cy="1176337"/>
          </a:xfrm>
          <a:prstGeom prst="rect">
            <a:avLst/>
          </a:prstGeom>
          <a:noFill/>
          <a:ln w="9525">
            <a:noFill/>
          </a:ln>
        </p:spPr>
      </p:pic>
      <p:sp>
        <p:nvSpPr>
          <p:cNvPr id="7" name="圆角矩形 10"/>
          <p:cNvSpPr>
            <a:spLocks noChangeArrowheads="1"/>
          </p:cNvSpPr>
          <p:nvPr/>
        </p:nvSpPr>
        <p:spPr bwMode="auto">
          <a:xfrm>
            <a:off x="7719695" y="5806440"/>
            <a:ext cx="4024313" cy="646986"/>
          </a:xfrm>
          <a:prstGeom prst="roundRect">
            <a:avLst>
              <a:gd name="adj" fmla="val 16667"/>
            </a:avLst>
          </a:prstGeom>
          <a:solidFill>
            <a:schemeClr val="accent1"/>
          </a:solidFill>
          <a:ln w="12700" cmpd="sng">
            <a:solidFill>
              <a:srgbClr val="FFFFFF"/>
            </a:solidFill>
            <a:round/>
          </a:ln>
        </p:spPr>
        <p:txBody>
          <a:bodyPr>
            <a:spAutoFit/>
          </a:bodyPr>
          <a:p>
            <a:pPr lvl="0" algn="ctr">
              <a:buClrTx/>
              <a:buSzTx/>
              <a:defRPr/>
            </a:pPr>
            <a:r>
              <a:rPr lang="en-US" altLang="zh-CN" sz="1600" b="1" dirty="0">
                <a:solidFill>
                  <a:schemeClr val="bg1"/>
                </a:solidFill>
                <a:latin typeface="Arial" panose="020B0604020202020204" pitchFamily="34" charset="0"/>
                <a:cs typeface="Arial" panose="020B0604020202020204" pitchFamily="34" charset="0"/>
              </a:rPr>
              <a:t>Poverty Alleviation Plan for the 13th Fiver-Year Plan Period</a:t>
            </a:r>
            <a:endParaRPr lang="zh-CN" altLang="en-US" sz="1600" b="1" dirty="0">
              <a:solidFill>
                <a:schemeClr val="bg1"/>
              </a:solidFill>
              <a:latin typeface="Arial" panose="020B0604020202020204" pitchFamily="34" charset="0"/>
              <a:cs typeface="Arial" panose="020B0604020202020204" pitchFamily="34" charset="0"/>
              <a:sym typeface="+mn-ea"/>
            </a:endParaRPr>
          </a:p>
        </p:txBody>
      </p:sp>
      <p:pic>
        <p:nvPicPr>
          <p:cNvPr id="11266" name="Picture 3" descr="C:\Users\lenovo\Desktop\61c55bc980fc5d85c29fa26e401c5f50.jpg"/>
          <p:cNvPicPr>
            <a:picLocks noChangeAspect="1"/>
          </p:cNvPicPr>
          <p:nvPr/>
        </p:nvPicPr>
        <p:blipFill>
          <a:blip r:embed="rId3"/>
          <a:stretch>
            <a:fillRect/>
          </a:stretch>
        </p:blipFill>
        <p:spPr>
          <a:xfrm>
            <a:off x="6871653" y="5216525"/>
            <a:ext cx="1041400" cy="993775"/>
          </a:xfrm>
          <a:prstGeom prst="rect">
            <a:avLst/>
          </a:prstGeom>
          <a:noFill/>
          <a:ln w="9525">
            <a:noFill/>
          </a:ln>
        </p:spPr>
      </p:pic>
    </p:spTree>
    <p:custDataLst>
      <p:tags r:id="rId4"/>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title"/>
          </p:nvPr>
        </p:nvSpPr>
        <p:spPr>
          <a:xfrm>
            <a:off x="707390" y="1362075"/>
            <a:ext cx="10776585" cy="360045"/>
          </a:xfrm>
        </p:spPr>
        <p:txBody>
          <a:bodyPr wrap="square" anchor="t"/>
          <a:p>
            <a:pPr algn="ctr"/>
            <a:r>
              <a:rPr lang="zh-CN" altLang="en-US" dirty="0"/>
              <a:t>中国开展电信普遍服务的历史沿革</a:t>
            </a:r>
            <a:endParaRPr lang="zh-CN" altLang="en-US" dirty="0"/>
          </a:p>
        </p:txBody>
      </p:sp>
      <p:sp>
        <p:nvSpPr>
          <p:cNvPr id="6147" name="圆角矩形 22"/>
          <p:cNvSpPr/>
          <p:nvPr/>
        </p:nvSpPr>
        <p:spPr>
          <a:xfrm>
            <a:off x="8937625" y="4842510"/>
            <a:ext cx="2887345" cy="1771650"/>
          </a:xfrm>
          <a:prstGeom prst="roundRect">
            <a:avLst>
              <a:gd name="adj" fmla="val 16667"/>
            </a:avLst>
          </a:prstGeom>
          <a:gradFill rotWithShape="1">
            <a:gsLst>
              <a:gs pos="0">
                <a:srgbClr val="BCBCBC">
                  <a:alpha val="100000"/>
                </a:srgbClr>
              </a:gs>
              <a:gs pos="35001">
                <a:srgbClr val="D0D0D0">
                  <a:alpha val="100000"/>
                </a:srgbClr>
              </a:gs>
              <a:gs pos="100000">
                <a:srgbClr val="EDEDED">
                  <a:alpha val="100000"/>
                </a:srgbClr>
              </a:gs>
            </a:gsLst>
            <a:lin ang="5400000" scaled="1"/>
            <a:tileRect/>
          </a:gradFill>
          <a:ln w="9525" cap="flat" cmpd="sng">
            <a:solidFill>
              <a:srgbClr val="000000"/>
            </a:solidFill>
            <a:prstDash val="solid"/>
            <a:round/>
            <a:headEnd type="none" w="med" len="med"/>
            <a:tailEnd type="none" w="med" len="med"/>
          </a:ln>
          <a:effectLst>
            <a:outerShdw dist="20000" dir="5400000" algn="ctr" rotWithShape="0">
              <a:srgbClr val="000000">
                <a:alpha val="37999"/>
              </a:srgbClr>
            </a:outerShdw>
          </a:effectLst>
        </p:spPr>
        <p:txBody>
          <a:bodyPr anchor="ctr"/>
          <a:p>
            <a:pPr algn="ctr" eaLnBrk="0" hangingPunct="0"/>
            <a:endParaRPr lang="zh-CN" altLang="en-US" b="1" dirty="0">
              <a:latin typeface="微软雅黑" panose="020B0503020204020204" pitchFamily="2" charset="-122"/>
              <a:ea typeface="微软雅黑" panose="020B0503020204020204" pitchFamily="2" charset="-122"/>
            </a:endParaRPr>
          </a:p>
        </p:txBody>
      </p:sp>
      <p:sp>
        <p:nvSpPr>
          <p:cNvPr id="6148" name="圆角矩形 23"/>
          <p:cNvSpPr/>
          <p:nvPr/>
        </p:nvSpPr>
        <p:spPr>
          <a:xfrm>
            <a:off x="2988310" y="4842510"/>
            <a:ext cx="2764790" cy="1771650"/>
          </a:xfrm>
          <a:prstGeom prst="roundRect">
            <a:avLst>
              <a:gd name="adj" fmla="val 16667"/>
            </a:avLst>
          </a:prstGeom>
          <a:gradFill rotWithShape="1">
            <a:gsLst>
              <a:gs pos="0">
                <a:srgbClr val="BCBCBC">
                  <a:alpha val="100000"/>
                </a:srgbClr>
              </a:gs>
              <a:gs pos="35001">
                <a:srgbClr val="D0D0D0">
                  <a:alpha val="100000"/>
                </a:srgbClr>
              </a:gs>
              <a:gs pos="100000">
                <a:srgbClr val="EDEDED">
                  <a:alpha val="100000"/>
                </a:srgbClr>
              </a:gs>
            </a:gsLst>
            <a:lin ang="5400000" scaled="1"/>
            <a:tileRect/>
          </a:gradFill>
          <a:ln w="9525" cap="flat" cmpd="sng">
            <a:solidFill>
              <a:srgbClr val="000000"/>
            </a:solidFill>
            <a:prstDash val="solid"/>
            <a:round/>
            <a:headEnd type="none" w="med" len="med"/>
            <a:tailEnd type="none" w="med" len="med"/>
          </a:ln>
          <a:effectLst>
            <a:outerShdw dist="20000" dir="5400000" algn="ctr" rotWithShape="0">
              <a:srgbClr val="000000">
                <a:alpha val="37999"/>
              </a:srgbClr>
            </a:outerShdw>
          </a:effectLst>
        </p:spPr>
        <p:txBody>
          <a:bodyPr anchor="ctr"/>
          <a:p>
            <a:pPr algn="ctr" eaLnBrk="0" hangingPunct="0"/>
            <a:endParaRPr lang="zh-CN" altLang="en-US" sz="1800" dirty="0">
              <a:latin typeface="微软雅黑" panose="020B0503020204020204" pitchFamily="2" charset="-122"/>
              <a:ea typeface="微软雅黑" panose="020B0503020204020204" pitchFamily="2" charset="-122"/>
            </a:endParaRPr>
          </a:p>
        </p:txBody>
      </p:sp>
      <p:sp>
        <p:nvSpPr>
          <p:cNvPr id="6149" name="圆角矩形 24"/>
          <p:cNvSpPr/>
          <p:nvPr/>
        </p:nvSpPr>
        <p:spPr>
          <a:xfrm>
            <a:off x="248285" y="4842510"/>
            <a:ext cx="2606040" cy="1771650"/>
          </a:xfrm>
          <a:prstGeom prst="roundRect">
            <a:avLst>
              <a:gd name="adj" fmla="val 16667"/>
            </a:avLst>
          </a:prstGeom>
          <a:gradFill rotWithShape="1">
            <a:gsLst>
              <a:gs pos="0">
                <a:srgbClr val="BCBCBC">
                  <a:alpha val="100000"/>
                </a:srgbClr>
              </a:gs>
              <a:gs pos="35001">
                <a:srgbClr val="D0D0D0">
                  <a:alpha val="100000"/>
                </a:srgbClr>
              </a:gs>
              <a:gs pos="100000">
                <a:srgbClr val="EDEDED">
                  <a:alpha val="100000"/>
                </a:srgbClr>
              </a:gs>
            </a:gsLst>
            <a:lin ang="5400000" scaled="1"/>
            <a:tileRect/>
          </a:gradFill>
          <a:ln w="9525" cap="flat" cmpd="sng">
            <a:solidFill>
              <a:srgbClr val="000000"/>
            </a:solidFill>
            <a:prstDash val="solid"/>
            <a:round/>
            <a:headEnd type="none" w="med" len="med"/>
            <a:tailEnd type="none" w="med" len="med"/>
          </a:ln>
          <a:effectLst>
            <a:outerShdw dist="20000" dir="5400000" algn="ctr" rotWithShape="0">
              <a:srgbClr val="000000">
                <a:alpha val="37999"/>
              </a:srgbClr>
            </a:outerShdw>
          </a:effectLst>
        </p:spPr>
        <p:txBody>
          <a:bodyPr anchor="ctr"/>
          <a:p>
            <a:pPr algn="ctr" eaLnBrk="0" hangingPunct="0"/>
            <a:endParaRPr lang="zh-CN" altLang="en-US" sz="1800" dirty="0">
              <a:latin typeface="微软雅黑" panose="020B0503020204020204" pitchFamily="2" charset="-122"/>
              <a:ea typeface="微软雅黑" panose="020B0503020204020204" pitchFamily="2" charset="-122"/>
            </a:endParaRPr>
          </a:p>
        </p:txBody>
      </p:sp>
      <p:sp>
        <p:nvSpPr>
          <p:cNvPr id="6150" name="圆角矩形 20"/>
          <p:cNvSpPr/>
          <p:nvPr/>
        </p:nvSpPr>
        <p:spPr>
          <a:xfrm>
            <a:off x="5887085" y="4842510"/>
            <a:ext cx="2921000" cy="1771650"/>
          </a:xfrm>
          <a:prstGeom prst="roundRect">
            <a:avLst>
              <a:gd name="adj" fmla="val 16667"/>
            </a:avLst>
          </a:prstGeom>
          <a:gradFill rotWithShape="1">
            <a:gsLst>
              <a:gs pos="0">
                <a:srgbClr val="BCBCBC">
                  <a:alpha val="100000"/>
                </a:srgbClr>
              </a:gs>
              <a:gs pos="35001">
                <a:srgbClr val="D0D0D0">
                  <a:alpha val="100000"/>
                </a:srgbClr>
              </a:gs>
              <a:gs pos="100000">
                <a:srgbClr val="EDEDED">
                  <a:alpha val="100000"/>
                </a:srgbClr>
              </a:gs>
            </a:gsLst>
            <a:lin ang="5400000" scaled="1"/>
            <a:tileRect/>
          </a:gradFill>
          <a:ln w="9525" cap="flat" cmpd="sng">
            <a:solidFill>
              <a:srgbClr val="000000"/>
            </a:solidFill>
            <a:prstDash val="solid"/>
            <a:round/>
            <a:headEnd type="none" w="med" len="med"/>
            <a:tailEnd type="none" w="med" len="med"/>
          </a:ln>
          <a:effectLst>
            <a:outerShdw dist="20000" dir="5400000" algn="ctr" rotWithShape="0">
              <a:srgbClr val="000000">
                <a:alpha val="37999"/>
              </a:srgbClr>
            </a:outerShdw>
          </a:effectLst>
        </p:spPr>
        <p:txBody>
          <a:bodyPr anchor="ctr"/>
          <a:p>
            <a:pPr algn="ctr" eaLnBrk="0" hangingPunct="0"/>
            <a:endParaRPr lang="zh-CN" altLang="en-US" sz="1800" b="1" dirty="0">
              <a:latin typeface="微软雅黑" panose="020B0503020204020204" pitchFamily="2" charset="-122"/>
              <a:ea typeface="微软雅黑" panose="020B0503020204020204" pitchFamily="2" charset="-122"/>
            </a:endParaRPr>
          </a:p>
        </p:txBody>
      </p:sp>
      <p:sp>
        <p:nvSpPr>
          <p:cNvPr id="6151" name="右箭头 6"/>
          <p:cNvSpPr/>
          <p:nvPr/>
        </p:nvSpPr>
        <p:spPr>
          <a:xfrm>
            <a:off x="344805" y="4065270"/>
            <a:ext cx="11667490" cy="859155"/>
          </a:xfrm>
          <a:prstGeom prst="rightArrow">
            <a:avLst>
              <a:gd name="adj1" fmla="val 50000"/>
              <a:gd name="adj2" fmla="val 49737"/>
            </a:avLst>
          </a:prstGeom>
          <a:solidFill>
            <a:srgbClr val="C00000">
              <a:alpha val="50000"/>
            </a:srgbClr>
          </a:solidFill>
          <a:ln w="9525">
            <a:noFill/>
          </a:ln>
          <a:effectLst>
            <a:outerShdw dist="17961" dir="2699999" algn="ctr" rotWithShape="0">
              <a:srgbClr val="4D004D"/>
            </a:outerShdw>
          </a:effectLst>
        </p:spPr>
        <p:txBody>
          <a:bodyPr wrap="none" anchor="ctr"/>
          <a:p>
            <a:pPr eaLnBrk="0" hangingPunct="0"/>
            <a:endParaRPr lang="zh-CN" altLang="en-US" dirty="0">
              <a:latin typeface="楷体_GB2312" charset="-122"/>
              <a:ea typeface="楷体_GB2312" charset="-122"/>
            </a:endParaRPr>
          </a:p>
        </p:txBody>
      </p:sp>
      <p:sp>
        <p:nvSpPr>
          <p:cNvPr id="6152" name="文本框 7"/>
          <p:cNvSpPr txBox="1"/>
          <p:nvPr/>
        </p:nvSpPr>
        <p:spPr>
          <a:xfrm>
            <a:off x="3472815" y="4309745"/>
            <a:ext cx="1838325" cy="368300"/>
          </a:xfrm>
          <a:prstGeom prst="rect">
            <a:avLst/>
          </a:prstGeom>
          <a:noFill/>
          <a:ln w="9525">
            <a:noFill/>
          </a:ln>
        </p:spPr>
        <p:txBody>
          <a:bodyPr wrap="square" anchor="t">
            <a:spAutoFit/>
          </a:bodyPr>
          <a:p>
            <a:pPr algn="ctr"/>
            <a:r>
              <a:rPr lang="en-US" altLang="en-US" b="1" dirty="0">
                <a:solidFill>
                  <a:schemeClr val="bg1"/>
                </a:solidFill>
                <a:latin typeface="微软雅黑" panose="020B0503020204020204" pitchFamily="2" charset="-122"/>
                <a:ea typeface="微软雅黑" panose="020B0503020204020204" pitchFamily="2" charset="-122"/>
              </a:rPr>
              <a:t>2006</a:t>
            </a:r>
            <a:endParaRPr lang="zh-CN" altLang="en-US" b="1" dirty="0">
              <a:solidFill>
                <a:schemeClr val="bg1"/>
              </a:solidFill>
              <a:latin typeface="微软雅黑" panose="020B0503020204020204" pitchFamily="2" charset="-122"/>
              <a:ea typeface="微软雅黑" panose="020B0503020204020204" pitchFamily="2" charset="-122"/>
            </a:endParaRPr>
          </a:p>
        </p:txBody>
      </p:sp>
      <p:sp>
        <p:nvSpPr>
          <p:cNvPr id="6153" name="文本框 9"/>
          <p:cNvSpPr txBox="1"/>
          <p:nvPr/>
        </p:nvSpPr>
        <p:spPr>
          <a:xfrm>
            <a:off x="6370320" y="4309745"/>
            <a:ext cx="1889125" cy="368300"/>
          </a:xfrm>
          <a:prstGeom prst="rect">
            <a:avLst/>
          </a:prstGeom>
          <a:noFill/>
          <a:ln w="9525">
            <a:noFill/>
          </a:ln>
        </p:spPr>
        <p:txBody>
          <a:bodyPr anchor="t">
            <a:spAutoFit/>
          </a:bodyPr>
          <a:p>
            <a:pPr algn="ctr"/>
            <a:r>
              <a:rPr lang="en-US" altLang="en-US" b="1" dirty="0">
                <a:solidFill>
                  <a:schemeClr val="bg1"/>
                </a:solidFill>
                <a:latin typeface="微软雅黑" panose="020B0503020204020204" pitchFamily="2" charset="-122"/>
                <a:ea typeface="微软雅黑" panose="020B0503020204020204" pitchFamily="2" charset="-122"/>
              </a:rPr>
              <a:t>2010</a:t>
            </a:r>
            <a:endParaRPr lang="zh-CN" altLang="en-US" b="1" dirty="0">
              <a:solidFill>
                <a:schemeClr val="bg1"/>
              </a:solidFill>
              <a:latin typeface="微软雅黑" panose="020B0503020204020204" pitchFamily="2" charset="-122"/>
              <a:ea typeface="微软雅黑" panose="020B0503020204020204" pitchFamily="2" charset="-122"/>
            </a:endParaRPr>
          </a:p>
        </p:txBody>
      </p:sp>
      <p:sp>
        <p:nvSpPr>
          <p:cNvPr id="6154" name="文本框 10"/>
          <p:cNvSpPr txBox="1"/>
          <p:nvPr/>
        </p:nvSpPr>
        <p:spPr>
          <a:xfrm>
            <a:off x="9114790" y="4309745"/>
            <a:ext cx="2292985" cy="645160"/>
          </a:xfrm>
          <a:prstGeom prst="rect">
            <a:avLst/>
          </a:prstGeom>
          <a:noFill/>
          <a:ln w="9525">
            <a:noFill/>
          </a:ln>
        </p:spPr>
        <p:txBody>
          <a:bodyPr anchor="t">
            <a:spAutoFit/>
          </a:bodyPr>
          <a:p>
            <a:pPr algn="ctr"/>
            <a:r>
              <a:rPr lang="en-US" altLang="en-US" b="1" dirty="0">
                <a:solidFill>
                  <a:schemeClr val="bg1"/>
                </a:solidFill>
                <a:latin typeface="Arial" panose="020B0604020202020204" pitchFamily="34" charset="0"/>
                <a:cs typeface="Arial" panose="020B0604020202020204" pitchFamily="34" charset="0"/>
                <a:sym typeface="+mn-ea"/>
              </a:rPr>
              <a:t>Since 2015</a:t>
            </a:r>
            <a:endParaRPr lang="zh-CN" altLang="en-US" b="1" dirty="0">
              <a:solidFill>
                <a:schemeClr val="bg1"/>
              </a:solidFill>
              <a:latin typeface="Arial" panose="020B0604020202020204" pitchFamily="34" charset="0"/>
              <a:cs typeface="Arial" panose="020B0604020202020204" pitchFamily="34" charset="0"/>
            </a:endParaRPr>
          </a:p>
          <a:p>
            <a:pPr algn="ctr"/>
            <a:endParaRPr lang="zh-CN" altLang="en-US" b="1" dirty="0">
              <a:solidFill>
                <a:schemeClr val="bg1"/>
              </a:solidFill>
              <a:latin typeface="微软雅黑" panose="020B0503020204020204" pitchFamily="2" charset="-122"/>
              <a:ea typeface="微软雅黑" panose="020B0503020204020204" pitchFamily="2" charset="-122"/>
            </a:endParaRPr>
          </a:p>
        </p:txBody>
      </p:sp>
      <p:sp>
        <p:nvSpPr>
          <p:cNvPr id="6155" name="文本框 11"/>
          <p:cNvSpPr txBox="1"/>
          <p:nvPr/>
        </p:nvSpPr>
        <p:spPr>
          <a:xfrm>
            <a:off x="670560" y="4306570"/>
            <a:ext cx="1480820" cy="368300"/>
          </a:xfrm>
          <a:prstGeom prst="rect">
            <a:avLst/>
          </a:prstGeom>
          <a:noFill/>
          <a:ln w="9525">
            <a:noFill/>
          </a:ln>
        </p:spPr>
        <p:txBody>
          <a:bodyPr anchor="t">
            <a:spAutoFit/>
          </a:bodyPr>
          <a:p>
            <a:pPr algn="ctr"/>
            <a:r>
              <a:rPr lang="en-US" altLang="en-US" b="1" dirty="0">
                <a:solidFill>
                  <a:schemeClr val="bg1"/>
                </a:solidFill>
                <a:latin typeface="微软雅黑" panose="020B0503020204020204" pitchFamily="2" charset="-122"/>
                <a:ea typeface="微软雅黑" panose="020B0503020204020204" pitchFamily="2" charset="-122"/>
              </a:rPr>
              <a:t>2004</a:t>
            </a:r>
            <a:endParaRPr lang="zh-CN" altLang="en-US" b="1" dirty="0">
              <a:solidFill>
                <a:schemeClr val="bg1"/>
              </a:solidFill>
              <a:latin typeface="微软雅黑" panose="020B0503020204020204" pitchFamily="2" charset="-122"/>
              <a:ea typeface="微软雅黑" panose="020B0503020204020204" pitchFamily="2" charset="-122"/>
            </a:endParaRPr>
          </a:p>
        </p:txBody>
      </p:sp>
      <p:sp>
        <p:nvSpPr>
          <p:cNvPr id="6156" name="Text Box 7"/>
          <p:cNvSpPr txBox="1"/>
          <p:nvPr/>
        </p:nvSpPr>
        <p:spPr>
          <a:xfrm>
            <a:off x="412115" y="4900930"/>
            <a:ext cx="2319020" cy="732155"/>
          </a:xfrm>
          <a:prstGeom prst="rect">
            <a:avLst/>
          </a:prstGeom>
          <a:noFill/>
          <a:ln w="9525">
            <a:noFill/>
          </a:ln>
        </p:spPr>
        <p:txBody>
          <a:bodyPr wrap="square" anchor="t">
            <a:spAutoFit/>
          </a:bodyPr>
          <a:p>
            <a:pPr algn="just">
              <a:lnSpc>
                <a:spcPts val="2500"/>
              </a:lnSpc>
              <a:buFont typeface="Wingdings" panose="05000000000000000000" pitchFamily="2" charset="2"/>
              <a:buNone/>
            </a:pPr>
            <a:r>
              <a:rPr lang="zh-CN" altLang="en-US" sz="1800" dirty="0">
                <a:latin typeface="微软雅黑" panose="020B0503020204020204" pitchFamily="2" charset="-122"/>
                <a:ea typeface="微软雅黑" panose="020B0503020204020204" pitchFamily="2" charset="-122"/>
                <a:sym typeface="华文细黑" panose="02010600040101010101" pitchFamily="2" charset="-122"/>
              </a:rPr>
              <a:t>实施</a:t>
            </a:r>
            <a:r>
              <a:rPr lang="zh-CN" altLang="en-US" sz="1800" dirty="0">
                <a:sym typeface="华文细黑" panose="02010600040101010101" pitchFamily="2" charset="-122"/>
              </a:rPr>
              <a:t>“村通工程”</a:t>
            </a:r>
            <a:r>
              <a:rPr lang="zh-CN" altLang="en-US" sz="1800" dirty="0">
                <a:latin typeface="微软雅黑" panose="020B0503020204020204" pitchFamily="2" charset="-122"/>
                <a:ea typeface="微软雅黑" panose="020B0503020204020204" pitchFamily="2" charset="-122"/>
                <a:sym typeface="华文细黑" panose="02010600040101010101" pitchFamily="2" charset="-122"/>
              </a:rPr>
              <a:t>，推进行政村通电话</a:t>
            </a:r>
            <a:endParaRPr lang="zh-CN" altLang="en-US" sz="1800" dirty="0">
              <a:latin typeface="微软雅黑" panose="020B0503020204020204" pitchFamily="2" charset="-122"/>
              <a:ea typeface="微软雅黑" panose="020B0503020204020204" pitchFamily="2" charset="-122"/>
              <a:sym typeface="华文细黑" panose="02010600040101010101" pitchFamily="2" charset="-122"/>
            </a:endParaRPr>
          </a:p>
        </p:txBody>
      </p:sp>
      <p:sp>
        <p:nvSpPr>
          <p:cNvPr id="6157" name="Text Box 7"/>
          <p:cNvSpPr txBox="1"/>
          <p:nvPr/>
        </p:nvSpPr>
        <p:spPr>
          <a:xfrm>
            <a:off x="3112135" y="4842510"/>
            <a:ext cx="2641600" cy="1052830"/>
          </a:xfrm>
          <a:prstGeom prst="rect">
            <a:avLst/>
          </a:prstGeom>
          <a:noFill/>
          <a:ln w="9525">
            <a:noFill/>
          </a:ln>
        </p:spPr>
        <p:txBody>
          <a:bodyPr wrap="square" anchor="t">
            <a:spAutoFit/>
          </a:bodyPr>
          <a:p>
            <a:pPr algn="ctr">
              <a:lnSpc>
                <a:spcPts val="2500"/>
              </a:lnSpc>
              <a:buFont typeface="Wingdings" panose="05000000000000000000" pitchFamily="2" charset="2"/>
              <a:buNone/>
            </a:pPr>
            <a:r>
              <a:rPr lang="zh-CN" altLang="en-US" sz="1800" dirty="0">
                <a:latin typeface="微软雅黑" panose="020B0503020204020204" pitchFamily="2" charset="-122"/>
                <a:ea typeface="微软雅黑" panose="020B0503020204020204" pitchFamily="2" charset="-122"/>
                <a:sym typeface="Arial" panose="020B0604020202020204" pitchFamily="34" charset="0"/>
              </a:rPr>
              <a:t>将通宽带(512K</a:t>
            </a:r>
            <a:r>
              <a:rPr lang="en-US" altLang="zh-CN" sz="1800" dirty="0">
                <a:latin typeface="微软雅黑" panose="020B0503020204020204" pitchFamily="2" charset="-122"/>
                <a:ea typeface="微软雅黑" panose="020B0503020204020204" pitchFamily="2" charset="-122"/>
                <a:sym typeface="Arial" panose="020B0604020202020204" pitchFamily="34" charset="0"/>
              </a:rPr>
              <a:t>bps</a:t>
            </a:r>
            <a:r>
              <a:rPr lang="zh-CN" altLang="en-US" sz="1800" dirty="0">
                <a:latin typeface="微软雅黑" panose="020B0503020204020204" pitchFamily="2" charset="-122"/>
                <a:ea typeface="微软雅黑" panose="020B0503020204020204" pitchFamily="2" charset="-122"/>
                <a:sym typeface="Arial" panose="020B0604020202020204" pitchFamily="34" charset="0"/>
              </a:rPr>
              <a:t>) 纳入”村通工程”内容，推进乡镇通宽带</a:t>
            </a:r>
            <a:endParaRPr lang="zh-CN" altLang="en-US" sz="1800" dirty="0">
              <a:latin typeface="微软雅黑" panose="020B0503020204020204" pitchFamily="2" charset="-122"/>
              <a:ea typeface="微软雅黑" panose="020B0503020204020204" pitchFamily="2" charset="-122"/>
              <a:sym typeface="Arial" panose="020B0604020202020204" pitchFamily="34" charset="0"/>
            </a:endParaRPr>
          </a:p>
        </p:txBody>
      </p:sp>
      <p:sp>
        <p:nvSpPr>
          <p:cNvPr id="6158" name="Text Box 7"/>
          <p:cNvSpPr txBox="1"/>
          <p:nvPr/>
        </p:nvSpPr>
        <p:spPr>
          <a:xfrm>
            <a:off x="5887720" y="4842510"/>
            <a:ext cx="2920365" cy="732155"/>
          </a:xfrm>
          <a:prstGeom prst="rect">
            <a:avLst/>
          </a:prstGeom>
          <a:noFill/>
          <a:ln w="9525">
            <a:noFill/>
          </a:ln>
        </p:spPr>
        <p:txBody>
          <a:bodyPr wrap="square" anchor="t">
            <a:spAutoFit/>
          </a:bodyPr>
          <a:p>
            <a:pPr algn="ctr">
              <a:lnSpc>
                <a:spcPts val="2500"/>
              </a:lnSpc>
              <a:buFont typeface="Wingdings" panose="05000000000000000000" pitchFamily="2" charset="2"/>
              <a:buNone/>
            </a:pPr>
            <a:r>
              <a:rPr lang="zh-CN" altLang="en-US" sz="1800" dirty="0">
                <a:latin typeface="微软雅黑" panose="020B0503020204020204" pitchFamily="2" charset="-122"/>
                <a:ea typeface="微软雅黑" panose="020B0503020204020204" pitchFamily="2" charset="-122"/>
                <a:sym typeface="华文细黑" panose="02010600040101010101" pitchFamily="2" charset="-122"/>
              </a:rPr>
              <a:t>开展“信息下乡”活动，促进通信终端进村入户</a:t>
            </a:r>
            <a:endParaRPr lang="zh-CN" altLang="en-US" sz="1800" dirty="0">
              <a:latin typeface="微软雅黑" panose="020B0503020204020204" pitchFamily="2" charset="-122"/>
              <a:ea typeface="微软雅黑" panose="020B0503020204020204" pitchFamily="2" charset="-122"/>
              <a:sym typeface="华文细黑" panose="02010600040101010101" pitchFamily="2" charset="-122"/>
            </a:endParaRPr>
          </a:p>
        </p:txBody>
      </p:sp>
      <p:sp>
        <p:nvSpPr>
          <p:cNvPr id="6159" name="Text Box 7"/>
          <p:cNvSpPr txBox="1"/>
          <p:nvPr/>
        </p:nvSpPr>
        <p:spPr>
          <a:xfrm>
            <a:off x="8937625" y="4871720"/>
            <a:ext cx="2887980" cy="1052830"/>
          </a:xfrm>
          <a:prstGeom prst="rect">
            <a:avLst/>
          </a:prstGeom>
          <a:noFill/>
          <a:ln w="9525">
            <a:noFill/>
          </a:ln>
        </p:spPr>
        <p:txBody>
          <a:bodyPr wrap="square" anchor="t">
            <a:spAutoFit/>
          </a:bodyPr>
          <a:p>
            <a:pPr algn="ctr">
              <a:lnSpc>
                <a:spcPts val="2500"/>
              </a:lnSpc>
              <a:buFont typeface="Wingdings" panose="05000000000000000000" pitchFamily="2" charset="2"/>
              <a:buNone/>
            </a:pPr>
            <a:r>
              <a:rPr lang="zh-CN" altLang="en-US" sz="20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组织实施</a:t>
            </a:r>
            <a:r>
              <a:rPr lang="en-US" altLang="zh-CN" sz="20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5</a:t>
            </a:r>
            <a:r>
              <a:rPr lang="zh-CN" altLang="en-US" sz="20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批电信普遍服务试点，推动行政村通光纤和</a:t>
            </a:r>
            <a:r>
              <a:rPr lang="en-US" altLang="zh-CN" sz="20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4G</a:t>
            </a:r>
            <a:endParaRPr lang="en-US" altLang="zh-CN" sz="2000" b="1" dirty="0">
              <a:solidFill>
                <a:srgbClr val="C0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 name="上箭头 2"/>
          <p:cNvSpPr/>
          <p:nvPr/>
        </p:nvSpPr>
        <p:spPr>
          <a:xfrm>
            <a:off x="8808085" y="3909060"/>
            <a:ext cx="235585" cy="35369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a:p>
        </p:txBody>
      </p:sp>
      <p:pic>
        <p:nvPicPr>
          <p:cNvPr id="3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36345" y="2512060"/>
            <a:ext cx="1073785" cy="116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2310130" y="2335530"/>
            <a:ext cx="1246505" cy="497205"/>
          </a:xfrm>
          <a:prstGeom prst="rect">
            <a:avLst/>
          </a:prstGeom>
          <a:noFill/>
          <a:ln w="9525">
            <a:noFill/>
          </a:ln>
        </p:spPr>
        <p:txBody>
          <a:bodyPr wrap="square">
            <a:spAutoFit/>
          </a:bodyPr>
          <a:p>
            <a:pPr algn="ctr">
              <a:lnSpc>
                <a:spcPct val="110000"/>
              </a:lnSpc>
              <a:buFont typeface="Wingdings" panose="05000000000000000000" charset="0"/>
            </a:pPr>
            <a:r>
              <a:rPr lang="en-US" altLang="zh-CN" sz="2400" b="1">
                <a:cs typeface="仿宋_GB2312" panose="02010609030101010101" pitchFamily="49" charset="-122"/>
              </a:rPr>
              <a:t>2014</a:t>
            </a:r>
            <a:endParaRPr lang="zh-CN" altLang="en-US" sz="2400" b="1">
              <a:cs typeface="仿宋_GB2312" panose="02010609030101010101" pitchFamily="49" charset="-122"/>
            </a:endParaRPr>
          </a:p>
        </p:txBody>
      </p:sp>
      <p:grpSp>
        <p:nvGrpSpPr>
          <p:cNvPr id="5" name="组合 27"/>
          <p:cNvGrpSpPr/>
          <p:nvPr/>
        </p:nvGrpSpPr>
        <p:grpSpPr bwMode="auto">
          <a:xfrm>
            <a:off x="3912870" y="2359660"/>
            <a:ext cx="1836420" cy="601617"/>
            <a:chOff x="814367" y="2204864"/>
            <a:chExt cx="2173218" cy="662076"/>
          </a:xfrm>
        </p:grpSpPr>
        <p:sp>
          <p:nvSpPr>
            <p:cNvPr id="6" name="文本框 1"/>
            <p:cNvSpPr txBox="1">
              <a:spLocks noChangeArrowheads="1"/>
            </p:cNvSpPr>
            <p:nvPr/>
          </p:nvSpPr>
          <p:spPr bwMode="auto">
            <a:xfrm>
              <a:off x="1731685" y="2258273"/>
              <a:ext cx="1255900" cy="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eaLnBrk="1" hangingPunct="1">
                <a:lnSpc>
                  <a:spcPct val="150000"/>
                </a:lnSpc>
                <a:spcBef>
                  <a:spcPts val="1200"/>
                </a:spcBef>
                <a:spcAft>
                  <a:spcPts val="600"/>
                </a:spcAft>
                <a:buFont typeface="Arial" panose="020B0604020202020204" pitchFamily="34" charset="0"/>
                <a:buNone/>
              </a:pPr>
              <a:r>
                <a:rPr lang="zh-CN" altLang="en-US" sz="2000" b="1" dirty="0"/>
                <a:t>未通村</a:t>
              </a:r>
              <a:endParaRPr lang="zh-CN" altLang="en-US" sz="2000" b="1" dirty="0"/>
            </a:p>
          </p:txBody>
        </p:sp>
        <p:pic>
          <p:nvPicPr>
            <p:cNvPr id="2"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367" y="2204864"/>
              <a:ext cx="1231728" cy="60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28"/>
          <p:cNvGrpSpPr/>
          <p:nvPr/>
        </p:nvGrpSpPr>
        <p:grpSpPr bwMode="auto">
          <a:xfrm>
            <a:off x="8548370" y="2359660"/>
            <a:ext cx="1914525" cy="596312"/>
            <a:chOff x="5560780" y="2199667"/>
            <a:chExt cx="2139328" cy="723774"/>
          </a:xfrm>
        </p:grpSpPr>
        <p:sp>
          <p:nvSpPr>
            <p:cNvPr id="9" name="文本框 1"/>
            <p:cNvSpPr txBox="1">
              <a:spLocks noChangeArrowheads="1"/>
            </p:cNvSpPr>
            <p:nvPr/>
          </p:nvSpPr>
          <p:spPr bwMode="auto">
            <a:xfrm>
              <a:off x="6444208" y="2252134"/>
              <a:ext cx="1255900" cy="67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eaLnBrk="1" hangingPunct="1">
                <a:lnSpc>
                  <a:spcPct val="150000"/>
                </a:lnSpc>
                <a:spcBef>
                  <a:spcPts val="1200"/>
                </a:spcBef>
                <a:spcAft>
                  <a:spcPts val="600"/>
                </a:spcAft>
                <a:buFont typeface="Arial" panose="020B0604020202020204" pitchFamily="34" charset="0"/>
                <a:buNone/>
              </a:pPr>
              <a:r>
                <a:rPr lang="zh-CN" altLang="en-US" sz="2000" b="1" dirty="0"/>
                <a:t>升级村</a:t>
              </a:r>
              <a:endParaRPr lang="zh-CN" altLang="en-US" sz="2000" b="1" dirty="0"/>
            </a:p>
          </p:txBody>
        </p:sp>
        <p:pic>
          <p:nvPicPr>
            <p:cNvPr id="10"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0780" y="2199667"/>
              <a:ext cx="947269" cy="60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文本框 26"/>
          <p:cNvSpPr txBox="1">
            <a:spLocks noChangeArrowheads="1"/>
          </p:cNvSpPr>
          <p:nvPr/>
        </p:nvSpPr>
        <p:spPr bwMode="auto">
          <a:xfrm>
            <a:off x="2571115" y="3164205"/>
            <a:ext cx="263144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a:r>
              <a:rPr lang="zh-CN" altLang="en-US" sz="1800" dirty="0"/>
              <a:t>有线、无线宽带均未覆盖的行政村约</a:t>
            </a:r>
            <a:r>
              <a:rPr lang="en-US" altLang="zh-CN" sz="2000" b="1" dirty="0">
                <a:solidFill>
                  <a:srgbClr val="C00000"/>
                </a:solidFill>
              </a:rPr>
              <a:t>5</a:t>
            </a:r>
            <a:r>
              <a:rPr lang="zh-CN" altLang="en-US" sz="2000" b="1" dirty="0">
                <a:solidFill>
                  <a:srgbClr val="C00000"/>
                </a:solidFill>
              </a:rPr>
              <a:t>万个</a:t>
            </a:r>
            <a:endParaRPr lang="zh-CN" altLang="en-US" sz="2000" b="1" dirty="0">
              <a:solidFill>
                <a:srgbClr val="C00000"/>
              </a:solidFill>
            </a:endParaRPr>
          </a:p>
        </p:txBody>
      </p:sp>
      <p:sp>
        <p:nvSpPr>
          <p:cNvPr id="14" name="文本框 60"/>
          <p:cNvSpPr txBox="1">
            <a:spLocks noChangeArrowheads="1"/>
          </p:cNvSpPr>
          <p:nvPr/>
        </p:nvSpPr>
        <p:spPr bwMode="auto">
          <a:xfrm>
            <a:off x="7680325" y="3155950"/>
            <a:ext cx="2329180" cy="675640"/>
          </a:xfrm>
          <a:prstGeom prst="rect">
            <a:avLst/>
          </a:prstGeom>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a:r>
              <a:rPr lang="zh-CN" altLang="en-US" sz="1800" dirty="0"/>
              <a:t>宽带能力不足</a:t>
            </a:r>
            <a:r>
              <a:rPr lang="en-US" altLang="zh-CN" sz="1800" dirty="0"/>
              <a:t>4Mbps</a:t>
            </a:r>
            <a:r>
              <a:rPr lang="zh-CN" altLang="en-US" sz="1800" dirty="0"/>
              <a:t>的行政村约</a:t>
            </a:r>
            <a:r>
              <a:rPr lang="en-US" altLang="zh-CN" sz="2000" b="1" dirty="0">
                <a:solidFill>
                  <a:srgbClr val="C00000"/>
                </a:solidFill>
              </a:rPr>
              <a:t>15</a:t>
            </a:r>
            <a:r>
              <a:rPr lang="zh-CN" altLang="en-US" sz="2000" b="1" dirty="0">
                <a:solidFill>
                  <a:srgbClr val="C00000"/>
                </a:solidFill>
              </a:rPr>
              <a:t>万个</a:t>
            </a:r>
            <a:endParaRPr lang="zh-CN" altLang="en-US" sz="2000" b="1" dirty="0">
              <a:solidFill>
                <a:srgbClr val="C00000"/>
              </a:solidFill>
            </a:endParaRPr>
          </a:p>
        </p:txBody>
      </p:sp>
      <p:sp>
        <p:nvSpPr>
          <p:cNvPr id="11" name="单圆角矩形 10"/>
          <p:cNvSpPr/>
          <p:nvPr/>
        </p:nvSpPr>
        <p:spPr>
          <a:xfrm>
            <a:off x="2309495" y="2329180"/>
            <a:ext cx="9703435" cy="1579880"/>
          </a:xfrm>
          <a:prstGeom prst="round1Rect">
            <a:avLst>
              <a:gd name="adj" fmla="val 0"/>
            </a:avLst>
          </a:prstGeom>
          <a:noFill/>
          <a:ln>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标题 1"/>
          <p:cNvSpPr>
            <a:spLocks noGrp="1"/>
          </p:cNvSpPr>
          <p:nvPr/>
        </p:nvSpPr>
        <p:spPr>
          <a:xfrm>
            <a:off x="707390" y="1722120"/>
            <a:ext cx="10776585" cy="360045"/>
          </a:xfrm>
          <a:prstGeom prst="rect">
            <a:avLst/>
          </a:prstGeom>
          <a:noFill/>
          <a:ln w="9525">
            <a:noFill/>
          </a:ln>
        </p:spPr>
        <p:txBody>
          <a:bodyPr wrap="square" anchor="t"/>
          <a:lstStyle>
            <a:lvl1pPr marL="0" lvl="0" indent="0" algn="ctr" defTabSz="914400" eaLnBrk="0" fontAlgn="base" latinLnBrk="0" hangingPunct="0">
              <a:lnSpc>
                <a:spcPct val="95000"/>
              </a:lnSpc>
              <a:spcBef>
                <a:spcPct val="0"/>
              </a:spcBef>
              <a:spcAft>
                <a:spcPct val="0"/>
              </a:spcAft>
              <a:buFont typeface="Arial" panose="020B0604020202020204" pitchFamily="34" charset="0"/>
              <a:buNone/>
              <a:defRPr sz="2400" b="1" kern="1200">
                <a:solidFill>
                  <a:schemeClr val="tx1"/>
                </a:solidFill>
                <a:latin typeface="+mj-lt"/>
                <a:ea typeface="+mj-ea"/>
                <a:cs typeface="+mj-cs"/>
              </a:defRPr>
            </a:lvl1pPr>
          </a:lstStyle>
          <a:p>
            <a:r>
              <a:rPr lang="en-US" altLang="zh-CN" sz="2000" dirty="0">
                <a:latin typeface="Arial" panose="020B0604020202020204" pitchFamily="34" charset="0"/>
                <a:cs typeface="Arial" panose="020B0604020202020204" pitchFamily="34" charset="0"/>
              </a:rPr>
              <a:t>Historical Development of Telecommunications Universal Service in China</a:t>
            </a:r>
            <a:endParaRPr lang="zh-CN" altLang="en-US" sz="2000" dirty="0">
              <a:latin typeface="Arial" panose="020B0604020202020204" pitchFamily="34" charset="0"/>
              <a:cs typeface="Arial" panose="020B0604020202020204" pitchFamily="34" charset="0"/>
            </a:endParaRPr>
          </a:p>
        </p:txBody>
      </p:sp>
      <p:sp>
        <p:nvSpPr>
          <p:cNvPr id="12" name="文本框 1"/>
          <p:cNvSpPr txBox="1">
            <a:spLocks noChangeArrowheads="1"/>
          </p:cNvSpPr>
          <p:nvPr/>
        </p:nvSpPr>
        <p:spPr bwMode="auto">
          <a:xfrm>
            <a:off x="5524320" y="2335800"/>
            <a:ext cx="137686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eaLnBrk="1" hangingPunct="1">
              <a:lnSpc>
                <a:spcPct val="150000"/>
              </a:lnSpc>
              <a:spcBef>
                <a:spcPts val="1200"/>
              </a:spcBef>
              <a:spcAft>
                <a:spcPts val="600"/>
              </a:spcAft>
              <a:buFont typeface="Arial" panose="020B0604020202020204" pitchFamily="34" charset="0"/>
              <a:buNone/>
            </a:pPr>
            <a:r>
              <a:rPr lang="en-US" altLang="zh-CN" sz="1200" b="1" dirty="0">
                <a:latin typeface="Arial" panose="020B0604020202020204" pitchFamily="34" charset="0"/>
                <a:cs typeface="Arial" panose="020B0604020202020204" pitchFamily="34" charset="0"/>
              </a:rPr>
              <a:t>Villages without broadband</a:t>
            </a:r>
            <a:endParaRPr lang="en-US" altLang="zh-CN" sz="1200" b="1" dirty="0">
              <a:latin typeface="Arial" panose="020B0604020202020204" pitchFamily="34" charset="0"/>
              <a:cs typeface="Arial" panose="020B0604020202020204" pitchFamily="34" charset="0"/>
            </a:endParaRPr>
          </a:p>
        </p:txBody>
      </p:sp>
      <p:sp>
        <p:nvSpPr>
          <p:cNvPr id="15" name="文本框 1"/>
          <p:cNvSpPr txBox="1">
            <a:spLocks noChangeArrowheads="1"/>
          </p:cNvSpPr>
          <p:nvPr/>
        </p:nvSpPr>
        <p:spPr bwMode="auto">
          <a:xfrm>
            <a:off x="10170160" y="2306320"/>
            <a:ext cx="10769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ctr">
              <a:lnSpc>
                <a:spcPct val="150000"/>
              </a:lnSpc>
              <a:spcBef>
                <a:spcPts val="1200"/>
              </a:spcBef>
              <a:spcAft>
                <a:spcPts val="600"/>
              </a:spcAft>
            </a:pPr>
            <a:r>
              <a:rPr lang="en-US" altLang="zh-CN" sz="1200" b="1" dirty="0">
                <a:latin typeface="Arial" panose="020B0604020202020204" pitchFamily="34" charset="0"/>
                <a:cs typeface="Arial" panose="020B0604020202020204" pitchFamily="34" charset="0"/>
              </a:rPr>
              <a:t>Upgraded villages</a:t>
            </a:r>
            <a:endParaRPr lang="en-US" altLang="zh-CN" sz="1200" b="1" dirty="0">
              <a:latin typeface="Arial" panose="020B0604020202020204" pitchFamily="34" charset="0"/>
              <a:cs typeface="Arial" panose="020B0604020202020204" pitchFamily="34" charset="0"/>
            </a:endParaRPr>
          </a:p>
        </p:txBody>
      </p:sp>
      <p:sp>
        <p:nvSpPr>
          <p:cNvPr id="16" name="文本框 26"/>
          <p:cNvSpPr txBox="1">
            <a:spLocks noChangeArrowheads="1"/>
          </p:cNvSpPr>
          <p:nvPr/>
        </p:nvSpPr>
        <p:spPr bwMode="auto">
          <a:xfrm>
            <a:off x="5084445" y="3141345"/>
            <a:ext cx="24695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just"/>
            <a:r>
              <a:rPr lang="en-US" altLang="zh-CN" sz="1400" dirty="0">
                <a:latin typeface="Arial" panose="020B0604020202020204" pitchFamily="34" charset="0"/>
                <a:cs typeface="Arial" panose="020B0604020202020204" pitchFamily="34" charset="0"/>
              </a:rPr>
              <a:t>About </a:t>
            </a:r>
            <a:r>
              <a:rPr lang="en-US" altLang="zh-CN" sz="1400" b="1" dirty="0">
                <a:solidFill>
                  <a:srgbClr val="C00000"/>
                </a:solidFill>
                <a:latin typeface="Arial" panose="020B0604020202020204" pitchFamily="34" charset="0"/>
                <a:cs typeface="Arial" panose="020B0604020202020204" pitchFamily="34" charset="0"/>
              </a:rPr>
              <a:t>50,000 </a:t>
            </a:r>
            <a:r>
              <a:rPr lang="en-US" altLang="zh-CN" sz="1400" dirty="0">
                <a:latin typeface="Arial" panose="020B0604020202020204" pitchFamily="34" charset="0"/>
                <a:cs typeface="Arial" panose="020B0604020202020204" pitchFamily="34" charset="0"/>
              </a:rPr>
              <a:t>administrative villages were not covered by wired or wireless broadband</a:t>
            </a:r>
            <a:endParaRPr lang="zh-CN" altLang="en-US" sz="1400" b="1" dirty="0">
              <a:solidFill>
                <a:srgbClr val="C00000"/>
              </a:solidFill>
              <a:latin typeface="Arial" panose="020B0604020202020204" pitchFamily="34" charset="0"/>
              <a:cs typeface="Arial" panose="020B0604020202020204" pitchFamily="34" charset="0"/>
            </a:endParaRPr>
          </a:p>
        </p:txBody>
      </p:sp>
      <p:sp>
        <p:nvSpPr>
          <p:cNvPr id="17" name="文本框 60"/>
          <p:cNvSpPr txBox="1">
            <a:spLocks noChangeArrowheads="1"/>
          </p:cNvSpPr>
          <p:nvPr/>
        </p:nvSpPr>
        <p:spPr bwMode="auto">
          <a:xfrm>
            <a:off x="9906000" y="3123565"/>
            <a:ext cx="2091690" cy="737235"/>
          </a:xfrm>
          <a:prstGeom prst="rect">
            <a:avLst/>
          </a:prstGeom>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微软雅黑" panose="020B0503020204020204" pitchFamily="2" charset="-122"/>
                <a:ea typeface="微软雅黑" panose="020B0503020204020204" pitchFamily="2" charset="-122"/>
              </a:defRPr>
            </a:lvl1pPr>
            <a:lvl2pPr marL="742950" indent="-285750">
              <a:defRPr>
                <a:solidFill>
                  <a:schemeClr val="tx1"/>
                </a:solidFill>
                <a:latin typeface="微软雅黑" panose="020B0503020204020204" pitchFamily="2" charset="-122"/>
                <a:ea typeface="微软雅黑" panose="020B0503020204020204" pitchFamily="2" charset="-122"/>
              </a:defRPr>
            </a:lvl2pPr>
            <a:lvl3pPr marL="1143000" indent="-228600">
              <a:defRPr>
                <a:solidFill>
                  <a:schemeClr val="tx1"/>
                </a:solidFill>
                <a:latin typeface="微软雅黑" panose="020B0503020204020204" pitchFamily="2" charset="-122"/>
                <a:ea typeface="微软雅黑" panose="020B0503020204020204" pitchFamily="2" charset="-122"/>
              </a:defRPr>
            </a:lvl3pPr>
            <a:lvl4pPr marL="1600200" indent="-228600">
              <a:defRPr>
                <a:solidFill>
                  <a:schemeClr val="tx1"/>
                </a:solidFill>
                <a:latin typeface="微软雅黑" panose="020B0503020204020204" pitchFamily="2" charset="-122"/>
                <a:ea typeface="微软雅黑" panose="020B0503020204020204" pitchFamily="2" charset="-122"/>
              </a:defRPr>
            </a:lvl4pPr>
            <a:lvl5pPr marL="2057400" indent="-22860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defRPr>
                <a:solidFill>
                  <a:schemeClr val="tx1"/>
                </a:solidFill>
                <a:latin typeface="微软雅黑" panose="020B0503020204020204" pitchFamily="2" charset="-122"/>
                <a:ea typeface="微软雅黑" panose="020B0503020204020204" pitchFamily="2" charset="-122"/>
              </a:defRPr>
            </a:lvl9pPr>
          </a:lstStyle>
          <a:p>
            <a:pPr algn="just"/>
            <a:r>
              <a:rPr lang="en-US" altLang="zh-CN" sz="1400" dirty="0">
                <a:latin typeface="Arial" panose="020B0604020202020204" pitchFamily="34" charset="0"/>
                <a:cs typeface="Arial" panose="020B0604020202020204" pitchFamily="34" charset="0"/>
              </a:rPr>
              <a:t>About</a:t>
            </a:r>
            <a:r>
              <a:rPr lang="en-US" altLang="zh-CN" sz="1400" b="1" dirty="0">
                <a:latin typeface="Arial" panose="020B0604020202020204" pitchFamily="34" charset="0"/>
                <a:cs typeface="Arial" panose="020B0604020202020204" pitchFamily="34" charset="0"/>
              </a:rPr>
              <a:t> </a:t>
            </a:r>
            <a:r>
              <a:rPr lang="en-US" altLang="zh-CN" sz="1400" b="1" dirty="0">
                <a:solidFill>
                  <a:srgbClr val="C00000"/>
                </a:solidFill>
                <a:latin typeface="Arial" panose="020B0604020202020204" pitchFamily="34" charset="0"/>
                <a:cs typeface="Arial" panose="020B0604020202020204" pitchFamily="34" charset="0"/>
              </a:rPr>
              <a:t>150,000</a:t>
            </a:r>
            <a:r>
              <a:rPr lang="en-US" altLang="zh-CN" sz="1400" b="1"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villages broadband capacity is less than 4Mbps </a:t>
            </a:r>
            <a:endParaRPr lang="zh-CN" altLang="en-US" sz="1400" b="1" dirty="0">
              <a:solidFill>
                <a:srgbClr val="C00000"/>
              </a:solidFill>
              <a:latin typeface="Arial" panose="020B0604020202020204" pitchFamily="34" charset="0"/>
              <a:cs typeface="Arial" panose="020B0604020202020204" pitchFamily="34" charset="0"/>
            </a:endParaRPr>
          </a:p>
        </p:txBody>
      </p:sp>
      <p:sp>
        <p:nvSpPr>
          <p:cNvPr id="18" name="Text Box 7"/>
          <p:cNvSpPr txBox="1"/>
          <p:nvPr/>
        </p:nvSpPr>
        <p:spPr>
          <a:xfrm>
            <a:off x="223520" y="5663565"/>
            <a:ext cx="2508250" cy="640715"/>
          </a:xfrm>
          <a:prstGeom prst="rect">
            <a:avLst/>
          </a:prstGeom>
          <a:noFill/>
          <a:ln w="9525">
            <a:noFill/>
          </a:ln>
        </p:spPr>
        <p:txBody>
          <a:bodyPr wrap="square" lIns="0" tIns="0" rIns="0" bIns="0" anchor="t">
            <a:spAutoFit/>
          </a:bodyPr>
          <a:p>
            <a:pPr algn="ctr">
              <a:lnSpc>
                <a:spcPts val="2500"/>
              </a:lnSpc>
            </a:pPr>
            <a:r>
              <a:rPr lang="en-US" altLang="zh-CN" sz="1600" dirty="0">
                <a:latin typeface="Arial" panose="020B0604020202020204" pitchFamily="34" charset="0"/>
                <a:cs typeface="Arial" panose="020B0604020202020204" pitchFamily="34" charset="0"/>
              </a:rPr>
              <a:t>Promote telephone communication in villages.</a:t>
            </a:r>
            <a:endParaRPr lang="en-US" altLang="zh-CN" sz="1600" dirty="0">
              <a:latin typeface="Arial" panose="020B0604020202020204" pitchFamily="34" charset="0"/>
              <a:cs typeface="Arial" panose="020B0604020202020204" pitchFamily="34" charset="0"/>
              <a:sym typeface="华文细黑" panose="02010600040101010101" pitchFamily="2" charset="-122"/>
            </a:endParaRPr>
          </a:p>
        </p:txBody>
      </p:sp>
      <p:sp>
        <p:nvSpPr>
          <p:cNvPr id="19" name="Text Box 7"/>
          <p:cNvSpPr txBox="1"/>
          <p:nvPr/>
        </p:nvSpPr>
        <p:spPr>
          <a:xfrm>
            <a:off x="3111500" y="5807710"/>
            <a:ext cx="2515235" cy="640715"/>
          </a:xfrm>
          <a:prstGeom prst="rect">
            <a:avLst/>
          </a:prstGeom>
          <a:noFill/>
          <a:ln w="9525">
            <a:noFill/>
          </a:ln>
        </p:spPr>
        <p:txBody>
          <a:bodyPr wrap="square" lIns="0" tIns="0" rIns="0" bIns="0" anchor="t">
            <a:spAutoFit/>
          </a:bodyPr>
          <a:p>
            <a:pPr algn="ctr">
              <a:lnSpc>
                <a:spcPts val="2500"/>
              </a:lnSpc>
            </a:pPr>
            <a:r>
              <a:rPr lang="en-US" altLang="zh-CN" sz="1400" dirty="0">
                <a:latin typeface="Arial" panose="020B0604020202020204" pitchFamily="34" charset="0"/>
                <a:cs typeface="Arial" panose="020B0604020202020204" pitchFamily="34" charset="0"/>
              </a:rPr>
              <a:t>Promote Broadband access (512Kbps) </a:t>
            </a:r>
            <a:r>
              <a:rPr lang="en-US" altLang="zh-CN" sz="1400" dirty="0">
                <a:latin typeface="Arial" panose="020B0604020202020204" pitchFamily="34" charset="0"/>
                <a:cs typeface="Arial" panose="020B0604020202020204" pitchFamily="34" charset="0"/>
                <a:sym typeface="+mn-ea"/>
              </a:rPr>
              <a:t>in villages and towns.</a:t>
            </a:r>
            <a:endParaRPr lang="en-US" altLang="zh-CN" sz="1400" dirty="0">
              <a:latin typeface="Arial" panose="020B0604020202020204" pitchFamily="34" charset="0"/>
              <a:cs typeface="Arial" panose="020B0604020202020204" pitchFamily="34" charset="0"/>
              <a:sym typeface="Arial" panose="020B0604020202020204" pitchFamily="34" charset="0"/>
            </a:endParaRPr>
          </a:p>
        </p:txBody>
      </p:sp>
      <p:sp>
        <p:nvSpPr>
          <p:cNvPr id="20" name="Text Box 7"/>
          <p:cNvSpPr txBox="1"/>
          <p:nvPr/>
        </p:nvSpPr>
        <p:spPr>
          <a:xfrm>
            <a:off x="5854065" y="5603875"/>
            <a:ext cx="2921635" cy="961390"/>
          </a:xfrm>
          <a:prstGeom prst="rect">
            <a:avLst/>
          </a:prstGeom>
          <a:noFill/>
          <a:ln w="9525">
            <a:noFill/>
          </a:ln>
        </p:spPr>
        <p:txBody>
          <a:bodyPr wrap="square" lIns="0" tIns="0" rIns="0" bIns="0" anchor="t">
            <a:spAutoFit/>
          </a:bodyPr>
          <a:p>
            <a:pPr algn="ctr">
              <a:lnSpc>
                <a:spcPts val="2500"/>
              </a:lnSpc>
            </a:pPr>
            <a:r>
              <a:rPr lang="en-US" altLang="zh-CN" sz="1600" dirty="0">
                <a:latin typeface="Arial" panose="020B0604020202020204" pitchFamily="34" charset="0"/>
                <a:cs typeface="Arial" panose="020B0604020202020204" pitchFamily="34" charset="0"/>
              </a:rPr>
              <a:t>Promote the communication terminals to go into the villages and households.</a:t>
            </a:r>
            <a:endParaRPr lang="en-US" altLang="zh-CN" sz="1600" dirty="0">
              <a:latin typeface="Arial" panose="020B0604020202020204" pitchFamily="34" charset="0"/>
              <a:cs typeface="Arial" panose="020B0604020202020204" pitchFamily="34" charset="0"/>
              <a:sym typeface="华文细黑" panose="02010600040101010101" pitchFamily="2" charset="-122"/>
            </a:endParaRPr>
          </a:p>
        </p:txBody>
      </p:sp>
      <p:sp>
        <p:nvSpPr>
          <p:cNvPr id="21" name="Text Box 7"/>
          <p:cNvSpPr txBox="1"/>
          <p:nvPr/>
        </p:nvSpPr>
        <p:spPr>
          <a:xfrm>
            <a:off x="8938260" y="5851525"/>
            <a:ext cx="2887345" cy="640715"/>
          </a:xfrm>
          <a:prstGeom prst="rect">
            <a:avLst/>
          </a:prstGeom>
          <a:noFill/>
          <a:ln w="9525">
            <a:noFill/>
          </a:ln>
        </p:spPr>
        <p:txBody>
          <a:bodyPr wrap="square" lIns="0" tIns="0" rIns="0" bIns="0" anchor="t">
            <a:spAutoFit/>
          </a:bodyPr>
          <a:p>
            <a:pPr algn="ctr">
              <a:lnSpc>
                <a:spcPts val="2500"/>
              </a:lnSpc>
            </a:pPr>
            <a:r>
              <a:rPr lang="en-US" altLang="zh-CN" sz="1400" b="1" dirty="0">
                <a:solidFill>
                  <a:srgbClr val="C00000"/>
                </a:solidFill>
                <a:latin typeface="Arial" panose="020B0604020202020204" pitchFamily="34" charset="0"/>
                <a:cs typeface="Arial" panose="020B0604020202020204" pitchFamily="34" charset="0"/>
              </a:rPr>
              <a:t>Promote optical fiber and 4G access in administrative villages.</a:t>
            </a:r>
            <a:endParaRPr lang="en-US" altLang="zh-CN" sz="14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16" descr="TextEdit"/>
          <p:cNvPicPr>
            <a:picLocks noChangeAspect="1"/>
          </p:cNvPicPr>
          <p:nvPr/>
        </p:nvPicPr>
        <p:blipFill>
          <a:blip r:embed="rId1"/>
          <a:stretch>
            <a:fillRect/>
          </a:stretch>
        </p:blipFill>
        <p:spPr>
          <a:xfrm>
            <a:off x="9031288" y="4430078"/>
            <a:ext cx="2017712" cy="2054225"/>
          </a:xfrm>
          <a:prstGeom prst="rect">
            <a:avLst/>
          </a:prstGeom>
          <a:noFill/>
          <a:ln w="9525">
            <a:noFill/>
          </a:ln>
        </p:spPr>
      </p:pic>
      <p:sp>
        <p:nvSpPr>
          <p:cNvPr id="3075" name="Rectangle 56"/>
          <p:cNvSpPr/>
          <p:nvPr/>
        </p:nvSpPr>
        <p:spPr>
          <a:xfrm>
            <a:off x="1450975" y="3257550"/>
            <a:ext cx="6890385" cy="1021080"/>
          </a:xfrm>
          <a:prstGeom prst="rect">
            <a:avLst/>
          </a:prstGeom>
          <a:solidFill>
            <a:srgbClr val="C00000"/>
          </a:solidFill>
          <a:ln w="9525" cap="flat" cmpd="sng">
            <a:solidFill>
              <a:schemeClr val="accent2"/>
            </a:solidFill>
            <a:prstDash val="solid"/>
            <a:miter/>
            <a:headEnd type="none" w="med" len="med"/>
            <a:tailEnd type="none" w="med" len="med"/>
          </a:ln>
        </p:spPr>
        <p:txBody>
          <a:bodyPr lIns="216000" rIns="45720" anchor="ctr">
            <a:noAutofit/>
          </a:bodyPr>
          <a:p>
            <a:pPr marL="609600" lvl="0" indent="-609600" algn="l">
              <a:buClrTx/>
              <a:buSzTx/>
            </a:pPr>
            <a:r>
              <a:rPr lang="zh-CN" altLang="en-US" sz="2400" b="1" dirty="0">
                <a:solidFill>
                  <a:srgbClr val="FFFFFF"/>
                </a:solidFill>
                <a:cs typeface="Arial" panose="020B0604020202020204" pitchFamily="34" charset="0"/>
                <a:sym typeface="+mn-ea"/>
              </a:rPr>
              <a:t>  二、中国</a:t>
            </a:r>
            <a:r>
              <a:rPr lang="zh-CN" altLang="en-US" sz="2400" b="1" dirty="0">
                <a:solidFill>
                  <a:srgbClr val="FFFFFF"/>
                </a:solidFill>
                <a:cs typeface="Arial" panose="020B0604020202020204" pitchFamily="34" charset="0"/>
                <a:sym typeface="+mn-ea"/>
              </a:rPr>
              <a:t>电信普遍服务政策与实践</a:t>
            </a:r>
            <a:endParaRPr lang="zh-CN" altLang="en-US" sz="2000" b="1" dirty="0">
              <a:solidFill>
                <a:srgbClr val="FFFFFF"/>
              </a:solidFill>
              <a:cs typeface="Arial" panose="020B0604020202020204" pitchFamily="34" charset="0"/>
              <a:sym typeface="+mn-ea"/>
            </a:endParaRPr>
          </a:p>
          <a:p>
            <a:pPr marL="609600" lvl="0" indent="-609600" algn="l">
              <a:buClrTx/>
              <a:buSzTx/>
            </a:pPr>
            <a:r>
              <a:rPr lang="zh-CN" altLang="en-US" sz="2000" b="1" dirty="0">
                <a:solidFill>
                  <a:srgbClr val="FFFFFF"/>
                </a:solidFill>
                <a:cs typeface="Arial" panose="020B0604020202020204" pitchFamily="34" charset="0"/>
                <a:sym typeface="+mn-ea"/>
              </a:rPr>
              <a:t>     II. Policies and Practices of Telecommunications Universal Service in China</a:t>
            </a:r>
            <a:endParaRPr lang="zh-CN" altLang="en-US" sz="2000" b="1" dirty="0">
              <a:solidFill>
                <a:srgbClr val="FFFFFF"/>
              </a:solidFill>
              <a:cs typeface="Arial" panose="020B0604020202020204" pitchFamily="34" charset="0"/>
              <a:sym typeface="+mn-ea"/>
            </a:endParaRPr>
          </a:p>
        </p:txBody>
      </p:sp>
      <p:sp>
        <p:nvSpPr>
          <p:cNvPr id="3076" name="Rectangle 57"/>
          <p:cNvSpPr/>
          <p:nvPr/>
        </p:nvSpPr>
        <p:spPr>
          <a:xfrm>
            <a:off x="1450975" y="1859280"/>
            <a:ext cx="6891020" cy="1025525"/>
          </a:xfrm>
          <a:prstGeom prst="rect">
            <a:avLst/>
          </a:prstGeom>
          <a:solidFill>
            <a:schemeClr val="bg1"/>
          </a:solidFill>
          <a:ln w="9525" cap="flat" cmpd="sng">
            <a:solidFill>
              <a:srgbClr val="A6A6A6"/>
            </a:solidFill>
            <a:prstDash val="solid"/>
            <a:miter/>
            <a:headEnd type="none" w="med" len="med"/>
            <a:tailEnd type="none" w="med" len="med"/>
          </a:ln>
        </p:spPr>
        <p:txBody>
          <a:bodyPr lIns="216000" rIns="45720" anchor="ctr">
            <a:noAutofit/>
          </a:bodyPr>
          <a:p>
            <a:pPr marL="609600" lvl="0" indent="-609600" algn="l">
              <a:buClrTx/>
              <a:buSzTx/>
            </a:pPr>
            <a:r>
              <a:rPr lang="zh-CN" altLang="en-US" sz="2000" b="1" dirty="0">
                <a:solidFill>
                  <a:srgbClr val="7F7F7F"/>
                </a:solidFill>
                <a:latin typeface="+mn-lt"/>
                <a:ea typeface="+mn-lt"/>
                <a:cs typeface="+mn-lt"/>
                <a:sym typeface="+mn-ea"/>
              </a:rPr>
              <a:t>  </a:t>
            </a:r>
            <a:r>
              <a:rPr lang="zh-CN" altLang="en-US" sz="2400" b="1" dirty="0">
                <a:solidFill>
                  <a:srgbClr val="7F7F7F"/>
                </a:solidFill>
                <a:latin typeface="+mn-lt"/>
                <a:ea typeface="+mn-lt"/>
                <a:cs typeface="+mn-lt"/>
                <a:sym typeface="+mn-ea"/>
              </a:rPr>
              <a:t>一、中国电信普遍服务历史沿革</a:t>
            </a:r>
            <a:endParaRPr lang="zh-CN" altLang="en-US" sz="2000" b="1" dirty="0">
              <a:solidFill>
                <a:srgbClr val="7F7F7F"/>
              </a:solidFill>
              <a:latin typeface="+mn-lt"/>
              <a:ea typeface="+mn-lt"/>
              <a:cs typeface="+mn-lt"/>
              <a:sym typeface="+mn-ea"/>
            </a:endParaRPr>
          </a:p>
          <a:p>
            <a:pPr marL="609600" lvl="0" indent="-609600" algn="l">
              <a:buClrTx/>
              <a:buSzTx/>
            </a:pPr>
            <a:r>
              <a:rPr lang="zh-CN" altLang="en-US" sz="2000" b="1" dirty="0">
                <a:solidFill>
                  <a:srgbClr val="7F7F7F"/>
                </a:solidFill>
                <a:latin typeface="+mn-lt"/>
                <a:ea typeface="+mn-lt"/>
                <a:cs typeface="+mn-lt"/>
                <a:sym typeface="+mn-ea"/>
              </a:rPr>
              <a:t>  I. Historical Development of Telecommunications Universal Service in China</a:t>
            </a:r>
            <a:endParaRPr lang="zh-CN" altLang="en-US" sz="2000" b="1" dirty="0">
              <a:solidFill>
                <a:srgbClr val="7F7F7F"/>
              </a:solidFill>
              <a:latin typeface="+mn-lt"/>
              <a:ea typeface="+mn-lt"/>
              <a:cs typeface="+mn-lt"/>
              <a:sym typeface="+mn-ea"/>
            </a:endParaRPr>
          </a:p>
        </p:txBody>
      </p:sp>
      <p:sp>
        <p:nvSpPr>
          <p:cNvPr id="3077" name="Rectangle 55"/>
          <p:cNvSpPr/>
          <p:nvPr/>
        </p:nvSpPr>
        <p:spPr>
          <a:xfrm>
            <a:off x="1450975" y="4652010"/>
            <a:ext cx="6889750" cy="1021080"/>
          </a:xfrm>
          <a:prstGeom prst="rect">
            <a:avLst/>
          </a:prstGeom>
          <a:solidFill>
            <a:schemeClr val="bg1"/>
          </a:solidFill>
          <a:ln w="9525" cap="flat" cmpd="sng">
            <a:solidFill>
              <a:srgbClr val="A6A6A6"/>
            </a:solidFill>
            <a:prstDash val="solid"/>
            <a:miter/>
            <a:headEnd type="none" w="med" len="med"/>
            <a:tailEnd type="none" w="med" len="med"/>
          </a:ln>
        </p:spPr>
        <p:txBody>
          <a:bodyPr lIns="216000" rIns="45720" anchor="ctr"/>
          <a:p>
            <a:pPr marL="609600" indent="-609600" eaLnBrk="1" hangingPunct="1"/>
            <a:r>
              <a:rPr lang="zh-CN" altLang="en-US" sz="2400" b="1" dirty="0">
                <a:solidFill>
                  <a:srgbClr val="7F7F7F"/>
                </a:solidFill>
                <a:latin typeface="+mn-lt"/>
                <a:ea typeface="+mn-lt"/>
                <a:cs typeface="+mn-lt"/>
              </a:rPr>
              <a:t>  三、工作</a:t>
            </a:r>
            <a:r>
              <a:rPr lang="zh-CN" altLang="en-US" sz="2400" b="1" dirty="0">
                <a:solidFill>
                  <a:srgbClr val="7F7F7F"/>
                </a:solidFill>
                <a:latin typeface="+mn-lt"/>
                <a:ea typeface="+mn-lt"/>
                <a:cs typeface="+mn-lt"/>
                <a:sym typeface="+mn-ea"/>
              </a:rPr>
              <a:t>成效及展望</a:t>
            </a:r>
            <a:endParaRPr lang="zh-CN" altLang="en-US" sz="2000" b="1" dirty="0">
              <a:solidFill>
                <a:srgbClr val="7F7F7F"/>
              </a:solidFill>
              <a:latin typeface="+mn-lt"/>
              <a:ea typeface="+mn-lt"/>
              <a:cs typeface="+mn-lt"/>
              <a:sym typeface="+mn-ea"/>
            </a:endParaRPr>
          </a:p>
          <a:p>
            <a:pPr marL="609600" indent="-609600" eaLnBrk="1" hangingPunct="1"/>
            <a:r>
              <a:rPr lang="en-US" altLang="zh-CN" sz="2000" b="1" dirty="0">
                <a:solidFill>
                  <a:srgbClr val="7F7F7F"/>
                </a:solidFill>
                <a:latin typeface="Arial" panose="020B0604020202020204" pitchFamily="34" charset="0"/>
                <a:ea typeface="+mn-lt"/>
                <a:cs typeface="Arial" panose="020B0604020202020204" pitchFamily="34" charset="0"/>
                <a:sym typeface="+mn-ea"/>
              </a:rPr>
              <a:t>    III. Achievements and Prospects</a:t>
            </a:r>
            <a:r>
              <a:rPr lang="zh-CN" altLang="en-US" sz="2000" b="1" dirty="0">
                <a:solidFill>
                  <a:srgbClr val="7F7F7F"/>
                </a:solidFill>
                <a:latin typeface="Arial" panose="020B0604020202020204" pitchFamily="34" charset="0"/>
                <a:ea typeface="+mn-lt"/>
                <a:cs typeface="Arial" panose="020B0604020202020204" pitchFamily="34" charset="0"/>
                <a:sym typeface="+mn-ea"/>
              </a:rPr>
              <a:t> </a:t>
            </a:r>
            <a:r>
              <a:rPr lang="zh-CN" altLang="en-US" sz="2000" b="1" dirty="0">
                <a:solidFill>
                  <a:srgbClr val="7F7F7F"/>
                </a:solidFill>
                <a:latin typeface="+mn-lt"/>
                <a:ea typeface="+mn-lt"/>
                <a:cs typeface="+mn-lt"/>
              </a:rPr>
              <a:t>   </a:t>
            </a:r>
            <a:endParaRPr lang="zh-CN" altLang="en-US" sz="2000" b="1" dirty="0">
              <a:solidFill>
                <a:srgbClr val="7F7F7F"/>
              </a:solidFill>
              <a:latin typeface="+mn-lt"/>
              <a:ea typeface="+mn-lt"/>
              <a:cs typeface="+mn-lt"/>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标题 2"/>
          <p:cNvSpPr>
            <a:spLocks noGrp="1"/>
          </p:cNvSpPr>
          <p:nvPr/>
        </p:nvSpPr>
        <p:spPr>
          <a:xfrm>
            <a:off x="687705" y="1370965"/>
            <a:ext cx="10384155"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zh-CN" altLang="en-US" dirty="0"/>
              <a:t>中国开展电信普遍服务试点的总体思路</a:t>
            </a:r>
            <a:endParaRPr lang="zh-CN" altLang="en-US" dirty="0"/>
          </a:p>
        </p:txBody>
      </p:sp>
      <p:sp>
        <p:nvSpPr>
          <p:cNvPr id="35849" name="等腰三角形 13"/>
          <p:cNvSpPr/>
          <p:nvPr/>
        </p:nvSpPr>
        <p:spPr>
          <a:xfrm rot="5400000">
            <a:off x="5067618" y="4892358"/>
            <a:ext cx="1800225" cy="365125"/>
          </a:xfrm>
          <a:prstGeom prst="triangle">
            <a:avLst>
              <a:gd name="adj" fmla="val 50000"/>
            </a:avLst>
          </a:prstGeom>
          <a:solidFill>
            <a:srgbClr val="A6A6A6"/>
          </a:solidFill>
          <a:ln w="9525">
            <a:noFill/>
          </a:ln>
        </p:spPr>
        <p:txBody>
          <a:bodyPr wrap="none" anchor="ctr"/>
          <a:p>
            <a:endParaRPr lang="zh-CN" altLang="zh-CN" b="1">
              <a:solidFill>
                <a:srgbClr val="000000"/>
              </a:solidFill>
              <a:latin typeface="楷体_GB2312" charset="-122"/>
              <a:ea typeface="楷体_GB2312" charset="-122"/>
              <a:sym typeface="楷体_GB2312" charset="-122"/>
            </a:endParaRPr>
          </a:p>
        </p:txBody>
      </p:sp>
      <p:sp>
        <p:nvSpPr>
          <p:cNvPr id="35850" name="矩形 14"/>
          <p:cNvSpPr/>
          <p:nvPr/>
        </p:nvSpPr>
        <p:spPr>
          <a:xfrm>
            <a:off x="488315" y="3497580"/>
            <a:ext cx="5086350" cy="553085"/>
          </a:xfrm>
          <a:prstGeom prst="rect">
            <a:avLst/>
          </a:prstGeom>
          <a:noFill/>
          <a:ln w="9525">
            <a:noFill/>
          </a:ln>
        </p:spPr>
        <p:txBody>
          <a:bodyPr wrap="square" anchor="t">
            <a:spAutoFit/>
          </a:bodyPr>
          <a:p>
            <a:pPr algn="ctr">
              <a:lnSpc>
                <a:spcPct val="150000"/>
              </a:lnSpc>
            </a:pPr>
            <a:r>
              <a:rPr lang="zh-CN" altLang="en-US" sz="2000" b="1" dirty="0">
                <a:solidFill>
                  <a:srgbClr val="000000"/>
                </a:solidFill>
                <a:latin typeface="+mn-lt"/>
                <a:ea typeface="+mn-lt"/>
                <a:cs typeface="+mn-lt"/>
                <a:sym typeface="微软雅黑" panose="020B0503020204020204" pitchFamily="2" charset="-122"/>
              </a:rPr>
              <a:t>“宽带中国”战略目标   </a:t>
            </a:r>
            <a:r>
              <a:rPr lang="en-US" altLang="zh-CN" sz="2000" b="1" dirty="0">
                <a:solidFill>
                  <a:srgbClr val="000000"/>
                </a:solidFill>
                <a:latin typeface="+mn-lt"/>
                <a:ea typeface="+mn-lt"/>
                <a:cs typeface="+mn-lt"/>
                <a:sym typeface="微软雅黑" panose="020B0503020204020204" pitchFamily="2" charset="-122"/>
              </a:rPr>
              <a:t>2020</a:t>
            </a:r>
            <a:r>
              <a:rPr lang="zh-CN" altLang="en-US" sz="2000" b="1" dirty="0">
                <a:solidFill>
                  <a:srgbClr val="000000"/>
                </a:solidFill>
                <a:latin typeface="+mn-lt"/>
                <a:ea typeface="+mn-lt"/>
                <a:cs typeface="+mn-lt"/>
                <a:sym typeface="微软雅黑" panose="020B0503020204020204" pitchFamily="2" charset="-122"/>
              </a:rPr>
              <a:t>年</a:t>
            </a:r>
            <a:endParaRPr lang="zh-CN" altLang="en-US" sz="2000" b="1" dirty="0">
              <a:solidFill>
                <a:srgbClr val="000000"/>
              </a:solidFill>
              <a:latin typeface="+mn-lt"/>
              <a:ea typeface="+mn-lt"/>
              <a:cs typeface="+mn-lt"/>
              <a:sym typeface="微软雅黑" panose="020B0503020204020204" pitchFamily="2" charset="-122"/>
            </a:endParaRPr>
          </a:p>
        </p:txBody>
      </p:sp>
      <p:sp>
        <p:nvSpPr>
          <p:cNvPr id="35851" name="矩形 17"/>
          <p:cNvSpPr/>
          <p:nvPr/>
        </p:nvSpPr>
        <p:spPr>
          <a:xfrm>
            <a:off x="3353435" y="4351655"/>
            <a:ext cx="1093788" cy="1108075"/>
          </a:xfrm>
          <a:prstGeom prst="rect">
            <a:avLst/>
          </a:prstGeom>
          <a:noFill/>
          <a:ln w="9525">
            <a:noFill/>
          </a:ln>
        </p:spPr>
        <p:txBody>
          <a:bodyPr wrap="none" anchor="t">
            <a:spAutoFit/>
          </a:bodyPr>
          <a:p>
            <a:r>
              <a:rPr lang="en-US" altLang="zh-CN" sz="6600" dirty="0">
                <a:solidFill>
                  <a:srgbClr val="C00000"/>
                </a:solidFill>
                <a:latin typeface="Impact" panose="020B0806030902050204" pitchFamily="34" charset="0"/>
                <a:ea typeface="宋体" panose="02010600030101010101" pitchFamily="2" charset="-122"/>
                <a:sym typeface="Impact" panose="020B0806030902050204" pitchFamily="34" charset="0"/>
              </a:rPr>
              <a:t>98</a:t>
            </a:r>
            <a:endParaRPr lang="en-US" altLang="zh-CN" sz="6600" dirty="0">
              <a:solidFill>
                <a:srgbClr val="C00000"/>
              </a:solidFill>
              <a:latin typeface="Impact" panose="020B0806030902050204" pitchFamily="34" charset="0"/>
              <a:ea typeface="宋体" panose="02010600030101010101" pitchFamily="2" charset="-122"/>
              <a:sym typeface="Impact" panose="020B0806030902050204" pitchFamily="34" charset="0"/>
            </a:endParaRPr>
          </a:p>
        </p:txBody>
      </p:sp>
      <p:sp>
        <p:nvSpPr>
          <p:cNvPr id="35852" name="矩形 19"/>
          <p:cNvSpPr/>
          <p:nvPr/>
        </p:nvSpPr>
        <p:spPr>
          <a:xfrm>
            <a:off x="385445" y="4443095"/>
            <a:ext cx="2900045" cy="398780"/>
          </a:xfrm>
          <a:prstGeom prst="rect">
            <a:avLst/>
          </a:prstGeom>
          <a:noFill/>
          <a:ln w="9525">
            <a:noFill/>
          </a:ln>
        </p:spPr>
        <p:txBody>
          <a:bodyPr wrap="square" anchor="t">
            <a:spAutoFit/>
          </a:bodyPr>
          <a:p>
            <a:pPr algn="ctr"/>
            <a:r>
              <a:rPr lang="zh-CN" altLang="en-US" sz="20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行政村通宽带</a:t>
            </a:r>
            <a:endParaRPr lang="zh-CN" altLang="en-US" sz="20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35853" name="矩形 20"/>
          <p:cNvSpPr/>
          <p:nvPr/>
        </p:nvSpPr>
        <p:spPr>
          <a:xfrm>
            <a:off x="4153535" y="4977130"/>
            <a:ext cx="646113" cy="338138"/>
          </a:xfrm>
          <a:prstGeom prst="rect">
            <a:avLst/>
          </a:prstGeom>
          <a:noFill/>
          <a:ln w="9525">
            <a:noFill/>
          </a:ln>
        </p:spPr>
        <p:txBody>
          <a:bodyPr wrap="square" anchor="t">
            <a:spAutoFit/>
          </a:bodyPr>
          <a:p>
            <a:pPr algn="ctr"/>
            <a:r>
              <a:rPr lang="en-US" altLang="zh-CN" sz="16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a:t>
            </a:r>
            <a:endParaRPr lang="zh-CN" altLang="en-US" sz="16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35855" name="矩形 22"/>
          <p:cNvSpPr/>
          <p:nvPr/>
        </p:nvSpPr>
        <p:spPr>
          <a:xfrm>
            <a:off x="3413760" y="5544820"/>
            <a:ext cx="1081405" cy="1108075"/>
          </a:xfrm>
          <a:prstGeom prst="rect">
            <a:avLst/>
          </a:prstGeom>
          <a:noFill/>
          <a:ln w="9525">
            <a:noFill/>
          </a:ln>
        </p:spPr>
        <p:txBody>
          <a:bodyPr wrap="none" anchor="t">
            <a:spAutoFit/>
          </a:bodyPr>
          <a:p>
            <a:r>
              <a:rPr lang="en-US" altLang="zh-CN" sz="6600" dirty="0">
                <a:solidFill>
                  <a:srgbClr val="C00000"/>
                </a:solidFill>
                <a:latin typeface="Impact" panose="020B0806030902050204" pitchFamily="34" charset="0"/>
                <a:ea typeface="宋体" panose="02010600030101010101" pitchFamily="2" charset="-122"/>
                <a:sym typeface="Impact" panose="020B0806030902050204" pitchFamily="34" charset="0"/>
              </a:rPr>
              <a:t>1 2</a:t>
            </a:r>
            <a:endParaRPr lang="en-US" altLang="zh-CN" sz="6600" dirty="0">
              <a:solidFill>
                <a:srgbClr val="C00000"/>
              </a:solidFill>
              <a:latin typeface="Impact" panose="020B0806030902050204" pitchFamily="34" charset="0"/>
              <a:ea typeface="宋体" panose="02010600030101010101" pitchFamily="2" charset="-122"/>
              <a:sym typeface="Impact" panose="020B0806030902050204" pitchFamily="34" charset="0"/>
            </a:endParaRPr>
          </a:p>
        </p:txBody>
      </p:sp>
      <p:sp>
        <p:nvSpPr>
          <p:cNvPr id="35856" name="矩形 23"/>
          <p:cNvSpPr/>
          <p:nvPr/>
        </p:nvSpPr>
        <p:spPr>
          <a:xfrm>
            <a:off x="615315" y="5576570"/>
            <a:ext cx="2515870" cy="398780"/>
          </a:xfrm>
          <a:prstGeom prst="rect">
            <a:avLst/>
          </a:prstGeom>
          <a:noFill/>
          <a:ln w="9525">
            <a:noFill/>
          </a:ln>
        </p:spPr>
        <p:txBody>
          <a:bodyPr wrap="square" anchor="t">
            <a:spAutoFit/>
          </a:bodyPr>
          <a:p>
            <a:pPr algn="ctr"/>
            <a:r>
              <a:rPr lang="zh-CN" altLang="en-US" sz="20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农村宽带接入能力</a:t>
            </a:r>
            <a:endParaRPr lang="zh-CN" altLang="en-US" sz="20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35857" name="矩形 24"/>
          <p:cNvSpPr/>
          <p:nvPr/>
        </p:nvSpPr>
        <p:spPr>
          <a:xfrm>
            <a:off x="4358640" y="6170295"/>
            <a:ext cx="798830" cy="338455"/>
          </a:xfrm>
          <a:prstGeom prst="rect">
            <a:avLst/>
          </a:prstGeom>
          <a:noFill/>
          <a:ln w="9525">
            <a:noFill/>
          </a:ln>
        </p:spPr>
        <p:txBody>
          <a:bodyPr wrap="square" anchor="t">
            <a:spAutoFit/>
          </a:bodyPr>
          <a:p>
            <a:pPr algn="ctr"/>
            <a:r>
              <a:rPr lang="en-US" altLang="zh-CN" sz="16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Mbps</a:t>
            </a:r>
            <a:endParaRPr lang="zh-CN" altLang="en-US" sz="1600" b="1" i="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3" name="矩形 2"/>
          <p:cNvSpPr/>
          <p:nvPr/>
        </p:nvSpPr>
        <p:spPr>
          <a:xfrm>
            <a:off x="488315" y="3497580"/>
            <a:ext cx="5078095" cy="3155315"/>
          </a:xfrm>
          <a:prstGeom prst="rect">
            <a:avLst/>
          </a:prstGeom>
          <a:noFill/>
          <a:ln w="28575">
            <a:solidFill>
              <a:schemeClr val="accent1"/>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TextBox 65"/>
          <p:cNvSpPr txBox="1"/>
          <p:nvPr/>
        </p:nvSpPr>
        <p:spPr>
          <a:xfrm>
            <a:off x="6490335" y="3357880"/>
            <a:ext cx="5152390" cy="612775"/>
          </a:xfrm>
          <a:prstGeom prst="rect">
            <a:avLst/>
          </a:prstGeom>
          <a:solidFill>
            <a:srgbClr val="009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kumimoji="1" sz="1400" b="1">
                <a:solidFill>
                  <a:schemeClr val="bg1"/>
                </a:solidFill>
                <a:latin typeface="微软雅黑" panose="020B0503020204020204" pitchFamily="2" charset="-122"/>
                <a:ea typeface="微软雅黑" panose="020B0503020204020204"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t>明确标准 </a:t>
            </a:r>
            <a:r>
              <a:rPr lang="en-US" altLang="zh-CN" sz="2000" dirty="0">
                <a:latin typeface="Arial" panose="020B0604020202020204" pitchFamily="34" charset="0"/>
                <a:cs typeface="Arial" panose="020B0604020202020204" pitchFamily="34" charset="0"/>
                <a:sym typeface="+mn-ea"/>
              </a:rPr>
              <a:t>Clear Standards</a:t>
            </a:r>
            <a:endParaRPr lang="en-US" altLang="zh-CN" sz="2000" dirty="0">
              <a:latin typeface="Arial" panose="020B0604020202020204" pitchFamily="34" charset="0"/>
              <a:cs typeface="Arial" panose="020B0604020202020204" pitchFamily="34" charset="0"/>
              <a:sym typeface="+mn-ea"/>
            </a:endParaRPr>
          </a:p>
        </p:txBody>
      </p:sp>
      <p:sp>
        <p:nvSpPr>
          <p:cNvPr id="7" name="TextBox 7"/>
          <p:cNvSpPr txBox="1">
            <a:spLocks noChangeArrowheads="1"/>
          </p:cNvSpPr>
          <p:nvPr/>
        </p:nvSpPr>
        <p:spPr bwMode="auto">
          <a:xfrm>
            <a:off x="6490970" y="3970655"/>
            <a:ext cx="5151755" cy="2656840"/>
          </a:xfrm>
          <a:prstGeom prst="rect">
            <a:avLst/>
          </a:prstGeom>
          <a:noFill/>
          <a:ln w="28575">
            <a:solidFill>
              <a:srgbClr val="558ED5"/>
            </a:solidFill>
            <a:prstDash val="solid"/>
            <a:miter lim="800000"/>
          </a:ln>
          <a:extLst>
            <a:ext uri="{909E8E84-426E-40DD-AFC4-6F175D3DCCD1}">
              <a14:hiddenFill xmlns:a14="http://schemas.microsoft.com/office/drawing/2010/main">
                <a:solidFill>
                  <a:srgbClr val="FFFFFF"/>
                </a:solidFill>
              </a14:hiddenFill>
            </a:ext>
          </a:extLst>
        </p:spPr>
        <p:txBody>
          <a:bodyPr wrap="square" anchor="ctr" anchorCtr="0">
            <a:noAutofit/>
          </a:bodyPr>
          <a:lstStyle>
            <a:lvl1pPr eaLnBrk="0" hangingPunct="0">
              <a:defRPr>
                <a:solidFill>
                  <a:schemeClr val="tx1"/>
                </a:solidFill>
                <a:latin typeface="微软雅黑" panose="020B0503020204020204" pitchFamily="2" charset="-122"/>
                <a:ea typeface="微软雅黑" panose="020B0503020204020204" pitchFamily="2" charset="-122"/>
              </a:defRPr>
            </a:lvl1pPr>
            <a:lvl2pPr marL="742950" indent="-285750" eaLnBrk="0" hangingPunct="0">
              <a:defRPr>
                <a:solidFill>
                  <a:schemeClr val="tx1"/>
                </a:solidFill>
                <a:latin typeface="微软雅黑" panose="020B0503020204020204" pitchFamily="2" charset="-122"/>
                <a:ea typeface="微软雅黑" panose="020B0503020204020204" pitchFamily="2" charset="-122"/>
              </a:defRPr>
            </a:lvl2pPr>
            <a:lvl3pPr marL="1143000" indent="-228600" eaLnBrk="0" hangingPunct="0">
              <a:defRPr>
                <a:solidFill>
                  <a:schemeClr val="tx1"/>
                </a:solidFill>
                <a:latin typeface="微软雅黑" panose="020B0503020204020204" pitchFamily="2" charset="-122"/>
                <a:ea typeface="微软雅黑" panose="020B0503020204020204" pitchFamily="2" charset="-122"/>
              </a:defRPr>
            </a:lvl3pPr>
            <a:lvl4pPr marL="1600200" indent="-228600" eaLnBrk="0" hangingPunct="0">
              <a:defRPr>
                <a:solidFill>
                  <a:schemeClr val="tx1"/>
                </a:solidFill>
                <a:latin typeface="微软雅黑" panose="020B0503020204020204" pitchFamily="2" charset="-122"/>
                <a:ea typeface="微软雅黑" panose="020B0503020204020204" pitchFamily="2" charset="-122"/>
              </a:defRPr>
            </a:lvl4pPr>
            <a:lvl5pPr marL="2057400" indent="-228600" eaLnBrk="0" hangingPunct="0">
              <a:defRPr>
                <a:solidFill>
                  <a:schemeClr val="tx1"/>
                </a:solidFill>
                <a:latin typeface="微软雅黑" panose="020B0503020204020204" pitchFamily="2" charset="-122"/>
                <a:ea typeface="微软雅黑" panose="020B0503020204020204"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2" charset="-122"/>
                <a:ea typeface="微软雅黑" panose="020B0503020204020204" pitchFamily="2" charset="-122"/>
              </a:defRPr>
            </a:lvl9pPr>
          </a:lstStyle>
          <a:p>
            <a:pPr marL="262255" indent="-262255" eaLnBrk="1" hangingPunct="1">
              <a:lnSpc>
                <a:spcPct val="130000"/>
              </a:lnSpc>
              <a:buFont typeface="Arial" panose="020B0604020202020204" pitchFamily="34" charset="0"/>
              <a:buChar char="•"/>
            </a:pPr>
            <a:r>
              <a:rPr lang="zh-CN" altLang="en-US" sz="2000" b="1" u="sng" dirty="0">
                <a:solidFill>
                  <a:srgbClr val="C00000"/>
                </a:solidFill>
                <a:sym typeface="+mn-ea"/>
              </a:rPr>
              <a:t>覆盖标准</a:t>
            </a:r>
            <a:r>
              <a:rPr lang="zh-CN" altLang="en-US" sz="2000" b="1" dirty="0">
                <a:sym typeface="+mn-ea"/>
              </a:rPr>
              <a:t>：</a:t>
            </a:r>
            <a:r>
              <a:rPr lang="zh-CN" altLang="en-US" sz="2000" dirty="0">
                <a:sym typeface="+mn-ea"/>
              </a:rPr>
              <a:t>光纤网络和</a:t>
            </a:r>
            <a:r>
              <a:rPr lang="en-US" altLang="zh-CN" sz="2000" dirty="0">
                <a:sym typeface="+mn-ea"/>
              </a:rPr>
              <a:t>4G</a:t>
            </a:r>
            <a:r>
              <a:rPr lang="zh-CN" altLang="en-US" sz="2000" dirty="0">
                <a:sym typeface="+mn-ea"/>
              </a:rPr>
              <a:t>信号至少覆盖村委会、学校、卫生室等主要公共机构。</a:t>
            </a:r>
            <a:endParaRPr lang="zh-CN" altLang="en-US" sz="2000" dirty="0">
              <a:solidFill>
                <a:schemeClr val="tx1"/>
              </a:solidFill>
            </a:endParaRPr>
          </a:p>
          <a:p>
            <a:pPr marL="285750" indent="-285750" eaLnBrk="1" hangingPunct="1">
              <a:lnSpc>
                <a:spcPct val="130000"/>
              </a:lnSpc>
              <a:buFont typeface="Arial" panose="020B0604020202020204" pitchFamily="34" charset="0"/>
              <a:buChar char="•"/>
            </a:pPr>
            <a:r>
              <a:rPr lang="zh-CN" altLang="en-US" sz="2000" b="1" u="sng" dirty="0">
                <a:solidFill>
                  <a:srgbClr val="C00000"/>
                </a:solidFill>
                <a:sym typeface="+mn-ea"/>
              </a:rPr>
              <a:t>速率标准</a:t>
            </a:r>
            <a:r>
              <a:rPr lang="zh-CN" altLang="en-US" sz="2000" b="1" dirty="0">
                <a:sym typeface="+mn-ea"/>
              </a:rPr>
              <a:t>：</a:t>
            </a:r>
            <a:r>
              <a:rPr lang="zh-CN" altLang="en-US" sz="2000" dirty="0">
                <a:sym typeface="+mn-ea"/>
              </a:rPr>
              <a:t>接入能力达到</a:t>
            </a:r>
            <a:r>
              <a:rPr lang="en-US" altLang="zh-CN" sz="2000" dirty="0">
                <a:sym typeface="+mn-ea"/>
              </a:rPr>
              <a:t>12Mbps</a:t>
            </a:r>
            <a:r>
              <a:rPr lang="zh-CN" altLang="en-US" sz="2000" dirty="0">
                <a:sym typeface="+mn-ea"/>
              </a:rPr>
              <a:t>以上。</a:t>
            </a:r>
            <a:endParaRPr lang="zh-CN" altLang="en-US" sz="2000" dirty="0">
              <a:sym typeface="+mn-ea"/>
            </a:endParaRPr>
          </a:p>
          <a:p>
            <a:pPr marL="285750" indent="-285750" algn="just" eaLnBrk="1" hangingPunct="1">
              <a:lnSpc>
                <a:spcPct val="130000"/>
              </a:lnSpc>
              <a:buFont typeface="Arial" panose="020B0604020202020204" pitchFamily="34" charset="0"/>
              <a:buChar char="•"/>
            </a:pPr>
            <a:r>
              <a:rPr lang="en-US" altLang="zh-CN" sz="1600" b="1" u="sng" dirty="0">
                <a:solidFill>
                  <a:srgbClr val="C00000"/>
                </a:solidFill>
                <a:latin typeface="Arial" panose="020B0604020202020204" pitchFamily="34" charset="0"/>
                <a:cs typeface="Arial" panose="020B0604020202020204" pitchFamily="34" charset="0"/>
                <a:sym typeface="+mn-ea"/>
              </a:rPr>
              <a:t>Coverage standard: </a:t>
            </a:r>
            <a:r>
              <a:rPr lang="en-US" altLang="zh-CN" sz="1600" dirty="0">
                <a:latin typeface="Arial" panose="020B0604020202020204" pitchFamily="34" charset="0"/>
                <a:cs typeface="Arial" panose="020B0604020202020204" pitchFamily="34" charset="0"/>
                <a:sym typeface="+mn-ea"/>
              </a:rPr>
              <a:t>Fiber and 4G signals cover major public institutions such as village committees, schools and health clinics. </a:t>
            </a:r>
            <a:endParaRPr lang="zh-CN" altLang="en-US" sz="1600" dirty="0">
              <a:solidFill>
                <a:schemeClr val="tx1"/>
              </a:solidFill>
              <a:latin typeface="Arial" panose="020B0604020202020204" pitchFamily="34" charset="0"/>
              <a:cs typeface="Arial" panose="020B0604020202020204" pitchFamily="34" charset="0"/>
            </a:endParaRPr>
          </a:p>
          <a:p>
            <a:pPr marL="285750" indent="-285750" algn="just" eaLnBrk="1" hangingPunct="1">
              <a:lnSpc>
                <a:spcPct val="130000"/>
              </a:lnSpc>
              <a:buFont typeface="Arial" panose="020B0604020202020204" pitchFamily="34" charset="0"/>
              <a:buChar char="•"/>
            </a:pPr>
            <a:r>
              <a:rPr lang="en-US" altLang="zh-CN" sz="1600" b="1" u="sng" dirty="0">
                <a:solidFill>
                  <a:srgbClr val="C00000"/>
                </a:solidFill>
                <a:latin typeface="Arial" panose="020B0604020202020204" pitchFamily="34" charset="0"/>
                <a:cs typeface="Arial" panose="020B0604020202020204" pitchFamily="34" charset="0"/>
                <a:sym typeface="+mn-ea"/>
              </a:rPr>
              <a:t>Speed standard:</a:t>
            </a:r>
            <a:r>
              <a:rPr lang="en-US" altLang="zh-CN" sz="1600" dirty="0">
                <a:latin typeface="Arial" panose="020B0604020202020204" pitchFamily="34" charset="0"/>
                <a:cs typeface="Arial" panose="020B0604020202020204" pitchFamily="34" charset="0"/>
                <a:sym typeface="+mn-ea"/>
              </a:rPr>
              <a:t> Access capability is over 12Mbps. </a:t>
            </a:r>
            <a:endParaRPr lang="en-US" altLang="zh-CN" sz="1600" dirty="0">
              <a:latin typeface="Arial" panose="020B0604020202020204" pitchFamily="34" charset="0"/>
              <a:cs typeface="Arial" panose="020B0604020202020204" pitchFamily="34" charset="0"/>
              <a:sym typeface="+mn-ea"/>
            </a:endParaRPr>
          </a:p>
        </p:txBody>
      </p:sp>
      <p:sp>
        <p:nvSpPr>
          <p:cNvPr id="4" name="矩形 4"/>
          <p:cNvSpPr/>
          <p:nvPr/>
        </p:nvSpPr>
        <p:spPr>
          <a:xfrm>
            <a:off x="488315" y="2234565"/>
            <a:ext cx="3314700" cy="9239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p>
            <a:pPr algn="ctr"/>
            <a:r>
              <a:rPr lang="zh-CN" altLang="en-US" sz="2000" b="1" dirty="0">
                <a:solidFill>
                  <a:srgbClr val="FFFFFF"/>
                </a:solidFill>
                <a:latin typeface="+mn-lt"/>
                <a:ea typeface="+mn-lt"/>
                <a:sym typeface="微软雅黑" panose="020B0503020204020204" pitchFamily="2" charset="-122"/>
              </a:rPr>
              <a:t>中央资金引导</a:t>
            </a:r>
            <a:endParaRPr lang="zh-CN" altLang="en-US" sz="2000" b="1" dirty="0">
              <a:solidFill>
                <a:srgbClr val="FFFFFF"/>
              </a:solidFill>
              <a:latin typeface="+mn-lt"/>
              <a:ea typeface="+mn-lt"/>
              <a:sym typeface="微软雅黑" panose="020B0503020204020204" pitchFamily="2" charset="-122"/>
            </a:endParaRPr>
          </a:p>
          <a:p>
            <a:pPr algn="ctr"/>
            <a:r>
              <a:rPr lang="zh-CN" altLang="en-US" sz="1800" b="1" dirty="0">
                <a:solidFill>
                  <a:srgbClr val="FFFFFF"/>
                </a:solidFill>
                <a:latin typeface="+mn-lt"/>
                <a:ea typeface="+mn-lt"/>
                <a:sym typeface="微软雅黑" panose="020B0503020204020204" pitchFamily="2" charset="-122"/>
              </a:rPr>
              <a:t>Central </a:t>
            </a:r>
            <a:r>
              <a:rPr lang="en-US" altLang="zh-CN" sz="1800" b="1" dirty="0">
                <a:solidFill>
                  <a:srgbClr val="FFFFFF"/>
                </a:solidFill>
                <a:latin typeface="+mn-lt"/>
                <a:ea typeface="+mn-lt"/>
                <a:sym typeface="微软雅黑" panose="020B0503020204020204" pitchFamily="2" charset="-122"/>
              </a:rPr>
              <a:t>F</a:t>
            </a:r>
            <a:r>
              <a:rPr lang="zh-CN" altLang="en-US" sz="1800" b="1" dirty="0">
                <a:solidFill>
                  <a:srgbClr val="FFFFFF"/>
                </a:solidFill>
                <a:latin typeface="+mn-lt"/>
                <a:ea typeface="+mn-lt"/>
                <a:sym typeface="微软雅黑" panose="020B0503020204020204" pitchFamily="2" charset="-122"/>
              </a:rPr>
              <a:t>und </a:t>
            </a:r>
            <a:r>
              <a:rPr lang="en-US" altLang="zh-CN" sz="1800" b="1" dirty="0">
                <a:solidFill>
                  <a:srgbClr val="FFFFFF"/>
                </a:solidFill>
                <a:latin typeface="+mn-lt"/>
                <a:ea typeface="+mn-lt"/>
                <a:sym typeface="微软雅黑" panose="020B0503020204020204" pitchFamily="2" charset="-122"/>
              </a:rPr>
              <a:t>Guidance</a:t>
            </a:r>
            <a:endParaRPr lang="en-US" altLang="zh-CN" sz="1800" b="1" dirty="0">
              <a:solidFill>
                <a:srgbClr val="FFFFFF"/>
              </a:solidFill>
              <a:latin typeface="+mn-lt"/>
              <a:ea typeface="+mn-lt"/>
              <a:sym typeface="微软雅黑" panose="020B0503020204020204" pitchFamily="2" charset="-122"/>
            </a:endParaRPr>
          </a:p>
        </p:txBody>
      </p:sp>
      <p:sp>
        <p:nvSpPr>
          <p:cNvPr id="10" name="矩形 4"/>
          <p:cNvSpPr/>
          <p:nvPr/>
        </p:nvSpPr>
        <p:spPr>
          <a:xfrm>
            <a:off x="8042275" y="2234565"/>
            <a:ext cx="3703320" cy="9239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p>
            <a:pPr algn="ctr"/>
            <a:r>
              <a:rPr lang="zh-CN" altLang="en-US" sz="2000" b="1" dirty="0">
                <a:solidFill>
                  <a:srgbClr val="FFFFFF"/>
                </a:solidFill>
                <a:latin typeface="+mn-lt"/>
                <a:ea typeface="+mn-lt"/>
                <a:sym typeface="微软雅黑" panose="020B0503020204020204" pitchFamily="2" charset="-122"/>
              </a:rPr>
              <a:t>企业为主推进</a:t>
            </a:r>
            <a:endParaRPr lang="zh-CN" altLang="en-US" sz="2000" b="1" dirty="0">
              <a:solidFill>
                <a:srgbClr val="FFFFFF"/>
              </a:solidFill>
              <a:latin typeface="+mn-lt"/>
              <a:ea typeface="+mn-lt"/>
              <a:sym typeface="微软雅黑" panose="020B0503020204020204" pitchFamily="2" charset="-122"/>
            </a:endParaRPr>
          </a:p>
          <a:p>
            <a:pPr algn="ctr"/>
            <a:r>
              <a:rPr lang="en-US" altLang="zh-CN" sz="1800" b="1" dirty="0">
                <a:solidFill>
                  <a:srgbClr val="FFFFFF"/>
                </a:solidFill>
                <a:latin typeface="+mn-lt"/>
                <a:ea typeface="+mn-lt"/>
                <a:sym typeface="微软雅黑" panose="020B0503020204020204" pitchFamily="2" charset="-122"/>
              </a:rPr>
              <a:t>Enterprise-Oriented Promotion</a:t>
            </a:r>
            <a:endParaRPr lang="en-US" altLang="zh-CN" sz="1800" b="1" dirty="0">
              <a:solidFill>
                <a:srgbClr val="FFFFFF"/>
              </a:solidFill>
              <a:latin typeface="+mn-lt"/>
              <a:ea typeface="+mn-lt"/>
              <a:sym typeface="微软雅黑" panose="020B0503020204020204" pitchFamily="2" charset="-122"/>
            </a:endParaRPr>
          </a:p>
        </p:txBody>
      </p:sp>
      <p:sp>
        <p:nvSpPr>
          <p:cNvPr id="11" name="矩形 4"/>
          <p:cNvSpPr/>
          <p:nvPr/>
        </p:nvSpPr>
        <p:spPr>
          <a:xfrm>
            <a:off x="4266565" y="2234565"/>
            <a:ext cx="3314700" cy="9239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p>
            <a:pPr algn="ctr"/>
            <a:r>
              <a:rPr lang="zh-CN" altLang="en-US" sz="2000" b="1" dirty="0">
                <a:solidFill>
                  <a:srgbClr val="FFFFFF"/>
                </a:solidFill>
                <a:latin typeface="+mn-lt"/>
                <a:ea typeface="+mn-lt"/>
                <a:sym typeface="微软雅黑" panose="020B0503020204020204" pitchFamily="2" charset="-122"/>
              </a:rPr>
              <a:t>地方协调支持</a:t>
            </a:r>
            <a:endParaRPr lang="zh-CN" altLang="en-US" sz="2000" b="1" dirty="0">
              <a:solidFill>
                <a:srgbClr val="FFFFFF"/>
              </a:solidFill>
              <a:latin typeface="+mn-lt"/>
              <a:ea typeface="+mn-lt"/>
              <a:sym typeface="微软雅黑" panose="020B0503020204020204" pitchFamily="2" charset="-122"/>
            </a:endParaRPr>
          </a:p>
          <a:p>
            <a:pPr algn="ctr"/>
            <a:r>
              <a:rPr lang="en-US" altLang="zh-CN" sz="1800" b="1" dirty="0">
                <a:solidFill>
                  <a:srgbClr val="FFFFFF"/>
                </a:solidFill>
                <a:latin typeface="+mn-lt"/>
                <a:ea typeface="+mn-lt"/>
                <a:sym typeface="微软雅黑" panose="020B0503020204020204" pitchFamily="2" charset="-122"/>
              </a:rPr>
              <a:t>Local Goverment Support</a:t>
            </a:r>
            <a:endParaRPr lang="en-US" altLang="zh-CN" sz="1800" b="1" dirty="0">
              <a:solidFill>
                <a:srgbClr val="FFFFFF"/>
              </a:solidFill>
              <a:latin typeface="+mn-lt"/>
              <a:ea typeface="+mn-lt"/>
              <a:sym typeface="微软雅黑" panose="020B0503020204020204" pitchFamily="2" charset="-122"/>
            </a:endParaRPr>
          </a:p>
        </p:txBody>
      </p:sp>
      <p:sp>
        <p:nvSpPr>
          <p:cNvPr id="12" name="矩形 14"/>
          <p:cNvSpPr/>
          <p:nvPr/>
        </p:nvSpPr>
        <p:spPr>
          <a:xfrm>
            <a:off x="643255" y="3897630"/>
            <a:ext cx="4879340" cy="460375"/>
          </a:xfrm>
          <a:prstGeom prst="rect">
            <a:avLst/>
          </a:prstGeom>
          <a:noFill/>
          <a:ln w="9525">
            <a:noFill/>
          </a:ln>
        </p:spPr>
        <p:txBody>
          <a:bodyPr wrap="square" anchor="t">
            <a:spAutoFit/>
          </a:bodyPr>
          <a:p>
            <a:pPr algn="ctr">
              <a:lnSpc>
                <a:spcPct val="150000"/>
              </a:lnSpc>
            </a:pPr>
            <a:r>
              <a:rPr lang="zh-CN" altLang="en-US"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a:t>
            </a:r>
            <a:r>
              <a:rPr lang="en-US" altLang="zh-CN"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B</a:t>
            </a:r>
            <a:r>
              <a:rPr lang="zh-CN" altLang="en-US"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roadband China" </a:t>
            </a:r>
            <a:r>
              <a:rPr lang="en-US" altLang="zh-CN"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S</a:t>
            </a:r>
            <a:r>
              <a:rPr lang="zh-CN" altLang="en-US"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trateg</a:t>
            </a:r>
            <a:r>
              <a:rPr lang="en-US" altLang="zh-CN"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y</a:t>
            </a:r>
            <a:r>
              <a:rPr lang="zh-CN" altLang="en-US"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 </a:t>
            </a:r>
            <a:r>
              <a:rPr lang="en-US" altLang="zh-CN"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Objectives</a:t>
            </a:r>
            <a:r>
              <a:rPr lang="zh-CN" altLang="en-US"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  2020</a:t>
            </a:r>
            <a:endParaRPr lang="zh-CN" altLang="en-US" sz="16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13" name="矩形 14"/>
          <p:cNvSpPr/>
          <p:nvPr/>
        </p:nvSpPr>
        <p:spPr>
          <a:xfrm>
            <a:off x="446405" y="4714240"/>
            <a:ext cx="2798445" cy="737235"/>
          </a:xfrm>
          <a:prstGeom prst="rect">
            <a:avLst/>
          </a:prstGeom>
          <a:noFill/>
          <a:ln w="9525">
            <a:noFill/>
          </a:ln>
        </p:spPr>
        <p:txBody>
          <a:bodyPr wrap="square" anchor="t">
            <a:spAutoFit/>
          </a:bodyPr>
          <a:p>
            <a:pPr algn="ctr">
              <a:lnSpc>
                <a:spcPct val="150000"/>
              </a:lnSpc>
            </a:pPr>
            <a:r>
              <a:rPr lang="en-US" altLang="zh-CN"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B</a:t>
            </a:r>
            <a:r>
              <a:rPr lang="zh-CN" altLang="en-US"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roadband </a:t>
            </a:r>
            <a:r>
              <a:rPr lang="en-US" altLang="zh-CN"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access in administrative villages</a:t>
            </a:r>
            <a:endParaRPr lang="zh-CN" altLang="en-US"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14" name="矩形 14"/>
          <p:cNvSpPr/>
          <p:nvPr/>
        </p:nvSpPr>
        <p:spPr>
          <a:xfrm>
            <a:off x="615315" y="5890260"/>
            <a:ext cx="2629535" cy="737235"/>
          </a:xfrm>
          <a:prstGeom prst="rect">
            <a:avLst/>
          </a:prstGeom>
          <a:noFill/>
          <a:ln w="9525">
            <a:noFill/>
          </a:ln>
        </p:spPr>
        <p:txBody>
          <a:bodyPr wrap="square" anchor="t">
            <a:spAutoFit/>
          </a:bodyPr>
          <a:p>
            <a:pPr algn="ctr">
              <a:lnSpc>
                <a:spcPct val="150000"/>
              </a:lnSpc>
            </a:pPr>
            <a:r>
              <a:rPr lang="en-US" altLang="zh-CN"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B</a:t>
            </a:r>
            <a:r>
              <a:rPr lang="zh-CN" altLang="en-US"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roadband </a:t>
            </a:r>
            <a:r>
              <a:rPr lang="en-US" altLang="zh-CN"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rPr>
              <a:t>access capability in rural areas</a:t>
            </a:r>
            <a:endParaRPr lang="zh-CN" altLang="en-US" sz="1400" b="1" dirty="0">
              <a:solidFill>
                <a:srgbClr val="000000"/>
              </a:solidFill>
              <a:latin typeface="微软雅黑" panose="020B0503020204020204" pitchFamily="2" charset="-122"/>
              <a:ea typeface="宋体" panose="02010600030101010101" pitchFamily="2" charset="-122"/>
              <a:sym typeface="微软雅黑" panose="020B0503020204020204" pitchFamily="2" charset="-122"/>
            </a:endParaRPr>
          </a:p>
        </p:txBody>
      </p:sp>
      <p:sp>
        <p:nvSpPr>
          <p:cNvPr id="15" name="标题 2"/>
          <p:cNvSpPr>
            <a:spLocks noGrp="1"/>
          </p:cNvSpPr>
          <p:nvPr/>
        </p:nvSpPr>
        <p:spPr>
          <a:xfrm>
            <a:off x="732155" y="1731010"/>
            <a:ext cx="10384155"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r>
              <a:rPr lang="en-US" altLang="zh-CN" sz="2000" dirty="0">
                <a:latin typeface="Arial" panose="020B0604020202020204" pitchFamily="34" charset="0"/>
                <a:cs typeface="Arial" panose="020B0604020202020204" pitchFamily="34" charset="0"/>
              </a:rPr>
              <a:t>General thoughts on pilot telecommunications universal service in China</a:t>
            </a:r>
            <a:endParaRPr lang="zh-CN" altLang="en-US" sz="2000" dirty="0">
              <a:latin typeface="Arial"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52" name="矩形 18"/>
          <p:cNvSpPr/>
          <p:nvPr/>
        </p:nvSpPr>
        <p:spPr>
          <a:xfrm>
            <a:off x="5685790" y="2409190"/>
            <a:ext cx="6035675" cy="1198880"/>
          </a:xfrm>
          <a:prstGeom prst="rect">
            <a:avLst/>
          </a:prstGeom>
          <a:noFill/>
          <a:ln w="9525">
            <a:noFill/>
          </a:ln>
        </p:spPr>
        <p:txBody>
          <a:bodyPr wrap="square" anchor="t">
            <a:spAutoFit/>
          </a:bodyPr>
          <a:p>
            <a:pPr marL="342900" indent="-342900">
              <a:lnSpc>
                <a:spcPct val="120000"/>
              </a:lnSpc>
              <a:spcBef>
                <a:spcPts val="600"/>
              </a:spcBef>
              <a:spcAft>
                <a:spcPts val="600"/>
              </a:spcAft>
              <a:buClrTx/>
              <a:buFont typeface="Wingdings" panose="05000000000000000000" charset="0"/>
              <a:buChar char="n"/>
            </a:pPr>
            <a:r>
              <a:rPr lang="zh-CN" altLang="en-US" sz="2000" dirty="0">
                <a:sym typeface="Arial" panose="020B0604020202020204" pitchFamily="34" charset="0"/>
              </a:rPr>
              <a:t>综合考虑管理效率和地理条件，</a:t>
            </a:r>
            <a:r>
              <a:rPr lang="zh-CN" altLang="en-US" sz="2000" dirty="0">
                <a:solidFill>
                  <a:schemeClr val="tx1"/>
                </a:solidFill>
                <a:sym typeface="Arial" panose="020B0604020202020204" pitchFamily="34" charset="0"/>
              </a:rPr>
              <a:t>按照东、中、西、自治区四类区</a:t>
            </a:r>
            <a:r>
              <a:rPr lang="zh-CN" altLang="en-US" sz="2000" dirty="0">
                <a:sym typeface="Arial" panose="020B0604020202020204" pitchFamily="34" charset="0"/>
              </a:rPr>
              <a:t>域进行补贴，</a:t>
            </a:r>
            <a:r>
              <a:rPr lang="zh-CN" altLang="en-US" sz="2000" dirty="0">
                <a:solidFill>
                  <a:srgbClr val="C00000"/>
                </a:solidFill>
                <a:latin typeface="微软雅黑" panose="020B0503020204020204" pitchFamily="2" charset="-122"/>
                <a:ea typeface="微软雅黑" panose="020B0503020204020204" pitchFamily="2" charset="-122"/>
              </a:rPr>
              <a:t>补贴包含建设费用和</a:t>
            </a:r>
            <a:r>
              <a:rPr lang="en-US" altLang="zh-CN" sz="2000" dirty="0">
                <a:solidFill>
                  <a:srgbClr val="C00000"/>
                </a:solidFill>
                <a:latin typeface="微软雅黑" panose="020B0503020204020204" pitchFamily="2" charset="-122"/>
                <a:ea typeface="微软雅黑" panose="020B0503020204020204" pitchFamily="2" charset="-122"/>
              </a:rPr>
              <a:t>6</a:t>
            </a:r>
            <a:r>
              <a:rPr lang="zh-CN" altLang="en-US" sz="2000" dirty="0">
                <a:solidFill>
                  <a:srgbClr val="C00000"/>
                </a:solidFill>
                <a:latin typeface="微软雅黑" panose="020B0503020204020204" pitchFamily="2" charset="-122"/>
                <a:ea typeface="微软雅黑" panose="020B0503020204020204" pitchFamily="2" charset="-122"/>
              </a:rPr>
              <a:t>年运行维护费用</a:t>
            </a:r>
            <a:r>
              <a:rPr lang="zh-CN" altLang="en-US" sz="2000" dirty="0">
                <a:latin typeface="微软雅黑" panose="020B0503020204020204" pitchFamily="2" charset="-122"/>
                <a:ea typeface="微软雅黑" panose="020B0503020204020204" pitchFamily="2" charset="-122"/>
              </a:rPr>
              <a:t>。</a:t>
            </a:r>
            <a:endParaRPr lang="zh-CN" altLang="en-US" sz="2000" dirty="0">
              <a:latin typeface="微软雅黑" panose="020B0503020204020204" pitchFamily="2" charset="-122"/>
              <a:ea typeface="微软雅黑" panose="020B0503020204020204" pitchFamily="2" charset="-122"/>
            </a:endParaRPr>
          </a:p>
        </p:txBody>
      </p:sp>
      <p:sp>
        <p:nvSpPr>
          <p:cNvPr id="4100" name="标题 2"/>
          <p:cNvSpPr>
            <a:spLocks noGrp="1"/>
          </p:cNvSpPr>
          <p:nvPr/>
        </p:nvSpPr>
        <p:spPr>
          <a:xfrm>
            <a:off x="771525" y="1400175"/>
            <a:ext cx="10384155"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pPr algn="ctr"/>
            <a:r>
              <a:rPr lang="zh-CN" altLang="en-US" dirty="0"/>
              <a:t>调动地方积极性</a:t>
            </a:r>
            <a:r>
              <a:rPr lang="en-US" altLang="zh-CN" dirty="0"/>
              <a:t>——</a:t>
            </a:r>
            <a:r>
              <a:rPr lang="zh-CN" altLang="en-US" dirty="0"/>
              <a:t>按</a:t>
            </a:r>
            <a:r>
              <a:rPr lang="zh-CN" altLang="en-US" dirty="0"/>
              <a:t>区域进行资金补贴</a:t>
            </a:r>
            <a:endParaRPr lang="zh-CN" altLang="en-US" dirty="0"/>
          </a:p>
        </p:txBody>
      </p:sp>
      <p:graphicFrame>
        <p:nvGraphicFramePr>
          <p:cNvPr id="34819" name="表格 34818"/>
          <p:cNvGraphicFramePr/>
          <p:nvPr/>
        </p:nvGraphicFramePr>
        <p:xfrm>
          <a:off x="4987290" y="5032375"/>
          <a:ext cx="6955790" cy="1689100"/>
        </p:xfrm>
        <a:graphic>
          <a:graphicData uri="http://schemas.openxmlformats.org/drawingml/2006/table">
            <a:tbl>
              <a:tblPr/>
              <a:tblGrid>
                <a:gridCol w="1517015"/>
                <a:gridCol w="1208405"/>
                <a:gridCol w="1172845"/>
                <a:gridCol w="1158240"/>
                <a:gridCol w="1899285"/>
              </a:tblGrid>
              <a:tr h="844550">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baseline="0">
                          <a:solidFill>
                            <a:srgbClr val="FFFFFF"/>
                          </a:solidFill>
                          <a:latin typeface="微软雅黑" panose="020B0503020204020204" pitchFamily="2" charset="-122"/>
                          <a:ea typeface="微软雅黑" panose="020B0503020204020204" pitchFamily="2" charset="-122"/>
                        </a:rPr>
                        <a:t>%</a:t>
                      </a:r>
                      <a:endParaRPr lang="en-US" altLang="zh-CN" sz="1800" b="0" baseline="0">
                        <a:solidFill>
                          <a:srgbClr val="FFFFFF"/>
                        </a:solidFill>
                        <a:latin typeface="微软雅黑" panose="020B0503020204020204" pitchFamily="2" charset="-122"/>
                        <a:ea typeface="微软雅黑" panose="020B0503020204020204" pitchFamily="2" charset="-122"/>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zh-CN" altLang="en-US" sz="1800" b="0" baseline="0" dirty="0">
                          <a:solidFill>
                            <a:srgbClr val="FFFFFF"/>
                          </a:solidFill>
                          <a:latin typeface="微软雅黑" panose="020B0503020204020204" pitchFamily="2" charset="-122"/>
                          <a:ea typeface="微软雅黑" panose="020B0503020204020204" pitchFamily="2" charset="-122"/>
                        </a:rPr>
                        <a:t>东部</a:t>
                      </a:r>
                      <a:endParaRPr lang="zh-CN" altLang="en-US" sz="1800" b="0" baseline="0" dirty="0">
                        <a:solidFill>
                          <a:srgbClr val="FFFFFF"/>
                        </a:solidFill>
                        <a:latin typeface="微软雅黑" panose="020B0503020204020204" pitchFamily="2" charset="-122"/>
                        <a:ea typeface="微软雅黑" panose="020B0503020204020204" pitchFamily="2" charset="-122"/>
                      </a:endParaRPr>
                    </a:p>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dirty="0">
                          <a:solidFill>
                            <a:srgbClr val="FFFFFF"/>
                          </a:solidFill>
                          <a:latin typeface="Arial" panose="020B0604020202020204" pitchFamily="34" charset="0"/>
                          <a:cs typeface="Arial" panose="020B0604020202020204" pitchFamily="34" charset="0"/>
                          <a:sym typeface="+mn-ea"/>
                        </a:rPr>
                        <a:t>East </a:t>
                      </a:r>
                      <a:endParaRPr lang="en-US" altLang="zh-CN" sz="1800" b="0" baseline="0" dirty="0">
                        <a:solidFill>
                          <a:srgbClr val="FFFFFF"/>
                        </a:solidFill>
                        <a:latin typeface="Arial" panose="020B0604020202020204" pitchFamily="34" charset="0"/>
                        <a:ea typeface="微软雅黑" panose="020B0503020204020204" pitchFamily="2" charset="-122"/>
                        <a:cs typeface="Arial" panose="020B0604020202020204" pitchFamily="34" charset="0"/>
                        <a:sym typeface="+mn-ea"/>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zh-CN" altLang="en-US" sz="1800" b="0" baseline="0" dirty="0">
                          <a:solidFill>
                            <a:srgbClr val="FFFFFF"/>
                          </a:solidFill>
                          <a:latin typeface="微软雅黑" panose="020B0503020204020204" pitchFamily="2" charset="-122"/>
                          <a:ea typeface="微软雅黑" panose="020B0503020204020204" pitchFamily="2" charset="-122"/>
                        </a:rPr>
                        <a:t>中部</a:t>
                      </a:r>
                      <a:endParaRPr lang="zh-CN" altLang="en-US" sz="1800" b="0" baseline="0" dirty="0">
                        <a:solidFill>
                          <a:srgbClr val="FFFFFF"/>
                        </a:solidFill>
                        <a:latin typeface="微软雅黑" panose="020B0503020204020204" pitchFamily="2" charset="-122"/>
                        <a:ea typeface="微软雅黑" panose="020B0503020204020204" pitchFamily="2" charset="-122"/>
                      </a:endParaRPr>
                    </a:p>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dirty="0">
                          <a:solidFill>
                            <a:srgbClr val="FFFFFF"/>
                          </a:solidFill>
                          <a:latin typeface="Arial" panose="020B0604020202020204" pitchFamily="34" charset="0"/>
                          <a:cs typeface="Arial" panose="020B0604020202020204" pitchFamily="34" charset="0"/>
                          <a:sym typeface="+mn-ea"/>
                        </a:rPr>
                        <a:t>Central </a:t>
                      </a:r>
                      <a:endParaRPr lang="en-US" altLang="zh-CN" sz="1800" b="0" baseline="0" dirty="0">
                        <a:solidFill>
                          <a:srgbClr val="FFFFFF"/>
                        </a:solidFill>
                        <a:latin typeface="Arial" panose="020B0604020202020204" pitchFamily="34" charset="0"/>
                        <a:ea typeface="微软雅黑" panose="020B0503020204020204" pitchFamily="2" charset="-122"/>
                        <a:cs typeface="Arial" panose="020B0604020202020204" pitchFamily="34" charset="0"/>
                        <a:sym typeface="+mn-ea"/>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zh-CN" altLang="en-US" sz="1800" b="0" baseline="0" dirty="0">
                          <a:solidFill>
                            <a:srgbClr val="FFFFFF"/>
                          </a:solidFill>
                          <a:latin typeface="微软雅黑" panose="020B0503020204020204" pitchFamily="2" charset="-122"/>
                          <a:ea typeface="微软雅黑" panose="020B0503020204020204" pitchFamily="2" charset="-122"/>
                        </a:rPr>
                        <a:t>西部</a:t>
                      </a:r>
                      <a:endParaRPr lang="zh-CN" altLang="en-US" sz="1800" b="0" baseline="0" dirty="0">
                        <a:solidFill>
                          <a:srgbClr val="FFFFFF"/>
                        </a:solidFill>
                        <a:latin typeface="微软雅黑" panose="020B0503020204020204" pitchFamily="2" charset="-122"/>
                        <a:ea typeface="微软雅黑" panose="020B0503020204020204" pitchFamily="2" charset="-122"/>
                      </a:endParaRPr>
                    </a:p>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dirty="0">
                          <a:solidFill>
                            <a:srgbClr val="FFFFFF"/>
                          </a:solidFill>
                          <a:latin typeface="Arial" panose="020B0604020202020204" pitchFamily="34" charset="0"/>
                          <a:cs typeface="Arial" panose="020B0604020202020204" pitchFamily="34" charset="0"/>
                          <a:sym typeface="+mn-ea"/>
                        </a:rPr>
                        <a:t>West </a:t>
                      </a:r>
                      <a:endParaRPr lang="en-US" altLang="zh-CN" sz="1800" b="0" baseline="0" dirty="0">
                        <a:solidFill>
                          <a:srgbClr val="FFFFFF"/>
                        </a:solidFill>
                        <a:latin typeface="Arial" panose="020B0604020202020204" pitchFamily="34" charset="0"/>
                        <a:ea typeface="微软雅黑" panose="020B0503020204020204" pitchFamily="2" charset="-122"/>
                        <a:cs typeface="Arial" panose="020B0604020202020204" pitchFamily="34" charset="0"/>
                        <a:sym typeface="+mn-ea"/>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zh-CN" altLang="en-US" sz="1800" b="0" baseline="0" dirty="0">
                          <a:solidFill>
                            <a:srgbClr val="FFFFFF"/>
                          </a:solidFill>
                          <a:latin typeface="微软雅黑" panose="020B0503020204020204" pitchFamily="2" charset="-122"/>
                          <a:ea typeface="微软雅黑" panose="020B0503020204020204" pitchFamily="2" charset="-122"/>
                        </a:rPr>
                        <a:t>自治区</a:t>
                      </a:r>
                      <a:endParaRPr lang="zh-CN" altLang="en-US" sz="1800" b="0" baseline="0" dirty="0">
                        <a:solidFill>
                          <a:srgbClr val="FFFFFF"/>
                        </a:solidFill>
                        <a:latin typeface="微软雅黑" panose="020B0503020204020204" pitchFamily="2" charset="-122"/>
                        <a:ea typeface="微软雅黑" panose="020B0503020204020204" pitchFamily="2" charset="-122"/>
                      </a:endParaRPr>
                    </a:p>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dirty="0">
                          <a:solidFill>
                            <a:srgbClr val="FFFFFF"/>
                          </a:solidFill>
                          <a:latin typeface="Arial" panose="020B0604020202020204" pitchFamily="34" charset="0"/>
                          <a:cs typeface="Arial" panose="020B0604020202020204" pitchFamily="34" charset="0"/>
                          <a:sym typeface="+mn-ea"/>
                        </a:rPr>
                        <a:t>Autonomous region</a:t>
                      </a:r>
                      <a:endParaRPr lang="en-US" altLang="zh-CN" sz="1800" b="0" baseline="0" dirty="0">
                        <a:solidFill>
                          <a:srgbClr val="FFFFFF"/>
                        </a:solidFill>
                        <a:latin typeface="Arial" panose="020B0604020202020204" pitchFamily="34" charset="0"/>
                        <a:ea typeface="微软雅黑" panose="020B0503020204020204" pitchFamily="2" charset="-122"/>
                        <a:cs typeface="Arial" panose="020B0604020202020204" pitchFamily="34" charset="0"/>
                        <a:sym typeface="+mn-ea"/>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844550">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zh-CN" altLang="en-US" sz="1800" b="0" baseline="0" dirty="0">
                          <a:solidFill>
                            <a:schemeClr val="tx2"/>
                          </a:solidFill>
                          <a:latin typeface="微软雅黑" panose="020B0503020204020204" pitchFamily="2" charset="-122"/>
                          <a:ea typeface="微软雅黑" panose="020B0503020204020204" pitchFamily="2" charset="-122"/>
                        </a:rPr>
                        <a:t>补贴比例</a:t>
                      </a:r>
                      <a:endParaRPr lang="zh-CN" altLang="en-US" sz="1800" b="0" baseline="0" dirty="0">
                        <a:solidFill>
                          <a:schemeClr val="tx2"/>
                        </a:solidFill>
                        <a:latin typeface="微软雅黑" panose="020B0503020204020204" pitchFamily="2" charset="-122"/>
                        <a:ea typeface="微软雅黑" panose="020B0503020204020204" pitchFamily="2" charset="-122"/>
                      </a:endParaRPr>
                    </a:p>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dirty="0" smtClean="0">
                          <a:solidFill>
                            <a:schemeClr val="tx2"/>
                          </a:solidFill>
                          <a:latin typeface="Arial" panose="020B0604020202020204" pitchFamily="34" charset="0"/>
                          <a:cs typeface="Arial" panose="020B0604020202020204" pitchFamily="34" charset="0"/>
                          <a:sym typeface="+mn-ea"/>
                        </a:rPr>
                        <a:t>Subsidies</a:t>
                      </a:r>
                      <a:endParaRPr lang="en-US" altLang="zh-CN" sz="1800" b="0" baseline="0" dirty="0" smtClean="0">
                        <a:solidFill>
                          <a:schemeClr val="tx2"/>
                        </a:solidFill>
                        <a:latin typeface="Arial" panose="020B0604020202020204" pitchFamily="34" charset="0"/>
                        <a:ea typeface="微软雅黑" panose="020B0503020204020204" pitchFamily="2" charset="-122"/>
                        <a:cs typeface="Arial" panose="020B0604020202020204" pitchFamily="34" charset="0"/>
                        <a:sym typeface="+mn-ea"/>
                      </a:endParaRPr>
                    </a:p>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dirty="0" smtClean="0">
                          <a:solidFill>
                            <a:schemeClr val="tx2"/>
                          </a:solidFill>
                          <a:latin typeface="Arial" panose="020B0604020202020204" pitchFamily="34" charset="0"/>
                          <a:cs typeface="Arial" panose="020B0604020202020204" pitchFamily="34" charset="0"/>
                          <a:sym typeface="+mn-ea"/>
                        </a:rPr>
                        <a:t>proportion</a:t>
                      </a:r>
                      <a:endParaRPr lang="en-US" altLang="zh-CN" sz="1800" b="0" baseline="0" dirty="0" smtClean="0">
                        <a:solidFill>
                          <a:schemeClr val="tx2"/>
                        </a:solidFill>
                        <a:latin typeface="Arial" panose="020B0604020202020204" pitchFamily="34" charset="0"/>
                        <a:ea typeface="微软雅黑" panose="020B0503020204020204" pitchFamily="2" charset="-122"/>
                        <a:cs typeface="Arial" panose="020B0604020202020204" pitchFamily="34" charset="0"/>
                        <a:sym typeface="+mn-ea"/>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baseline="0">
                          <a:solidFill>
                            <a:schemeClr val="tx2"/>
                          </a:solidFill>
                          <a:latin typeface="微软雅黑" panose="020B0503020204020204" pitchFamily="2" charset="-122"/>
                          <a:ea typeface="微软雅黑" panose="020B0503020204020204" pitchFamily="2" charset="-122"/>
                        </a:rPr>
                        <a:t>15%</a:t>
                      </a:r>
                      <a:endParaRPr lang="en-US" altLang="zh-CN" sz="1800" b="0" baseline="0">
                        <a:solidFill>
                          <a:schemeClr val="tx2"/>
                        </a:solidFill>
                        <a:latin typeface="微软雅黑" panose="020B0503020204020204" pitchFamily="2" charset="-122"/>
                        <a:ea typeface="微软雅黑" panose="020B0503020204020204" pitchFamily="2" charset="-122"/>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baseline="0">
                          <a:solidFill>
                            <a:schemeClr val="tx2"/>
                          </a:solidFill>
                          <a:latin typeface="微软雅黑" panose="020B0503020204020204" pitchFamily="2" charset="-122"/>
                          <a:ea typeface="微软雅黑" panose="020B0503020204020204" pitchFamily="2" charset="-122"/>
                        </a:rPr>
                        <a:t>20%</a:t>
                      </a:r>
                      <a:endParaRPr lang="en-US" altLang="zh-CN" sz="1800" b="0" baseline="0">
                        <a:solidFill>
                          <a:schemeClr val="tx2"/>
                        </a:solidFill>
                        <a:latin typeface="微软雅黑" panose="020B0503020204020204" pitchFamily="2" charset="-122"/>
                        <a:ea typeface="微软雅黑" panose="020B0503020204020204" pitchFamily="2" charset="-122"/>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baseline="0">
                          <a:solidFill>
                            <a:schemeClr val="tx2"/>
                          </a:solidFill>
                          <a:latin typeface="微软雅黑" panose="020B0503020204020204" pitchFamily="2" charset="-122"/>
                          <a:ea typeface="微软雅黑" panose="020B0503020204020204" pitchFamily="2" charset="-122"/>
                        </a:rPr>
                        <a:t>30%</a:t>
                      </a:r>
                      <a:endParaRPr lang="en-US" altLang="zh-CN" sz="1800" b="0" baseline="0">
                        <a:solidFill>
                          <a:schemeClr val="tx2"/>
                        </a:solidFill>
                        <a:latin typeface="微软雅黑" panose="020B0503020204020204" pitchFamily="2" charset="-122"/>
                        <a:ea typeface="微软雅黑" panose="020B0503020204020204" pitchFamily="2" charset="-122"/>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wrap="square"/>
                    <a:lstStyle>
                      <a:lvl1pPr marL="342900" lvl="0" indent="-342900" algn="l" defTabSz="914400" eaLnBrk="1" fontAlgn="base" latinLnBrk="0" hangingPunct="1">
                        <a:lnSpc>
                          <a:spcPct val="100000"/>
                        </a:lnSpc>
                        <a:spcBef>
                          <a:spcPct val="20000"/>
                        </a:spcBef>
                        <a:buFont typeface="Arial" panose="020B0604020202020204" charset="-122"/>
                        <a:buChar char="•"/>
                        <a:defRPr sz="2800" kern="1200">
                          <a:solidFill>
                            <a:schemeClr val="tx1"/>
                          </a:solidFill>
                          <a:latin typeface="微软雅黑" panose="020B0503020204020204" pitchFamily="2" charset="-122"/>
                          <a:ea typeface="微软雅黑" panose="020B0503020204020204" pitchFamily="2" charset="-122"/>
                          <a:sym typeface="Calibri" panose="020F0502020204030204" charset="-122"/>
                        </a:defRPr>
                      </a:lvl1pPr>
                      <a:lvl2pPr marL="742950" lvl="1" indent="-285750" algn="l" defTabSz="914400" eaLnBrk="1" fontAlgn="base" latinLnBrk="0" hangingPunct="1">
                        <a:lnSpc>
                          <a:spcPct val="100000"/>
                        </a:lnSpc>
                        <a:spcBef>
                          <a:spcPct val="20000"/>
                        </a:spcBef>
                        <a:buFont typeface="Arial" panose="020B0604020202020204" charset="-122"/>
                        <a:buChar char="–"/>
                        <a:defRPr sz="2400" kern="1200">
                          <a:solidFill>
                            <a:schemeClr val="tx1"/>
                          </a:solidFill>
                          <a:latin typeface="微软雅黑" panose="020B0503020204020204" pitchFamily="2" charset="-122"/>
                          <a:ea typeface="微软雅黑" panose="020B0503020204020204" pitchFamily="2" charset="-122"/>
                          <a:sym typeface="Calibri" panose="020F0502020204030204" charset="-122"/>
                        </a:defRPr>
                      </a:lvl2pPr>
                      <a:lvl3pPr marL="1143000" lvl="2" indent="-228600" algn="l" defTabSz="914400" eaLnBrk="1" fontAlgn="base" latinLnBrk="0" hangingPunct="1">
                        <a:lnSpc>
                          <a:spcPct val="100000"/>
                        </a:lnSpc>
                        <a:spcBef>
                          <a:spcPct val="20000"/>
                        </a:spcBef>
                        <a:buFont typeface="Arial" panose="020B0604020202020204" charset="-122"/>
                        <a:buChar char="•"/>
                        <a:defRPr sz="2000" kern="1200">
                          <a:solidFill>
                            <a:schemeClr val="tx1"/>
                          </a:solidFill>
                          <a:latin typeface="微软雅黑" panose="020B0503020204020204" pitchFamily="2" charset="-122"/>
                          <a:ea typeface="微软雅黑" panose="020B0503020204020204" pitchFamily="2" charset="-122"/>
                          <a:sym typeface="Calibri" panose="020F0502020204030204" charset="-122"/>
                        </a:defRPr>
                      </a:lvl3pPr>
                      <a:lvl4pPr marL="1600200" lvl="3"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4pPr>
                      <a:lvl5pPr marL="2057400" lvl="4" indent="-228600" algn="l" defTabSz="914400" eaLnBrk="1" fontAlgn="base" latinLnBrk="0" hangingPunct="1">
                        <a:lnSpc>
                          <a:spcPct val="100000"/>
                        </a:lnSpc>
                        <a:spcBef>
                          <a:spcPct val="20000"/>
                        </a:spcBef>
                        <a:buFont typeface="Arial" panose="020B0604020202020204" charset="-122"/>
                        <a:buChar char="»"/>
                        <a:defRPr sz="1800" kern="1200">
                          <a:solidFill>
                            <a:schemeClr val="tx1"/>
                          </a:solidFill>
                          <a:latin typeface="微软雅黑" panose="020B0503020204020204" pitchFamily="2" charset="-122"/>
                          <a:ea typeface="微软雅黑" panose="020B0503020204020204" pitchFamily="2" charset="-122"/>
                          <a:sym typeface="Calibri" panose="020F0502020204030204" charset="-122"/>
                        </a:defRPr>
                      </a:lvl5pPr>
                    </a:lstStyle>
                    <a:p>
                      <a:pPr marL="227330" lvl="0" indent="-227330" algn="ctr" eaLnBrk="1" fontAlgn="b" latinLnBrk="0" hangingPunct="1">
                        <a:lnSpc>
                          <a:spcPct val="100000"/>
                        </a:lnSpc>
                        <a:spcBef>
                          <a:spcPct val="0"/>
                        </a:spcBef>
                        <a:spcAft>
                          <a:spcPct val="0"/>
                        </a:spcAft>
                        <a:buClrTx/>
                        <a:buFont typeface="Wingdings" panose="05000000000000000000" pitchFamily="2" charset="2"/>
                        <a:buNone/>
                      </a:pPr>
                      <a:r>
                        <a:rPr lang="en-US" altLang="zh-CN" sz="1800" b="0" baseline="0">
                          <a:solidFill>
                            <a:schemeClr val="tx2"/>
                          </a:solidFill>
                          <a:latin typeface="微软雅黑" panose="020B0503020204020204" pitchFamily="2" charset="-122"/>
                          <a:ea typeface="微软雅黑" panose="020B0503020204020204" pitchFamily="2" charset="-122"/>
                        </a:rPr>
                        <a:t>35%</a:t>
                      </a:r>
                      <a:endParaRPr lang="en-US" altLang="zh-CN" sz="1800" b="0" baseline="0">
                        <a:solidFill>
                          <a:schemeClr val="tx2"/>
                        </a:solidFill>
                        <a:latin typeface="微软雅黑" panose="020B0503020204020204" pitchFamily="2" charset="-122"/>
                        <a:ea typeface="微软雅黑" panose="020B0503020204020204" pitchFamily="2" charset="-122"/>
                      </a:endParaRPr>
                    </a:p>
                  </a:txBody>
                  <a:tcPr marL="9525" marR="9525" marT="9525" marB="0"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
        <p:nvSpPr>
          <p:cNvPr id="14338" name="流程图: 过程 111"/>
          <p:cNvSpPr/>
          <p:nvPr/>
        </p:nvSpPr>
        <p:spPr>
          <a:xfrm>
            <a:off x="342583" y="5333365"/>
            <a:ext cx="112712" cy="131763"/>
          </a:xfrm>
          <a:prstGeom prst="flowChartProcess">
            <a:avLst/>
          </a:prstGeom>
          <a:solidFill>
            <a:srgbClr val="990000"/>
          </a:solidFill>
          <a:ln w="9525">
            <a:noFill/>
          </a:ln>
        </p:spPr>
        <p:txBody>
          <a:bodyPr wrap="none" anchor="ctr"/>
          <a:p>
            <a:pPr>
              <a:buClrTx/>
            </a:pPr>
            <a:endParaRPr lang="zh-CN" altLang="en-US" sz="1600" b="1">
              <a:latin typeface="楷体_GB2312" charset="-122"/>
              <a:ea typeface="楷体_GB2312" charset="-122"/>
            </a:endParaRPr>
          </a:p>
        </p:txBody>
      </p:sp>
      <p:sp>
        <p:nvSpPr>
          <p:cNvPr id="14339" name="矩形 112"/>
          <p:cNvSpPr/>
          <p:nvPr/>
        </p:nvSpPr>
        <p:spPr>
          <a:xfrm>
            <a:off x="404495" y="5214303"/>
            <a:ext cx="595313" cy="338137"/>
          </a:xfrm>
          <a:prstGeom prst="rect">
            <a:avLst/>
          </a:prstGeom>
          <a:noFill/>
          <a:ln w="9525">
            <a:noFill/>
          </a:ln>
        </p:spPr>
        <p:txBody>
          <a:bodyPr wrap="none" anchor="t">
            <a:spAutoFit/>
          </a:bodyPr>
          <a:p>
            <a:pPr>
              <a:buClrTx/>
            </a:pPr>
            <a:r>
              <a:rPr lang="zh-CN" altLang="en-US" sz="1600">
                <a:latin typeface="微软雅黑" panose="020B0503020204020204" pitchFamily="2" charset="-122"/>
                <a:ea typeface="微软雅黑" panose="020B0503020204020204" pitchFamily="2" charset="-122"/>
              </a:rPr>
              <a:t>东部</a:t>
            </a:r>
            <a:endParaRPr lang="zh-CN" altLang="en-US" sz="1600">
              <a:latin typeface="微软雅黑" panose="020B0503020204020204" pitchFamily="2" charset="-122"/>
              <a:ea typeface="微软雅黑" panose="020B0503020204020204" pitchFamily="2" charset="-122"/>
            </a:endParaRPr>
          </a:p>
        </p:txBody>
      </p:sp>
      <p:sp>
        <p:nvSpPr>
          <p:cNvPr id="14340" name="流程图: 过程 113"/>
          <p:cNvSpPr/>
          <p:nvPr/>
        </p:nvSpPr>
        <p:spPr>
          <a:xfrm>
            <a:off x="342583" y="5665153"/>
            <a:ext cx="112712" cy="130175"/>
          </a:xfrm>
          <a:prstGeom prst="flowChartProcess">
            <a:avLst/>
          </a:prstGeom>
          <a:solidFill>
            <a:srgbClr val="006699"/>
          </a:solidFill>
          <a:ln w="9525">
            <a:noFill/>
          </a:ln>
        </p:spPr>
        <p:txBody>
          <a:bodyPr wrap="none" anchor="ctr"/>
          <a:p>
            <a:pPr>
              <a:buClrTx/>
            </a:pPr>
            <a:endParaRPr lang="zh-CN" altLang="en-US" sz="1600" b="1">
              <a:latin typeface="楷体_GB2312" charset="-122"/>
              <a:ea typeface="楷体_GB2312" charset="-122"/>
            </a:endParaRPr>
          </a:p>
        </p:txBody>
      </p:sp>
      <p:sp>
        <p:nvSpPr>
          <p:cNvPr id="14341" name="矩形 114"/>
          <p:cNvSpPr/>
          <p:nvPr/>
        </p:nvSpPr>
        <p:spPr>
          <a:xfrm>
            <a:off x="404495" y="5544503"/>
            <a:ext cx="595313" cy="339725"/>
          </a:xfrm>
          <a:prstGeom prst="rect">
            <a:avLst/>
          </a:prstGeom>
          <a:noFill/>
          <a:ln w="9525">
            <a:noFill/>
          </a:ln>
        </p:spPr>
        <p:txBody>
          <a:bodyPr wrap="none" anchor="t">
            <a:spAutoFit/>
          </a:bodyPr>
          <a:p>
            <a:pPr>
              <a:buClrTx/>
            </a:pPr>
            <a:r>
              <a:rPr lang="zh-CN" altLang="en-US" sz="1600">
                <a:latin typeface="微软雅黑" panose="020B0503020204020204" pitchFamily="2" charset="-122"/>
                <a:ea typeface="微软雅黑" panose="020B0503020204020204" pitchFamily="2" charset="-122"/>
              </a:rPr>
              <a:t>中部</a:t>
            </a:r>
            <a:endParaRPr lang="zh-CN" altLang="en-US" sz="1600">
              <a:latin typeface="微软雅黑" panose="020B0503020204020204" pitchFamily="2" charset="-122"/>
              <a:ea typeface="微软雅黑" panose="020B0503020204020204" pitchFamily="2" charset="-122"/>
            </a:endParaRPr>
          </a:p>
        </p:txBody>
      </p:sp>
      <p:sp>
        <p:nvSpPr>
          <p:cNvPr id="14342" name="流程图: 过程 115"/>
          <p:cNvSpPr/>
          <p:nvPr/>
        </p:nvSpPr>
        <p:spPr>
          <a:xfrm>
            <a:off x="342583" y="5993765"/>
            <a:ext cx="112712" cy="131763"/>
          </a:xfrm>
          <a:prstGeom prst="flowChartProcess">
            <a:avLst/>
          </a:prstGeom>
          <a:solidFill>
            <a:srgbClr val="99CCFF"/>
          </a:solidFill>
          <a:ln w="9525">
            <a:noFill/>
          </a:ln>
        </p:spPr>
        <p:txBody>
          <a:bodyPr wrap="none" anchor="ctr"/>
          <a:p>
            <a:pPr>
              <a:buClrTx/>
            </a:pPr>
            <a:endParaRPr lang="zh-CN" altLang="en-US" sz="1600" b="1">
              <a:latin typeface="楷体_GB2312" charset="-122"/>
              <a:ea typeface="楷体_GB2312" charset="-122"/>
            </a:endParaRPr>
          </a:p>
        </p:txBody>
      </p:sp>
      <p:sp>
        <p:nvSpPr>
          <p:cNvPr id="14343" name="矩形 116"/>
          <p:cNvSpPr/>
          <p:nvPr/>
        </p:nvSpPr>
        <p:spPr>
          <a:xfrm>
            <a:off x="404495" y="5874703"/>
            <a:ext cx="595313" cy="339725"/>
          </a:xfrm>
          <a:prstGeom prst="rect">
            <a:avLst/>
          </a:prstGeom>
          <a:noFill/>
          <a:ln w="9525">
            <a:noFill/>
          </a:ln>
        </p:spPr>
        <p:txBody>
          <a:bodyPr wrap="none" anchor="t">
            <a:spAutoFit/>
          </a:bodyPr>
          <a:p>
            <a:pPr>
              <a:buClrTx/>
            </a:pPr>
            <a:r>
              <a:rPr lang="zh-CN" altLang="en-US" sz="1600">
                <a:latin typeface="微软雅黑" panose="020B0503020204020204" pitchFamily="2" charset="-122"/>
                <a:ea typeface="微软雅黑" panose="020B0503020204020204" pitchFamily="2" charset="-122"/>
              </a:rPr>
              <a:t>西部</a:t>
            </a:r>
            <a:endParaRPr lang="zh-CN" altLang="en-US" sz="1600">
              <a:latin typeface="微软雅黑" panose="020B0503020204020204" pitchFamily="2" charset="-122"/>
              <a:ea typeface="微软雅黑" panose="020B0503020204020204" pitchFamily="2" charset="-122"/>
            </a:endParaRPr>
          </a:p>
        </p:txBody>
      </p:sp>
      <p:sp>
        <p:nvSpPr>
          <p:cNvPr id="14344" name="流程图: 过程 117"/>
          <p:cNvSpPr/>
          <p:nvPr/>
        </p:nvSpPr>
        <p:spPr>
          <a:xfrm>
            <a:off x="342583" y="6325553"/>
            <a:ext cx="112712" cy="131762"/>
          </a:xfrm>
          <a:prstGeom prst="flowChartProcess">
            <a:avLst/>
          </a:prstGeom>
          <a:solidFill>
            <a:srgbClr val="CCCCFF"/>
          </a:solidFill>
          <a:ln w="9525">
            <a:noFill/>
          </a:ln>
        </p:spPr>
        <p:txBody>
          <a:bodyPr wrap="none" anchor="ctr"/>
          <a:p>
            <a:pPr>
              <a:buClrTx/>
            </a:pPr>
            <a:endParaRPr lang="zh-CN" altLang="en-US" sz="1600" b="1">
              <a:latin typeface="楷体_GB2312" charset="-122"/>
              <a:ea typeface="楷体_GB2312" charset="-122"/>
            </a:endParaRPr>
          </a:p>
        </p:txBody>
      </p:sp>
      <p:sp>
        <p:nvSpPr>
          <p:cNvPr id="14345" name="矩形 118"/>
          <p:cNvSpPr/>
          <p:nvPr/>
        </p:nvSpPr>
        <p:spPr>
          <a:xfrm>
            <a:off x="404495" y="6206490"/>
            <a:ext cx="800100" cy="339725"/>
          </a:xfrm>
          <a:prstGeom prst="rect">
            <a:avLst/>
          </a:prstGeom>
          <a:noFill/>
          <a:ln w="9525">
            <a:noFill/>
          </a:ln>
        </p:spPr>
        <p:txBody>
          <a:bodyPr wrap="none" anchor="t">
            <a:spAutoFit/>
          </a:bodyPr>
          <a:p>
            <a:pPr>
              <a:buClrTx/>
            </a:pPr>
            <a:r>
              <a:rPr lang="zh-CN" altLang="en-US" sz="1600">
                <a:latin typeface="微软雅黑" panose="020B0503020204020204" pitchFamily="2" charset="-122"/>
                <a:ea typeface="微软雅黑" panose="020B0503020204020204" pitchFamily="2" charset="-122"/>
              </a:rPr>
              <a:t>自治区</a:t>
            </a:r>
            <a:endParaRPr lang="zh-CN" altLang="en-US" sz="1600">
              <a:latin typeface="微软雅黑" panose="020B0503020204020204" pitchFamily="2" charset="-122"/>
              <a:ea typeface="微软雅黑" panose="020B0503020204020204" pitchFamily="2" charset="-122"/>
            </a:endParaRPr>
          </a:p>
        </p:txBody>
      </p:sp>
      <p:sp>
        <p:nvSpPr>
          <p:cNvPr id="14346" name="圆角矩形 36"/>
          <p:cNvSpPr/>
          <p:nvPr/>
        </p:nvSpPr>
        <p:spPr>
          <a:xfrm>
            <a:off x="805498" y="4271328"/>
            <a:ext cx="1185862" cy="2058987"/>
          </a:xfrm>
          <a:prstGeom prst="roundRect">
            <a:avLst>
              <a:gd name="adj" fmla="val 16667"/>
            </a:avLst>
          </a:prstGeom>
          <a:noFill/>
          <a:ln w="9525">
            <a:noFill/>
          </a:ln>
        </p:spPr>
        <p:txBody>
          <a:bodyPr anchor="ctr"/>
          <a:p>
            <a:pPr algn="ctr">
              <a:buClrTx/>
            </a:pPr>
            <a:endParaRPr lang="zh-CN" altLang="en-US" sz="1000">
              <a:latin typeface="微软雅黑" panose="020B0503020204020204" pitchFamily="2" charset="-122"/>
              <a:ea typeface="微软雅黑" panose="020B0503020204020204" pitchFamily="2" charset="-122"/>
            </a:endParaRPr>
          </a:p>
        </p:txBody>
      </p:sp>
      <p:grpSp>
        <p:nvGrpSpPr>
          <p:cNvPr id="14347" name="组合 14347"/>
          <p:cNvGrpSpPr/>
          <p:nvPr/>
        </p:nvGrpSpPr>
        <p:grpSpPr>
          <a:xfrm>
            <a:off x="771525" y="2526665"/>
            <a:ext cx="4530725" cy="3381375"/>
            <a:chOff x="0" y="0"/>
            <a:chExt cx="4530658" cy="3381375"/>
          </a:xfrm>
        </p:grpSpPr>
        <p:sp>
          <p:nvSpPr>
            <p:cNvPr id="14348" name="AutoShape 5"/>
            <p:cNvSpPr>
              <a:spLocks noChangeAspect="1" noTextEdit="1"/>
            </p:cNvSpPr>
            <p:nvPr/>
          </p:nvSpPr>
          <p:spPr>
            <a:xfrm>
              <a:off x="0" y="0"/>
              <a:ext cx="4530658" cy="3363435"/>
            </a:xfrm>
            <a:prstGeom prst="rect">
              <a:avLst/>
            </a:prstGeom>
            <a:noFill/>
            <a:ln w="9525">
              <a:noFill/>
            </a:ln>
          </p:spPr>
          <p:txBody>
            <a:bodyPr anchor="t"/>
            <a:p>
              <a:endParaRPr lang="zh-CN" altLang="en-US">
                <a:latin typeface="微软雅黑" panose="020B0503020204020204" pitchFamily="2" charset="-122"/>
                <a:ea typeface="微软雅黑" panose="020B0503020204020204" pitchFamily="2" charset="-122"/>
              </a:endParaRPr>
            </a:p>
          </p:txBody>
        </p:sp>
        <p:sp>
          <p:nvSpPr>
            <p:cNvPr id="14349" name="Freeform 7"/>
            <p:cNvSpPr/>
            <p:nvPr/>
          </p:nvSpPr>
          <p:spPr>
            <a:xfrm>
              <a:off x="2811822" y="3183511"/>
              <a:ext cx="239880" cy="17992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67105178" y="2147483647"/>
                </a:cxn>
                <a:cxn ang="0">
                  <a:pos x="0" y="2147483647"/>
                </a:cxn>
                <a:cxn ang="0">
                  <a:pos x="1467105178"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29537509"/>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50" name="Freeform 8"/>
            <p:cNvSpPr/>
            <p:nvPr/>
          </p:nvSpPr>
          <p:spPr>
            <a:xfrm>
              <a:off x="2823545" y="3192427"/>
              <a:ext cx="220040" cy="13859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1467101369"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937947194"/>
                </a:cxn>
                <a:cxn ang="0">
                  <a:pos x="2147483647" y="0"/>
                </a:cxn>
                <a:cxn ang="0">
                  <a:pos x="2147483647" y="129165125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noFill/>
            <a:ln w="9525">
              <a:noFill/>
            </a:ln>
          </p:spPr>
          <p:txBody>
            <a:bodyPr/>
            <a:p>
              <a:endParaRPr lang="zh-CN" altLang="en-US"/>
            </a:p>
          </p:txBody>
        </p:sp>
        <p:sp>
          <p:nvSpPr>
            <p:cNvPr id="14351" name="Freeform 9"/>
            <p:cNvSpPr/>
            <p:nvPr/>
          </p:nvSpPr>
          <p:spPr>
            <a:xfrm>
              <a:off x="0" y="0"/>
              <a:ext cx="4530658" cy="317216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2952607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024" h="3914">
                  <a:moveTo>
                    <a:pt x="3272" y="3914"/>
                  </a:moveTo>
                  <a:lnTo>
                    <a:pt x="3272" y="3914"/>
                  </a:lnTo>
                  <a:lnTo>
                    <a:pt x="3258" y="3900"/>
                  </a:lnTo>
                  <a:lnTo>
                    <a:pt x="3250" y="3888"/>
                  </a:lnTo>
                  <a:lnTo>
                    <a:pt x="3246" y="3878"/>
                  </a:lnTo>
                  <a:lnTo>
                    <a:pt x="3242" y="3866"/>
                  </a:lnTo>
                  <a:lnTo>
                    <a:pt x="3216" y="3828"/>
                  </a:lnTo>
                  <a:lnTo>
                    <a:pt x="3216" y="3810"/>
                  </a:lnTo>
                  <a:lnTo>
                    <a:pt x="3216" y="3796"/>
                  </a:lnTo>
                  <a:lnTo>
                    <a:pt x="3218" y="3790"/>
                  </a:lnTo>
                  <a:lnTo>
                    <a:pt x="3222" y="3784"/>
                  </a:lnTo>
                  <a:lnTo>
                    <a:pt x="3226" y="3780"/>
                  </a:lnTo>
                  <a:lnTo>
                    <a:pt x="3234" y="3776"/>
                  </a:lnTo>
                  <a:lnTo>
                    <a:pt x="3236" y="3770"/>
                  </a:lnTo>
                  <a:lnTo>
                    <a:pt x="3226" y="3770"/>
                  </a:lnTo>
                  <a:lnTo>
                    <a:pt x="3218" y="3772"/>
                  </a:lnTo>
                  <a:lnTo>
                    <a:pt x="3208" y="3776"/>
                  </a:lnTo>
                  <a:lnTo>
                    <a:pt x="3198" y="3782"/>
                  </a:lnTo>
                  <a:lnTo>
                    <a:pt x="3188" y="3790"/>
                  </a:lnTo>
                  <a:lnTo>
                    <a:pt x="3156" y="3790"/>
                  </a:lnTo>
                  <a:lnTo>
                    <a:pt x="3152" y="3764"/>
                  </a:lnTo>
                  <a:lnTo>
                    <a:pt x="3138" y="3758"/>
                  </a:lnTo>
                  <a:lnTo>
                    <a:pt x="3132" y="3752"/>
                  </a:lnTo>
                  <a:lnTo>
                    <a:pt x="3130" y="3746"/>
                  </a:lnTo>
                  <a:lnTo>
                    <a:pt x="3126" y="3740"/>
                  </a:lnTo>
                  <a:lnTo>
                    <a:pt x="3122" y="3742"/>
                  </a:lnTo>
                  <a:lnTo>
                    <a:pt x="3120" y="3744"/>
                  </a:lnTo>
                  <a:lnTo>
                    <a:pt x="3118" y="3750"/>
                  </a:lnTo>
                  <a:lnTo>
                    <a:pt x="3116" y="3760"/>
                  </a:lnTo>
                  <a:lnTo>
                    <a:pt x="3114" y="3770"/>
                  </a:lnTo>
                  <a:lnTo>
                    <a:pt x="3102" y="3770"/>
                  </a:lnTo>
                  <a:lnTo>
                    <a:pt x="3100" y="3768"/>
                  </a:lnTo>
                  <a:lnTo>
                    <a:pt x="3094" y="3766"/>
                  </a:lnTo>
                  <a:lnTo>
                    <a:pt x="3086" y="3768"/>
                  </a:lnTo>
                  <a:lnTo>
                    <a:pt x="3076" y="3770"/>
                  </a:lnTo>
                  <a:lnTo>
                    <a:pt x="3070" y="3774"/>
                  </a:lnTo>
                  <a:lnTo>
                    <a:pt x="3040" y="3772"/>
                  </a:lnTo>
                  <a:lnTo>
                    <a:pt x="3012" y="3768"/>
                  </a:lnTo>
                  <a:lnTo>
                    <a:pt x="2986" y="3764"/>
                  </a:lnTo>
                  <a:lnTo>
                    <a:pt x="2962" y="3762"/>
                  </a:lnTo>
                  <a:lnTo>
                    <a:pt x="2952" y="3756"/>
                  </a:lnTo>
                  <a:lnTo>
                    <a:pt x="2944" y="3748"/>
                  </a:lnTo>
                  <a:lnTo>
                    <a:pt x="2928" y="3730"/>
                  </a:lnTo>
                  <a:lnTo>
                    <a:pt x="2904" y="3696"/>
                  </a:lnTo>
                  <a:lnTo>
                    <a:pt x="2904" y="3674"/>
                  </a:lnTo>
                  <a:lnTo>
                    <a:pt x="2914" y="3654"/>
                  </a:lnTo>
                  <a:lnTo>
                    <a:pt x="2918" y="3644"/>
                  </a:lnTo>
                  <a:lnTo>
                    <a:pt x="2920" y="3634"/>
                  </a:lnTo>
                  <a:lnTo>
                    <a:pt x="2898" y="3620"/>
                  </a:lnTo>
                  <a:lnTo>
                    <a:pt x="2868" y="3618"/>
                  </a:lnTo>
                  <a:lnTo>
                    <a:pt x="2834" y="3614"/>
                  </a:lnTo>
                  <a:lnTo>
                    <a:pt x="2818" y="3610"/>
                  </a:lnTo>
                  <a:lnTo>
                    <a:pt x="2804" y="3604"/>
                  </a:lnTo>
                  <a:lnTo>
                    <a:pt x="2792" y="3598"/>
                  </a:lnTo>
                  <a:lnTo>
                    <a:pt x="2786" y="3590"/>
                  </a:lnTo>
                  <a:lnTo>
                    <a:pt x="2780" y="3574"/>
                  </a:lnTo>
                  <a:lnTo>
                    <a:pt x="2774" y="3572"/>
                  </a:lnTo>
                  <a:lnTo>
                    <a:pt x="2764" y="3574"/>
                  </a:lnTo>
                  <a:lnTo>
                    <a:pt x="2756" y="3576"/>
                  </a:lnTo>
                  <a:lnTo>
                    <a:pt x="2748" y="3580"/>
                  </a:lnTo>
                  <a:lnTo>
                    <a:pt x="2740" y="3584"/>
                  </a:lnTo>
                  <a:lnTo>
                    <a:pt x="2734" y="3590"/>
                  </a:lnTo>
                  <a:lnTo>
                    <a:pt x="2728" y="3598"/>
                  </a:lnTo>
                  <a:lnTo>
                    <a:pt x="2720" y="3612"/>
                  </a:lnTo>
                  <a:lnTo>
                    <a:pt x="2708" y="3622"/>
                  </a:lnTo>
                  <a:lnTo>
                    <a:pt x="2698" y="3632"/>
                  </a:lnTo>
                  <a:lnTo>
                    <a:pt x="2660" y="3632"/>
                  </a:lnTo>
                  <a:lnTo>
                    <a:pt x="2656" y="3640"/>
                  </a:lnTo>
                  <a:lnTo>
                    <a:pt x="2646" y="3650"/>
                  </a:lnTo>
                  <a:lnTo>
                    <a:pt x="2630" y="3664"/>
                  </a:lnTo>
                  <a:lnTo>
                    <a:pt x="2606" y="3666"/>
                  </a:lnTo>
                  <a:lnTo>
                    <a:pt x="2590" y="3648"/>
                  </a:lnTo>
                  <a:lnTo>
                    <a:pt x="2586" y="3642"/>
                  </a:lnTo>
                  <a:lnTo>
                    <a:pt x="2580" y="3642"/>
                  </a:lnTo>
                  <a:lnTo>
                    <a:pt x="2574" y="3642"/>
                  </a:lnTo>
                  <a:lnTo>
                    <a:pt x="2566" y="3646"/>
                  </a:lnTo>
                  <a:lnTo>
                    <a:pt x="2550" y="3654"/>
                  </a:lnTo>
                  <a:lnTo>
                    <a:pt x="2540" y="3660"/>
                  </a:lnTo>
                  <a:lnTo>
                    <a:pt x="2516" y="3658"/>
                  </a:lnTo>
                  <a:lnTo>
                    <a:pt x="2504" y="3648"/>
                  </a:lnTo>
                  <a:lnTo>
                    <a:pt x="2494" y="3640"/>
                  </a:lnTo>
                  <a:lnTo>
                    <a:pt x="2484" y="3636"/>
                  </a:lnTo>
                  <a:lnTo>
                    <a:pt x="2474" y="3636"/>
                  </a:lnTo>
                  <a:lnTo>
                    <a:pt x="2446" y="3668"/>
                  </a:lnTo>
                  <a:lnTo>
                    <a:pt x="2420" y="3670"/>
                  </a:lnTo>
                  <a:lnTo>
                    <a:pt x="2404" y="3660"/>
                  </a:lnTo>
                  <a:lnTo>
                    <a:pt x="2398" y="3656"/>
                  </a:lnTo>
                  <a:lnTo>
                    <a:pt x="2392" y="3656"/>
                  </a:lnTo>
                  <a:lnTo>
                    <a:pt x="2384" y="3664"/>
                  </a:lnTo>
                  <a:lnTo>
                    <a:pt x="2382" y="3668"/>
                  </a:lnTo>
                  <a:lnTo>
                    <a:pt x="2380" y="3684"/>
                  </a:lnTo>
                  <a:lnTo>
                    <a:pt x="2388" y="3698"/>
                  </a:lnTo>
                  <a:lnTo>
                    <a:pt x="2394" y="3708"/>
                  </a:lnTo>
                  <a:lnTo>
                    <a:pt x="2396" y="3722"/>
                  </a:lnTo>
                  <a:lnTo>
                    <a:pt x="2396" y="3744"/>
                  </a:lnTo>
                  <a:lnTo>
                    <a:pt x="2396" y="3756"/>
                  </a:lnTo>
                  <a:lnTo>
                    <a:pt x="2396" y="3768"/>
                  </a:lnTo>
                  <a:lnTo>
                    <a:pt x="2404" y="3796"/>
                  </a:lnTo>
                  <a:lnTo>
                    <a:pt x="2404" y="3816"/>
                  </a:lnTo>
                  <a:lnTo>
                    <a:pt x="2394" y="3828"/>
                  </a:lnTo>
                  <a:lnTo>
                    <a:pt x="2372" y="3828"/>
                  </a:lnTo>
                  <a:lnTo>
                    <a:pt x="2320" y="3792"/>
                  </a:lnTo>
                  <a:lnTo>
                    <a:pt x="2320" y="3742"/>
                  </a:lnTo>
                  <a:lnTo>
                    <a:pt x="2316" y="3738"/>
                  </a:lnTo>
                  <a:lnTo>
                    <a:pt x="2310" y="3736"/>
                  </a:lnTo>
                  <a:lnTo>
                    <a:pt x="2302" y="3734"/>
                  </a:lnTo>
                  <a:lnTo>
                    <a:pt x="2280" y="3752"/>
                  </a:lnTo>
                  <a:lnTo>
                    <a:pt x="2268" y="3762"/>
                  </a:lnTo>
                  <a:lnTo>
                    <a:pt x="2258" y="3770"/>
                  </a:lnTo>
                  <a:lnTo>
                    <a:pt x="2250" y="3770"/>
                  </a:lnTo>
                  <a:lnTo>
                    <a:pt x="2244" y="3764"/>
                  </a:lnTo>
                  <a:lnTo>
                    <a:pt x="2238" y="3760"/>
                  </a:lnTo>
                  <a:lnTo>
                    <a:pt x="2228" y="3756"/>
                  </a:lnTo>
                  <a:lnTo>
                    <a:pt x="2214" y="3738"/>
                  </a:lnTo>
                  <a:lnTo>
                    <a:pt x="2208" y="3730"/>
                  </a:lnTo>
                  <a:lnTo>
                    <a:pt x="2202" y="3726"/>
                  </a:lnTo>
                  <a:lnTo>
                    <a:pt x="2182" y="3700"/>
                  </a:lnTo>
                  <a:lnTo>
                    <a:pt x="2160" y="3698"/>
                  </a:lnTo>
                  <a:lnTo>
                    <a:pt x="2144" y="3694"/>
                  </a:lnTo>
                  <a:lnTo>
                    <a:pt x="2134" y="3688"/>
                  </a:lnTo>
                  <a:lnTo>
                    <a:pt x="2128" y="3678"/>
                  </a:lnTo>
                  <a:lnTo>
                    <a:pt x="2124" y="3668"/>
                  </a:lnTo>
                  <a:lnTo>
                    <a:pt x="2124" y="3656"/>
                  </a:lnTo>
                  <a:lnTo>
                    <a:pt x="2124" y="3622"/>
                  </a:lnTo>
                  <a:lnTo>
                    <a:pt x="2132" y="3604"/>
                  </a:lnTo>
                  <a:lnTo>
                    <a:pt x="2130" y="3582"/>
                  </a:lnTo>
                  <a:lnTo>
                    <a:pt x="2094" y="3570"/>
                  </a:lnTo>
                  <a:lnTo>
                    <a:pt x="2088" y="3564"/>
                  </a:lnTo>
                  <a:lnTo>
                    <a:pt x="2088" y="3544"/>
                  </a:lnTo>
                  <a:lnTo>
                    <a:pt x="2086" y="3542"/>
                  </a:lnTo>
                  <a:lnTo>
                    <a:pt x="2084" y="3540"/>
                  </a:lnTo>
                  <a:lnTo>
                    <a:pt x="2082" y="3530"/>
                  </a:lnTo>
                  <a:lnTo>
                    <a:pt x="2078" y="3516"/>
                  </a:lnTo>
                  <a:lnTo>
                    <a:pt x="2064" y="3486"/>
                  </a:lnTo>
                  <a:lnTo>
                    <a:pt x="2060" y="3468"/>
                  </a:lnTo>
                  <a:lnTo>
                    <a:pt x="2054" y="3460"/>
                  </a:lnTo>
                  <a:lnTo>
                    <a:pt x="2050" y="3458"/>
                  </a:lnTo>
                  <a:lnTo>
                    <a:pt x="2046" y="3456"/>
                  </a:lnTo>
                  <a:lnTo>
                    <a:pt x="2036" y="3456"/>
                  </a:lnTo>
                  <a:lnTo>
                    <a:pt x="1994" y="3478"/>
                  </a:lnTo>
                  <a:lnTo>
                    <a:pt x="1982" y="3478"/>
                  </a:lnTo>
                  <a:lnTo>
                    <a:pt x="1974" y="3476"/>
                  </a:lnTo>
                  <a:lnTo>
                    <a:pt x="1968" y="3474"/>
                  </a:lnTo>
                  <a:lnTo>
                    <a:pt x="1964" y="3470"/>
                  </a:lnTo>
                  <a:lnTo>
                    <a:pt x="1964" y="3372"/>
                  </a:lnTo>
                  <a:lnTo>
                    <a:pt x="1972" y="3352"/>
                  </a:lnTo>
                  <a:lnTo>
                    <a:pt x="1980" y="3336"/>
                  </a:lnTo>
                  <a:lnTo>
                    <a:pt x="1992" y="3322"/>
                  </a:lnTo>
                  <a:lnTo>
                    <a:pt x="2002" y="3308"/>
                  </a:lnTo>
                  <a:lnTo>
                    <a:pt x="2016" y="3296"/>
                  </a:lnTo>
                  <a:lnTo>
                    <a:pt x="2030" y="3284"/>
                  </a:lnTo>
                  <a:lnTo>
                    <a:pt x="2064" y="3260"/>
                  </a:lnTo>
                  <a:lnTo>
                    <a:pt x="2068" y="3258"/>
                  </a:lnTo>
                  <a:lnTo>
                    <a:pt x="2070" y="3254"/>
                  </a:lnTo>
                  <a:lnTo>
                    <a:pt x="2074" y="3236"/>
                  </a:lnTo>
                  <a:lnTo>
                    <a:pt x="2074" y="3210"/>
                  </a:lnTo>
                  <a:lnTo>
                    <a:pt x="2080" y="3192"/>
                  </a:lnTo>
                  <a:lnTo>
                    <a:pt x="2084" y="3176"/>
                  </a:lnTo>
                  <a:lnTo>
                    <a:pt x="2084" y="3146"/>
                  </a:lnTo>
                  <a:lnTo>
                    <a:pt x="2088" y="3128"/>
                  </a:lnTo>
                  <a:lnTo>
                    <a:pt x="2092" y="3122"/>
                  </a:lnTo>
                  <a:lnTo>
                    <a:pt x="2096" y="3116"/>
                  </a:lnTo>
                  <a:lnTo>
                    <a:pt x="2098" y="3086"/>
                  </a:lnTo>
                  <a:lnTo>
                    <a:pt x="2092" y="3076"/>
                  </a:lnTo>
                  <a:lnTo>
                    <a:pt x="2086" y="3068"/>
                  </a:lnTo>
                  <a:lnTo>
                    <a:pt x="2070" y="3056"/>
                  </a:lnTo>
                  <a:lnTo>
                    <a:pt x="2058" y="3046"/>
                  </a:lnTo>
                  <a:lnTo>
                    <a:pt x="2052" y="3040"/>
                  </a:lnTo>
                  <a:lnTo>
                    <a:pt x="2048" y="3034"/>
                  </a:lnTo>
                  <a:lnTo>
                    <a:pt x="2048" y="2998"/>
                  </a:lnTo>
                  <a:lnTo>
                    <a:pt x="2044" y="2998"/>
                  </a:lnTo>
                  <a:lnTo>
                    <a:pt x="2036" y="2982"/>
                  </a:lnTo>
                  <a:lnTo>
                    <a:pt x="2026" y="2970"/>
                  </a:lnTo>
                  <a:lnTo>
                    <a:pt x="2010" y="2950"/>
                  </a:lnTo>
                  <a:lnTo>
                    <a:pt x="1990" y="2950"/>
                  </a:lnTo>
                  <a:lnTo>
                    <a:pt x="1974" y="2966"/>
                  </a:lnTo>
                  <a:lnTo>
                    <a:pt x="1974" y="2980"/>
                  </a:lnTo>
                  <a:lnTo>
                    <a:pt x="1972" y="2996"/>
                  </a:lnTo>
                  <a:lnTo>
                    <a:pt x="1968" y="3012"/>
                  </a:lnTo>
                  <a:lnTo>
                    <a:pt x="1964" y="3018"/>
                  </a:lnTo>
                  <a:lnTo>
                    <a:pt x="1960" y="3024"/>
                  </a:lnTo>
                  <a:lnTo>
                    <a:pt x="1936" y="3024"/>
                  </a:lnTo>
                  <a:lnTo>
                    <a:pt x="1918" y="3016"/>
                  </a:lnTo>
                  <a:lnTo>
                    <a:pt x="1906" y="3008"/>
                  </a:lnTo>
                  <a:lnTo>
                    <a:pt x="1902" y="3002"/>
                  </a:lnTo>
                  <a:lnTo>
                    <a:pt x="1898" y="2998"/>
                  </a:lnTo>
                  <a:lnTo>
                    <a:pt x="1896" y="2990"/>
                  </a:lnTo>
                  <a:lnTo>
                    <a:pt x="1896" y="2982"/>
                  </a:lnTo>
                  <a:lnTo>
                    <a:pt x="1878" y="2974"/>
                  </a:lnTo>
                  <a:lnTo>
                    <a:pt x="1862" y="2968"/>
                  </a:lnTo>
                  <a:lnTo>
                    <a:pt x="1838" y="2960"/>
                  </a:lnTo>
                  <a:lnTo>
                    <a:pt x="1826" y="2946"/>
                  </a:lnTo>
                  <a:lnTo>
                    <a:pt x="1810" y="2946"/>
                  </a:lnTo>
                  <a:lnTo>
                    <a:pt x="1792" y="2960"/>
                  </a:lnTo>
                  <a:lnTo>
                    <a:pt x="1774" y="2972"/>
                  </a:lnTo>
                  <a:lnTo>
                    <a:pt x="1738" y="2996"/>
                  </a:lnTo>
                  <a:lnTo>
                    <a:pt x="1726" y="2998"/>
                  </a:lnTo>
                  <a:lnTo>
                    <a:pt x="1718" y="3000"/>
                  </a:lnTo>
                  <a:lnTo>
                    <a:pt x="1712" y="3004"/>
                  </a:lnTo>
                  <a:lnTo>
                    <a:pt x="1706" y="3008"/>
                  </a:lnTo>
                  <a:lnTo>
                    <a:pt x="1698" y="3020"/>
                  </a:lnTo>
                  <a:lnTo>
                    <a:pt x="1688" y="3034"/>
                  </a:lnTo>
                  <a:lnTo>
                    <a:pt x="1664" y="3036"/>
                  </a:lnTo>
                  <a:lnTo>
                    <a:pt x="1656" y="3038"/>
                  </a:lnTo>
                  <a:lnTo>
                    <a:pt x="1650" y="3042"/>
                  </a:lnTo>
                  <a:lnTo>
                    <a:pt x="1640" y="3054"/>
                  </a:lnTo>
                  <a:lnTo>
                    <a:pt x="1624" y="3072"/>
                  </a:lnTo>
                  <a:lnTo>
                    <a:pt x="1614" y="3078"/>
                  </a:lnTo>
                  <a:lnTo>
                    <a:pt x="1600" y="3082"/>
                  </a:lnTo>
                  <a:lnTo>
                    <a:pt x="1576" y="3086"/>
                  </a:lnTo>
                  <a:lnTo>
                    <a:pt x="1574" y="3092"/>
                  </a:lnTo>
                  <a:lnTo>
                    <a:pt x="1472" y="3088"/>
                  </a:lnTo>
                  <a:lnTo>
                    <a:pt x="1454" y="3090"/>
                  </a:lnTo>
                  <a:lnTo>
                    <a:pt x="1436" y="3090"/>
                  </a:lnTo>
                  <a:lnTo>
                    <a:pt x="1428" y="3088"/>
                  </a:lnTo>
                  <a:lnTo>
                    <a:pt x="1422" y="3086"/>
                  </a:lnTo>
                  <a:lnTo>
                    <a:pt x="1416" y="3082"/>
                  </a:lnTo>
                  <a:lnTo>
                    <a:pt x="1410" y="3076"/>
                  </a:lnTo>
                  <a:lnTo>
                    <a:pt x="1410" y="3058"/>
                  </a:lnTo>
                  <a:lnTo>
                    <a:pt x="1430" y="3012"/>
                  </a:lnTo>
                  <a:lnTo>
                    <a:pt x="1416" y="3008"/>
                  </a:lnTo>
                  <a:lnTo>
                    <a:pt x="1406" y="3000"/>
                  </a:lnTo>
                  <a:lnTo>
                    <a:pt x="1390" y="2988"/>
                  </a:lnTo>
                  <a:lnTo>
                    <a:pt x="1382" y="2958"/>
                  </a:lnTo>
                  <a:lnTo>
                    <a:pt x="1354" y="2956"/>
                  </a:lnTo>
                  <a:lnTo>
                    <a:pt x="1330" y="2950"/>
                  </a:lnTo>
                  <a:lnTo>
                    <a:pt x="1312" y="2930"/>
                  </a:lnTo>
                  <a:lnTo>
                    <a:pt x="1274" y="2914"/>
                  </a:lnTo>
                  <a:lnTo>
                    <a:pt x="1252" y="2902"/>
                  </a:lnTo>
                  <a:lnTo>
                    <a:pt x="1244" y="2898"/>
                  </a:lnTo>
                  <a:lnTo>
                    <a:pt x="1234" y="2894"/>
                  </a:lnTo>
                  <a:lnTo>
                    <a:pt x="1224" y="2894"/>
                  </a:lnTo>
                  <a:lnTo>
                    <a:pt x="1216" y="2898"/>
                  </a:lnTo>
                  <a:lnTo>
                    <a:pt x="1208" y="2904"/>
                  </a:lnTo>
                  <a:lnTo>
                    <a:pt x="1202" y="2914"/>
                  </a:lnTo>
                  <a:lnTo>
                    <a:pt x="1172" y="2928"/>
                  </a:lnTo>
                  <a:lnTo>
                    <a:pt x="1160" y="2940"/>
                  </a:lnTo>
                  <a:lnTo>
                    <a:pt x="1144" y="2996"/>
                  </a:lnTo>
                  <a:lnTo>
                    <a:pt x="1122" y="2996"/>
                  </a:lnTo>
                  <a:lnTo>
                    <a:pt x="1110" y="2990"/>
                  </a:lnTo>
                  <a:lnTo>
                    <a:pt x="1102" y="2984"/>
                  </a:lnTo>
                  <a:lnTo>
                    <a:pt x="1098" y="2978"/>
                  </a:lnTo>
                  <a:lnTo>
                    <a:pt x="1096" y="2970"/>
                  </a:lnTo>
                  <a:lnTo>
                    <a:pt x="1094" y="2962"/>
                  </a:lnTo>
                  <a:lnTo>
                    <a:pt x="1094" y="2954"/>
                  </a:lnTo>
                  <a:lnTo>
                    <a:pt x="1094" y="2938"/>
                  </a:lnTo>
                  <a:lnTo>
                    <a:pt x="1106" y="2904"/>
                  </a:lnTo>
                  <a:lnTo>
                    <a:pt x="1100" y="2896"/>
                  </a:lnTo>
                  <a:lnTo>
                    <a:pt x="1098" y="2894"/>
                  </a:lnTo>
                  <a:lnTo>
                    <a:pt x="1094" y="2892"/>
                  </a:lnTo>
                  <a:lnTo>
                    <a:pt x="1068" y="2894"/>
                  </a:lnTo>
                  <a:lnTo>
                    <a:pt x="1046" y="2900"/>
                  </a:lnTo>
                  <a:lnTo>
                    <a:pt x="1024" y="2906"/>
                  </a:lnTo>
                  <a:lnTo>
                    <a:pt x="1004" y="2914"/>
                  </a:lnTo>
                  <a:lnTo>
                    <a:pt x="998" y="2918"/>
                  </a:lnTo>
                  <a:lnTo>
                    <a:pt x="992" y="2920"/>
                  </a:lnTo>
                  <a:lnTo>
                    <a:pt x="984" y="2920"/>
                  </a:lnTo>
                  <a:lnTo>
                    <a:pt x="976" y="2918"/>
                  </a:lnTo>
                  <a:lnTo>
                    <a:pt x="964" y="2914"/>
                  </a:lnTo>
                  <a:lnTo>
                    <a:pt x="956" y="2912"/>
                  </a:lnTo>
                  <a:lnTo>
                    <a:pt x="918" y="2866"/>
                  </a:lnTo>
                  <a:lnTo>
                    <a:pt x="840" y="2866"/>
                  </a:lnTo>
                  <a:lnTo>
                    <a:pt x="828" y="2860"/>
                  </a:lnTo>
                  <a:lnTo>
                    <a:pt x="820" y="2844"/>
                  </a:lnTo>
                  <a:lnTo>
                    <a:pt x="814" y="2830"/>
                  </a:lnTo>
                  <a:lnTo>
                    <a:pt x="808" y="2818"/>
                  </a:lnTo>
                  <a:lnTo>
                    <a:pt x="804" y="2808"/>
                  </a:lnTo>
                  <a:lnTo>
                    <a:pt x="792" y="2804"/>
                  </a:lnTo>
                  <a:lnTo>
                    <a:pt x="784" y="2800"/>
                  </a:lnTo>
                  <a:lnTo>
                    <a:pt x="778" y="2794"/>
                  </a:lnTo>
                  <a:lnTo>
                    <a:pt x="776" y="2788"/>
                  </a:lnTo>
                  <a:lnTo>
                    <a:pt x="750" y="2774"/>
                  </a:lnTo>
                  <a:lnTo>
                    <a:pt x="744" y="2772"/>
                  </a:lnTo>
                  <a:lnTo>
                    <a:pt x="736" y="2770"/>
                  </a:lnTo>
                  <a:lnTo>
                    <a:pt x="728" y="2772"/>
                  </a:lnTo>
                  <a:lnTo>
                    <a:pt x="700" y="2750"/>
                  </a:lnTo>
                  <a:lnTo>
                    <a:pt x="690" y="2740"/>
                  </a:lnTo>
                  <a:lnTo>
                    <a:pt x="684" y="2728"/>
                  </a:lnTo>
                  <a:lnTo>
                    <a:pt x="680" y="2716"/>
                  </a:lnTo>
                  <a:lnTo>
                    <a:pt x="678" y="2706"/>
                  </a:lnTo>
                  <a:lnTo>
                    <a:pt x="676" y="2684"/>
                  </a:lnTo>
                  <a:lnTo>
                    <a:pt x="674" y="2674"/>
                  </a:lnTo>
                  <a:lnTo>
                    <a:pt x="672" y="2664"/>
                  </a:lnTo>
                  <a:lnTo>
                    <a:pt x="628" y="2666"/>
                  </a:lnTo>
                  <a:lnTo>
                    <a:pt x="610" y="2658"/>
                  </a:lnTo>
                  <a:lnTo>
                    <a:pt x="600" y="2650"/>
                  </a:lnTo>
                  <a:lnTo>
                    <a:pt x="596" y="2642"/>
                  </a:lnTo>
                  <a:lnTo>
                    <a:pt x="592" y="2630"/>
                  </a:lnTo>
                  <a:lnTo>
                    <a:pt x="580" y="2610"/>
                  </a:lnTo>
                  <a:lnTo>
                    <a:pt x="520" y="2566"/>
                  </a:lnTo>
                  <a:lnTo>
                    <a:pt x="486" y="2510"/>
                  </a:lnTo>
                  <a:lnTo>
                    <a:pt x="470" y="2512"/>
                  </a:lnTo>
                  <a:lnTo>
                    <a:pt x="456" y="2516"/>
                  </a:lnTo>
                  <a:lnTo>
                    <a:pt x="444" y="2522"/>
                  </a:lnTo>
                  <a:lnTo>
                    <a:pt x="434" y="2530"/>
                  </a:lnTo>
                  <a:lnTo>
                    <a:pt x="386" y="2530"/>
                  </a:lnTo>
                  <a:lnTo>
                    <a:pt x="374" y="2520"/>
                  </a:lnTo>
                  <a:lnTo>
                    <a:pt x="366" y="2512"/>
                  </a:lnTo>
                  <a:lnTo>
                    <a:pt x="354" y="2496"/>
                  </a:lnTo>
                  <a:lnTo>
                    <a:pt x="346" y="2478"/>
                  </a:lnTo>
                  <a:lnTo>
                    <a:pt x="344" y="2464"/>
                  </a:lnTo>
                  <a:lnTo>
                    <a:pt x="342" y="2454"/>
                  </a:lnTo>
                  <a:lnTo>
                    <a:pt x="332" y="2434"/>
                  </a:lnTo>
                  <a:lnTo>
                    <a:pt x="312" y="2400"/>
                  </a:lnTo>
                  <a:lnTo>
                    <a:pt x="258" y="2368"/>
                  </a:lnTo>
                  <a:lnTo>
                    <a:pt x="226" y="2356"/>
                  </a:lnTo>
                  <a:lnTo>
                    <a:pt x="212" y="2350"/>
                  </a:lnTo>
                  <a:lnTo>
                    <a:pt x="202" y="2344"/>
                  </a:lnTo>
                  <a:lnTo>
                    <a:pt x="198" y="2334"/>
                  </a:lnTo>
                  <a:lnTo>
                    <a:pt x="198" y="2326"/>
                  </a:lnTo>
                  <a:lnTo>
                    <a:pt x="198" y="2318"/>
                  </a:lnTo>
                  <a:lnTo>
                    <a:pt x="200" y="2310"/>
                  </a:lnTo>
                  <a:lnTo>
                    <a:pt x="208" y="2296"/>
                  </a:lnTo>
                  <a:lnTo>
                    <a:pt x="220" y="2284"/>
                  </a:lnTo>
                  <a:lnTo>
                    <a:pt x="224" y="2210"/>
                  </a:lnTo>
                  <a:lnTo>
                    <a:pt x="214" y="2184"/>
                  </a:lnTo>
                  <a:lnTo>
                    <a:pt x="214" y="2174"/>
                  </a:lnTo>
                  <a:lnTo>
                    <a:pt x="214" y="2168"/>
                  </a:lnTo>
                  <a:lnTo>
                    <a:pt x="218" y="2164"/>
                  </a:lnTo>
                  <a:lnTo>
                    <a:pt x="224" y="2162"/>
                  </a:lnTo>
                  <a:lnTo>
                    <a:pt x="236" y="2160"/>
                  </a:lnTo>
                  <a:lnTo>
                    <a:pt x="252" y="2160"/>
                  </a:lnTo>
                  <a:lnTo>
                    <a:pt x="260" y="2166"/>
                  </a:lnTo>
                  <a:lnTo>
                    <a:pt x="264" y="2170"/>
                  </a:lnTo>
                  <a:lnTo>
                    <a:pt x="270" y="2178"/>
                  </a:lnTo>
                  <a:lnTo>
                    <a:pt x="278" y="2192"/>
                  </a:lnTo>
                  <a:lnTo>
                    <a:pt x="290" y="2196"/>
                  </a:lnTo>
                  <a:lnTo>
                    <a:pt x="296" y="2188"/>
                  </a:lnTo>
                  <a:lnTo>
                    <a:pt x="298" y="2180"/>
                  </a:lnTo>
                  <a:lnTo>
                    <a:pt x="300" y="2168"/>
                  </a:lnTo>
                  <a:lnTo>
                    <a:pt x="302" y="2158"/>
                  </a:lnTo>
                  <a:lnTo>
                    <a:pt x="300" y="2136"/>
                  </a:lnTo>
                  <a:lnTo>
                    <a:pt x="300" y="2118"/>
                  </a:lnTo>
                  <a:lnTo>
                    <a:pt x="278" y="2052"/>
                  </a:lnTo>
                  <a:lnTo>
                    <a:pt x="278" y="2024"/>
                  </a:lnTo>
                  <a:lnTo>
                    <a:pt x="280" y="2008"/>
                  </a:lnTo>
                  <a:lnTo>
                    <a:pt x="282" y="2000"/>
                  </a:lnTo>
                  <a:lnTo>
                    <a:pt x="286" y="1994"/>
                  </a:lnTo>
                  <a:lnTo>
                    <a:pt x="300" y="1978"/>
                  </a:lnTo>
                  <a:lnTo>
                    <a:pt x="308" y="1964"/>
                  </a:lnTo>
                  <a:lnTo>
                    <a:pt x="308" y="1956"/>
                  </a:lnTo>
                  <a:lnTo>
                    <a:pt x="272" y="1932"/>
                  </a:lnTo>
                  <a:lnTo>
                    <a:pt x="268" y="1930"/>
                  </a:lnTo>
                  <a:lnTo>
                    <a:pt x="266" y="1928"/>
                  </a:lnTo>
                  <a:lnTo>
                    <a:pt x="262" y="1920"/>
                  </a:lnTo>
                  <a:lnTo>
                    <a:pt x="256" y="1912"/>
                  </a:lnTo>
                  <a:lnTo>
                    <a:pt x="252" y="1906"/>
                  </a:lnTo>
                  <a:lnTo>
                    <a:pt x="250" y="1898"/>
                  </a:lnTo>
                  <a:lnTo>
                    <a:pt x="248" y="1890"/>
                  </a:lnTo>
                  <a:lnTo>
                    <a:pt x="250" y="1872"/>
                  </a:lnTo>
                  <a:lnTo>
                    <a:pt x="250" y="1860"/>
                  </a:lnTo>
                  <a:lnTo>
                    <a:pt x="254" y="1854"/>
                  </a:lnTo>
                  <a:lnTo>
                    <a:pt x="256" y="1848"/>
                  </a:lnTo>
                  <a:lnTo>
                    <a:pt x="254" y="1836"/>
                  </a:lnTo>
                  <a:lnTo>
                    <a:pt x="250" y="1828"/>
                  </a:lnTo>
                  <a:lnTo>
                    <a:pt x="244" y="1822"/>
                  </a:lnTo>
                  <a:lnTo>
                    <a:pt x="238" y="1818"/>
                  </a:lnTo>
                  <a:lnTo>
                    <a:pt x="230" y="1816"/>
                  </a:lnTo>
                  <a:lnTo>
                    <a:pt x="222" y="1816"/>
                  </a:lnTo>
                  <a:lnTo>
                    <a:pt x="206" y="1816"/>
                  </a:lnTo>
                  <a:lnTo>
                    <a:pt x="196" y="1810"/>
                  </a:lnTo>
                  <a:lnTo>
                    <a:pt x="186" y="1804"/>
                  </a:lnTo>
                  <a:lnTo>
                    <a:pt x="180" y="1796"/>
                  </a:lnTo>
                  <a:lnTo>
                    <a:pt x="172" y="1786"/>
                  </a:lnTo>
                  <a:lnTo>
                    <a:pt x="162" y="1768"/>
                  </a:lnTo>
                  <a:lnTo>
                    <a:pt x="154" y="1752"/>
                  </a:lnTo>
                  <a:lnTo>
                    <a:pt x="126" y="1744"/>
                  </a:lnTo>
                  <a:lnTo>
                    <a:pt x="118" y="1740"/>
                  </a:lnTo>
                  <a:lnTo>
                    <a:pt x="114" y="1734"/>
                  </a:lnTo>
                  <a:lnTo>
                    <a:pt x="112" y="1728"/>
                  </a:lnTo>
                  <a:lnTo>
                    <a:pt x="112" y="1720"/>
                  </a:lnTo>
                  <a:lnTo>
                    <a:pt x="112" y="1694"/>
                  </a:lnTo>
                  <a:lnTo>
                    <a:pt x="124" y="1660"/>
                  </a:lnTo>
                  <a:lnTo>
                    <a:pt x="122" y="1650"/>
                  </a:lnTo>
                  <a:lnTo>
                    <a:pt x="118" y="1640"/>
                  </a:lnTo>
                  <a:lnTo>
                    <a:pt x="112" y="1632"/>
                  </a:lnTo>
                  <a:lnTo>
                    <a:pt x="106" y="1624"/>
                  </a:lnTo>
                  <a:lnTo>
                    <a:pt x="92" y="1612"/>
                  </a:lnTo>
                  <a:lnTo>
                    <a:pt x="78" y="1602"/>
                  </a:lnTo>
                  <a:lnTo>
                    <a:pt x="36" y="1578"/>
                  </a:lnTo>
                  <a:lnTo>
                    <a:pt x="32" y="1572"/>
                  </a:lnTo>
                  <a:lnTo>
                    <a:pt x="32" y="1542"/>
                  </a:lnTo>
                  <a:lnTo>
                    <a:pt x="32" y="1534"/>
                  </a:lnTo>
                  <a:lnTo>
                    <a:pt x="34" y="1528"/>
                  </a:lnTo>
                  <a:lnTo>
                    <a:pt x="38" y="1524"/>
                  </a:lnTo>
                  <a:lnTo>
                    <a:pt x="46" y="1522"/>
                  </a:lnTo>
                  <a:lnTo>
                    <a:pt x="68" y="1510"/>
                  </a:lnTo>
                  <a:lnTo>
                    <a:pt x="84" y="1502"/>
                  </a:lnTo>
                  <a:lnTo>
                    <a:pt x="86" y="1440"/>
                  </a:lnTo>
                  <a:lnTo>
                    <a:pt x="86" y="1410"/>
                  </a:lnTo>
                  <a:lnTo>
                    <a:pt x="82" y="1396"/>
                  </a:lnTo>
                  <a:lnTo>
                    <a:pt x="78" y="1384"/>
                  </a:lnTo>
                  <a:lnTo>
                    <a:pt x="72" y="1380"/>
                  </a:lnTo>
                  <a:lnTo>
                    <a:pt x="66" y="1378"/>
                  </a:lnTo>
                  <a:lnTo>
                    <a:pt x="52" y="1376"/>
                  </a:lnTo>
                  <a:lnTo>
                    <a:pt x="40" y="1378"/>
                  </a:lnTo>
                  <a:lnTo>
                    <a:pt x="30" y="1380"/>
                  </a:lnTo>
                  <a:lnTo>
                    <a:pt x="28" y="1386"/>
                  </a:lnTo>
                  <a:lnTo>
                    <a:pt x="24" y="1388"/>
                  </a:lnTo>
                  <a:lnTo>
                    <a:pt x="20" y="1390"/>
                  </a:lnTo>
                  <a:lnTo>
                    <a:pt x="16" y="1388"/>
                  </a:lnTo>
                  <a:lnTo>
                    <a:pt x="10" y="1384"/>
                  </a:lnTo>
                  <a:lnTo>
                    <a:pt x="6" y="1380"/>
                  </a:lnTo>
                  <a:lnTo>
                    <a:pt x="0" y="1354"/>
                  </a:lnTo>
                  <a:lnTo>
                    <a:pt x="0" y="1330"/>
                  </a:lnTo>
                  <a:lnTo>
                    <a:pt x="26" y="1320"/>
                  </a:lnTo>
                  <a:lnTo>
                    <a:pt x="26" y="1312"/>
                  </a:lnTo>
                  <a:lnTo>
                    <a:pt x="24" y="1306"/>
                  </a:lnTo>
                  <a:lnTo>
                    <a:pt x="18" y="1300"/>
                  </a:lnTo>
                  <a:lnTo>
                    <a:pt x="12" y="1294"/>
                  </a:lnTo>
                  <a:lnTo>
                    <a:pt x="8" y="1290"/>
                  </a:lnTo>
                  <a:lnTo>
                    <a:pt x="8" y="1272"/>
                  </a:lnTo>
                  <a:lnTo>
                    <a:pt x="10" y="1268"/>
                  </a:lnTo>
                  <a:lnTo>
                    <a:pt x="12" y="1266"/>
                  </a:lnTo>
                  <a:lnTo>
                    <a:pt x="20" y="1262"/>
                  </a:lnTo>
                  <a:lnTo>
                    <a:pt x="36" y="1256"/>
                  </a:lnTo>
                  <a:lnTo>
                    <a:pt x="44" y="1248"/>
                  </a:lnTo>
                  <a:lnTo>
                    <a:pt x="50" y="1238"/>
                  </a:lnTo>
                  <a:lnTo>
                    <a:pt x="62" y="1218"/>
                  </a:lnTo>
                  <a:lnTo>
                    <a:pt x="74" y="1210"/>
                  </a:lnTo>
                  <a:lnTo>
                    <a:pt x="88" y="1204"/>
                  </a:lnTo>
                  <a:lnTo>
                    <a:pt x="110" y="1196"/>
                  </a:lnTo>
                  <a:lnTo>
                    <a:pt x="130" y="1196"/>
                  </a:lnTo>
                  <a:lnTo>
                    <a:pt x="162" y="1194"/>
                  </a:lnTo>
                  <a:lnTo>
                    <a:pt x="178" y="1192"/>
                  </a:lnTo>
                  <a:lnTo>
                    <a:pt x="194" y="1188"/>
                  </a:lnTo>
                  <a:lnTo>
                    <a:pt x="208" y="1182"/>
                  </a:lnTo>
                  <a:lnTo>
                    <a:pt x="218" y="1176"/>
                  </a:lnTo>
                  <a:lnTo>
                    <a:pt x="232" y="1174"/>
                  </a:lnTo>
                  <a:lnTo>
                    <a:pt x="244" y="1172"/>
                  </a:lnTo>
                  <a:lnTo>
                    <a:pt x="246" y="1174"/>
                  </a:lnTo>
                  <a:lnTo>
                    <a:pt x="250" y="1178"/>
                  </a:lnTo>
                  <a:lnTo>
                    <a:pt x="252" y="1186"/>
                  </a:lnTo>
                  <a:lnTo>
                    <a:pt x="254" y="1198"/>
                  </a:lnTo>
                  <a:lnTo>
                    <a:pt x="260" y="1212"/>
                  </a:lnTo>
                  <a:lnTo>
                    <a:pt x="264" y="1218"/>
                  </a:lnTo>
                  <a:lnTo>
                    <a:pt x="268" y="1222"/>
                  </a:lnTo>
                  <a:lnTo>
                    <a:pt x="274" y="1224"/>
                  </a:lnTo>
                  <a:lnTo>
                    <a:pt x="280" y="1226"/>
                  </a:lnTo>
                  <a:lnTo>
                    <a:pt x="302" y="1224"/>
                  </a:lnTo>
                  <a:lnTo>
                    <a:pt x="312" y="1214"/>
                  </a:lnTo>
                  <a:lnTo>
                    <a:pt x="322" y="1200"/>
                  </a:lnTo>
                  <a:lnTo>
                    <a:pt x="332" y="1188"/>
                  </a:lnTo>
                  <a:lnTo>
                    <a:pt x="342" y="1178"/>
                  </a:lnTo>
                  <a:lnTo>
                    <a:pt x="366" y="1180"/>
                  </a:lnTo>
                  <a:lnTo>
                    <a:pt x="378" y="1180"/>
                  </a:lnTo>
                  <a:lnTo>
                    <a:pt x="394" y="1178"/>
                  </a:lnTo>
                  <a:lnTo>
                    <a:pt x="398" y="1170"/>
                  </a:lnTo>
                  <a:lnTo>
                    <a:pt x="404" y="1164"/>
                  </a:lnTo>
                  <a:lnTo>
                    <a:pt x="410" y="1160"/>
                  </a:lnTo>
                  <a:lnTo>
                    <a:pt x="416" y="1158"/>
                  </a:lnTo>
                  <a:lnTo>
                    <a:pt x="432" y="1154"/>
                  </a:lnTo>
                  <a:lnTo>
                    <a:pt x="450" y="1154"/>
                  </a:lnTo>
                  <a:lnTo>
                    <a:pt x="492" y="1168"/>
                  </a:lnTo>
                  <a:lnTo>
                    <a:pt x="498" y="1164"/>
                  </a:lnTo>
                  <a:lnTo>
                    <a:pt x="506" y="1162"/>
                  </a:lnTo>
                  <a:lnTo>
                    <a:pt x="534" y="1158"/>
                  </a:lnTo>
                  <a:lnTo>
                    <a:pt x="564" y="1154"/>
                  </a:lnTo>
                  <a:lnTo>
                    <a:pt x="590" y="1148"/>
                  </a:lnTo>
                  <a:lnTo>
                    <a:pt x="608" y="1138"/>
                  </a:lnTo>
                  <a:lnTo>
                    <a:pt x="628" y="1128"/>
                  </a:lnTo>
                  <a:lnTo>
                    <a:pt x="632" y="1110"/>
                  </a:lnTo>
                  <a:lnTo>
                    <a:pt x="638" y="1098"/>
                  </a:lnTo>
                  <a:lnTo>
                    <a:pt x="646" y="1090"/>
                  </a:lnTo>
                  <a:lnTo>
                    <a:pt x="660" y="1078"/>
                  </a:lnTo>
                  <a:lnTo>
                    <a:pt x="684" y="1024"/>
                  </a:lnTo>
                  <a:lnTo>
                    <a:pt x="716" y="1006"/>
                  </a:lnTo>
                  <a:lnTo>
                    <a:pt x="728" y="972"/>
                  </a:lnTo>
                  <a:lnTo>
                    <a:pt x="732" y="926"/>
                  </a:lnTo>
                  <a:lnTo>
                    <a:pt x="724" y="902"/>
                  </a:lnTo>
                  <a:lnTo>
                    <a:pt x="724" y="878"/>
                  </a:lnTo>
                  <a:lnTo>
                    <a:pt x="728" y="866"/>
                  </a:lnTo>
                  <a:lnTo>
                    <a:pt x="732" y="854"/>
                  </a:lnTo>
                  <a:lnTo>
                    <a:pt x="732" y="830"/>
                  </a:lnTo>
                  <a:lnTo>
                    <a:pt x="724" y="820"/>
                  </a:lnTo>
                  <a:lnTo>
                    <a:pt x="722" y="812"/>
                  </a:lnTo>
                  <a:lnTo>
                    <a:pt x="722" y="800"/>
                  </a:lnTo>
                  <a:lnTo>
                    <a:pt x="726" y="798"/>
                  </a:lnTo>
                  <a:lnTo>
                    <a:pt x="734" y="796"/>
                  </a:lnTo>
                  <a:lnTo>
                    <a:pt x="760" y="796"/>
                  </a:lnTo>
                  <a:lnTo>
                    <a:pt x="808" y="798"/>
                  </a:lnTo>
                  <a:lnTo>
                    <a:pt x="826" y="800"/>
                  </a:lnTo>
                  <a:lnTo>
                    <a:pt x="844" y="804"/>
                  </a:lnTo>
                  <a:lnTo>
                    <a:pt x="864" y="808"/>
                  </a:lnTo>
                  <a:lnTo>
                    <a:pt x="886" y="812"/>
                  </a:lnTo>
                  <a:lnTo>
                    <a:pt x="924" y="828"/>
                  </a:lnTo>
                  <a:lnTo>
                    <a:pt x="932" y="818"/>
                  </a:lnTo>
                  <a:lnTo>
                    <a:pt x="926" y="806"/>
                  </a:lnTo>
                  <a:lnTo>
                    <a:pt x="926" y="772"/>
                  </a:lnTo>
                  <a:lnTo>
                    <a:pt x="936" y="756"/>
                  </a:lnTo>
                  <a:lnTo>
                    <a:pt x="948" y="740"/>
                  </a:lnTo>
                  <a:lnTo>
                    <a:pt x="972" y="712"/>
                  </a:lnTo>
                  <a:lnTo>
                    <a:pt x="976" y="690"/>
                  </a:lnTo>
                  <a:lnTo>
                    <a:pt x="984" y="676"/>
                  </a:lnTo>
                  <a:lnTo>
                    <a:pt x="994" y="664"/>
                  </a:lnTo>
                  <a:lnTo>
                    <a:pt x="1008" y="648"/>
                  </a:lnTo>
                  <a:lnTo>
                    <a:pt x="1014" y="632"/>
                  </a:lnTo>
                  <a:lnTo>
                    <a:pt x="1016" y="628"/>
                  </a:lnTo>
                  <a:lnTo>
                    <a:pt x="1020" y="624"/>
                  </a:lnTo>
                  <a:lnTo>
                    <a:pt x="1024" y="622"/>
                  </a:lnTo>
                  <a:lnTo>
                    <a:pt x="1030" y="622"/>
                  </a:lnTo>
                  <a:lnTo>
                    <a:pt x="1050" y="620"/>
                  </a:lnTo>
                  <a:lnTo>
                    <a:pt x="1062" y="630"/>
                  </a:lnTo>
                  <a:lnTo>
                    <a:pt x="1080" y="640"/>
                  </a:lnTo>
                  <a:lnTo>
                    <a:pt x="1098" y="652"/>
                  </a:lnTo>
                  <a:lnTo>
                    <a:pt x="1118" y="660"/>
                  </a:lnTo>
                  <a:lnTo>
                    <a:pt x="1128" y="660"/>
                  </a:lnTo>
                  <a:lnTo>
                    <a:pt x="1140" y="662"/>
                  </a:lnTo>
                  <a:lnTo>
                    <a:pt x="1152" y="666"/>
                  </a:lnTo>
                  <a:lnTo>
                    <a:pt x="1158" y="670"/>
                  </a:lnTo>
                  <a:lnTo>
                    <a:pt x="1164" y="676"/>
                  </a:lnTo>
                  <a:lnTo>
                    <a:pt x="1182" y="676"/>
                  </a:lnTo>
                  <a:lnTo>
                    <a:pt x="1202" y="674"/>
                  </a:lnTo>
                  <a:lnTo>
                    <a:pt x="1212" y="670"/>
                  </a:lnTo>
                  <a:lnTo>
                    <a:pt x="1220" y="666"/>
                  </a:lnTo>
                  <a:lnTo>
                    <a:pt x="1226" y="660"/>
                  </a:lnTo>
                  <a:lnTo>
                    <a:pt x="1230" y="652"/>
                  </a:lnTo>
                  <a:lnTo>
                    <a:pt x="1230" y="626"/>
                  </a:lnTo>
                  <a:lnTo>
                    <a:pt x="1228" y="608"/>
                  </a:lnTo>
                  <a:lnTo>
                    <a:pt x="1226" y="596"/>
                  </a:lnTo>
                  <a:lnTo>
                    <a:pt x="1228" y="586"/>
                  </a:lnTo>
                  <a:lnTo>
                    <a:pt x="1230" y="578"/>
                  </a:lnTo>
                  <a:lnTo>
                    <a:pt x="1234" y="570"/>
                  </a:lnTo>
                  <a:lnTo>
                    <a:pt x="1240" y="562"/>
                  </a:lnTo>
                  <a:lnTo>
                    <a:pt x="1256" y="542"/>
                  </a:lnTo>
                  <a:lnTo>
                    <a:pt x="1276" y="534"/>
                  </a:lnTo>
                  <a:lnTo>
                    <a:pt x="1294" y="530"/>
                  </a:lnTo>
                  <a:lnTo>
                    <a:pt x="1316" y="526"/>
                  </a:lnTo>
                  <a:lnTo>
                    <a:pt x="1340" y="524"/>
                  </a:lnTo>
                  <a:lnTo>
                    <a:pt x="1350" y="520"/>
                  </a:lnTo>
                  <a:lnTo>
                    <a:pt x="1360" y="490"/>
                  </a:lnTo>
                  <a:lnTo>
                    <a:pt x="1380" y="472"/>
                  </a:lnTo>
                  <a:lnTo>
                    <a:pt x="1434" y="470"/>
                  </a:lnTo>
                  <a:lnTo>
                    <a:pt x="1440" y="478"/>
                  </a:lnTo>
                  <a:lnTo>
                    <a:pt x="1444" y="488"/>
                  </a:lnTo>
                  <a:lnTo>
                    <a:pt x="1448" y="500"/>
                  </a:lnTo>
                  <a:lnTo>
                    <a:pt x="1450" y="514"/>
                  </a:lnTo>
                  <a:lnTo>
                    <a:pt x="1456" y="530"/>
                  </a:lnTo>
                  <a:lnTo>
                    <a:pt x="1466" y="548"/>
                  </a:lnTo>
                  <a:lnTo>
                    <a:pt x="1490" y="588"/>
                  </a:lnTo>
                  <a:lnTo>
                    <a:pt x="1496" y="592"/>
                  </a:lnTo>
                  <a:lnTo>
                    <a:pt x="1502" y="598"/>
                  </a:lnTo>
                  <a:lnTo>
                    <a:pt x="1516" y="604"/>
                  </a:lnTo>
                  <a:lnTo>
                    <a:pt x="1554" y="614"/>
                  </a:lnTo>
                  <a:lnTo>
                    <a:pt x="1592" y="644"/>
                  </a:lnTo>
                  <a:lnTo>
                    <a:pt x="1604" y="668"/>
                  </a:lnTo>
                  <a:lnTo>
                    <a:pt x="1610" y="718"/>
                  </a:lnTo>
                  <a:lnTo>
                    <a:pt x="1612" y="720"/>
                  </a:lnTo>
                  <a:lnTo>
                    <a:pt x="1630" y="756"/>
                  </a:lnTo>
                  <a:lnTo>
                    <a:pt x="1632" y="774"/>
                  </a:lnTo>
                  <a:lnTo>
                    <a:pt x="1634" y="798"/>
                  </a:lnTo>
                  <a:lnTo>
                    <a:pt x="1634" y="822"/>
                  </a:lnTo>
                  <a:lnTo>
                    <a:pt x="1632" y="834"/>
                  </a:lnTo>
                  <a:lnTo>
                    <a:pt x="1628" y="844"/>
                  </a:lnTo>
                  <a:lnTo>
                    <a:pt x="1588" y="878"/>
                  </a:lnTo>
                  <a:lnTo>
                    <a:pt x="1586" y="898"/>
                  </a:lnTo>
                  <a:lnTo>
                    <a:pt x="1588" y="912"/>
                  </a:lnTo>
                  <a:lnTo>
                    <a:pt x="1592" y="924"/>
                  </a:lnTo>
                  <a:lnTo>
                    <a:pt x="1598" y="938"/>
                  </a:lnTo>
                  <a:lnTo>
                    <a:pt x="1634" y="962"/>
                  </a:lnTo>
                  <a:lnTo>
                    <a:pt x="1672" y="970"/>
                  </a:lnTo>
                  <a:lnTo>
                    <a:pt x="1712" y="988"/>
                  </a:lnTo>
                  <a:lnTo>
                    <a:pt x="1792" y="998"/>
                  </a:lnTo>
                  <a:lnTo>
                    <a:pt x="1812" y="1010"/>
                  </a:lnTo>
                  <a:lnTo>
                    <a:pt x="1836" y="1036"/>
                  </a:lnTo>
                  <a:lnTo>
                    <a:pt x="1862" y="1060"/>
                  </a:lnTo>
                  <a:lnTo>
                    <a:pt x="1876" y="1070"/>
                  </a:lnTo>
                  <a:lnTo>
                    <a:pt x="1892" y="1080"/>
                  </a:lnTo>
                  <a:lnTo>
                    <a:pt x="1908" y="1088"/>
                  </a:lnTo>
                  <a:lnTo>
                    <a:pt x="1926" y="1094"/>
                  </a:lnTo>
                  <a:lnTo>
                    <a:pt x="1950" y="1116"/>
                  </a:lnTo>
                  <a:lnTo>
                    <a:pt x="1964" y="1168"/>
                  </a:lnTo>
                  <a:lnTo>
                    <a:pt x="1968" y="1176"/>
                  </a:lnTo>
                  <a:lnTo>
                    <a:pt x="1974" y="1184"/>
                  </a:lnTo>
                  <a:lnTo>
                    <a:pt x="1986" y="1198"/>
                  </a:lnTo>
                  <a:lnTo>
                    <a:pt x="1990" y="1206"/>
                  </a:lnTo>
                  <a:lnTo>
                    <a:pt x="1994" y="1216"/>
                  </a:lnTo>
                  <a:lnTo>
                    <a:pt x="1994" y="1228"/>
                  </a:lnTo>
                  <a:lnTo>
                    <a:pt x="1992" y="1242"/>
                  </a:lnTo>
                  <a:lnTo>
                    <a:pt x="1998" y="1256"/>
                  </a:lnTo>
                  <a:lnTo>
                    <a:pt x="2004" y="1266"/>
                  </a:lnTo>
                  <a:lnTo>
                    <a:pt x="2016" y="1274"/>
                  </a:lnTo>
                  <a:lnTo>
                    <a:pt x="2044" y="1278"/>
                  </a:lnTo>
                  <a:lnTo>
                    <a:pt x="2072" y="1282"/>
                  </a:lnTo>
                  <a:lnTo>
                    <a:pt x="2102" y="1288"/>
                  </a:lnTo>
                  <a:lnTo>
                    <a:pt x="2134" y="1298"/>
                  </a:lnTo>
                  <a:lnTo>
                    <a:pt x="2212" y="1316"/>
                  </a:lnTo>
                  <a:lnTo>
                    <a:pt x="2384" y="1318"/>
                  </a:lnTo>
                  <a:lnTo>
                    <a:pt x="2418" y="1326"/>
                  </a:lnTo>
                  <a:lnTo>
                    <a:pt x="2438" y="1330"/>
                  </a:lnTo>
                  <a:lnTo>
                    <a:pt x="2454" y="1338"/>
                  </a:lnTo>
                  <a:lnTo>
                    <a:pt x="2506" y="1380"/>
                  </a:lnTo>
                  <a:lnTo>
                    <a:pt x="2526" y="1390"/>
                  </a:lnTo>
                  <a:lnTo>
                    <a:pt x="2578" y="1398"/>
                  </a:lnTo>
                  <a:lnTo>
                    <a:pt x="2600" y="1414"/>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54" y="1438"/>
                  </a:lnTo>
                  <a:lnTo>
                    <a:pt x="2766" y="1434"/>
                  </a:lnTo>
                  <a:lnTo>
                    <a:pt x="2778" y="1426"/>
                  </a:lnTo>
                  <a:lnTo>
                    <a:pt x="2800" y="1410"/>
                  </a:lnTo>
                  <a:lnTo>
                    <a:pt x="2846" y="1396"/>
                  </a:lnTo>
                  <a:lnTo>
                    <a:pt x="2862" y="1386"/>
                  </a:lnTo>
                  <a:lnTo>
                    <a:pt x="2882" y="1378"/>
                  </a:lnTo>
                  <a:lnTo>
                    <a:pt x="2902" y="1370"/>
                  </a:lnTo>
                  <a:lnTo>
                    <a:pt x="2910" y="1366"/>
                  </a:lnTo>
                  <a:lnTo>
                    <a:pt x="2920" y="1360"/>
                  </a:lnTo>
                  <a:lnTo>
                    <a:pt x="2936" y="1354"/>
                  </a:lnTo>
                  <a:lnTo>
                    <a:pt x="2948" y="1348"/>
                  </a:lnTo>
                  <a:lnTo>
                    <a:pt x="2960" y="1344"/>
                  </a:lnTo>
                  <a:lnTo>
                    <a:pt x="2972" y="1342"/>
                  </a:lnTo>
                  <a:lnTo>
                    <a:pt x="2986" y="1342"/>
                  </a:lnTo>
                  <a:lnTo>
                    <a:pt x="3016" y="1346"/>
                  </a:lnTo>
                  <a:lnTo>
                    <a:pt x="3048" y="1354"/>
                  </a:lnTo>
                  <a:lnTo>
                    <a:pt x="3094" y="1354"/>
                  </a:lnTo>
                  <a:lnTo>
                    <a:pt x="3104" y="1348"/>
                  </a:lnTo>
                  <a:lnTo>
                    <a:pt x="3116" y="1344"/>
                  </a:lnTo>
                  <a:lnTo>
                    <a:pt x="3140" y="1338"/>
                  </a:lnTo>
                  <a:lnTo>
                    <a:pt x="3154" y="1330"/>
                  </a:lnTo>
                  <a:lnTo>
                    <a:pt x="3166" y="1322"/>
                  </a:lnTo>
                  <a:lnTo>
                    <a:pt x="3184" y="1302"/>
                  </a:lnTo>
                  <a:lnTo>
                    <a:pt x="3200" y="1282"/>
                  </a:lnTo>
                  <a:lnTo>
                    <a:pt x="3216" y="1264"/>
                  </a:lnTo>
                  <a:lnTo>
                    <a:pt x="3226" y="1256"/>
                  </a:lnTo>
                  <a:lnTo>
                    <a:pt x="3238" y="1250"/>
                  </a:lnTo>
                  <a:lnTo>
                    <a:pt x="3260" y="1228"/>
                  </a:lnTo>
                  <a:lnTo>
                    <a:pt x="3272" y="1216"/>
                  </a:lnTo>
                  <a:lnTo>
                    <a:pt x="3278" y="1214"/>
                  </a:lnTo>
                  <a:lnTo>
                    <a:pt x="3282" y="1212"/>
                  </a:lnTo>
                  <a:lnTo>
                    <a:pt x="3282" y="1210"/>
                  </a:lnTo>
                  <a:lnTo>
                    <a:pt x="3296" y="1200"/>
                  </a:lnTo>
                  <a:lnTo>
                    <a:pt x="3312" y="1192"/>
                  </a:lnTo>
                  <a:lnTo>
                    <a:pt x="3312" y="1176"/>
                  </a:lnTo>
                  <a:lnTo>
                    <a:pt x="3298" y="1166"/>
                  </a:lnTo>
                  <a:lnTo>
                    <a:pt x="3286" y="1150"/>
                  </a:lnTo>
                  <a:lnTo>
                    <a:pt x="3278" y="1138"/>
                  </a:lnTo>
                  <a:lnTo>
                    <a:pt x="3274" y="1126"/>
                  </a:lnTo>
                  <a:lnTo>
                    <a:pt x="3272" y="1114"/>
                  </a:lnTo>
                  <a:lnTo>
                    <a:pt x="3272" y="1102"/>
                  </a:lnTo>
                  <a:lnTo>
                    <a:pt x="3274" y="1090"/>
                  </a:lnTo>
                  <a:lnTo>
                    <a:pt x="3280" y="1062"/>
                  </a:lnTo>
                  <a:lnTo>
                    <a:pt x="3286" y="1052"/>
                  </a:lnTo>
                  <a:lnTo>
                    <a:pt x="3292" y="1042"/>
                  </a:lnTo>
                  <a:lnTo>
                    <a:pt x="3302" y="1028"/>
                  </a:lnTo>
                  <a:lnTo>
                    <a:pt x="3312" y="1022"/>
                  </a:lnTo>
                  <a:lnTo>
                    <a:pt x="3340" y="1028"/>
                  </a:lnTo>
                  <a:lnTo>
                    <a:pt x="3358" y="1044"/>
                  </a:lnTo>
                  <a:lnTo>
                    <a:pt x="3368" y="1050"/>
                  </a:lnTo>
                  <a:lnTo>
                    <a:pt x="3380" y="1056"/>
                  </a:lnTo>
                  <a:lnTo>
                    <a:pt x="3392" y="1060"/>
                  </a:lnTo>
                  <a:lnTo>
                    <a:pt x="3406" y="1062"/>
                  </a:lnTo>
                  <a:lnTo>
                    <a:pt x="3420" y="1060"/>
                  </a:lnTo>
                  <a:lnTo>
                    <a:pt x="3434" y="1054"/>
                  </a:lnTo>
                  <a:lnTo>
                    <a:pt x="3450" y="1034"/>
                  </a:lnTo>
                  <a:lnTo>
                    <a:pt x="3458" y="1026"/>
                  </a:lnTo>
                  <a:lnTo>
                    <a:pt x="3466" y="1022"/>
                  </a:lnTo>
                  <a:lnTo>
                    <a:pt x="3468" y="1014"/>
                  </a:lnTo>
                  <a:lnTo>
                    <a:pt x="3472" y="1008"/>
                  </a:lnTo>
                  <a:lnTo>
                    <a:pt x="3484" y="994"/>
                  </a:lnTo>
                  <a:lnTo>
                    <a:pt x="3498" y="980"/>
                  </a:lnTo>
                  <a:lnTo>
                    <a:pt x="3510" y="970"/>
                  </a:lnTo>
                  <a:lnTo>
                    <a:pt x="3556" y="972"/>
                  </a:lnTo>
                  <a:lnTo>
                    <a:pt x="3562" y="964"/>
                  </a:lnTo>
                  <a:lnTo>
                    <a:pt x="3578" y="958"/>
                  </a:lnTo>
                  <a:lnTo>
                    <a:pt x="3594" y="950"/>
                  </a:lnTo>
                  <a:lnTo>
                    <a:pt x="3608" y="940"/>
                  </a:lnTo>
                  <a:lnTo>
                    <a:pt x="3622" y="926"/>
                  </a:lnTo>
                  <a:lnTo>
                    <a:pt x="3628" y="902"/>
                  </a:lnTo>
                  <a:lnTo>
                    <a:pt x="3632" y="892"/>
                  </a:lnTo>
                  <a:lnTo>
                    <a:pt x="3636" y="882"/>
                  </a:lnTo>
                  <a:lnTo>
                    <a:pt x="3642" y="874"/>
                  </a:lnTo>
                  <a:lnTo>
                    <a:pt x="3650" y="866"/>
                  </a:lnTo>
                  <a:lnTo>
                    <a:pt x="3660" y="860"/>
                  </a:lnTo>
                  <a:lnTo>
                    <a:pt x="3672" y="854"/>
                  </a:lnTo>
                  <a:lnTo>
                    <a:pt x="3706" y="846"/>
                  </a:lnTo>
                  <a:lnTo>
                    <a:pt x="3724" y="828"/>
                  </a:lnTo>
                  <a:lnTo>
                    <a:pt x="3752" y="812"/>
                  </a:lnTo>
                  <a:lnTo>
                    <a:pt x="3764" y="804"/>
                  </a:lnTo>
                  <a:lnTo>
                    <a:pt x="3780" y="798"/>
                  </a:lnTo>
                  <a:lnTo>
                    <a:pt x="3878" y="802"/>
                  </a:lnTo>
                  <a:lnTo>
                    <a:pt x="3892" y="796"/>
                  </a:lnTo>
                  <a:lnTo>
                    <a:pt x="3896" y="788"/>
                  </a:lnTo>
                  <a:lnTo>
                    <a:pt x="3898" y="780"/>
                  </a:lnTo>
                  <a:lnTo>
                    <a:pt x="3900" y="772"/>
                  </a:lnTo>
                  <a:lnTo>
                    <a:pt x="3898" y="766"/>
                  </a:lnTo>
                  <a:lnTo>
                    <a:pt x="3892" y="754"/>
                  </a:lnTo>
                  <a:lnTo>
                    <a:pt x="3886" y="742"/>
                  </a:lnTo>
                  <a:lnTo>
                    <a:pt x="3814" y="690"/>
                  </a:lnTo>
                  <a:lnTo>
                    <a:pt x="3802" y="674"/>
                  </a:lnTo>
                  <a:lnTo>
                    <a:pt x="3792" y="664"/>
                  </a:lnTo>
                  <a:lnTo>
                    <a:pt x="3788" y="660"/>
                  </a:lnTo>
                  <a:lnTo>
                    <a:pt x="3782" y="658"/>
                  </a:lnTo>
                  <a:lnTo>
                    <a:pt x="3766" y="658"/>
                  </a:lnTo>
                  <a:lnTo>
                    <a:pt x="3754" y="676"/>
                  </a:lnTo>
                  <a:lnTo>
                    <a:pt x="3724" y="676"/>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28" y="698"/>
                  </a:lnTo>
                  <a:lnTo>
                    <a:pt x="3612" y="704"/>
                  </a:lnTo>
                  <a:lnTo>
                    <a:pt x="3600" y="710"/>
                  </a:lnTo>
                  <a:lnTo>
                    <a:pt x="3590" y="722"/>
                  </a:lnTo>
                  <a:lnTo>
                    <a:pt x="3566" y="722"/>
                  </a:lnTo>
                  <a:lnTo>
                    <a:pt x="3554" y="718"/>
                  </a:lnTo>
                  <a:lnTo>
                    <a:pt x="3546" y="712"/>
                  </a:lnTo>
                  <a:lnTo>
                    <a:pt x="3540" y="704"/>
                  </a:lnTo>
                  <a:lnTo>
                    <a:pt x="3536" y="698"/>
                  </a:lnTo>
                  <a:lnTo>
                    <a:pt x="3536" y="690"/>
                  </a:lnTo>
                  <a:lnTo>
                    <a:pt x="3534" y="682"/>
                  </a:lnTo>
                  <a:lnTo>
                    <a:pt x="3534" y="668"/>
                  </a:lnTo>
                  <a:lnTo>
                    <a:pt x="3550" y="656"/>
                  </a:lnTo>
                  <a:lnTo>
                    <a:pt x="3556" y="648"/>
                  </a:lnTo>
                  <a:lnTo>
                    <a:pt x="3564" y="640"/>
                  </a:lnTo>
                  <a:lnTo>
                    <a:pt x="3564" y="610"/>
                  </a:lnTo>
                  <a:lnTo>
                    <a:pt x="3566" y="586"/>
                  </a:lnTo>
                  <a:lnTo>
                    <a:pt x="3574" y="566"/>
                  </a:lnTo>
                  <a:lnTo>
                    <a:pt x="3584" y="546"/>
                  </a:lnTo>
                  <a:lnTo>
                    <a:pt x="3584" y="524"/>
                  </a:lnTo>
                  <a:lnTo>
                    <a:pt x="3586" y="506"/>
                  </a:lnTo>
                  <a:lnTo>
                    <a:pt x="3590" y="492"/>
                  </a:lnTo>
                  <a:lnTo>
                    <a:pt x="3598" y="476"/>
                  </a:lnTo>
                  <a:lnTo>
                    <a:pt x="3634" y="474"/>
                  </a:lnTo>
                  <a:lnTo>
                    <a:pt x="3658" y="478"/>
                  </a:lnTo>
                  <a:lnTo>
                    <a:pt x="3672" y="478"/>
                  </a:lnTo>
                  <a:lnTo>
                    <a:pt x="3686" y="478"/>
                  </a:lnTo>
                  <a:lnTo>
                    <a:pt x="3700" y="476"/>
                  </a:lnTo>
                  <a:lnTo>
                    <a:pt x="3714" y="470"/>
                  </a:lnTo>
                  <a:lnTo>
                    <a:pt x="3728" y="464"/>
                  </a:lnTo>
                  <a:lnTo>
                    <a:pt x="3738" y="452"/>
                  </a:lnTo>
                  <a:lnTo>
                    <a:pt x="3764" y="432"/>
                  </a:lnTo>
                  <a:lnTo>
                    <a:pt x="3780" y="414"/>
                  </a:lnTo>
                  <a:lnTo>
                    <a:pt x="3782" y="364"/>
                  </a:lnTo>
                  <a:lnTo>
                    <a:pt x="3784" y="342"/>
                  </a:lnTo>
                  <a:lnTo>
                    <a:pt x="3786" y="322"/>
                  </a:lnTo>
                  <a:lnTo>
                    <a:pt x="3796" y="304"/>
                  </a:lnTo>
                  <a:lnTo>
                    <a:pt x="3804" y="290"/>
                  </a:lnTo>
                  <a:lnTo>
                    <a:pt x="3814" y="274"/>
                  </a:lnTo>
                  <a:lnTo>
                    <a:pt x="3820" y="260"/>
                  </a:lnTo>
                  <a:lnTo>
                    <a:pt x="3822" y="244"/>
                  </a:lnTo>
                  <a:lnTo>
                    <a:pt x="3824" y="232"/>
                  </a:lnTo>
                  <a:lnTo>
                    <a:pt x="3830" y="220"/>
                  </a:lnTo>
                  <a:lnTo>
                    <a:pt x="3838" y="210"/>
                  </a:lnTo>
                  <a:lnTo>
                    <a:pt x="3838" y="180"/>
                  </a:lnTo>
                  <a:lnTo>
                    <a:pt x="3810" y="148"/>
                  </a:lnTo>
                  <a:lnTo>
                    <a:pt x="3798" y="144"/>
                  </a:lnTo>
                  <a:lnTo>
                    <a:pt x="3790" y="138"/>
                  </a:lnTo>
                  <a:lnTo>
                    <a:pt x="3792" y="122"/>
                  </a:lnTo>
                  <a:lnTo>
                    <a:pt x="3794" y="110"/>
                  </a:lnTo>
                  <a:lnTo>
                    <a:pt x="3796" y="100"/>
                  </a:lnTo>
                  <a:lnTo>
                    <a:pt x="3800" y="92"/>
                  </a:lnTo>
                  <a:lnTo>
                    <a:pt x="3806" y="86"/>
                  </a:lnTo>
                  <a:lnTo>
                    <a:pt x="3814" y="80"/>
                  </a:lnTo>
                  <a:lnTo>
                    <a:pt x="3838" y="68"/>
                  </a:lnTo>
                  <a:lnTo>
                    <a:pt x="3846" y="66"/>
                  </a:lnTo>
                  <a:lnTo>
                    <a:pt x="3856" y="64"/>
                  </a:lnTo>
                  <a:lnTo>
                    <a:pt x="3876" y="56"/>
                  </a:lnTo>
                  <a:lnTo>
                    <a:pt x="3896" y="46"/>
                  </a:lnTo>
                  <a:lnTo>
                    <a:pt x="3906" y="42"/>
                  </a:lnTo>
                  <a:lnTo>
                    <a:pt x="3918" y="40"/>
                  </a:lnTo>
                  <a:lnTo>
                    <a:pt x="3940" y="24"/>
                  </a:lnTo>
                  <a:lnTo>
                    <a:pt x="3966" y="10"/>
                  </a:lnTo>
                  <a:lnTo>
                    <a:pt x="3978" y="4"/>
                  </a:lnTo>
                  <a:lnTo>
                    <a:pt x="3992" y="0"/>
                  </a:lnTo>
                  <a:lnTo>
                    <a:pt x="4034" y="0"/>
                  </a:lnTo>
                  <a:lnTo>
                    <a:pt x="4054" y="6"/>
                  </a:lnTo>
                  <a:lnTo>
                    <a:pt x="4066" y="10"/>
                  </a:lnTo>
                  <a:lnTo>
                    <a:pt x="4078" y="20"/>
                  </a:lnTo>
                  <a:lnTo>
                    <a:pt x="4096" y="18"/>
                  </a:lnTo>
                  <a:lnTo>
                    <a:pt x="4116" y="16"/>
                  </a:lnTo>
                  <a:lnTo>
                    <a:pt x="4136" y="14"/>
                  </a:lnTo>
                  <a:lnTo>
                    <a:pt x="4158" y="14"/>
                  </a:lnTo>
                  <a:lnTo>
                    <a:pt x="4190" y="30"/>
                  </a:lnTo>
                  <a:lnTo>
                    <a:pt x="4206" y="48"/>
                  </a:lnTo>
                  <a:lnTo>
                    <a:pt x="4224" y="66"/>
                  </a:lnTo>
                  <a:lnTo>
                    <a:pt x="4240" y="88"/>
                  </a:lnTo>
                  <a:lnTo>
                    <a:pt x="4258" y="114"/>
                  </a:lnTo>
                  <a:lnTo>
                    <a:pt x="4270" y="126"/>
                  </a:lnTo>
                  <a:lnTo>
                    <a:pt x="4284" y="144"/>
                  </a:lnTo>
                  <a:lnTo>
                    <a:pt x="4294" y="166"/>
                  </a:lnTo>
                  <a:lnTo>
                    <a:pt x="4298" y="178"/>
                  </a:lnTo>
                  <a:lnTo>
                    <a:pt x="4302" y="190"/>
                  </a:lnTo>
                  <a:lnTo>
                    <a:pt x="4328" y="212"/>
                  </a:lnTo>
                  <a:lnTo>
                    <a:pt x="4344" y="228"/>
                  </a:lnTo>
                  <a:lnTo>
                    <a:pt x="4360" y="246"/>
                  </a:lnTo>
                  <a:lnTo>
                    <a:pt x="4362" y="252"/>
                  </a:lnTo>
                  <a:lnTo>
                    <a:pt x="4362" y="258"/>
                  </a:lnTo>
                  <a:lnTo>
                    <a:pt x="4362" y="270"/>
                  </a:lnTo>
                  <a:lnTo>
                    <a:pt x="4362" y="276"/>
                  </a:lnTo>
                  <a:lnTo>
                    <a:pt x="4366" y="282"/>
                  </a:lnTo>
                  <a:lnTo>
                    <a:pt x="4372" y="288"/>
                  </a:lnTo>
                  <a:lnTo>
                    <a:pt x="4382" y="294"/>
                  </a:lnTo>
                  <a:lnTo>
                    <a:pt x="4406" y="318"/>
                  </a:lnTo>
                  <a:lnTo>
                    <a:pt x="4406" y="334"/>
                  </a:lnTo>
                  <a:lnTo>
                    <a:pt x="4408" y="344"/>
                  </a:lnTo>
                  <a:lnTo>
                    <a:pt x="4412" y="356"/>
                  </a:lnTo>
                  <a:lnTo>
                    <a:pt x="4438" y="356"/>
                  </a:lnTo>
                  <a:lnTo>
                    <a:pt x="4450" y="356"/>
                  </a:lnTo>
                  <a:lnTo>
                    <a:pt x="4462" y="354"/>
                  </a:lnTo>
                  <a:lnTo>
                    <a:pt x="4498" y="354"/>
                  </a:lnTo>
                  <a:lnTo>
                    <a:pt x="4512" y="362"/>
                  </a:lnTo>
                  <a:lnTo>
                    <a:pt x="4520" y="364"/>
                  </a:lnTo>
                  <a:lnTo>
                    <a:pt x="4532" y="366"/>
                  </a:lnTo>
                  <a:lnTo>
                    <a:pt x="4532" y="362"/>
                  </a:lnTo>
                  <a:lnTo>
                    <a:pt x="4538" y="360"/>
                  </a:lnTo>
                  <a:lnTo>
                    <a:pt x="4548" y="358"/>
                  </a:lnTo>
                  <a:lnTo>
                    <a:pt x="4568" y="358"/>
                  </a:lnTo>
                  <a:lnTo>
                    <a:pt x="4584" y="374"/>
                  </a:lnTo>
                  <a:lnTo>
                    <a:pt x="4608" y="396"/>
                  </a:lnTo>
                  <a:lnTo>
                    <a:pt x="4626" y="396"/>
                  </a:lnTo>
                  <a:lnTo>
                    <a:pt x="4640" y="400"/>
                  </a:lnTo>
                  <a:lnTo>
                    <a:pt x="4652" y="406"/>
                  </a:lnTo>
                  <a:lnTo>
                    <a:pt x="4660" y="414"/>
                  </a:lnTo>
                  <a:lnTo>
                    <a:pt x="4668" y="426"/>
                  </a:lnTo>
                  <a:lnTo>
                    <a:pt x="4674" y="440"/>
                  </a:lnTo>
                  <a:lnTo>
                    <a:pt x="4684" y="478"/>
                  </a:lnTo>
                  <a:lnTo>
                    <a:pt x="4714" y="512"/>
                  </a:lnTo>
                  <a:lnTo>
                    <a:pt x="4722" y="512"/>
                  </a:lnTo>
                  <a:lnTo>
                    <a:pt x="4744" y="506"/>
                  </a:lnTo>
                  <a:lnTo>
                    <a:pt x="4770" y="500"/>
                  </a:lnTo>
                  <a:lnTo>
                    <a:pt x="4796" y="490"/>
                  </a:lnTo>
                  <a:lnTo>
                    <a:pt x="4806" y="486"/>
                  </a:lnTo>
                  <a:lnTo>
                    <a:pt x="4814" y="480"/>
                  </a:lnTo>
                  <a:lnTo>
                    <a:pt x="4828" y="458"/>
                  </a:lnTo>
                  <a:lnTo>
                    <a:pt x="4840" y="442"/>
                  </a:lnTo>
                  <a:lnTo>
                    <a:pt x="4856" y="426"/>
                  </a:lnTo>
                  <a:lnTo>
                    <a:pt x="4874" y="412"/>
                  </a:lnTo>
                  <a:lnTo>
                    <a:pt x="4888" y="394"/>
                  </a:lnTo>
                  <a:lnTo>
                    <a:pt x="4906" y="378"/>
                  </a:lnTo>
                  <a:lnTo>
                    <a:pt x="4942" y="346"/>
                  </a:lnTo>
                  <a:lnTo>
                    <a:pt x="4946" y="346"/>
                  </a:lnTo>
                  <a:lnTo>
                    <a:pt x="4950" y="342"/>
                  </a:lnTo>
                  <a:lnTo>
                    <a:pt x="4956" y="336"/>
                  </a:lnTo>
                  <a:lnTo>
                    <a:pt x="4972" y="336"/>
                  </a:lnTo>
                  <a:lnTo>
                    <a:pt x="4982" y="338"/>
                  </a:lnTo>
                  <a:lnTo>
                    <a:pt x="4994" y="342"/>
                  </a:lnTo>
                  <a:lnTo>
                    <a:pt x="4996" y="350"/>
                  </a:lnTo>
                  <a:lnTo>
                    <a:pt x="4996" y="362"/>
                  </a:lnTo>
                  <a:lnTo>
                    <a:pt x="4992" y="384"/>
                  </a:lnTo>
                  <a:lnTo>
                    <a:pt x="4992" y="418"/>
                  </a:lnTo>
                  <a:lnTo>
                    <a:pt x="5010" y="434"/>
                  </a:lnTo>
                  <a:lnTo>
                    <a:pt x="5018" y="446"/>
                  </a:lnTo>
                  <a:lnTo>
                    <a:pt x="5024" y="462"/>
                  </a:lnTo>
                  <a:lnTo>
                    <a:pt x="5020" y="514"/>
                  </a:lnTo>
                  <a:lnTo>
                    <a:pt x="5010" y="540"/>
                  </a:lnTo>
                  <a:lnTo>
                    <a:pt x="5004" y="550"/>
                  </a:lnTo>
                  <a:lnTo>
                    <a:pt x="5002" y="560"/>
                  </a:lnTo>
                  <a:lnTo>
                    <a:pt x="5002" y="574"/>
                  </a:lnTo>
                  <a:lnTo>
                    <a:pt x="5006" y="588"/>
                  </a:lnTo>
                  <a:lnTo>
                    <a:pt x="5004" y="666"/>
                  </a:lnTo>
                  <a:lnTo>
                    <a:pt x="4994" y="714"/>
                  </a:lnTo>
                  <a:lnTo>
                    <a:pt x="4996" y="748"/>
                  </a:lnTo>
                  <a:lnTo>
                    <a:pt x="4984" y="764"/>
                  </a:lnTo>
                  <a:lnTo>
                    <a:pt x="4974" y="770"/>
                  </a:lnTo>
                  <a:lnTo>
                    <a:pt x="4966" y="772"/>
                  </a:lnTo>
                  <a:lnTo>
                    <a:pt x="4956" y="772"/>
                  </a:lnTo>
                  <a:lnTo>
                    <a:pt x="4946" y="772"/>
                  </a:lnTo>
                  <a:lnTo>
                    <a:pt x="4930" y="770"/>
                  </a:lnTo>
                  <a:lnTo>
                    <a:pt x="4918" y="766"/>
                  </a:lnTo>
                  <a:lnTo>
                    <a:pt x="4896" y="764"/>
                  </a:lnTo>
                  <a:lnTo>
                    <a:pt x="4890" y="772"/>
                  </a:lnTo>
                  <a:lnTo>
                    <a:pt x="4886" y="782"/>
                  </a:lnTo>
                  <a:lnTo>
                    <a:pt x="4876" y="790"/>
                  </a:lnTo>
                  <a:lnTo>
                    <a:pt x="4866" y="798"/>
                  </a:lnTo>
                  <a:lnTo>
                    <a:pt x="4858" y="802"/>
                  </a:lnTo>
                  <a:lnTo>
                    <a:pt x="4852" y="808"/>
                  </a:lnTo>
                  <a:lnTo>
                    <a:pt x="4850" y="816"/>
                  </a:lnTo>
                  <a:lnTo>
                    <a:pt x="4850" y="824"/>
                  </a:lnTo>
                  <a:lnTo>
                    <a:pt x="4858" y="836"/>
                  </a:lnTo>
                  <a:lnTo>
                    <a:pt x="4870" y="854"/>
                  </a:lnTo>
                  <a:lnTo>
                    <a:pt x="4876" y="874"/>
                  </a:lnTo>
                  <a:lnTo>
                    <a:pt x="4884" y="896"/>
                  </a:lnTo>
                  <a:lnTo>
                    <a:pt x="4894" y="920"/>
                  </a:lnTo>
                  <a:lnTo>
                    <a:pt x="4906" y="944"/>
                  </a:lnTo>
                  <a:lnTo>
                    <a:pt x="4910" y="970"/>
                  </a:lnTo>
                  <a:lnTo>
                    <a:pt x="4914" y="984"/>
                  </a:lnTo>
                  <a:lnTo>
                    <a:pt x="4920" y="1000"/>
                  </a:lnTo>
                  <a:lnTo>
                    <a:pt x="4920" y="1012"/>
                  </a:lnTo>
                  <a:lnTo>
                    <a:pt x="4922" y="1030"/>
                  </a:lnTo>
                  <a:lnTo>
                    <a:pt x="4920" y="1040"/>
                  </a:lnTo>
                  <a:lnTo>
                    <a:pt x="4918" y="1048"/>
                  </a:lnTo>
                  <a:lnTo>
                    <a:pt x="4916" y="1054"/>
                  </a:lnTo>
                  <a:lnTo>
                    <a:pt x="4910" y="1060"/>
                  </a:lnTo>
                  <a:lnTo>
                    <a:pt x="4900" y="1086"/>
                  </a:lnTo>
                  <a:lnTo>
                    <a:pt x="4894" y="1122"/>
                  </a:lnTo>
                  <a:lnTo>
                    <a:pt x="4884" y="1128"/>
                  </a:lnTo>
                  <a:lnTo>
                    <a:pt x="4876" y="1126"/>
                  </a:lnTo>
                  <a:lnTo>
                    <a:pt x="4870" y="1126"/>
                  </a:lnTo>
                  <a:lnTo>
                    <a:pt x="4866" y="1122"/>
                  </a:lnTo>
                  <a:lnTo>
                    <a:pt x="4860" y="1116"/>
                  </a:lnTo>
                  <a:lnTo>
                    <a:pt x="4852" y="1120"/>
                  </a:lnTo>
                  <a:lnTo>
                    <a:pt x="4844" y="1120"/>
                  </a:lnTo>
                  <a:lnTo>
                    <a:pt x="4832" y="1116"/>
                  </a:lnTo>
                  <a:lnTo>
                    <a:pt x="4830" y="1070"/>
                  </a:lnTo>
                  <a:lnTo>
                    <a:pt x="4824" y="1062"/>
                  </a:lnTo>
                  <a:lnTo>
                    <a:pt x="4820" y="1060"/>
                  </a:lnTo>
                  <a:lnTo>
                    <a:pt x="4818" y="1060"/>
                  </a:lnTo>
                  <a:lnTo>
                    <a:pt x="4812" y="1064"/>
                  </a:lnTo>
                  <a:lnTo>
                    <a:pt x="4808" y="1072"/>
                  </a:lnTo>
                  <a:lnTo>
                    <a:pt x="4800" y="1092"/>
                  </a:lnTo>
                  <a:lnTo>
                    <a:pt x="4798" y="1106"/>
                  </a:lnTo>
                  <a:lnTo>
                    <a:pt x="4786" y="1124"/>
                  </a:lnTo>
                  <a:lnTo>
                    <a:pt x="4776" y="1142"/>
                  </a:lnTo>
                  <a:lnTo>
                    <a:pt x="4766" y="1160"/>
                  </a:lnTo>
                  <a:lnTo>
                    <a:pt x="4754" y="1176"/>
                  </a:lnTo>
                  <a:lnTo>
                    <a:pt x="4740" y="1182"/>
                  </a:lnTo>
                  <a:lnTo>
                    <a:pt x="4728" y="1184"/>
                  </a:lnTo>
                  <a:lnTo>
                    <a:pt x="4704" y="1188"/>
                  </a:lnTo>
                  <a:lnTo>
                    <a:pt x="4700" y="1194"/>
                  </a:lnTo>
                  <a:lnTo>
                    <a:pt x="4700" y="1208"/>
                  </a:lnTo>
                  <a:lnTo>
                    <a:pt x="4704" y="1214"/>
                  </a:lnTo>
                  <a:lnTo>
                    <a:pt x="4712" y="1218"/>
                  </a:lnTo>
                  <a:lnTo>
                    <a:pt x="4720" y="1226"/>
                  </a:lnTo>
                  <a:lnTo>
                    <a:pt x="4722" y="1230"/>
                  </a:lnTo>
                  <a:lnTo>
                    <a:pt x="4724" y="1236"/>
                  </a:lnTo>
                  <a:lnTo>
                    <a:pt x="4726" y="1244"/>
                  </a:lnTo>
                  <a:lnTo>
                    <a:pt x="4724" y="1252"/>
                  </a:lnTo>
                  <a:lnTo>
                    <a:pt x="4712" y="1266"/>
                  </a:lnTo>
                  <a:lnTo>
                    <a:pt x="4704" y="1272"/>
                  </a:lnTo>
                  <a:lnTo>
                    <a:pt x="4696" y="1276"/>
                  </a:lnTo>
                  <a:lnTo>
                    <a:pt x="4640" y="1274"/>
                  </a:lnTo>
                  <a:lnTo>
                    <a:pt x="4628" y="1268"/>
                  </a:lnTo>
                  <a:lnTo>
                    <a:pt x="4616" y="1260"/>
                  </a:lnTo>
                  <a:lnTo>
                    <a:pt x="4610" y="1258"/>
                  </a:lnTo>
                  <a:lnTo>
                    <a:pt x="4604" y="1258"/>
                  </a:lnTo>
                  <a:lnTo>
                    <a:pt x="4598" y="1258"/>
                  </a:lnTo>
                  <a:lnTo>
                    <a:pt x="4594" y="1260"/>
                  </a:lnTo>
                  <a:lnTo>
                    <a:pt x="4584" y="1276"/>
                  </a:lnTo>
                  <a:lnTo>
                    <a:pt x="4576" y="1294"/>
                  </a:lnTo>
                  <a:lnTo>
                    <a:pt x="4564" y="1334"/>
                  </a:lnTo>
                  <a:lnTo>
                    <a:pt x="4552" y="1348"/>
                  </a:lnTo>
                  <a:lnTo>
                    <a:pt x="4544" y="1364"/>
                  </a:lnTo>
                  <a:lnTo>
                    <a:pt x="4522" y="1386"/>
                  </a:lnTo>
                  <a:lnTo>
                    <a:pt x="4494" y="1402"/>
                  </a:lnTo>
                  <a:lnTo>
                    <a:pt x="4482" y="1412"/>
                  </a:lnTo>
                  <a:lnTo>
                    <a:pt x="4476" y="1416"/>
                  </a:lnTo>
                  <a:lnTo>
                    <a:pt x="4474" y="1422"/>
                  </a:lnTo>
                  <a:lnTo>
                    <a:pt x="4462" y="1430"/>
                  </a:lnTo>
                  <a:lnTo>
                    <a:pt x="4450" y="1442"/>
                  </a:lnTo>
                  <a:lnTo>
                    <a:pt x="4428" y="1468"/>
                  </a:lnTo>
                  <a:lnTo>
                    <a:pt x="4426" y="1506"/>
                  </a:lnTo>
                  <a:lnTo>
                    <a:pt x="4386" y="1524"/>
                  </a:lnTo>
                  <a:lnTo>
                    <a:pt x="4366" y="1528"/>
                  </a:lnTo>
                  <a:lnTo>
                    <a:pt x="4350" y="1534"/>
                  </a:lnTo>
                  <a:lnTo>
                    <a:pt x="4336" y="1540"/>
                  </a:lnTo>
                  <a:lnTo>
                    <a:pt x="4322" y="1548"/>
                  </a:lnTo>
                  <a:lnTo>
                    <a:pt x="4310" y="1556"/>
                  </a:lnTo>
                  <a:lnTo>
                    <a:pt x="4298" y="1566"/>
                  </a:lnTo>
                  <a:lnTo>
                    <a:pt x="4274" y="1592"/>
                  </a:lnTo>
                  <a:lnTo>
                    <a:pt x="4266" y="1604"/>
                  </a:lnTo>
                  <a:lnTo>
                    <a:pt x="4260" y="1616"/>
                  </a:lnTo>
                  <a:lnTo>
                    <a:pt x="4256" y="1642"/>
                  </a:lnTo>
                  <a:lnTo>
                    <a:pt x="4244" y="1668"/>
                  </a:lnTo>
                  <a:lnTo>
                    <a:pt x="4238" y="1670"/>
                  </a:lnTo>
                  <a:lnTo>
                    <a:pt x="4228" y="1674"/>
                  </a:lnTo>
                  <a:lnTo>
                    <a:pt x="4206" y="1678"/>
                  </a:lnTo>
                  <a:lnTo>
                    <a:pt x="4184" y="1678"/>
                  </a:lnTo>
                  <a:lnTo>
                    <a:pt x="4176" y="1676"/>
                  </a:lnTo>
                  <a:lnTo>
                    <a:pt x="4172" y="1674"/>
                  </a:lnTo>
                  <a:lnTo>
                    <a:pt x="4172" y="1664"/>
                  </a:lnTo>
                  <a:lnTo>
                    <a:pt x="4176" y="1656"/>
                  </a:lnTo>
                  <a:lnTo>
                    <a:pt x="4178" y="1648"/>
                  </a:lnTo>
                  <a:lnTo>
                    <a:pt x="4182" y="1644"/>
                  </a:lnTo>
                  <a:lnTo>
                    <a:pt x="4194" y="1632"/>
                  </a:lnTo>
                  <a:lnTo>
                    <a:pt x="4206" y="1620"/>
                  </a:lnTo>
                  <a:lnTo>
                    <a:pt x="4212" y="1606"/>
                  </a:lnTo>
                  <a:lnTo>
                    <a:pt x="4202" y="1600"/>
                  </a:lnTo>
                  <a:lnTo>
                    <a:pt x="4194" y="1594"/>
                  </a:lnTo>
                  <a:lnTo>
                    <a:pt x="4190" y="1586"/>
                  </a:lnTo>
                  <a:lnTo>
                    <a:pt x="4186" y="1580"/>
                  </a:lnTo>
                  <a:lnTo>
                    <a:pt x="4186" y="1572"/>
                  </a:lnTo>
                  <a:lnTo>
                    <a:pt x="4186" y="1564"/>
                  </a:lnTo>
                  <a:lnTo>
                    <a:pt x="4190" y="1548"/>
                  </a:lnTo>
                  <a:lnTo>
                    <a:pt x="4224" y="1502"/>
                  </a:lnTo>
                  <a:lnTo>
                    <a:pt x="4228" y="1462"/>
                  </a:lnTo>
                  <a:lnTo>
                    <a:pt x="4216" y="1448"/>
                  </a:lnTo>
                  <a:lnTo>
                    <a:pt x="4206" y="1438"/>
                  </a:lnTo>
                  <a:lnTo>
                    <a:pt x="4196" y="1430"/>
                  </a:lnTo>
                  <a:lnTo>
                    <a:pt x="4188" y="1424"/>
                  </a:lnTo>
                  <a:lnTo>
                    <a:pt x="4154" y="1430"/>
                  </a:lnTo>
                  <a:lnTo>
                    <a:pt x="4142" y="1440"/>
                  </a:lnTo>
                  <a:lnTo>
                    <a:pt x="4130" y="1452"/>
                  </a:lnTo>
                  <a:lnTo>
                    <a:pt x="4112" y="1476"/>
                  </a:lnTo>
                  <a:lnTo>
                    <a:pt x="4092" y="1506"/>
                  </a:lnTo>
                  <a:lnTo>
                    <a:pt x="4082" y="1522"/>
                  </a:lnTo>
                  <a:lnTo>
                    <a:pt x="4070" y="1536"/>
                  </a:lnTo>
                  <a:lnTo>
                    <a:pt x="4060" y="1544"/>
                  </a:lnTo>
                  <a:lnTo>
                    <a:pt x="4050" y="1552"/>
                  </a:lnTo>
                  <a:lnTo>
                    <a:pt x="4036" y="1570"/>
                  </a:lnTo>
                  <a:lnTo>
                    <a:pt x="4006" y="1610"/>
                  </a:lnTo>
                  <a:lnTo>
                    <a:pt x="4002" y="1626"/>
                  </a:lnTo>
                  <a:lnTo>
                    <a:pt x="3992" y="1634"/>
                  </a:lnTo>
                  <a:lnTo>
                    <a:pt x="3984" y="1644"/>
                  </a:lnTo>
                  <a:lnTo>
                    <a:pt x="3948" y="1664"/>
                  </a:lnTo>
                  <a:lnTo>
                    <a:pt x="3906" y="1674"/>
                  </a:lnTo>
                  <a:lnTo>
                    <a:pt x="3886" y="1680"/>
                  </a:lnTo>
                  <a:lnTo>
                    <a:pt x="3866" y="1690"/>
                  </a:lnTo>
                  <a:lnTo>
                    <a:pt x="3864" y="1698"/>
                  </a:lnTo>
                  <a:lnTo>
                    <a:pt x="3862" y="1708"/>
                  </a:lnTo>
                  <a:lnTo>
                    <a:pt x="3864" y="1718"/>
                  </a:lnTo>
                  <a:lnTo>
                    <a:pt x="3866" y="1726"/>
                  </a:lnTo>
                  <a:lnTo>
                    <a:pt x="3874" y="1746"/>
                  </a:lnTo>
                  <a:lnTo>
                    <a:pt x="3886" y="1768"/>
                  </a:lnTo>
                  <a:lnTo>
                    <a:pt x="3888" y="1768"/>
                  </a:lnTo>
                  <a:lnTo>
                    <a:pt x="3890" y="1772"/>
                  </a:lnTo>
                  <a:lnTo>
                    <a:pt x="3894" y="1780"/>
                  </a:lnTo>
                  <a:lnTo>
                    <a:pt x="3900" y="1806"/>
                  </a:lnTo>
                  <a:lnTo>
                    <a:pt x="3902" y="1812"/>
                  </a:lnTo>
                  <a:lnTo>
                    <a:pt x="3912" y="1812"/>
                  </a:lnTo>
                  <a:lnTo>
                    <a:pt x="3920" y="1794"/>
                  </a:lnTo>
                  <a:lnTo>
                    <a:pt x="3922" y="1790"/>
                  </a:lnTo>
                  <a:lnTo>
                    <a:pt x="3926" y="1788"/>
                  </a:lnTo>
                  <a:lnTo>
                    <a:pt x="3938" y="1788"/>
                  </a:lnTo>
                  <a:lnTo>
                    <a:pt x="3960" y="1790"/>
                  </a:lnTo>
                  <a:lnTo>
                    <a:pt x="3962" y="1786"/>
                  </a:lnTo>
                  <a:lnTo>
                    <a:pt x="3968" y="1786"/>
                  </a:lnTo>
                  <a:lnTo>
                    <a:pt x="3984" y="1786"/>
                  </a:lnTo>
                  <a:lnTo>
                    <a:pt x="3986" y="1792"/>
                  </a:lnTo>
                  <a:lnTo>
                    <a:pt x="3988" y="1796"/>
                  </a:lnTo>
                  <a:lnTo>
                    <a:pt x="4000" y="1814"/>
                  </a:lnTo>
                  <a:lnTo>
                    <a:pt x="4000" y="1856"/>
                  </a:lnTo>
                  <a:lnTo>
                    <a:pt x="4010" y="1864"/>
                  </a:lnTo>
                  <a:lnTo>
                    <a:pt x="4024" y="1872"/>
                  </a:lnTo>
                  <a:lnTo>
                    <a:pt x="4042" y="1880"/>
                  </a:lnTo>
                  <a:lnTo>
                    <a:pt x="4060" y="1884"/>
                  </a:lnTo>
                  <a:lnTo>
                    <a:pt x="4086" y="1838"/>
                  </a:lnTo>
                  <a:lnTo>
                    <a:pt x="4108" y="1814"/>
                  </a:lnTo>
                  <a:lnTo>
                    <a:pt x="4116" y="1804"/>
                  </a:lnTo>
                  <a:lnTo>
                    <a:pt x="4126" y="1798"/>
                  </a:lnTo>
                  <a:lnTo>
                    <a:pt x="4138" y="1792"/>
                  </a:lnTo>
                  <a:lnTo>
                    <a:pt x="4150" y="1790"/>
                  </a:lnTo>
                  <a:lnTo>
                    <a:pt x="4166" y="1790"/>
                  </a:lnTo>
                  <a:lnTo>
                    <a:pt x="4184" y="1792"/>
                  </a:lnTo>
                  <a:lnTo>
                    <a:pt x="4222" y="1808"/>
                  </a:lnTo>
                  <a:lnTo>
                    <a:pt x="4320" y="1806"/>
                  </a:lnTo>
                  <a:lnTo>
                    <a:pt x="4334" y="1814"/>
                  </a:lnTo>
                  <a:lnTo>
                    <a:pt x="4330" y="1824"/>
                  </a:lnTo>
                  <a:lnTo>
                    <a:pt x="4328" y="1834"/>
                  </a:lnTo>
                  <a:lnTo>
                    <a:pt x="4328" y="1844"/>
                  </a:lnTo>
                  <a:lnTo>
                    <a:pt x="4328" y="1854"/>
                  </a:lnTo>
                  <a:lnTo>
                    <a:pt x="4324" y="1864"/>
                  </a:lnTo>
                  <a:lnTo>
                    <a:pt x="4322" y="1868"/>
                  </a:lnTo>
                  <a:lnTo>
                    <a:pt x="4316" y="1874"/>
                  </a:lnTo>
                  <a:lnTo>
                    <a:pt x="4284" y="1874"/>
                  </a:lnTo>
                  <a:lnTo>
                    <a:pt x="4254" y="1890"/>
                  </a:lnTo>
                  <a:lnTo>
                    <a:pt x="4218" y="1916"/>
                  </a:lnTo>
                  <a:lnTo>
                    <a:pt x="4210" y="1924"/>
                  </a:lnTo>
                  <a:lnTo>
                    <a:pt x="4202" y="1932"/>
                  </a:lnTo>
                  <a:lnTo>
                    <a:pt x="4196" y="1940"/>
                  </a:lnTo>
                  <a:lnTo>
                    <a:pt x="4194" y="1950"/>
                  </a:lnTo>
                  <a:lnTo>
                    <a:pt x="4188" y="1954"/>
                  </a:lnTo>
                  <a:lnTo>
                    <a:pt x="4180" y="1958"/>
                  </a:lnTo>
                  <a:lnTo>
                    <a:pt x="4168" y="1964"/>
                  </a:lnTo>
                  <a:lnTo>
                    <a:pt x="4160" y="1972"/>
                  </a:lnTo>
                  <a:lnTo>
                    <a:pt x="4150" y="1976"/>
                  </a:lnTo>
                  <a:lnTo>
                    <a:pt x="4134" y="1982"/>
                  </a:lnTo>
                  <a:lnTo>
                    <a:pt x="4130" y="2018"/>
                  </a:lnTo>
                  <a:lnTo>
                    <a:pt x="4110" y="2042"/>
                  </a:lnTo>
                  <a:lnTo>
                    <a:pt x="4100" y="2054"/>
                  </a:lnTo>
                  <a:lnTo>
                    <a:pt x="4094" y="2066"/>
                  </a:lnTo>
                  <a:lnTo>
                    <a:pt x="4090" y="2102"/>
                  </a:lnTo>
                  <a:lnTo>
                    <a:pt x="4078" y="2122"/>
                  </a:lnTo>
                  <a:lnTo>
                    <a:pt x="4076" y="2140"/>
                  </a:lnTo>
                  <a:lnTo>
                    <a:pt x="4094" y="2152"/>
                  </a:lnTo>
                  <a:lnTo>
                    <a:pt x="4108" y="2160"/>
                  </a:lnTo>
                  <a:lnTo>
                    <a:pt x="4126" y="2168"/>
                  </a:lnTo>
                  <a:lnTo>
                    <a:pt x="4130" y="2174"/>
                  </a:lnTo>
                  <a:lnTo>
                    <a:pt x="4142" y="2182"/>
                  </a:lnTo>
                  <a:lnTo>
                    <a:pt x="4154" y="2190"/>
                  </a:lnTo>
                  <a:lnTo>
                    <a:pt x="4170" y="2194"/>
                  </a:lnTo>
                  <a:lnTo>
                    <a:pt x="4176" y="2200"/>
                  </a:lnTo>
                  <a:lnTo>
                    <a:pt x="4182" y="2210"/>
                  </a:lnTo>
                  <a:lnTo>
                    <a:pt x="4196" y="2232"/>
                  </a:lnTo>
                  <a:lnTo>
                    <a:pt x="4222" y="2284"/>
                  </a:lnTo>
                  <a:lnTo>
                    <a:pt x="4254" y="2332"/>
                  </a:lnTo>
                  <a:lnTo>
                    <a:pt x="4256" y="2348"/>
                  </a:lnTo>
                  <a:lnTo>
                    <a:pt x="4258" y="2358"/>
                  </a:lnTo>
                  <a:lnTo>
                    <a:pt x="4262" y="2368"/>
                  </a:lnTo>
                  <a:lnTo>
                    <a:pt x="4268" y="2378"/>
                  </a:lnTo>
                  <a:lnTo>
                    <a:pt x="4274" y="2386"/>
                  </a:lnTo>
                  <a:lnTo>
                    <a:pt x="4282" y="2392"/>
                  </a:lnTo>
                  <a:lnTo>
                    <a:pt x="4294" y="2394"/>
                  </a:lnTo>
                  <a:lnTo>
                    <a:pt x="4362" y="2438"/>
                  </a:lnTo>
                  <a:lnTo>
                    <a:pt x="4366" y="2448"/>
                  </a:lnTo>
                  <a:lnTo>
                    <a:pt x="4366" y="2462"/>
                  </a:lnTo>
                  <a:lnTo>
                    <a:pt x="4352" y="2472"/>
                  </a:lnTo>
                  <a:lnTo>
                    <a:pt x="4308" y="2470"/>
                  </a:lnTo>
                  <a:lnTo>
                    <a:pt x="4310" y="2476"/>
                  </a:lnTo>
                  <a:lnTo>
                    <a:pt x="4320" y="2476"/>
                  </a:lnTo>
                  <a:lnTo>
                    <a:pt x="4332" y="2480"/>
                  </a:lnTo>
                  <a:lnTo>
                    <a:pt x="4338" y="2482"/>
                  </a:lnTo>
                  <a:lnTo>
                    <a:pt x="4342" y="2486"/>
                  </a:lnTo>
                  <a:lnTo>
                    <a:pt x="4344" y="2494"/>
                  </a:lnTo>
                  <a:lnTo>
                    <a:pt x="4346" y="2502"/>
                  </a:lnTo>
                  <a:lnTo>
                    <a:pt x="4340" y="2512"/>
                  </a:lnTo>
                  <a:lnTo>
                    <a:pt x="4360" y="2522"/>
                  </a:lnTo>
                  <a:lnTo>
                    <a:pt x="4372" y="2528"/>
                  </a:lnTo>
                  <a:lnTo>
                    <a:pt x="4384" y="2538"/>
                  </a:lnTo>
                  <a:lnTo>
                    <a:pt x="4384" y="2564"/>
                  </a:lnTo>
                  <a:lnTo>
                    <a:pt x="4366" y="2582"/>
                  </a:lnTo>
                  <a:lnTo>
                    <a:pt x="4354" y="2588"/>
                  </a:lnTo>
                  <a:lnTo>
                    <a:pt x="4344" y="2594"/>
                  </a:lnTo>
                  <a:lnTo>
                    <a:pt x="4326" y="2610"/>
                  </a:lnTo>
                  <a:lnTo>
                    <a:pt x="4306" y="2628"/>
                  </a:lnTo>
                  <a:lnTo>
                    <a:pt x="4286" y="2646"/>
                  </a:lnTo>
                  <a:lnTo>
                    <a:pt x="4262" y="2652"/>
                  </a:lnTo>
                  <a:lnTo>
                    <a:pt x="4262" y="2660"/>
                  </a:lnTo>
                  <a:lnTo>
                    <a:pt x="4266" y="2664"/>
                  </a:lnTo>
                  <a:lnTo>
                    <a:pt x="4272" y="2668"/>
                  </a:lnTo>
                  <a:lnTo>
                    <a:pt x="4280" y="2670"/>
                  </a:lnTo>
                  <a:lnTo>
                    <a:pt x="4290" y="2670"/>
                  </a:lnTo>
                  <a:lnTo>
                    <a:pt x="4304" y="2660"/>
                  </a:lnTo>
                  <a:lnTo>
                    <a:pt x="4312" y="2652"/>
                  </a:lnTo>
                  <a:lnTo>
                    <a:pt x="4324" y="2648"/>
                  </a:lnTo>
                  <a:lnTo>
                    <a:pt x="4342" y="2646"/>
                  </a:lnTo>
                  <a:lnTo>
                    <a:pt x="4360" y="2656"/>
                  </a:lnTo>
                  <a:lnTo>
                    <a:pt x="4378" y="2662"/>
                  </a:lnTo>
                  <a:lnTo>
                    <a:pt x="4400" y="2666"/>
                  </a:lnTo>
                  <a:lnTo>
                    <a:pt x="4424" y="2668"/>
                  </a:lnTo>
                  <a:lnTo>
                    <a:pt x="4426" y="2670"/>
                  </a:lnTo>
                  <a:lnTo>
                    <a:pt x="4428" y="2674"/>
                  </a:lnTo>
                  <a:lnTo>
                    <a:pt x="4426" y="2680"/>
                  </a:lnTo>
                  <a:lnTo>
                    <a:pt x="4420" y="2686"/>
                  </a:lnTo>
                  <a:lnTo>
                    <a:pt x="4414" y="2694"/>
                  </a:lnTo>
                  <a:lnTo>
                    <a:pt x="4398" y="2708"/>
                  </a:lnTo>
                  <a:lnTo>
                    <a:pt x="4384" y="2716"/>
                  </a:lnTo>
                  <a:lnTo>
                    <a:pt x="4376" y="2722"/>
                  </a:lnTo>
                  <a:lnTo>
                    <a:pt x="4374" y="2726"/>
                  </a:lnTo>
                  <a:lnTo>
                    <a:pt x="4376" y="2730"/>
                  </a:lnTo>
                  <a:lnTo>
                    <a:pt x="4390" y="2730"/>
                  </a:lnTo>
                  <a:lnTo>
                    <a:pt x="4402" y="2714"/>
                  </a:lnTo>
                  <a:lnTo>
                    <a:pt x="4414" y="2716"/>
                  </a:lnTo>
                  <a:lnTo>
                    <a:pt x="4420" y="2728"/>
                  </a:lnTo>
                  <a:lnTo>
                    <a:pt x="4420" y="2738"/>
                  </a:lnTo>
                  <a:lnTo>
                    <a:pt x="4422" y="2752"/>
                  </a:lnTo>
                  <a:lnTo>
                    <a:pt x="4412" y="2762"/>
                  </a:lnTo>
                  <a:lnTo>
                    <a:pt x="4392" y="2766"/>
                  </a:lnTo>
                  <a:lnTo>
                    <a:pt x="4382" y="2770"/>
                  </a:lnTo>
                  <a:lnTo>
                    <a:pt x="4380" y="2774"/>
                  </a:lnTo>
                  <a:lnTo>
                    <a:pt x="4378" y="2778"/>
                  </a:lnTo>
                  <a:lnTo>
                    <a:pt x="4400" y="2790"/>
                  </a:lnTo>
                  <a:lnTo>
                    <a:pt x="4396" y="2846"/>
                  </a:lnTo>
                  <a:lnTo>
                    <a:pt x="4404" y="2860"/>
                  </a:lnTo>
                  <a:lnTo>
                    <a:pt x="4402" y="2870"/>
                  </a:lnTo>
                  <a:lnTo>
                    <a:pt x="4400" y="2882"/>
                  </a:lnTo>
                  <a:lnTo>
                    <a:pt x="4396" y="2894"/>
                  </a:lnTo>
                  <a:lnTo>
                    <a:pt x="4392" y="2900"/>
                  </a:lnTo>
                  <a:lnTo>
                    <a:pt x="4388" y="2904"/>
                  </a:lnTo>
                  <a:lnTo>
                    <a:pt x="4368" y="2904"/>
                  </a:lnTo>
                  <a:lnTo>
                    <a:pt x="4364" y="2892"/>
                  </a:lnTo>
                  <a:lnTo>
                    <a:pt x="4336" y="2920"/>
                  </a:lnTo>
                  <a:lnTo>
                    <a:pt x="4328" y="2930"/>
                  </a:lnTo>
                  <a:lnTo>
                    <a:pt x="4322" y="2942"/>
                  </a:lnTo>
                  <a:lnTo>
                    <a:pt x="4318" y="2954"/>
                  </a:lnTo>
                  <a:lnTo>
                    <a:pt x="4316" y="2968"/>
                  </a:lnTo>
                  <a:lnTo>
                    <a:pt x="4316" y="3008"/>
                  </a:lnTo>
                  <a:lnTo>
                    <a:pt x="4310" y="3018"/>
                  </a:lnTo>
                  <a:lnTo>
                    <a:pt x="4302" y="3028"/>
                  </a:lnTo>
                  <a:lnTo>
                    <a:pt x="4282" y="3048"/>
                  </a:lnTo>
                  <a:lnTo>
                    <a:pt x="4280" y="3084"/>
                  </a:lnTo>
                  <a:lnTo>
                    <a:pt x="4272" y="3088"/>
                  </a:lnTo>
                  <a:lnTo>
                    <a:pt x="4264" y="3090"/>
                  </a:lnTo>
                  <a:lnTo>
                    <a:pt x="4250" y="3092"/>
                  </a:lnTo>
                  <a:lnTo>
                    <a:pt x="4238" y="3090"/>
                  </a:lnTo>
                  <a:lnTo>
                    <a:pt x="4230" y="3092"/>
                  </a:lnTo>
                  <a:lnTo>
                    <a:pt x="4224" y="3094"/>
                  </a:lnTo>
                  <a:lnTo>
                    <a:pt x="4240" y="3108"/>
                  </a:lnTo>
                  <a:lnTo>
                    <a:pt x="4244" y="3116"/>
                  </a:lnTo>
                  <a:lnTo>
                    <a:pt x="4268" y="3126"/>
                  </a:lnTo>
                  <a:lnTo>
                    <a:pt x="4268" y="3134"/>
                  </a:lnTo>
                  <a:lnTo>
                    <a:pt x="4256" y="3142"/>
                  </a:lnTo>
                  <a:lnTo>
                    <a:pt x="4250" y="3146"/>
                  </a:lnTo>
                  <a:lnTo>
                    <a:pt x="4246" y="3154"/>
                  </a:lnTo>
                  <a:lnTo>
                    <a:pt x="4246" y="3170"/>
                  </a:lnTo>
                  <a:lnTo>
                    <a:pt x="4242" y="3176"/>
                  </a:lnTo>
                  <a:lnTo>
                    <a:pt x="4240" y="3184"/>
                  </a:lnTo>
                  <a:lnTo>
                    <a:pt x="4238" y="3206"/>
                  </a:lnTo>
                  <a:lnTo>
                    <a:pt x="4242" y="3212"/>
                  </a:lnTo>
                  <a:lnTo>
                    <a:pt x="4248" y="3218"/>
                  </a:lnTo>
                  <a:lnTo>
                    <a:pt x="4252" y="3226"/>
                  </a:lnTo>
                  <a:lnTo>
                    <a:pt x="4254" y="3238"/>
                  </a:lnTo>
                  <a:lnTo>
                    <a:pt x="4214" y="3240"/>
                  </a:lnTo>
                  <a:lnTo>
                    <a:pt x="4216" y="3248"/>
                  </a:lnTo>
                  <a:lnTo>
                    <a:pt x="4218" y="3250"/>
                  </a:lnTo>
                  <a:lnTo>
                    <a:pt x="4222" y="3254"/>
                  </a:lnTo>
                  <a:lnTo>
                    <a:pt x="4222" y="3260"/>
                  </a:lnTo>
                  <a:lnTo>
                    <a:pt x="4192" y="3282"/>
                  </a:lnTo>
                  <a:lnTo>
                    <a:pt x="4190" y="3292"/>
                  </a:lnTo>
                  <a:lnTo>
                    <a:pt x="4188" y="3304"/>
                  </a:lnTo>
                  <a:lnTo>
                    <a:pt x="4182" y="3316"/>
                  </a:lnTo>
                  <a:lnTo>
                    <a:pt x="4174" y="3328"/>
                  </a:lnTo>
                  <a:lnTo>
                    <a:pt x="4158" y="3342"/>
                  </a:lnTo>
                  <a:lnTo>
                    <a:pt x="4126" y="3344"/>
                  </a:lnTo>
                  <a:lnTo>
                    <a:pt x="4126" y="3348"/>
                  </a:lnTo>
                  <a:lnTo>
                    <a:pt x="4128" y="3352"/>
                  </a:lnTo>
                  <a:lnTo>
                    <a:pt x="4136" y="3356"/>
                  </a:lnTo>
                  <a:lnTo>
                    <a:pt x="4136" y="3370"/>
                  </a:lnTo>
                  <a:lnTo>
                    <a:pt x="4130" y="3374"/>
                  </a:lnTo>
                  <a:lnTo>
                    <a:pt x="4124" y="3376"/>
                  </a:lnTo>
                  <a:lnTo>
                    <a:pt x="4116" y="3378"/>
                  </a:lnTo>
                  <a:lnTo>
                    <a:pt x="4102" y="3388"/>
                  </a:lnTo>
                  <a:lnTo>
                    <a:pt x="4088" y="3400"/>
                  </a:lnTo>
                  <a:lnTo>
                    <a:pt x="4076" y="3414"/>
                  </a:lnTo>
                  <a:lnTo>
                    <a:pt x="4066" y="3428"/>
                  </a:lnTo>
                  <a:lnTo>
                    <a:pt x="4062" y="3444"/>
                  </a:lnTo>
                  <a:lnTo>
                    <a:pt x="4044" y="3460"/>
                  </a:lnTo>
                  <a:lnTo>
                    <a:pt x="4028" y="3470"/>
                  </a:lnTo>
                  <a:lnTo>
                    <a:pt x="4010" y="3478"/>
                  </a:lnTo>
                  <a:lnTo>
                    <a:pt x="3990" y="3482"/>
                  </a:lnTo>
                  <a:lnTo>
                    <a:pt x="3974" y="3496"/>
                  </a:lnTo>
                  <a:lnTo>
                    <a:pt x="3960" y="3508"/>
                  </a:lnTo>
                  <a:lnTo>
                    <a:pt x="3960" y="3514"/>
                  </a:lnTo>
                  <a:lnTo>
                    <a:pt x="3962" y="3518"/>
                  </a:lnTo>
                  <a:lnTo>
                    <a:pt x="3964" y="3526"/>
                  </a:lnTo>
                  <a:lnTo>
                    <a:pt x="3964" y="3534"/>
                  </a:lnTo>
                  <a:lnTo>
                    <a:pt x="3960" y="3544"/>
                  </a:lnTo>
                  <a:lnTo>
                    <a:pt x="3930" y="3558"/>
                  </a:lnTo>
                  <a:lnTo>
                    <a:pt x="3908" y="3572"/>
                  </a:lnTo>
                  <a:lnTo>
                    <a:pt x="3888" y="3584"/>
                  </a:lnTo>
                  <a:lnTo>
                    <a:pt x="3868" y="3596"/>
                  </a:lnTo>
                  <a:lnTo>
                    <a:pt x="3848" y="3612"/>
                  </a:lnTo>
                  <a:lnTo>
                    <a:pt x="3836" y="3610"/>
                  </a:lnTo>
                  <a:lnTo>
                    <a:pt x="3826" y="3606"/>
                  </a:lnTo>
                  <a:lnTo>
                    <a:pt x="3820" y="3602"/>
                  </a:lnTo>
                  <a:lnTo>
                    <a:pt x="3814" y="3602"/>
                  </a:lnTo>
                  <a:lnTo>
                    <a:pt x="3802" y="3616"/>
                  </a:lnTo>
                  <a:lnTo>
                    <a:pt x="3778" y="3616"/>
                  </a:lnTo>
                  <a:lnTo>
                    <a:pt x="3764" y="3606"/>
                  </a:lnTo>
                  <a:lnTo>
                    <a:pt x="3764" y="3620"/>
                  </a:lnTo>
                  <a:lnTo>
                    <a:pt x="3760" y="3628"/>
                  </a:lnTo>
                  <a:lnTo>
                    <a:pt x="3758" y="3630"/>
                  </a:lnTo>
                  <a:lnTo>
                    <a:pt x="3754" y="3634"/>
                  </a:lnTo>
                  <a:lnTo>
                    <a:pt x="3742" y="3636"/>
                  </a:lnTo>
                  <a:lnTo>
                    <a:pt x="3736" y="3638"/>
                  </a:lnTo>
                  <a:lnTo>
                    <a:pt x="3734" y="3644"/>
                  </a:lnTo>
                  <a:lnTo>
                    <a:pt x="3732" y="3654"/>
                  </a:lnTo>
                  <a:lnTo>
                    <a:pt x="3726" y="3658"/>
                  </a:lnTo>
                  <a:lnTo>
                    <a:pt x="3720" y="3658"/>
                  </a:lnTo>
                  <a:lnTo>
                    <a:pt x="3708" y="3658"/>
                  </a:lnTo>
                  <a:lnTo>
                    <a:pt x="3698" y="3654"/>
                  </a:lnTo>
                  <a:lnTo>
                    <a:pt x="3692" y="3652"/>
                  </a:lnTo>
                  <a:lnTo>
                    <a:pt x="3688" y="3638"/>
                  </a:lnTo>
                  <a:lnTo>
                    <a:pt x="3682" y="3638"/>
                  </a:lnTo>
                  <a:lnTo>
                    <a:pt x="3652" y="3612"/>
                  </a:lnTo>
                  <a:lnTo>
                    <a:pt x="3648" y="3624"/>
                  </a:lnTo>
                  <a:lnTo>
                    <a:pt x="3644" y="3636"/>
                  </a:lnTo>
                  <a:lnTo>
                    <a:pt x="3630" y="3658"/>
                  </a:lnTo>
                  <a:lnTo>
                    <a:pt x="3612" y="3680"/>
                  </a:lnTo>
                  <a:lnTo>
                    <a:pt x="3600" y="3686"/>
                  </a:lnTo>
                  <a:lnTo>
                    <a:pt x="3592" y="3694"/>
                  </a:lnTo>
                  <a:lnTo>
                    <a:pt x="3584" y="3702"/>
                  </a:lnTo>
                  <a:lnTo>
                    <a:pt x="3576" y="3710"/>
                  </a:lnTo>
                  <a:lnTo>
                    <a:pt x="3562" y="3712"/>
                  </a:lnTo>
                  <a:lnTo>
                    <a:pt x="3552" y="3716"/>
                  </a:lnTo>
                  <a:lnTo>
                    <a:pt x="3544" y="3724"/>
                  </a:lnTo>
                  <a:lnTo>
                    <a:pt x="3536" y="3730"/>
                  </a:lnTo>
                  <a:lnTo>
                    <a:pt x="3512" y="3730"/>
                  </a:lnTo>
                  <a:lnTo>
                    <a:pt x="3504" y="3732"/>
                  </a:lnTo>
                  <a:lnTo>
                    <a:pt x="3498" y="3734"/>
                  </a:lnTo>
                  <a:lnTo>
                    <a:pt x="3494" y="3742"/>
                  </a:lnTo>
                  <a:lnTo>
                    <a:pt x="3488" y="3748"/>
                  </a:lnTo>
                  <a:lnTo>
                    <a:pt x="3482" y="3750"/>
                  </a:lnTo>
                  <a:lnTo>
                    <a:pt x="3476" y="3752"/>
                  </a:lnTo>
                  <a:lnTo>
                    <a:pt x="3470" y="3752"/>
                  </a:lnTo>
                  <a:lnTo>
                    <a:pt x="3464" y="3750"/>
                  </a:lnTo>
                  <a:lnTo>
                    <a:pt x="3452" y="3744"/>
                  </a:lnTo>
                  <a:lnTo>
                    <a:pt x="3430" y="3750"/>
                  </a:lnTo>
                  <a:lnTo>
                    <a:pt x="3410" y="3758"/>
                  </a:lnTo>
                  <a:lnTo>
                    <a:pt x="3390" y="3768"/>
                  </a:lnTo>
                  <a:lnTo>
                    <a:pt x="3370" y="3774"/>
                  </a:lnTo>
                  <a:lnTo>
                    <a:pt x="3344" y="3776"/>
                  </a:lnTo>
                  <a:lnTo>
                    <a:pt x="3336" y="3778"/>
                  </a:lnTo>
                  <a:lnTo>
                    <a:pt x="3328" y="3780"/>
                  </a:lnTo>
                  <a:lnTo>
                    <a:pt x="3324" y="3786"/>
                  </a:lnTo>
                  <a:lnTo>
                    <a:pt x="3320" y="3792"/>
                  </a:lnTo>
                  <a:lnTo>
                    <a:pt x="3316" y="3804"/>
                  </a:lnTo>
                  <a:lnTo>
                    <a:pt x="3312" y="3816"/>
                  </a:lnTo>
                  <a:lnTo>
                    <a:pt x="3306" y="3822"/>
                  </a:lnTo>
                  <a:lnTo>
                    <a:pt x="3298" y="3824"/>
                  </a:lnTo>
                  <a:lnTo>
                    <a:pt x="3292" y="3828"/>
                  </a:lnTo>
                  <a:lnTo>
                    <a:pt x="3288" y="3834"/>
                  </a:lnTo>
                  <a:lnTo>
                    <a:pt x="3324" y="3876"/>
                  </a:lnTo>
                  <a:lnTo>
                    <a:pt x="3324" y="3898"/>
                  </a:lnTo>
                  <a:lnTo>
                    <a:pt x="3310" y="3906"/>
                  </a:lnTo>
                  <a:lnTo>
                    <a:pt x="3298" y="3912"/>
                  </a:lnTo>
                  <a:lnTo>
                    <a:pt x="3284" y="3914"/>
                  </a:lnTo>
                  <a:lnTo>
                    <a:pt x="3272" y="3914"/>
                  </a:lnTo>
                  <a:close/>
                </a:path>
              </a:pathLst>
            </a:custGeom>
            <a:solidFill>
              <a:srgbClr val="DCDDDD"/>
            </a:solidFill>
            <a:ln w="9525">
              <a:noFill/>
            </a:ln>
          </p:spPr>
          <p:txBody>
            <a:bodyPr/>
            <a:p>
              <a:endParaRPr lang="zh-CN" altLang="en-US"/>
            </a:p>
          </p:txBody>
        </p:sp>
        <p:sp>
          <p:nvSpPr>
            <p:cNvPr id="14352" name="Freeform 10"/>
            <p:cNvSpPr/>
            <p:nvPr/>
          </p:nvSpPr>
          <p:spPr>
            <a:xfrm>
              <a:off x="2908315" y="2675349"/>
              <a:ext cx="708817" cy="487090"/>
            </a:xfrm>
            <a:custGeom>
              <a:avLst/>
              <a:gdLst/>
              <a:ahLst/>
              <a:cxnLst>
                <a:cxn ang="0">
                  <a:pos x="2147483647" y="2147483647"/>
                </a:cxn>
                <a:cxn ang="0">
                  <a:pos x="2147483647" y="2147483647"/>
                </a:cxn>
                <a:cxn ang="0">
                  <a:pos x="1477864459"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solidFill>
              <a:srgbClr val="990000"/>
            </a:solidFill>
            <a:ln w="9525" cap="flat" cmpd="sng">
              <a:solidFill>
                <a:srgbClr val="3399FF"/>
              </a:solidFill>
              <a:prstDash val="solid"/>
              <a:round/>
              <a:headEnd type="none" w="med" len="med"/>
              <a:tailEnd type="none" w="med" len="med"/>
            </a:ln>
          </p:spPr>
          <p:txBody>
            <a:bodyPr/>
            <a:p>
              <a:endParaRPr lang="zh-CN" altLang="en-US"/>
            </a:p>
          </p:txBody>
        </p:sp>
        <p:sp>
          <p:nvSpPr>
            <p:cNvPr id="14353" name="Freeform 11"/>
            <p:cNvSpPr/>
            <p:nvPr/>
          </p:nvSpPr>
          <p:spPr>
            <a:xfrm>
              <a:off x="1780159" y="2340627"/>
              <a:ext cx="795390" cy="75454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6709956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2233635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solidFill>
              <a:srgbClr val="99CCFF"/>
            </a:solidFill>
            <a:ln w="9525" cap="flat" cmpd="sng">
              <a:solidFill>
                <a:srgbClr val="3399FF"/>
              </a:solidFill>
              <a:prstDash val="solid"/>
              <a:round/>
              <a:headEnd type="none" w="med" len="med"/>
              <a:tailEnd type="none" w="med" len="med"/>
            </a:ln>
          </p:spPr>
          <p:txBody>
            <a:bodyPr/>
            <a:p>
              <a:endParaRPr lang="zh-CN" altLang="en-US"/>
            </a:p>
          </p:txBody>
        </p:sp>
        <p:sp>
          <p:nvSpPr>
            <p:cNvPr id="14354" name="Freeform 12"/>
            <p:cNvSpPr/>
            <p:nvPr/>
          </p:nvSpPr>
          <p:spPr>
            <a:xfrm>
              <a:off x="2448395" y="2612133"/>
              <a:ext cx="676352" cy="45143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7822607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solidFill>
              <a:srgbClr val="CCCCFF"/>
            </a:solidFill>
            <a:ln w="9525" cap="flat" cmpd="sng">
              <a:solidFill>
                <a:srgbClr val="3399FF"/>
              </a:solidFill>
              <a:prstDash val="solid"/>
              <a:round/>
              <a:headEnd type="none" w="med" len="med"/>
              <a:tailEnd type="none" w="med" len="med"/>
            </a:ln>
          </p:spPr>
          <p:txBody>
            <a:bodyPr/>
            <a:p>
              <a:endParaRPr lang="zh-CN" altLang="en-US"/>
            </a:p>
          </p:txBody>
        </p:sp>
        <p:sp>
          <p:nvSpPr>
            <p:cNvPr id="14355" name="Freeform 13"/>
            <p:cNvSpPr/>
            <p:nvPr/>
          </p:nvSpPr>
          <p:spPr>
            <a:xfrm>
              <a:off x="3887672" y="2612133"/>
              <a:ext cx="160521" cy="33472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1467101519"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107258085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solidFill>
              <a:srgbClr val="DCDDDD"/>
            </a:solidFill>
            <a:ln w="9525">
              <a:noFill/>
            </a:ln>
          </p:spPr>
          <p:txBody>
            <a:bodyPr/>
            <a:p>
              <a:endParaRPr lang="zh-CN" altLang="en-US"/>
            </a:p>
          </p:txBody>
        </p:sp>
        <p:sp>
          <p:nvSpPr>
            <p:cNvPr id="14356" name="Freeform 14"/>
            <p:cNvSpPr/>
            <p:nvPr/>
          </p:nvSpPr>
          <p:spPr>
            <a:xfrm>
              <a:off x="3897592" y="2621048"/>
              <a:ext cx="140681" cy="31689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72868743"/>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solidFill>
              <a:srgbClr val="FFFEEE"/>
            </a:solidFill>
            <a:ln w="9525">
              <a:noFill/>
            </a:ln>
          </p:spPr>
          <p:txBody>
            <a:bodyPr/>
            <a:p>
              <a:endParaRPr lang="zh-CN" altLang="en-US"/>
            </a:p>
          </p:txBody>
        </p:sp>
        <p:sp>
          <p:nvSpPr>
            <p:cNvPr id="14357" name="Freeform 15"/>
            <p:cNvSpPr/>
            <p:nvPr/>
          </p:nvSpPr>
          <p:spPr>
            <a:xfrm>
              <a:off x="3505308" y="2369803"/>
              <a:ext cx="372445" cy="43441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1052949281"/>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rgbClr val="990000"/>
            </a:solidFill>
            <a:ln w="9525" cap="flat" cmpd="sng">
              <a:solidFill>
                <a:srgbClr val="3399FF"/>
              </a:solidFill>
              <a:prstDash val="solid"/>
              <a:round/>
              <a:headEnd type="none" w="med" len="med"/>
              <a:tailEnd type="none" w="med" len="med"/>
            </a:ln>
          </p:spPr>
          <p:txBody>
            <a:bodyPr/>
            <a:p>
              <a:endParaRPr lang="zh-CN" altLang="en-US"/>
            </a:p>
          </p:txBody>
        </p:sp>
        <p:sp>
          <p:nvSpPr>
            <p:cNvPr id="14358" name="Freeform 16"/>
            <p:cNvSpPr/>
            <p:nvPr/>
          </p:nvSpPr>
          <p:spPr>
            <a:xfrm>
              <a:off x="2358215" y="2328470"/>
              <a:ext cx="546493" cy="43116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6710284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29524974"/>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solidFill>
              <a:srgbClr val="99CCFF"/>
            </a:solidFill>
            <a:ln w="9525" cap="flat" cmpd="sng">
              <a:solidFill>
                <a:srgbClr val="3399FF"/>
              </a:solidFill>
              <a:prstDash val="solid"/>
              <a:round/>
              <a:headEnd type="none" w="med" len="med"/>
              <a:tailEnd type="none" w="med" len="med"/>
            </a:ln>
          </p:spPr>
          <p:txBody>
            <a:bodyPr/>
            <a:p>
              <a:endParaRPr lang="zh-CN" altLang="en-US"/>
            </a:p>
          </p:txBody>
        </p:sp>
        <p:sp>
          <p:nvSpPr>
            <p:cNvPr id="14359" name="Freeform 17"/>
            <p:cNvSpPr/>
            <p:nvPr/>
          </p:nvSpPr>
          <p:spPr>
            <a:xfrm>
              <a:off x="2823545" y="2239318"/>
              <a:ext cx="485170" cy="51626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60" name="Freeform 18"/>
            <p:cNvSpPr/>
            <p:nvPr/>
          </p:nvSpPr>
          <p:spPr>
            <a:xfrm>
              <a:off x="3263625" y="2210142"/>
              <a:ext cx="421142" cy="5381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10229172"/>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61" name="Freeform 19"/>
            <p:cNvSpPr/>
            <p:nvPr/>
          </p:nvSpPr>
          <p:spPr>
            <a:xfrm>
              <a:off x="1820740" y="1868125"/>
              <a:ext cx="876552" cy="77318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67099151"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rgbClr val="99CCFF"/>
            </a:solidFill>
            <a:ln w="9525" cap="flat" cmpd="sng">
              <a:solidFill>
                <a:srgbClr val="3399FF"/>
              </a:solidFill>
              <a:prstDash val="solid"/>
              <a:round/>
              <a:headEnd type="none" w="med" len="med"/>
              <a:tailEnd type="none" w="med" len="med"/>
            </a:ln>
          </p:spPr>
          <p:txBody>
            <a:bodyPr/>
            <a:p>
              <a:endParaRPr lang="zh-CN" altLang="en-US"/>
            </a:p>
          </p:txBody>
        </p:sp>
        <p:sp>
          <p:nvSpPr>
            <p:cNvPr id="14362" name="Freeform 20"/>
            <p:cNvSpPr/>
            <p:nvPr/>
          </p:nvSpPr>
          <p:spPr>
            <a:xfrm>
              <a:off x="189379" y="1531781"/>
              <a:ext cx="1759418" cy="9676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rgbClr val="CCCCFF"/>
            </a:solidFill>
            <a:ln w="9525" cap="flat" cmpd="sng">
              <a:solidFill>
                <a:srgbClr val="3399FF"/>
              </a:solidFill>
              <a:prstDash val="solid"/>
              <a:round/>
              <a:headEnd type="none" w="med" len="med"/>
              <a:tailEnd type="none" w="med" len="med"/>
            </a:ln>
          </p:spPr>
          <p:txBody>
            <a:bodyPr/>
            <a:p>
              <a:endParaRPr lang="zh-CN" altLang="en-US"/>
            </a:p>
          </p:txBody>
        </p:sp>
        <p:sp>
          <p:nvSpPr>
            <p:cNvPr id="14363" name="Freeform 21"/>
            <p:cNvSpPr/>
            <p:nvPr/>
          </p:nvSpPr>
          <p:spPr>
            <a:xfrm>
              <a:off x="3647793" y="2151788"/>
              <a:ext cx="328256" cy="29257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146709780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73326457"/>
                </a:cxn>
                <a:cxn ang="0">
                  <a:pos x="2147483647" y="0"/>
                </a:cxn>
                <a:cxn ang="0">
                  <a:pos x="2147483647" y="2147483647"/>
                </a:cxn>
                <a:cxn ang="0">
                  <a:pos x="2147483647" y="2147483647"/>
                </a:cxn>
                <a:cxn ang="0">
                  <a:pos x="2147483647" y="2147483647"/>
                </a:cxn>
                <a:cxn ang="0">
                  <a:pos x="2147483647" y="2147483647"/>
                </a:cxn>
                <a:cxn ang="0">
                  <a:pos x="2147483647" y="2147312839"/>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solidFill>
              <a:srgbClr val="990000"/>
            </a:solidFill>
            <a:ln w="9525">
              <a:noFill/>
            </a:ln>
          </p:spPr>
          <p:txBody>
            <a:bodyPr/>
            <a:p>
              <a:endParaRPr lang="zh-CN" altLang="en-US"/>
            </a:p>
          </p:txBody>
        </p:sp>
        <p:sp>
          <p:nvSpPr>
            <p:cNvPr id="14364" name="Freeform 22"/>
            <p:cNvSpPr/>
            <p:nvPr/>
          </p:nvSpPr>
          <p:spPr>
            <a:xfrm>
              <a:off x="2520539" y="2044806"/>
              <a:ext cx="414829" cy="38902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47973195" y="2147483647"/>
                </a:cxn>
                <a:cxn ang="0">
                  <a:pos x="1447973195"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64763551"/>
                </a:cxn>
                <a:cxn ang="0">
                  <a:pos x="2147483647" y="1064763551"/>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rgbClr val="99CCFF"/>
            </a:solidFill>
            <a:ln w="9525" cap="flat" cmpd="sng">
              <a:solidFill>
                <a:srgbClr val="3399FF"/>
              </a:solidFill>
              <a:prstDash val="solid"/>
              <a:round/>
              <a:headEnd type="none" w="med" len="med"/>
              <a:tailEnd type="none" w="med" len="med"/>
            </a:ln>
          </p:spPr>
          <p:txBody>
            <a:bodyPr/>
            <a:p>
              <a:endParaRPr lang="zh-CN" altLang="en-US"/>
            </a:p>
          </p:txBody>
        </p:sp>
        <p:sp>
          <p:nvSpPr>
            <p:cNvPr id="14365" name="Freeform 23"/>
            <p:cNvSpPr/>
            <p:nvPr/>
          </p:nvSpPr>
          <p:spPr>
            <a:xfrm>
              <a:off x="2782964" y="1957276"/>
              <a:ext cx="679959" cy="378488"/>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66" name="Freeform 24"/>
            <p:cNvSpPr/>
            <p:nvPr/>
          </p:nvSpPr>
          <p:spPr>
            <a:xfrm>
              <a:off x="3342984" y="1780594"/>
              <a:ext cx="419338" cy="46601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57569395"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67" name="Freeform 25"/>
            <p:cNvSpPr/>
            <p:nvPr/>
          </p:nvSpPr>
          <p:spPr>
            <a:xfrm>
              <a:off x="3453003" y="1718999"/>
              <a:ext cx="490581" cy="43441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05899369"/>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solidFill>
              <a:srgbClr val="990000"/>
            </a:solidFill>
            <a:ln w="9525" cap="flat" cmpd="sng">
              <a:solidFill>
                <a:srgbClr val="3399FF"/>
              </a:solidFill>
              <a:prstDash val="solid"/>
              <a:round/>
              <a:headEnd type="none" w="med" len="med"/>
              <a:tailEnd type="none" w="med" len="med"/>
            </a:ln>
          </p:spPr>
          <p:txBody>
            <a:bodyPr/>
            <a:p>
              <a:endParaRPr lang="zh-CN" altLang="en-US"/>
            </a:p>
          </p:txBody>
        </p:sp>
        <p:sp>
          <p:nvSpPr>
            <p:cNvPr id="14368" name="Freeform 26"/>
            <p:cNvSpPr/>
            <p:nvPr/>
          </p:nvSpPr>
          <p:spPr>
            <a:xfrm>
              <a:off x="2947092" y="1644436"/>
              <a:ext cx="505911" cy="4384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69" name="Freeform 27"/>
            <p:cNvSpPr/>
            <p:nvPr/>
          </p:nvSpPr>
          <p:spPr>
            <a:xfrm>
              <a:off x="2549397" y="1360773"/>
              <a:ext cx="440080" cy="71807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5735602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solidFill>
              <a:srgbClr val="99CCFF"/>
            </a:solidFill>
            <a:ln w="9525">
              <a:noFill/>
            </a:ln>
          </p:spPr>
          <p:txBody>
            <a:bodyPr/>
            <a:p>
              <a:endParaRPr lang="zh-CN" altLang="en-US"/>
            </a:p>
          </p:txBody>
        </p:sp>
        <p:sp>
          <p:nvSpPr>
            <p:cNvPr id="14370" name="Freeform 28"/>
            <p:cNvSpPr/>
            <p:nvPr/>
          </p:nvSpPr>
          <p:spPr>
            <a:xfrm>
              <a:off x="1184067" y="1347805"/>
              <a:ext cx="1114628" cy="72942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rgbClr val="99CCFF"/>
            </a:solidFill>
            <a:ln w="9525" cap="flat" cmpd="sng">
              <a:solidFill>
                <a:srgbClr val="3399FF"/>
              </a:solidFill>
              <a:prstDash val="solid"/>
              <a:round/>
              <a:headEnd type="none" w="med" len="med"/>
              <a:tailEnd type="none" w="med" len="med"/>
            </a:ln>
          </p:spPr>
          <p:txBody>
            <a:bodyPr/>
            <a:p>
              <a:endParaRPr lang="zh-CN" altLang="en-US"/>
            </a:p>
          </p:txBody>
        </p:sp>
        <p:sp>
          <p:nvSpPr>
            <p:cNvPr id="14371" name="Freeform 29"/>
            <p:cNvSpPr/>
            <p:nvPr/>
          </p:nvSpPr>
          <p:spPr>
            <a:xfrm>
              <a:off x="2918234" y="1249739"/>
              <a:ext cx="307515" cy="55516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72" name="Freeform 30"/>
            <p:cNvSpPr/>
            <p:nvPr/>
          </p:nvSpPr>
          <p:spPr>
            <a:xfrm>
              <a:off x="3319537" y="1445872"/>
              <a:ext cx="577154" cy="347690"/>
            </a:xfrm>
            <a:custGeom>
              <a:avLst/>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rgbClr val="990000"/>
            </a:solidFill>
            <a:ln w="9525">
              <a:noFill/>
            </a:ln>
          </p:spPr>
          <p:txBody>
            <a:bodyPr/>
            <a:p>
              <a:endParaRPr lang="zh-CN" altLang="en-US"/>
            </a:p>
          </p:txBody>
        </p:sp>
        <p:sp>
          <p:nvSpPr>
            <p:cNvPr id="14373" name="Freeform 31"/>
            <p:cNvSpPr/>
            <p:nvPr/>
          </p:nvSpPr>
          <p:spPr>
            <a:xfrm>
              <a:off x="2424046" y="1393192"/>
              <a:ext cx="248898" cy="34931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72361212"/>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solidFill>
              <a:srgbClr val="CCCCFF"/>
            </a:solidFill>
            <a:ln w="9525" cap="flat" cmpd="sng">
              <a:solidFill>
                <a:srgbClr val="3399FF"/>
              </a:solidFill>
              <a:prstDash val="solid"/>
              <a:round/>
              <a:headEnd type="none" w="med" len="med"/>
              <a:tailEnd type="none" w="med" len="med"/>
            </a:ln>
          </p:spPr>
          <p:txBody>
            <a:bodyPr/>
            <a:p>
              <a:endParaRPr lang="zh-CN" altLang="en-US"/>
            </a:p>
          </p:txBody>
        </p:sp>
        <p:sp>
          <p:nvSpPr>
            <p:cNvPr id="14374" name="Freeform 32"/>
            <p:cNvSpPr/>
            <p:nvPr/>
          </p:nvSpPr>
          <p:spPr>
            <a:xfrm>
              <a:off x="3163525" y="1034965"/>
              <a:ext cx="482465" cy="6224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rgbClr val="006699"/>
            </a:solidFill>
            <a:ln w="9525">
              <a:noFill/>
            </a:ln>
          </p:spPr>
          <p:txBody>
            <a:bodyPr/>
            <a:p>
              <a:endParaRPr lang="zh-CN" altLang="en-US"/>
            </a:p>
          </p:txBody>
        </p:sp>
        <p:sp>
          <p:nvSpPr>
            <p:cNvPr id="14375" name="Freeform 33"/>
            <p:cNvSpPr/>
            <p:nvPr/>
          </p:nvSpPr>
          <p:spPr>
            <a:xfrm>
              <a:off x="9018" y="391455"/>
              <a:ext cx="1784668" cy="122785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rgbClr val="CCCCFF"/>
            </a:solidFill>
            <a:ln w="9525" cap="flat" cmpd="sng">
              <a:solidFill>
                <a:srgbClr val="3399FF"/>
              </a:solidFill>
              <a:prstDash val="solid"/>
              <a:round/>
              <a:headEnd type="none" w="med" len="med"/>
              <a:tailEnd type="none" w="med" len="med"/>
            </a:ln>
          </p:spPr>
          <p:txBody>
            <a:bodyPr/>
            <a:p>
              <a:endParaRPr lang="zh-CN" altLang="en-US"/>
            </a:p>
          </p:txBody>
        </p:sp>
        <p:sp>
          <p:nvSpPr>
            <p:cNvPr id="14376" name="Freeform 34"/>
            <p:cNvSpPr/>
            <p:nvPr/>
          </p:nvSpPr>
          <p:spPr>
            <a:xfrm>
              <a:off x="1898295" y="47007"/>
              <a:ext cx="1967734" cy="151314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6296778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rgbClr val="CCCCFF"/>
            </a:solidFill>
            <a:ln w="9525" cap="flat" cmpd="sng">
              <a:solidFill>
                <a:srgbClr val="3399FF"/>
              </a:solidFill>
              <a:prstDash val="solid"/>
              <a:round/>
              <a:headEnd type="none" w="med" len="med"/>
              <a:tailEnd type="none" w="med" len="med"/>
            </a:ln>
          </p:spPr>
          <p:txBody>
            <a:bodyPr/>
            <a:p>
              <a:endParaRPr lang="zh-CN" altLang="en-US"/>
            </a:p>
          </p:txBody>
        </p:sp>
        <p:sp>
          <p:nvSpPr>
            <p:cNvPr id="14377" name="Freeform 35"/>
            <p:cNvSpPr/>
            <p:nvPr/>
          </p:nvSpPr>
          <p:spPr>
            <a:xfrm>
              <a:off x="3298795" y="1189764"/>
              <a:ext cx="208316" cy="21477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1448023372" y="2147483647"/>
                </a:cxn>
                <a:cxn ang="0">
                  <a:pos x="1448023372"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76819888"/>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solidFill>
              <a:srgbClr val="990000"/>
            </a:solidFill>
            <a:ln w="9525">
              <a:noFill/>
            </a:ln>
          </p:spPr>
          <p:txBody>
            <a:bodyPr/>
            <a:p>
              <a:endParaRPr lang="zh-CN" altLang="en-US"/>
            </a:p>
          </p:txBody>
        </p:sp>
        <p:sp>
          <p:nvSpPr>
            <p:cNvPr id="14378" name="Freeform 36"/>
            <p:cNvSpPr/>
            <p:nvPr/>
          </p:nvSpPr>
          <p:spPr>
            <a:xfrm>
              <a:off x="3561220" y="903670"/>
              <a:ext cx="529358" cy="44899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06476147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solidFill>
              <a:srgbClr val="990000"/>
            </a:solidFill>
            <a:ln w="9525">
              <a:noFill/>
            </a:ln>
          </p:spPr>
          <p:txBody>
            <a:bodyPr/>
            <a:p>
              <a:endParaRPr lang="zh-CN" altLang="en-US"/>
            </a:p>
          </p:txBody>
        </p:sp>
        <p:sp>
          <p:nvSpPr>
            <p:cNvPr id="14379" name="Freeform 37"/>
            <p:cNvSpPr/>
            <p:nvPr/>
          </p:nvSpPr>
          <p:spPr>
            <a:xfrm>
              <a:off x="3671240" y="654857"/>
              <a:ext cx="757514" cy="43116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29524974"/>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solidFill>
              <a:srgbClr val="006699"/>
            </a:solidFill>
            <a:ln w="9525">
              <a:noFill/>
            </a:ln>
          </p:spPr>
          <p:txBody>
            <a:bodyPr/>
            <a:p>
              <a:endParaRPr lang="zh-CN" altLang="en-US"/>
            </a:p>
          </p:txBody>
        </p:sp>
        <p:sp>
          <p:nvSpPr>
            <p:cNvPr id="14380" name="Freeform 38"/>
            <p:cNvSpPr/>
            <p:nvPr/>
          </p:nvSpPr>
          <p:spPr>
            <a:xfrm>
              <a:off x="3515228" y="7294"/>
              <a:ext cx="1004608" cy="80722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solidFill>
              <a:srgbClr val="006699"/>
            </a:solidFill>
            <a:ln w="9525" cap="flat" cmpd="sng">
              <a:solidFill>
                <a:srgbClr val="3399FF"/>
              </a:solidFill>
              <a:prstDash val="solid"/>
              <a:round/>
              <a:headEnd type="none" w="med" len="med"/>
              <a:tailEnd type="none" w="med" len="med"/>
            </a:ln>
          </p:spPr>
          <p:txBody>
            <a:bodyPr/>
            <a:p>
              <a:endParaRPr lang="zh-CN" altLang="en-US"/>
            </a:p>
          </p:txBody>
        </p:sp>
        <p:sp>
          <p:nvSpPr>
            <p:cNvPr id="14381" name="Freeform 39"/>
            <p:cNvSpPr/>
            <p:nvPr/>
          </p:nvSpPr>
          <p:spPr>
            <a:xfrm>
              <a:off x="1500600" y="1036586"/>
              <a:ext cx="1270640" cy="9733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rgbClr val="99CCFF"/>
            </a:solidFill>
            <a:ln w="9525" cap="flat" cmpd="sng">
              <a:solidFill>
                <a:srgbClr val="3399FF"/>
              </a:solidFill>
              <a:prstDash val="solid"/>
              <a:round/>
              <a:headEnd type="none" w="med" len="med"/>
              <a:tailEnd type="none" w="med" len="med"/>
            </a:ln>
          </p:spPr>
          <p:txBody>
            <a:bodyPr/>
            <a:p>
              <a:endParaRPr lang="zh-CN" altLang="en-US"/>
            </a:p>
          </p:txBody>
        </p:sp>
        <p:sp>
          <p:nvSpPr>
            <p:cNvPr id="14382" name="Freeform 40"/>
            <p:cNvSpPr/>
            <p:nvPr/>
          </p:nvSpPr>
          <p:spPr>
            <a:xfrm>
              <a:off x="1167835" y="853421"/>
              <a:ext cx="45992" cy="42144"/>
            </a:xfrm>
            <a:custGeom>
              <a:avLst/>
              <a:gdLst/>
              <a:ahLst/>
              <a:cxnLst>
                <a:cxn ang="0">
                  <a:pos x="2147483647" y="0"/>
                </a:cxn>
                <a:cxn ang="0">
                  <a:pos x="2147483647" y="0"/>
                </a:cxn>
                <a:cxn ang="0">
                  <a:pos x="2147483647" y="106475033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56834719" y="2147483647"/>
                </a:cxn>
                <a:cxn ang="0">
                  <a:pos x="0" y="2147483647"/>
                </a:cxn>
                <a:cxn ang="0">
                  <a:pos x="1556834719" y="2147483647"/>
                </a:cxn>
                <a:cxn ang="0">
                  <a:pos x="2147483647" y="2147483647"/>
                </a:cxn>
                <a:cxn ang="0">
                  <a:pos x="2147483647" y="1064750330"/>
                </a:cxn>
                <a:cxn ang="0">
                  <a:pos x="2147483647" y="0"/>
                </a:cxn>
              </a:cxnLst>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solidFill>
              <a:srgbClr val="231815"/>
            </a:solidFill>
            <a:ln w="9525">
              <a:noFill/>
            </a:ln>
          </p:spPr>
          <p:txBody>
            <a:bodyPr/>
            <a:p>
              <a:endParaRPr lang="zh-CN" altLang="en-US"/>
            </a:p>
          </p:txBody>
        </p:sp>
        <p:sp>
          <p:nvSpPr>
            <p:cNvPr id="14383" name="Freeform 41"/>
            <p:cNvSpPr/>
            <p:nvPr/>
          </p:nvSpPr>
          <p:spPr>
            <a:xfrm>
              <a:off x="2184167" y="1629848"/>
              <a:ext cx="44188" cy="43765"/>
            </a:xfrm>
            <a:custGeom>
              <a:avLst/>
              <a:gdLst/>
              <a:ahLst/>
              <a:cxnLst>
                <a:cxn ang="0">
                  <a:pos x="2147483647" y="0"/>
                </a:cxn>
                <a:cxn ang="0">
                  <a:pos x="2147483647" y="0"/>
                </a:cxn>
                <a:cxn ang="0">
                  <a:pos x="2147483647" y="119215102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80864395" y="2147483647"/>
                </a:cxn>
                <a:cxn ang="0">
                  <a:pos x="0" y="2147483647"/>
                </a:cxn>
                <a:cxn ang="0">
                  <a:pos x="1380864395" y="2147483647"/>
                </a:cxn>
                <a:cxn ang="0">
                  <a:pos x="2147483647" y="2147483647"/>
                </a:cxn>
                <a:cxn ang="0">
                  <a:pos x="2147483647" y="1192151025"/>
                </a:cxn>
                <a:cxn ang="0">
                  <a:pos x="2147483647" y="0"/>
                </a:cxn>
              </a:cxnLst>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solidFill>
              <a:schemeClr val="tx1"/>
            </a:solidFill>
            <a:ln w="9525">
              <a:noFill/>
            </a:ln>
          </p:spPr>
          <p:txBody>
            <a:bodyPr/>
            <a:p>
              <a:endParaRPr lang="zh-CN" altLang="en-US"/>
            </a:p>
          </p:txBody>
        </p:sp>
        <p:sp>
          <p:nvSpPr>
            <p:cNvPr id="14384" name="Freeform 42"/>
            <p:cNvSpPr/>
            <p:nvPr/>
          </p:nvSpPr>
          <p:spPr>
            <a:xfrm>
              <a:off x="2385269" y="2180965"/>
              <a:ext cx="35170"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142918196"/>
                </a:cxn>
                <a:cxn ang="0">
                  <a:pos x="2147483647" y="0"/>
                </a:cxn>
              </a:cxnLst>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solidFill>
              <a:schemeClr val="tx1"/>
            </a:solidFill>
            <a:ln w="9525">
              <a:noFill/>
            </a:ln>
          </p:spPr>
          <p:txBody>
            <a:bodyPr/>
            <a:p>
              <a:endParaRPr lang="zh-CN" altLang="en-US"/>
            </a:p>
          </p:txBody>
        </p:sp>
        <p:sp>
          <p:nvSpPr>
            <p:cNvPr id="14385" name="Freeform 43"/>
            <p:cNvSpPr/>
            <p:nvPr/>
          </p:nvSpPr>
          <p:spPr>
            <a:xfrm>
              <a:off x="2248195" y="2711820"/>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4751716" y="2147483647"/>
                </a:cxn>
                <a:cxn ang="0">
                  <a:pos x="0" y="2147483647"/>
                </a:cxn>
                <a:cxn ang="0">
                  <a:pos x="1364751716" y="2147483647"/>
                </a:cxn>
                <a:cxn ang="0">
                  <a:pos x="2147483647" y="2147483647"/>
                </a:cxn>
                <a:cxn ang="0">
                  <a:pos x="2147483647" y="1064785846"/>
                </a:cxn>
                <a:cxn ang="0">
                  <a:pos x="2147483647" y="0"/>
                </a:cxn>
              </a:cxnLst>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solidFill>
              <a:schemeClr val="tx1"/>
            </a:solidFill>
            <a:ln w="9525">
              <a:noFill/>
            </a:ln>
          </p:spPr>
          <p:txBody>
            <a:bodyPr/>
            <a:p>
              <a:endParaRPr lang="zh-CN" altLang="en-US"/>
            </a:p>
          </p:txBody>
        </p:sp>
        <p:sp>
          <p:nvSpPr>
            <p:cNvPr id="14386" name="Freeform 44"/>
            <p:cNvSpPr/>
            <p:nvPr/>
          </p:nvSpPr>
          <p:spPr>
            <a:xfrm>
              <a:off x="1247193" y="2176912"/>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rgbClr val="231815"/>
            </a:solidFill>
            <a:ln w="9525">
              <a:noFill/>
            </a:ln>
          </p:spPr>
          <p:txBody>
            <a:bodyPr/>
            <a:p>
              <a:endParaRPr lang="zh-CN" altLang="en-US"/>
            </a:p>
          </p:txBody>
        </p:sp>
        <p:sp>
          <p:nvSpPr>
            <p:cNvPr id="14387" name="Freeform 45"/>
            <p:cNvSpPr/>
            <p:nvPr/>
          </p:nvSpPr>
          <p:spPr>
            <a:xfrm>
              <a:off x="2790178" y="2913626"/>
              <a:ext cx="35170"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chemeClr val="tx1"/>
            </a:solidFill>
            <a:ln w="9525">
              <a:noFill/>
            </a:ln>
          </p:spPr>
          <p:txBody>
            <a:bodyPr/>
            <a:p>
              <a:endParaRPr lang="zh-CN" altLang="en-US"/>
            </a:p>
          </p:txBody>
        </p:sp>
        <p:sp>
          <p:nvSpPr>
            <p:cNvPr id="14388" name="Freeform 46"/>
            <p:cNvSpPr/>
            <p:nvPr/>
          </p:nvSpPr>
          <p:spPr>
            <a:xfrm>
              <a:off x="2635970" y="2568368"/>
              <a:ext cx="38778"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4487438" y="2147483647"/>
                </a:cxn>
                <a:cxn ang="0">
                  <a:pos x="0" y="2147483647"/>
                </a:cxn>
                <a:cxn ang="0">
                  <a:pos x="1574487438" y="2147483647"/>
                </a:cxn>
                <a:cxn ang="0">
                  <a:pos x="2147483647" y="2147483647"/>
                </a:cxn>
                <a:cxn ang="0">
                  <a:pos x="2147483647" y="1142918196"/>
                </a:cxn>
                <a:cxn ang="0">
                  <a:pos x="2147483647" y="0"/>
                </a:cxn>
              </a:cxnLst>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solidFill>
              <a:srgbClr val="231815"/>
            </a:solidFill>
            <a:ln w="9525">
              <a:noFill/>
            </a:ln>
          </p:spPr>
          <p:txBody>
            <a:bodyPr/>
            <a:p>
              <a:endParaRPr lang="zh-CN" altLang="en-US"/>
            </a:p>
          </p:txBody>
        </p:sp>
        <p:sp>
          <p:nvSpPr>
            <p:cNvPr id="14389" name="Freeform 47"/>
            <p:cNvSpPr/>
            <p:nvPr/>
          </p:nvSpPr>
          <p:spPr>
            <a:xfrm>
              <a:off x="3184266" y="2391686"/>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solidFill>
              <a:schemeClr val="tx1"/>
            </a:solidFill>
            <a:ln w="9525">
              <a:noFill/>
            </a:ln>
          </p:spPr>
          <p:txBody>
            <a:bodyPr/>
            <a:p>
              <a:endParaRPr lang="zh-CN" altLang="en-US"/>
            </a:p>
          </p:txBody>
        </p:sp>
        <p:sp>
          <p:nvSpPr>
            <p:cNvPr id="14390" name="Freeform 48"/>
            <p:cNvSpPr/>
            <p:nvPr/>
          </p:nvSpPr>
          <p:spPr>
            <a:xfrm>
              <a:off x="3277152" y="2853652"/>
              <a:ext cx="36974" cy="32419"/>
            </a:xfrm>
            <a:custGeom>
              <a:avLst/>
              <a:gdLst/>
              <a:ahLst/>
              <a:cxnLst>
                <a:cxn ang="0">
                  <a:pos x="2147483647" y="0"/>
                </a:cxn>
                <a:cxn ang="0">
                  <a:pos x="2147483647" y="0"/>
                </a:cxn>
                <a:cxn ang="0">
                  <a:pos x="2147483647" y="0"/>
                </a:cxn>
                <a:cxn ang="0">
                  <a:pos x="2147483647" y="2129571691"/>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29571691"/>
                </a:cxn>
                <a:cxn ang="0">
                  <a:pos x="2147483647" y="0"/>
                </a:cxn>
                <a:cxn ang="0">
                  <a:pos x="2147483647" y="0"/>
                </a:cxn>
              </a:cxnLst>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solidFill>
              <a:schemeClr val="tx1"/>
            </a:solidFill>
            <a:ln w="9525">
              <a:noFill/>
            </a:ln>
          </p:spPr>
          <p:txBody>
            <a:bodyPr/>
            <a:p>
              <a:endParaRPr lang="zh-CN" altLang="en-US"/>
            </a:p>
          </p:txBody>
        </p:sp>
        <p:sp>
          <p:nvSpPr>
            <p:cNvPr id="14391" name="Freeform 49"/>
            <p:cNvSpPr/>
            <p:nvPr/>
          </p:nvSpPr>
          <p:spPr>
            <a:xfrm>
              <a:off x="3466531" y="2339006"/>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solidFill>
              <a:schemeClr val="tx1"/>
            </a:solidFill>
            <a:ln w="9525">
              <a:noFill/>
            </a:ln>
          </p:spPr>
          <p:txBody>
            <a:bodyPr/>
            <a:p>
              <a:endParaRPr lang="zh-CN" altLang="en-US"/>
            </a:p>
          </p:txBody>
        </p:sp>
        <p:sp>
          <p:nvSpPr>
            <p:cNvPr id="14392" name="Freeform 50"/>
            <p:cNvSpPr/>
            <p:nvPr/>
          </p:nvSpPr>
          <p:spPr>
            <a:xfrm>
              <a:off x="3791180" y="2544864"/>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chemeClr val="tx1"/>
            </a:solidFill>
            <a:ln w="9525">
              <a:noFill/>
            </a:ln>
          </p:spPr>
          <p:txBody>
            <a:bodyPr/>
            <a:p>
              <a:endParaRPr lang="zh-CN" altLang="en-US"/>
            </a:p>
          </p:txBody>
        </p:sp>
        <p:sp>
          <p:nvSpPr>
            <p:cNvPr id="14393" name="Freeform 51"/>
            <p:cNvSpPr/>
            <p:nvPr/>
          </p:nvSpPr>
          <p:spPr>
            <a:xfrm>
              <a:off x="3792983" y="2146115"/>
              <a:ext cx="38778"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4487438" y="2147483647"/>
                </a:cxn>
                <a:cxn ang="0">
                  <a:pos x="0" y="2147483647"/>
                </a:cxn>
                <a:cxn ang="0">
                  <a:pos x="1574487438" y="2147483647"/>
                </a:cxn>
                <a:cxn ang="0">
                  <a:pos x="2147483647" y="2147483647"/>
                </a:cxn>
                <a:cxn ang="0">
                  <a:pos x="2147483647" y="1142918196"/>
                </a:cxn>
                <a:cxn ang="0">
                  <a:pos x="2147483647" y="0"/>
                </a:cxn>
              </a:cxnLst>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solidFill>
              <a:schemeClr val="tx1"/>
            </a:solidFill>
            <a:ln w="9525">
              <a:noFill/>
            </a:ln>
          </p:spPr>
          <p:txBody>
            <a:bodyPr/>
            <a:p>
              <a:endParaRPr lang="zh-CN" altLang="en-US"/>
            </a:p>
          </p:txBody>
        </p:sp>
        <p:sp>
          <p:nvSpPr>
            <p:cNvPr id="14394" name="Freeform 52"/>
            <p:cNvSpPr/>
            <p:nvPr/>
          </p:nvSpPr>
          <p:spPr>
            <a:xfrm>
              <a:off x="3551300" y="2009956"/>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chemeClr val="tx1"/>
            </a:solidFill>
            <a:ln w="9525">
              <a:noFill/>
            </a:ln>
          </p:spPr>
          <p:txBody>
            <a:bodyPr/>
            <a:p>
              <a:endParaRPr lang="zh-CN" altLang="en-US"/>
            </a:p>
          </p:txBody>
        </p:sp>
        <p:sp>
          <p:nvSpPr>
            <p:cNvPr id="14395" name="Freeform 53"/>
            <p:cNvSpPr/>
            <p:nvPr/>
          </p:nvSpPr>
          <p:spPr>
            <a:xfrm>
              <a:off x="3711821" y="2009956"/>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chemeClr val="tx1"/>
            </a:solidFill>
            <a:ln w="9525">
              <a:noFill/>
            </a:ln>
          </p:spPr>
          <p:txBody>
            <a:bodyPr/>
            <a:p>
              <a:endParaRPr lang="zh-CN" altLang="en-US"/>
            </a:p>
          </p:txBody>
        </p:sp>
        <p:sp>
          <p:nvSpPr>
            <p:cNvPr id="14396" name="Freeform 54"/>
            <p:cNvSpPr/>
            <p:nvPr/>
          </p:nvSpPr>
          <p:spPr>
            <a:xfrm>
              <a:off x="3195990" y="1780594"/>
              <a:ext cx="36974"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142918196"/>
                </a:cxn>
                <a:cxn ang="0">
                  <a:pos x="2147483647" y="0"/>
                </a:cxn>
              </a:cxnLst>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chemeClr val="tx1"/>
            </a:solidFill>
            <a:ln w="9525">
              <a:noFill/>
            </a:ln>
          </p:spPr>
          <p:txBody>
            <a:bodyPr/>
            <a:p>
              <a:endParaRPr lang="zh-CN" altLang="en-US"/>
            </a:p>
          </p:txBody>
        </p:sp>
        <p:sp>
          <p:nvSpPr>
            <p:cNvPr id="14397" name="Freeform 55"/>
            <p:cNvSpPr/>
            <p:nvPr/>
          </p:nvSpPr>
          <p:spPr>
            <a:xfrm>
              <a:off x="2798295" y="1842190"/>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4751716" y="2147483647"/>
                </a:cxn>
                <a:cxn ang="0">
                  <a:pos x="0" y="2147483647"/>
                </a:cxn>
                <a:cxn ang="0">
                  <a:pos x="1364751716" y="2147483647"/>
                </a:cxn>
                <a:cxn ang="0">
                  <a:pos x="2147483647" y="2147483647"/>
                </a:cxn>
                <a:cxn ang="0">
                  <a:pos x="2147483647" y="1064785846"/>
                </a:cxn>
                <a:cxn ang="0">
                  <a:pos x="2147483647" y="0"/>
                </a:cxn>
              </a:cxnLst>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solidFill>
              <a:schemeClr val="tx1"/>
            </a:solidFill>
            <a:ln w="9525">
              <a:noFill/>
            </a:ln>
          </p:spPr>
          <p:txBody>
            <a:bodyPr/>
            <a:p>
              <a:endParaRPr lang="zh-CN" altLang="en-US"/>
            </a:p>
          </p:txBody>
        </p:sp>
        <p:sp>
          <p:nvSpPr>
            <p:cNvPr id="14398" name="Freeform 56"/>
            <p:cNvSpPr/>
            <p:nvPr/>
          </p:nvSpPr>
          <p:spPr>
            <a:xfrm>
              <a:off x="3085970" y="1488016"/>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chemeClr val="tx1"/>
            </a:solidFill>
            <a:ln w="9525">
              <a:noFill/>
            </a:ln>
          </p:spPr>
          <p:txBody>
            <a:bodyPr/>
            <a:p>
              <a:endParaRPr lang="zh-CN" altLang="en-US"/>
            </a:p>
          </p:txBody>
        </p:sp>
        <p:sp>
          <p:nvSpPr>
            <p:cNvPr id="14399" name="Freeform 57"/>
            <p:cNvSpPr/>
            <p:nvPr/>
          </p:nvSpPr>
          <p:spPr>
            <a:xfrm>
              <a:off x="3246491" y="1438578"/>
              <a:ext cx="36974"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142918196"/>
                </a:cxn>
                <a:cxn ang="0">
                  <a:pos x="2147483647" y="0"/>
                </a:cxn>
              </a:cxnLst>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solidFill>
              <a:schemeClr val="tx1"/>
            </a:solidFill>
            <a:ln w="9525">
              <a:noFill/>
            </a:ln>
          </p:spPr>
          <p:txBody>
            <a:bodyPr/>
            <a:p>
              <a:endParaRPr lang="zh-CN" altLang="en-US"/>
            </a:p>
          </p:txBody>
        </p:sp>
        <p:sp>
          <p:nvSpPr>
            <p:cNvPr id="14400" name="Freeform 58"/>
            <p:cNvSpPr/>
            <p:nvPr/>
          </p:nvSpPr>
          <p:spPr>
            <a:xfrm>
              <a:off x="3480058" y="1569873"/>
              <a:ext cx="36974"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142918196"/>
                </a:cxn>
                <a:cxn ang="0">
                  <a:pos x="2147483647" y="0"/>
                </a:cxn>
              </a:cxnLst>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chemeClr val="tx1"/>
            </a:solidFill>
            <a:ln w="9525">
              <a:noFill/>
            </a:ln>
          </p:spPr>
          <p:txBody>
            <a:bodyPr/>
            <a:p>
              <a:endParaRPr lang="zh-CN" altLang="en-US"/>
            </a:p>
          </p:txBody>
        </p:sp>
        <p:sp>
          <p:nvSpPr>
            <p:cNvPr id="14401" name="Freeform 59"/>
            <p:cNvSpPr/>
            <p:nvPr/>
          </p:nvSpPr>
          <p:spPr>
            <a:xfrm>
              <a:off x="2564728" y="1435336"/>
              <a:ext cx="36974" cy="30798"/>
            </a:xfrm>
            <a:custGeom>
              <a:avLst/>
              <a:gdLst/>
              <a:ahLst/>
              <a:cxnLst>
                <a:cxn ang="0">
                  <a:pos x="2147483647" y="0"/>
                </a:cxn>
                <a:cxn ang="0">
                  <a:pos x="2147483647" y="0"/>
                </a:cxn>
                <a:cxn ang="0">
                  <a:pos x="2147483647" y="912947424"/>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912947424"/>
                </a:cxn>
                <a:cxn ang="0">
                  <a:pos x="2147483647" y="0"/>
                </a:cxn>
              </a:cxnLst>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solidFill>
              <a:schemeClr val="tx1"/>
            </a:solidFill>
            <a:ln w="9525">
              <a:noFill/>
            </a:ln>
          </p:spPr>
          <p:txBody>
            <a:bodyPr/>
            <a:p>
              <a:endParaRPr lang="zh-CN" altLang="en-US"/>
            </a:p>
          </p:txBody>
        </p:sp>
        <p:sp>
          <p:nvSpPr>
            <p:cNvPr id="14402" name="Freeform 60"/>
            <p:cNvSpPr/>
            <p:nvPr/>
          </p:nvSpPr>
          <p:spPr>
            <a:xfrm>
              <a:off x="2989477" y="1216510"/>
              <a:ext cx="36974" cy="32419"/>
            </a:xfrm>
            <a:custGeom>
              <a:avLst/>
              <a:gdLst/>
              <a:ahLst/>
              <a:cxnLst>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0"/>
                </a:cxn>
                <a:cxn ang="0">
                  <a:pos x="2147483647" y="0"/>
                </a:cxn>
              </a:cxnLst>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solidFill>
              <a:schemeClr val="tx1"/>
            </a:solidFill>
            <a:ln w="9525">
              <a:noFill/>
            </a:ln>
          </p:spPr>
          <p:txBody>
            <a:bodyPr/>
            <a:p>
              <a:endParaRPr lang="zh-CN" altLang="en-US"/>
            </a:p>
          </p:txBody>
        </p:sp>
        <p:sp>
          <p:nvSpPr>
            <p:cNvPr id="14403" name="Freeform 61"/>
            <p:cNvSpPr/>
            <p:nvPr/>
          </p:nvSpPr>
          <p:spPr>
            <a:xfrm>
              <a:off x="3468334" y="1327544"/>
              <a:ext cx="38778"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4487438" y="2147483647"/>
                </a:cxn>
                <a:cxn ang="0">
                  <a:pos x="0" y="2147483647"/>
                </a:cxn>
                <a:cxn ang="0">
                  <a:pos x="1574487438" y="2147483647"/>
                </a:cxn>
                <a:cxn ang="0">
                  <a:pos x="2147483647" y="2147483647"/>
                </a:cxn>
                <a:cxn ang="0">
                  <a:pos x="2147483647" y="1142918196"/>
                </a:cxn>
                <a:cxn ang="0">
                  <a:pos x="2147483647" y="0"/>
                </a:cxn>
              </a:cxnLst>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solidFill>
              <a:srgbClr val="990000"/>
            </a:solidFill>
            <a:ln w="9525" cap="flat" cmpd="sng">
              <a:solidFill>
                <a:srgbClr val="000000"/>
              </a:solidFill>
              <a:prstDash val="solid"/>
              <a:round/>
              <a:headEnd type="none" w="med" len="med"/>
              <a:tailEnd type="none" w="med" len="med"/>
            </a:ln>
          </p:spPr>
          <p:txBody>
            <a:bodyPr/>
            <a:p>
              <a:endParaRPr lang="zh-CN" altLang="en-US"/>
            </a:p>
          </p:txBody>
        </p:sp>
        <p:sp>
          <p:nvSpPr>
            <p:cNvPr id="14404" name="Freeform 62"/>
            <p:cNvSpPr/>
            <p:nvPr/>
          </p:nvSpPr>
          <p:spPr>
            <a:xfrm>
              <a:off x="3893083" y="1018756"/>
              <a:ext cx="38778" cy="32419"/>
            </a:xfrm>
            <a:custGeom>
              <a:avLst/>
              <a:gdLst/>
              <a:ahLst/>
              <a:cxnLst>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4487438" y="2147483647"/>
                </a:cxn>
                <a:cxn ang="0">
                  <a:pos x="0" y="2147483647"/>
                </a:cxn>
                <a:cxn ang="0">
                  <a:pos x="1574487438" y="2147483647"/>
                </a:cxn>
                <a:cxn ang="0">
                  <a:pos x="2147483647" y="2147483647"/>
                </a:cxn>
                <a:cxn ang="0">
                  <a:pos x="2147483647" y="0"/>
                </a:cxn>
                <a:cxn ang="0">
                  <a:pos x="2147483647" y="0"/>
                </a:cxn>
              </a:cxnLst>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solidFill>
              <a:srgbClr val="231815"/>
            </a:solidFill>
            <a:ln w="9525">
              <a:noFill/>
            </a:ln>
          </p:spPr>
          <p:txBody>
            <a:bodyPr/>
            <a:p>
              <a:endParaRPr lang="zh-CN" altLang="en-US"/>
            </a:p>
          </p:txBody>
        </p:sp>
        <p:sp>
          <p:nvSpPr>
            <p:cNvPr id="14405" name="Freeform 63"/>
            <p:cNvSpPr/>
            <p:nvPr/>
          </p:nvSpPr>
          <p:spPr>
            <a:xfrm>
              <a:off x="3987773" y="824244"/>
              <a:ext cx="36974" cy="32419"/>
            </a:xfrm>
            <a:custGeom>
              <a:avLst/>
              <a:gdLst/>
              <a:ahLst/>
              <a:cxnLst>
                <a:cxn ang="0">
                  <a:pos x="2147483647" y="0"/>
                </a:cxn>
                <a:cxn ang="0">
                  <a:pos x="2147483647" y="0"/>
                </a:cxn>
                <a:cxn ang="0">
                  <a:pos x="2147483647" y="919915369"/>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919915369"/>
                </a:cxn>
                <a:cxn ang="0">
                  <a:pos x="2147483647" y="0"/>
                </a:cxn>
              </a:cxnLst>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solidFill>
              <a:srgbClr val="231815"/>
            </a:solidFill>
            <a:ln w="9525">
              <a:noFill/>
            </a:ln>
          </p:spPr>
          <p:txBody>
            <a:bodyPr/>
            <a:p>
              <a:endParaRPr lang="zh-CN" altLang="en-US"/>
            </a:p>
          </p:txBody>
        </p:sp>
        <p:sp>
          <p:nvSpPr>
            <p:cNvPr id="14406" name="Freeform 64"/>
            <p:cNvSpPr/>
            <p:nvPr/>
          </p:nvSpPr>
          <p:spPr>
            <a:xfrm>
              <a:off x="4036470" y="647563"/>
              <a:ext cx="36974" cy="34850"/>
            </a:xfrm>
            <a:custGeom>
              <a:avLst/>
              <a:gdLst/>
              <a:ahLst/>
              <a:cxnLst>
                <a:cxn ang="0">
                  <a:pos x="2147483647" y="0"/>
                </a:cxn>
                <a:cxn ang="0">
                  <a:pos x="2147483647" y="0"/>
                </a:cxn>
                <a:cxn ang="0">
                  <a:pos x="2147483647" y="114291819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142918196"/>
                </a:cxn>
                <a:cxn ang="0">
                  <a:pos x="2147483647" y="0"/>
                </a:cxn>
              </a:cxnLst>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solidFill>
              <a:srgbClr val="231815"/>
            </a:solidFill>
            <a:ln w="9525">
              <a:noFill/>
            </a:ln>
          </p:spPr>
          <p:txBody>
            <a:bodyPr/>
            <a:p>
              <a:endParaRPr lang="zh-CN" altLang="en-US"/>
            </a:p>
          </p:txBody>
        </p:sp>
        <p:sp>
          <p:nvSpPr>
            <p:cNvPr id="14407" name="Freeform 65"/>
            <p:cNvSpPr/>
            <p:nvPr/>
          </p:nvSpPr>
          <p:spPr>
            <a:xfrm>
              <a:off x="2367233" y="1698737"/>
              <a:ext cx="48697" cy="42144"/>
            </a:xfrm>
            <a:custGeom>
              <a:avLst/>
              <a:gdLst/>
              <a:ahLst/>
              <a:cxnLst>
                <a:cxn ang="0">
                  <a:pos x="2147483647" y="0"/>
                </a:cxn>
                <a:cxn ang="0">
                  <a:pos x="2147483647" y="0"/>
                </a:cxn>
                <a:cxn ang="0">
                  <a:pos x="2147483647" y="212950066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642613491" y="2147483647"/>
                </a:cxn>
                <a:cxn ang="0">
                  <a:pos x="0" y="2147483647"/>
                </a:cxn>
                <a:cxn ang="0">
                  <a:pos x="1642613491" y="2147483647"/>
                </a:cxn>
                <a:cxn ang="0">
                  <a:pos x="2147483647" y="2147483647"/>
                </a:cxn>
                <a:cxn ang="0">
                  <a:pos x="2147483647" y="2129500660"/>
                </a:cxn>
                <a:cxn ang="0">
                  <a:pos x="2147483647" y="0"/>
                </a:cxn>
              </a:cxnLst>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solidFill>
              <a:schemeClr val="tx1"/>
            </a:solidFill>
            <a:ln w="9525">
              <a:noFill/>
            </a:ln>
          </p:spPr>
          <p:txBody>
            <a:bodyPr/>
            <a:p>
              <a:endParaRPr lang="zh-CN" altLang="en-US"/>
            </a:p>
          </p:txBody>
        </p:sp>
        <p:sp>
          <p:nvSpPr>
            <p:cNvPr id="14408" name="Freeform 66"/>
            <p:cNvSpPr/>
            <p:nvPr/>
          </p:nvSpPr>
          <p:spPr>
            <a:xfrm>
              <a:off x="2964226" y="3199721"/>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1064785846"/>
                </a:cxn>
                <a:cxn ang="0">
                  <a:pos x="2147483647" y="0"/>
                </a:cxn>
              </a:cxnLst>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solidFill>
              <a:srgbClr val="231815"/>
            </a:solidFill>
            <a:ln w="9525">
              <a:noFill/>
            </a:ln>
          </p:spPr>
          <p:txBody>
            <a:bodyPr/>
            <a:p>
              <a:endParaRPr lang="zh-CN" altLang="en-US"/>
            </a:p>
          </p:txBody>
        </p:sp>
        <p:sp>
          <p:nvSpPr>
            <p:cNvPr id="14409" name="Freeform 67"/>
            <p:cNvSpPr/>
            <p:nvPr/>
          </p:nvSpPr>
          <p:spPr>
            <a:xfrm>
              <a:off x="3344787" y="2948476"/>
              <a:ext cx="38778"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4487438" y="2147483647"/>
                </a:cxn>
                <a:cxn ang="0">
                  <a:pos x="0" y="2147483647"/>
                </a:cxn>
                <a:cxn ang="0">
                  <a:pos x="1574487438" y="2147483647"/>
                </a:cxn>
                <a:cxn ang="0">
                  <a:pos x="2147483647" y="2147483647"/>
                </a:cxn>
                <a:cxn ang="0">
                  <a:pos x="2147483647" y="1064785846"/>
                </a:cxn>
                <a:cxn ang="0">
                  <a:pos x="2147483647" y="0"/>
                </a:cxn>
              </a:cxnLst>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solidFill>
              <a:srgbClr val="231815"/>
            </a:solidFill>
            <a:ln w="9525">
              <a:noFill/>
            </a:ln>
          </p:spPr>
          <p:txBody>
            <a:bodyPr/>
            <a:p>
              <a:endParaRPr lang="zh-CN" altLang="en-US"/>
            </a:p>
          </p:txBody>
        </p:sp>
        <p:sp>
          <p:nvSpPr>
            <p:cNvPr id="14410" name="Freeform 68"/>
            <p:cNvSpPr/>
            <p:nvPr/>
          </p:nvSpPr>
          <p:spPr>
            <a:xfrm>
              <a:off x="4011220" y="2628342"/>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1064785846"/>
                </a:cxn>
                <a:cxn ang="0">
                  <a:pos x="2147483647" y="0"/>
                </a:cxn>
              </a:cxnLst>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231815"/>
            </a:solidFill>
            <a:ln w="9525">
              <a:noFill/>
            </a:ln>
          </p:spPr>
          <p:txBody>
            <a:bodyPr/>
            <a:p>
              <a:endParaRPr lang="zh-CN" altLang="en-US"/>
            </a:p>
          </p:txBody>
        </p:sp>
        <p:sp>
          <p:nvSpPr>
            <p:cNvPr id="14411" name="Freeform 69"/>
            <p:cNvSpPr/>
            <p:nvPr/>
          </p:nvSpPr>
          <p:spPr>
            <a:xfrm>
              <a:off x="3912923" y="2031839"/>
              <a:ext cx="54108" cy="49438"/>
            </a:xfrm>
            <a:custGeom>
              <a:avLst/>
              <a:gdLst/>
              <a:ahLst/>
              <a:cxnLst>
                <a:cxn ang="0">
                  <a:pos x="2147483647" y="0"/>
                </a:cxn>
                <a:cxn ang="0">
                  <a:pos x="2147483647" y="0"/>
                </a:cxn>
                <a:cxn ang="0">
                  <a:pos x="2147483647" y="1118861865"/>
                </a:cxn>
                <a:cxn ang="0">
                  <a:pos x="2147483647" y="111886186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467090625" y="2147483647"/>
                </a:cxn>
                <a:cxn ang="0">
                  <a:pos x="0" y="2147483647"/>
                </a:cxn>
                <a:cxn ang="0">
                  <a:pos x="0" y="2147483647"/>
                </a:cxn>
                <a:cxn ang="0">
                  <a:pos x="0" y="2147483647"/>
                </a:cxn>
                <a:cxn ang="0">
                  <a:pos x="1467090625" y="2147483647"/>
                </a:cxn>
                <a:cxn ang="0">
                  <a:pos x="2147483647" y="2147483647"/>
                </a:cxn>
                <a:cxn ang="0">
                  <a:pos x="2147483647" y="1118861865"/>
                </a:cxn>
                <a:cxn ang="0">
                  <a:pos x="2147483647" y="1118861865"/>
                </a:cxn>
                <a:cxn ang="0">
                  <a:pos x="2147483647" y="0"/>
                </a:cxn>
              </a:cxnLst>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solidFill>
              <a:srgbClr val="990000"/>
            </a:solidFill>
            <a:ln w="9525" cap="flat" cmpd="sng">
              <a:solidFill>
                <a:srgbClr val="000000"/>
              </a:solidFill>
              <a:prstDash val="solid"/>
              <a:round/>
              <a:headEnd type="none" w="med" len="med"/>
              <a:tailEnd type="none" w="med" len="med"/>
            </a:ln>
          </p:spPr>
          <p:txBody>
            <a:bodyPr/>
            <a:p>
              <a:endParaRPr lang="zh-CN" altLang="en-US"/>
            </a:p>
          </p:txBody>
        </p:sp>
        <p:sp>
          <p:nvSpPr>
            <p:cNvPr id="14412" name="Freeform 70"/>
            <p:cNvSpPr/>
            <p:nvPr/>
          </p:nvSpPr>
          <p:spPr>
            <a:xfrm>
              <a:off x="3307813" y="2169618"/>
              <a:ext cx="36974" cy="32419"/>
            </a:xfrm>
            <a:custGeom>
              <a:avLst/>
              <a:gdLst/>
              <a:ahLst/>
              <a:cxnLst>
                <a:cxn ang="0">
                  <a:pos x="2147483647" y="0"/>
                </a:cxn>
                <a:cxn ang="0">
                  <a:pos x="2147483647" y="0"/>
                </a:cxn>
                <a:cxn ang="0">
                  <a:pos x="2147483647" y="1064785846"/>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4751716" y="2147483647"/>
                </a:cxn>
                <a:cxn ang="0">
                  <a:pos x="0" y="2147483647"/>
                </a:cxn>
                <a:cxn ang="0">
                  <a:pos x="1364751716" y="2147483647"/>
                </a:cxn>
                <a:cxn ang="0">
                  <a:pos x="2147483647" y="2147483647"/>
                </a:cxn>
                <a:cxn ang="0">
                  <a:pos x="2147483647" y="1064785846"/>
                </a:cxn>
                <a:cxn ang="0">
                  <a:pos x="2147483647" y="0"/>
                </a:cxn>
              </a:cxnLst>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solidFill>
              <a:schemeClr val="tx1"/>
            </a:solidFill>
            <a:ln w="9525">
              <a:noFill/>
            </a:ln>
          </p:spPr>
          <p:txBody>
            <a:bodyPr/>
            <a:p>
              <a:endParaRPr lang="zh-CN" altLang="en-US"/>
            </a:p>
          </p:txBody>
        </p:sp>
        <p:sp>
          <p:nvSpPr>
            <p:cNvPr id="14413" name="Freeform 71"/>
            <p:cNvSpPr/>
            <p:nvPr/>
          </p:nvSpPr>
          <p:spPr>
            <a:xfrm>
              <a:off x="3339376" y="1252981"/>
              <a:ext cx="69439" cy="6159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Lst>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solidFill>
              <a:srgbClr val="FF0000"/>
            </a:solidFill>
            <a:ln w="9525">
              <a:noFill/>
            </a:ln>
          </p:spPr>
          <p:txBody>
            <a:bodyPr/>
            <a:p>
              <a:endParaRPr lang="zh-CN" altLang="en-US"/>
            </a:p>
          </p:txBody>
        </p:sp>
        <p:sp>
          <p:nvSpPr>
            <p:cNvPr id="14414" name="Freeform 72"/>
            <p:cNvSpPr/>
            <p:nvPr/>
          </p:nvSpPr>
          <p:spPr>
            <a:xfrm>
              <a:off x="3221240" y="2966307"/>
              <a:ext cx="38778" cy="32419"/>
            </a:xfrm>
            <a:custGeom>
              <a:avLst/>
              <a:gdLst/>
              <a:ahLst/>
              <a:cxnLst>
                <a:cxn ang="0">
                  <a:pos x="2147483647" y="0"/>
                </a:cxn>
                <a:cxn ang="0">
                  <a:pos x="2147483647" y="0"/>
                </a:cxn>
                <a:cxn ang="0">
                  <a:pos x="2147483647" y="919915369"/>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4487438" y="2147483647"/>
                </a:cxn>
                <a:cxn ang="0">
                  <a:pos x="0" y="2147483647"/>
                </a:cxn>
                <a:cxn ang="0">
                  <a:pos x="1574487438" y="2147483647"/>
                </a:cxn>
                <a:cxn ang="0">
                  <a:pos x="2147483647" y="2147483647"/>
                </a:cxn>
                <a:cxn ang="0">
                  <a:pos x="2147483647" y="919915369"/>
                </a:cxn>
                <a:cxn ang="0">
                  <a:pos x="2147483647" y="0"/>
                </a:cxn>
              </a:cxnLst>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solidFill>
              <a:srgbClr val="231815"/>
            </a:solidFill>
            <a:ln w="9525">
              <a:noFill/>
            </a:ln>
          </p:spPr>
          <p:txBody>
            <a:bodyPr/>
            <a:p>
              <a:endParaRPr lang="zh-CN" altLang="en-US"/>
            </a:p>
          </p:txBody>
        </p:sp>
        <p:sp>
          <p:nvSpPr>
            <p:cNvPr id="14415" name="Freeform 73"/>
            <p:cNvSpPr/>
            <p:nvPr/>
          </p:nvSpPr>
          <p:spPr>
            <a:xfrm>
              <a:off x="2607112" y="2258769"/>
              <a:ext cx="36974" cy="32419"/>
            </a:xfrm>
            <a:custGeom>
              <a:avLst/>
              <a:gdLst/>
              <a:ahLst/>
              <a:cxnLst>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579827845" y="2147483647"/>
                </a:cxn>
                <a:cxn ang="0">
                  <a:pos x="0" y="2147483647"/>
                </a:cxn>
                <a:cxn ang="0">
                  <a:pos x="1579827845" y="2147483647"/>
                </a:cxn>
                <a:cxn ang="0">
                  <a:pos x="2147483647" y="2147483647"/>
                </a:cxn>
                <a:cxn ang="0">
                  <a:pos x="2147483647" y="0"/>
                </a:cxn>
                <a:cxn ang="0">
                  <a:pos x="2147483647" y="0"/>
                </a:cxn>
              </a:cxnLst>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solidFill>
              <a:srgbClr val="231815"/>
            </a:solidFill>
            <a:ln w="9525">
              <a:noFill/>
            </a:ln>
          </p:spPr>
          <p:txBody>
            <a:bodyPr/>
            <a:p>
              <a:endParaRPr lang="zh-CN" altLang="en-US"/>
            </a:p>
          </p:txBody>
        </p:sp>
        <p:sp>
          <p:nvSpPr>
            <p:cNvPr id="14416" name="Rectangle 74"/>
            <p:cNvSpPr/>
            <p:nvPr/>
          </p:nvSpPr>
          <p:spPr>
            <a:xfrm>
              <a:off x="3132391" y="2706554"/>
              <a:ext cx="280040" cy="278295"/>
            </a:xfrm>
            <a:prstGeom prst="rect">
              <a:avLst/>
            </a:prstGeom>
            <a:noFill/>
            <a:ln w="9525">
              <a:noFill/>
            </a:ln>
          </p:spPr>
          <p:txBody>
            <a:bodyPr anchor="t">
              <a:spAutoFit/>
            </a:bodyPr>
            <a:p>
              <a:pPr>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广东</a:t>
              </a:r>
              <a:endParaRPr lang="zh-CN" altLang="en-US" sz="300">
                <a:latin typeface="微软雅黑" panose="020B0503020204020204" pitchFamily="2" charset="-122"/>
                <a:ea typeface="微软雅黑" panose="020B0503020204020204" pitchFamily="2" charset="-122"/>
              </a:endParaRPr>
            </a:p>
          </p:txBody>
        </p:sp>
        <p:sp>
          <p:nvSpPr>
            <p:cNvPr id="14417" name="Text Box 75"/>
            <p:cNvSpPr txBox="1"/>
            <p:nvPr/>
          </p:nvSpPr>
          <p:spPr>
            <a:xfrm>
              <a:off x="2682397" y="2742933"/>
              <a:ext cx="388192"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广西</a:t>
              </a:r>
              <a:endParaRPr lang="zh-CN" altLang="en-US" sz="300">
                <a:latin typeface="微软雅黑" panose="020B0503020204020204" pitchFamily="2" charset="-122"/>
                <a:ea typeface="微软雅黑" panose="020B0503020204020204" pitchFamily="2" charset="-122"/>
              </a:endParaRPr>
            </a:p>
          </p:txBody>
        </p:sp>
        <p:sp>
          <p:nvSpPr>
            <p:cNvPr id="14418" name="Text Box 77"/>
            <p:cNvSpPr txBox="1"/>
            <p:nvPr/>
          </p:nvSpPr>
          <p:spPr>
            <a:xfrm>
              <a:off x="3663501" y="2228179"/>
              <a:ext cx="285834" cy="278294"/>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浙江</a:t>
              </a:r>
              <a:endParaRPr lang="zh-CN" altLang="en-US" sz="300">
                <a:latin typeface="微软雅黑" panose="020B0503020204020204" pitchFamily="2" charset="-122"/>
                <a:ea typeface="微软雅黑" panose="020B0503020204020204" pitchFamily="2" charset="-122"/>
              </a:endParaRPr>
            </a:p>
          </p:txBody>
        </p:sp>
        <p:sp>
          <p:nvSpPr>
            <p:cNvPr id="14419" name="Text Box 78"/>
            <p:cNvSpPr txBox="1"/>
            <p:nvPr/>
          </p:nvSpPr>
          <p:spPr>
            <a:xfrm>
              <a:off x="3489684" y="2590144"/>
              <a:ext cx="390124"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福建</a:t>
              </a:r>
              <a:endParaRPr lang="zh-CN" altLang="en-US" sz="300">
                <a:latin typeface="微软雅黑" panose="020B0503020204020204" pitchFamily="2" charset="-122"/>
                <a:ea typeface="微软雅黑" panose="020B0503020204020204" pitchFamily="2" charset="-122"/>
              </a:endParaRPr>
            </a:p>
          </p:txBody>
        </p:sp>
        <p:sp>
          <p:nvSpPr>
            <p:cNvPr id="14420" name="Text Box 79"/>
            <p:cNvSpPr txBox="1"/>
            <p:nvPr/>
          </p:nvSpPr>
          <p:spPr>
            <a:xfrm>
              <a:off x="3622943" y="1808008"/>
              <a:ext cx="390124"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江苏</a:t>
              </a:r>
              <a:endParaRPr lang="zh-CN" altLang="en-US" sz="300">
                <a:latin typeface="微软雅黑" panose="020B0503020204020204" pitchFamily="2" charset="-122"/>
                <a:ea typeface="微软雅黑" panose="020B0503020204020204" pitchFamily="2" charset="-122"/>
              </a:endParaRPr>
            </a:p>
          </p:txBody>
        </p:sp>
        <p:sp>
          <p:nvSpPr>
            <p:cNvPr id="14421" name="Text Box 80"/>
            <p:cNvSpPr txBox="1"/>
            <p:nvPr/>
          </p:nvSpPr>
          <p:spPr>
            <a:xfrm>
              <a:off x="3294621" y="2375511"/>
              <a:ext cx="390124"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江西</a:t>
              </a:r>
              <a:endParaRPr lang="zh-CN" altLang="en-US" sz="300">
                <a:latin typeface="微软雅黑" panose="020B0503020204020204" pitchFamily="2" charset="-122"/>
                <a:ea typeface="微软雅黑" panose="020B0503020204020204" pitchFamily="2" charset="-122"/>
              </a:endParaRPr>
            </a:p>
          </p:txBody>
        </p:sp>
        <p:sp>
          <p:nvSpPr>
            <p:cNvPr id="14422" name="Text Box 81"/>
            <p:cNvSpPr txBox="1"/>
            <p:nvPr/>
          </p:nvSpPr>
          <p:spPr>
            <a:xfrm>
              <a:off x="2921880" y="2406433"/>
              <a:ext cx="390124" cy="278294"/>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湖南</a:t>
              </a:r>
              <a:endParaRPr lang="zh-CN" altLang="en-US" sz="300">
                <a:latin typeface="微软雅黑" panose="020B0503020204020204" pitchFamily="2" charset="-122"/>
                <a:ea typeface="微软雅黑" panose="020B0503020204020204" pitchFamily="2" charset="-122"/>
              </a:endParaRPr>
            </a:p>
          </p:txBody>
        </p:sp>
        <p:sp>
          <p:nvSpPr>
            <p:cNvPr id="14423" name="Text Box 82"/>
            <p:cNvSpPr txBox="1"/>
            <p:nvPr/>
          </p:nvSpPr>
          <p:spPr>
            <a:xfrm>
              <a:off x="3049346" y="2119044"/>
              <a:ext cx="390124"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湖北</a:t>
              </a:r>
              <a:endParaRPr lang="zh-CN" altLang="en-US" sz="300">
                <a:latin typeface="微软雅黑" panose="020B0503020204020204" pitchFamily="2" charset="-122"/>
                <a:ea typeface="微软雅黑" panose="020B0503020204020204" pitchFamily="2" charset="-122"/>
              </a:endParaRPr>
            </a:p>
          </p:txBody>
        </p:sp>
        <p:sp>
          <p:nvSpPr>
            <p:cNvPr id="14424" name="Text Box 83"/>
            <p:cNvSpPr txBox="1"/>
            <p:nvPr/>
          </p:nvSpPr>
          <p:spPr>
            <a:xfrm>
              <a:off x="2027684" y="2742933"/>
              <a:ext cx="388193"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云南</a:t>
              </a:r>
              <a:endParaRPr lang="zh-CN" altLang="en-US" sz="300">
                <a:latin typeface="微软雅黑" panose="020B0503020204020204" pitchFamily="2" charset="-122"/>
                <a:ea typeface="微软雅黑" panose="020B0503020204020204" pitchFamily="2" charset="-122"/>
              </a:endParaRPr>
            </a:p>
          </p:txBody>
        </p:sp>
        <p:sp>
          <p:nvSpPr>
            <p:cNvPr id="14425" name="Text Box 84"/>
            <p:cNvSpPr txBox="1"/>
            <p:nvPr/>
          </p:nvSpPr>
          <p:spPr>
            <a:xfrm>
              <a:off x="2394632" y="2595601"/>
              <a:ext cx="390124" cy="278294"/>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贵州</a:t>
              </a:r>
              <a:endParaRPr lang="zh-CN" altLang="en-US" sz="300">
                <a:latin typeface="微软雅黑" panose="020B0503020204020204" pitchFamily="2" charset="-122"/>
                <a:ea typeface="微软雅黑" panose="020B0503020204020204" pitchFamily="2" charset="-122"/>
              </a:endParaRPr>
            </a:p>
          </p:txBody>
        </p:sp>
        <p:sp>
          <p:nvSpPr>
            <p:cNvPr id="14426" name="Text Box 85"/>
            <p:cNvSpPr txBox="1"/>
            <p:nvPr/>
          </p:nvSpPr>
          <p:spPr>
            <a:xfrm>
              <a:off x="2108798" y="2228179"/>
              <a:ext cx="390124" cy="278294"/>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四川</a:t>
              </a:r>
              <a:endParaRPr lang="zh-CN" altLang="en-US" sz="300">
                <a:latin typeface="微软雅黑" panose="020B0503020204020204" pitchFamily="2" charset="-122"/>
                <a:ea typeface="微软雅黑" panose="020B0503020204020204" pitchFamily="2" charset="-122"/>
              </a:endParaRPr>
            </a:p>
          </p:txBody>
        </p:sp>
        <p:sp>
          <p:nvSpPr>
            <p:cNvPr id="14427" name="Text Box 86"/>
            <p:cNvSpPr txBox="1"/>
            <p:nvPr/>
          </p:nvSpPr>
          <p:spPr>
            <a:xfrm>
              <a:off x="2599351" y="2155422"/>
              <a:ext cx="390124" cy="278294"/>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重庆</a:t>
              </a:r>
              <a:endParaRPr lang="zh-CN" altLang="en-US" sz="300">
                <a:latin typeface="微软雅黑" panose="020B0503020204020204" pitchFamily="2" charset="-122"/>
                <a:ea typeface="微软雅黑" panose="020B0503020204020204" pitchFamily="2" charset="-122"/>
              </a:endParaRPr>
            </a:p>
          </p:txBody>
        </p:sp>
        <p:sp>
          <p:nvSpPr>
            <p:cNvPr id="14428" name="Text Box 87"/>
            <p:cNvSpPr txBox="1"/>
            <p:nvPr/>
          </p:nvSpPr>
          <p:spPr>
            <a:xfrm>
              <a:off x="2599351" y="1897135"/>
              <a:ext cx="390124" cy="278294"/>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陕西</a:t>
              </a:r>
              <a:endParaRPr lang="zh-CN" altLang="en-US" sz="300">
                <a:latin typeface="微软雅黑" panose="020B0503020204020204" pitchFamily="2" charset="-122"/>
                <a:ea typeface="微软雅黑" panose="020B0503020204020204" pitchFamily="2" charset="-122"/>
              </a:endParaRPr>
            </a:p>
          </p:txBody>
        </p:sp>
        <p:sp>
          <p:nvSpPr>
            <p:cNvPr id="14429" name="Text Box 88"/>
            <p:cNvSpPr txBox="1"/>
            <p:nvPr/>
          </p:nvSpPr>
          <p:spPr>
            <a:xfrm>
              <a:off x="3002994" y="1824379"/>
              <a:ext cx="390124"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河南</a:t>
              </a:r>
              <a:endParaRPr lang="zh-CN" altLang="en-US" sz="300">
                <a:latin typeface="微软雅黑" panose="020B0503020204020204" pitchFamily="2" charset="-122"/>
                <a:ea typeface="微软雅黑" panose="020B0503020204020204" pitchFamily="2" charset="-122"/>
              </a:endParaRPr>
            </a:p>
          </p:txBody>
        </p:sp>
        <p:sp>
          <p:nvSpPr>
            <p:cNvPr id="14430" name="Text Box 89"/>
            <p:cNvSpPr txBox="1"/>
            <p:nvPr/>
          </p:nvSpPr>
          <p:spPr>
            <a:xfrm>
              <a:off x="3458783" y="2044467"/>
              <a:ext cx="390124"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安徽</a:t>
              </a:r>
              <a:endParaRPr lang="zh-CN" altLang="en-US" sz="300">
                <a:latin typeface="微软雅黑" panose="020B0503020204020204" pitchFamily="2" charset="-122"/>
                <a:ea typeface="微软雅黑" panose="020B0503020204020204" pitchFamily="2" charset="-122"/>
              </a:endParaRPr>
            </a:p>
          </p:txBody>
        </p:sp>
        <p:sp>
          <p:nvSpPr>
            <p:cNvPr id="14431" name="Text Box 90"/>
            <p:cNvSpPr txBox="1"/>
            <p:nvPr/>
          </p:nvSpPr>
          <p:spPr>
            <a:xfrm>
              <a:off x="2921880" y="1531532"/>
              <a:ext cx="390124"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山西</a:t>
              </a:r>
              <a:endParaRPr lang="zh-CN" altLang="en-US" sz="300">
                <a:latin typeface="微软雅黑" panose="020B0503020204020204" pitchFamily="2" charset="-122"/>
                <a:ea typeface="微软雅黑" panose="020B0503020204020204" pitchFamily="2" charset="-122"/>
              </a:endParaRPr>
            </a:p>
          </p:txBody>
        </p:sp>
        <p:sp>
          <p:nvSpPr>
            <p:cNvPr id="14432" name="Text Box 91"/>
            <p:cNvSpPr txBox="1"/>
            <p:nvPr/>
          </p:nvSpPr>
          <p:spPr>
            <a:xfrm>
              <a:off x="3368011" y="1604288"/>
              <a:ext cx="390124"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山东</a:t>
              </a:r>
              <a:endParaRPr lang="zh-CN" altLang="en-US" sz="300">
                <a:latin typeface="微软雅黑" panose="020B0503020204020204" pitchFamily="2" charset="-122"/>
                <a:ea typeface="微软雅黑" panose="020B0503020204020204" pitchFamily="2" charset="-122"/>
              </a:endParaRPr>
            </a:p>
          </p:txBody>
        </p:sp>
        <p:sp>
          <p:nvSpPr>
            <p:cNvPr id="14433" name="Text Box 92"/>
            <p:cNvSpPr txBox="1"/>
            <p:nvPr/>
          </p:nvSpPr>
          <p:spPr>
            <a:xfrm>
              <a:off x="3254065" y="1382380"/>
              <a:ext cx="285834"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河北</a:t>
              </a:r>
              <a:endParaRPr lang="zh-CN" altLang="en-US" sz="300">
                <a:latin typeface="微软雅黑" panose="020B0503020204020204" pitchFamily="2" charset="-122"/>
                <a:ea typeface="微软雅黑" panose="020B0503020204020204" pitchFamily="2" charset="-122"/>
              </a:endParaRPr>
            </a:p>
          </p:txBody>
        </p:sp>
        <p:sp>
          <p:nvSpPr>
            <p:cNvPr id="14434" name="Text Box 93"/>
            <p:cNvSpPr txBox="1"/>
            <p:nvPr/>
          </p:nvSpPr>
          <p:spPr>
            <a:xfrm>
              <a:off x="2597420" y="1204126"/>
              <a:ext cx="486690" cy="207357"/>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内蒙古</a:t>
              </a:r>
              <a:endParaRPr lang="zh-CN" altLang="en-US" sz="300">
                <a:latin typeface="微软雅黑" panose="020B0503020204020204" pitchFamily="2" charset="-122"/>
                <a:ea typeface="微软雅黑" panose="020B0503020204020204" pitchFamily="2" charset="-122"/>
              </a:endParaRPr>
            </a:p>
          </p:txBody>
        </p:sp>
        <p:sp>
          <p:nvSpPr>
            <p:cNvPr id="14435" name="Text Box 94"/>
            <p:cNvSpPr txBox="1"/>
            <p:nvPr/>
          </p:nvSpPr>
          <p:spPr>
            <a:xfrm>
              <a:off x="3854701" y="438360"/>
              <a:ext cx="405574"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黑龙江</a:t>
              </a:r>
              <a:endParaRPr lang="zh-CN" altLang="en-US" sz="300">
                <a:latin typeface="微软雅黑" panose="020B0503020204020204" pitchFamily="2" charset="-122"/>
                <a:ea typeface="微软雅黑" panose="020B0503020204020204" pitchFamily="2" charset="-122"/>
              </a:endParaRPr>
            </a:p>
          </p:txBody>
        </p:sp>
        <p:sp>
          <p:nvSpPr>
            <p:cNvPr id="14436" name="Text Box 95"/>
            <p:cNvSpPr txBox="1"/>
            <p:nvPr/>
          </p:nvSpPr>
          <p:spPr>
            <a:xfrm>
              <a:off x="1044649" y="942201"/>
              <a:ext cx="328322"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新疆</a:t>
              </a:r>
              <a:endParaRPr lang="zh-CN" altLang="en-US" sz="300">
                <a:latin typeface="微软雅黑" panose="020B0503020204020204" pitchFamily="2" charset="-122"/>
                <a:ea typeface="微软雅黑" panose="020B0503020204020204" pitchFamily="2" charset="-122"/>
              </a:endParaRPr>
            </a:p>
          </p:txBody>
        </p:sp>
        <p:sp>
          <p:nvSpPr>
            <p:cNvPr id="14437" name="Text Box 96">
              <a:hlinkClick r:id="rId1" action="ppaction://hlinksldjump"/>
            </p:cNvPr>
            <p:cNvSpPr txBox="1"/>
            <p:nvPr/>
          </p:nvSpPr>
          <p:spPr>
            <a:xfrm>
              <a:off x="2429395" y="1460594"/>
              <a:ext cx="328322"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宁夏</a:t>
              </a:r>
              <a:endParaRPr lang="zh-CN" altLang="en-US" sz="300">
                <a:latin typeface="微软雅黑" panose="020B0503020204020204" pitchFamily="2" charset="-122"/>
                <a:ea typeface="微软雅黑" panose="020B0503020204020204" pitchFamily="2" charset="-122"/>
              </a:endParaRPr>
            </a:p>
          </p:txBody>
        </p:sp>
        <p:sp>
          <p:nvSpPr>
            <p:cNvPr id="14438" name="Text Box 97"/>
            <p:cNvSpPr txBox="1"/>
            <p:nvPr/>
          </p:nvSpPr>
          <p:spPr>
            <a:xfrm>
              <a:off x="2272960" y="1786180"/>
              <a:ext cx="432613" cy="2091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甘肃</a:t>
              </a:r>
              <a:endParaRPr lang="zh-CN" altLang="en-US" sz="300">
                <a:latin typeface="微软雅黑" panose="020B0503020204020204" pitchFamily="2" charset="-122"/>
                <a:ea typeface="微软雅黑" panose="020B0503020204020204" pitchFamily="2" charset="-122"/>
              </a:endParaRPr>
            </a:p>
          </p:txBody>
        </p:sp>
        <p:sp>
          <p:nvSpPr>
            <p:cNvPr id="14439" name="Text Box 94"/>
            <p:cNvSpPr txBox="1"/>
            <p:nvPr/>
          </p:nvSpPr>
          <p:spPr>
            <a:xfrm>
              <a:off x="3976373" y="765766"/>
              <a:ext cx="405574" cy="20917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吉林</a:t>
              </a:r>
              <a:endParaRPr lang="zh-CN" altLang="en-US" sz="300">
                <a:latin typeface="微软雅黑" panose="020B0503020204020204" pitchFamily="2" charset="-122"/>
                <a:ea typeface="微软雅黑" panose="020B0503020204020204" pitchFamily="2" charset="-122"/>
              </a:endParaRPr>
            </a:p>
          </p:txBody>
        </p:sp>
        <p:sp>
          <p:nvSpPr>
            <p:cNvPr id="14440" name="Text Box 94"/>
            <p:cNvSpPr txBox="1"/>
            <p:nvPr/>
          </p:nvSpPr>
          <p:spPr>
            <a:xfrm>
              <a:off x="3692470" y="1062250"/>
              <a:ext cx="405574" cy="2091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辽宁</a:t>
              </a:r>
              <a:endParaRPr lang="zh-CN" altLang="en-US" sz="300">
                <a:latin typeface="微软雅黑" panose="020B0503020204020204" pitchFamily="2" charset="-122"/>
                <a:ea typeface="微软雅黑" panose="020B0503020204020204" pitchFamily="2" charset="-122"/>
              </a:endParaRPr>
            </a:p>
          </p:txBody>
        </p:sp>
        <p:sp>
          <p:nvSpPr>
            <p:cNvPr id="14441" name="Text Box 97"/>
            <p:cNvSpPr txBox="1"/>
            <p:nvPr/>
          </p:nvSpPr>
          <p:spPr>
            <a:xfrm>
              <a:off x="1863523" y="1677045"/>
              <a:ext cx="363086" cy="278295"/>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青海</a:t>
              </a:r>
              <a:endParaRPr lang="zh-CN" altLang="en-US" sz="300">
                <a:latin typeface="微软雅黑" panose="020B0503020204020204" pitchFamily="2" charset="-122"/>
                <a:ea typeface="微软雅黑" panose="020B0503020204020204" pitchFamily="2" charset="-122"/>
              </a:endParaRPr>
            </a:p>
          </p:txBody>
        </p:sp>
        <p:sp>
          <p:nvSpPr>
            <p:cNvPr id="14442" name="Text Box 97"/>
            <p:cNvSpPr txBox="1"/>
            <p:nvPr/>
          </p:nvSpPr>
          <p:spPr>
            <a:xfrm>
              <a:off x="1013748" y="2051743"/>
              <a:ext cx="328322"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西藏</a:t>
              </a:r>
              <a:endParaRPr lang="zh-CN" altLang="en-US" sz="300">
                <a:latin typeface="微软雅黑" panose="020B0503020204020204" pitchFamily="2" charset="-122"/>
                <a:ea typeface="微软雅黑" panose="020B0503020204020204" pitchFamily="2" charset="-122"/>
              </a:endParaRPr>
            </a:p>
          </p:txBody>
        </p:sp>
        <p:sp>
          <p:nvSpPr>
            <p:cNvPr id="14443" name="Text Box 97"/>
            <p:cNvSpPr txBox="1"/>
            <p:nvPr/>
          </p:nvSpPr>
          <p:spPr>
            <a:xfrm>
              <a:off x="3043551" y="3172199"/>
              <a:ext cx="432613" cy="2091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海南</a:t>
              </a:r>
              <a:endParaRPr lang="zh-CN" altLang="en-US" sz="300">
                <a:latin typeface="微软雅黑" panose="020B0503020204020204" pitchFamily="2" charset="-122"/>
                <a:ea typeface="微软雅黑" panose="020B0503020204020204" pitchFamily="2" charset="-122"/>
              </a:endParaRPr>
            </a:p>
          </p:txBody>
        </p:sp>
        <p:sp>
          <p:nvSpPr>
            <p:cNvPr id="14444" name="Text Box 97"/>
            <p:cNvSpPr txBox="1"/>
            <p:nvPr/>
          </p:nvSpPr>
          <p:spPr>
            <a:xfrm>
              <a:off x="4030450" y="2670176"/>
              <a:ext cx="328322" cy="276476"/>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300">
                  <a:latin typeface="微软雅黑" panose="020B0503020204020204" pitchFamily="2" charset="-122"/>
                  <a:ea typeface="微软雅黑" panose="020B0503020204020204" pitchFamily="2" charset="-122"/>
                </a:rPr>
                <a:t>台湾</a:t>
              </a:r>
              <a:endParaRPr lang="zh-CN" altLang="en-US" sz="300">
                <a:latin typeface="微软雅黑" panose="020B0503020204020204" pitchFamily="2" charset="-122"/>
                <a:ea typeface="微软雅黑" panose="020B0503020204020204" pitchFamily="2" charset="-122"/>
              </a:endParaRPr>
            </a:p>
          </p:txBody>
        </p:sp>
        <p:sp>
          <p:nvSpPr>
            <p:cNvPr id="14445" name="Text Box 97"/>
            <p:cNvSpPr txBox="1"/>
            <p:nvPr/>
          </p:nvSpPr>
          <p:spPr>
            <a:xfrm>
              <a:off x="3089902" y="3001220"/>
              <a:ext cx="287765" cy="183712"/>
            </a:xfrm>
            <a:prstGeom prst="rect">
              <a:avLst/>
            </a:prstGeom>
            <a:noFill/>
            <a:ln w="9525">
              <a:noFill/>
            </a:ln>
          </p:spPr>
          <p:txBody>
            <a:bodyPr anchor="t">
              <a:spAutoFit/>
            </a:bodyPr>
            <a:p>
              <a:pPr>
                <a:spcBef>
                  <a:spcPct val="50000"/>
                </a:spcBef>
                <a:buClrTx/>
                <a:buFont typeface="Wingdings" panose="05000000000000000000" pitchFamily="2" charset="2"/>
                <a:buNone/>
              </a:pPr>
              <a:r>
                <a:rPr lang="zh-CN" altLang="en-US" sz="100">
                  <a:latin typeface="微软雅黑" panose="020B0503020204020204" pitchFamily="2" charset="-122"/>
                  <a:ea typeface="微软雅黑" panose="020B0503020204020204" pitchFamily="2" charset="-122"/>
                </a:rPr>
                <a:t>澳门</a:t>
              </a:r>
              <a:endParaRPr lang="zh-CN" altLang="en-US" sz="300">
                <a:latin typeface="微软雅黑" panose="020B0503020204020204" pitchFamily="2" charset="-122"/>
                <a:ea typeface="微软雅黑" panose="020B0503020204020204" pitchFamily="2" charset="-122"/>
              </a:endParaRPr>
            </a:p>
          </p:txBody>
        </p:sp>
        <p:sp>
          <p:nvSpPr>
            <p:cNvPr id="14446" name="圆角矩形 37"/>
            <p:cNvSpPr/>
            <p:nvPr/>
          </p:nvSpPr>
          <p:spPr>
            <a:xfrm>
              <a:off x="3866288" y="1971710"/>
              <a:ext cx="326391" cy="147333"/>
            </a:xfrm>
            <a:prstGeom prst="roundRect">
              <a:avLst>
                <a:gd name="adj" fmla="val 16667"/>
              </a:avLst>
            </a:prstGeom>
            <a:noFill/>
            <a:ln w="9525">
              <a:noFill/>
            </a:ln>
          </p:spPr>
          <p:txBody>
            <a:bodyPr anchor="ctr"/>
            <a:p>
              <a:pPr algn="ctr">
                <a:buClrTx/>
              </a:pPr>
              <a:r>
                <a:rPr lang="zh-CN" altLang="en-US" sz="300">
                  <a:latin typeface="微软雅黑" panose="020B0503020204020204" pitchFamily="2" charset="-122"/>
                  <a:ea typeface="微软雅黑" panose="020B0503020204020204" pitchFamily="2" charset="-122"/>
                </a:rPr>
                <a:t>上海</a:t>
              </a:r>
              <a:endParaRPr lang="zh-CN" altLang="en-US" sz="300">
                <a:latin typeface="微软雅黑" panose="020B0503020204020204" pitchFamily="2" charset="-122"/>
                <a:ea typeface="微软雅黑" panose="020B0503020204020204" pitchFamily="2" charset="-122"/>
              </a:endParaRPr>
            </a:p>
          </p:txBody>
        </p:sp>
        <p:sp>
          <p:nvSpPr>
            <p:cNvPr id="14447" name="矩形 114"/>
            <p:cNvSpPr/>
            <p:nvPr/>
          </p:nvSpPr>
          <p:spPr>
            <a:xfrm>
              <a:off x="1799789" y="1657038"/>
              <a:ext cx="289696" cy="278294"/>
            </a:xfrm>
            <a:prstGeom prst="rect">
              <a:avLst/>
            </a:prstGeom>
            <a:noFill/>
            <a:ln w="9525">
              <a:noFill/>
            </a:ln>
          </p:spPr>
          <p:txBody>
            <a:bodyPr wrap="none" anchor="t">
              <a:spAutoFit/>
            </a:bodyPr>
            <a:p>
              <a:pPr algn="ctr">
                <a:buClrTx/>
                <a:buFont typeface="Wingdings" panose="05000000000000000000" pitchFamily="2" charset="2"/>
                <a:buNone/>
              </a:pPr>
              <a:endParaRPr lang="zh-CN" altLang="en-US" sz="600">
                <a:latin typeface="微软雅黑" panose="020B0503020204020204" pitchFamily="2" charset="-122"/>
                <a:ea typeface="微软雅黑" panose="020B0503020204020204" pitchFamily="2" charset="-122"/>
              </a:endParaRPr>
            </a:p>
          </p:txBody>
        </p:sp>
        <p:sp>
          <p:nvSpPr>
            <p:cNvPr id="14448" name="圆角矩形 39"/>
            <p:cNvSpPr/>
            <p:nvPr/>
          </p:nvSpPr>
          <p:spPr>
            <a:xfrm>
              <a:off x="3387324" y="1300529"/>
              <a:ext cx="326391" cy="147332"/>
            </a:xfrm>
            <a:prstGeom prst="roundRect">
              <a:avLst>
                <a:gd name="adj" fmla="val 16667"/>
              </a:avLst>
            </a:prstGeom>
            <a:noFill/>
            <a:ln w="9525">
              <a:noFill/>
            </a:ln>
          </p:spPr>
          <p:txBody>
            <a:bodyPr anchor="ctr"/>
            <a:p>
              <a:pPr algn="ctr">
                <a:buClrTx/>
              </a:pPr>
              <a:r>
                <a:rPr lang="zh-CN" altLang="en-US" sz="200">
                  <a:latin typeface="微软雅黑" panose="020B0503020204020204" pitchFamily="2" charset="-122"/>
                  <a:ea typeface="微软雅黑" panose="020B0503020204020204" pitchFamily="2" charset="-122"/>
                </a:rPr>
                <a:t>天津</a:t>
              </a:r>
              <a:endParaRPr lang="zh-CN" altLang="en-US" sz="200">
                <a:latin typeface="微软雅黑" panose="020B0503020204020204" pitchFamily="2" charset="-122"/>
                <a:ea typeface="微软雅黑" panose="020B0503020204020204" pitchFamily="2" charset="-122"/>
              </a:endParaRPr>
            </a:p>
          </p:txBody>
        </p:sp>
        <p:sp>
          <p:nvSpPr>
            <p:cNvPr id="14449" name="圆角矩形 40"/>
            <p:cNvSpPr/>
            <p:nvPr/>
          </p:nvSpPr>
          <p:spPr>
            <a:xfrm>
              <a:off x="3172950" y="1125913"/>
              <a:ext cx="326390" cy="110953"/>
            </a:xfrm>
            <a:prstGeom prst="roundRect">
              <a:avLst>
                <a:gd name="adj" fmla="val 16667"/>
              </a:avLst>
            </a:prstGeom>
            <a:noFill/>
            <a:ln w="9525">
              <a:noFill/>
            </a:ln>
          </p:spPr>
          <p:txBody>
            <a:bodyPr anchor="ctr"/>
            <a:p>
              <a:pPr algn="ctr">
                <a:buClrTx/>
              </a:pPr>
              <a:r>
                <a:rPr lang="zh-CN" altLang="en-US" sz="200">
                  <a:latin typeface="微软雅黑" panose="020B0503020204020204" pitchFamily="2" charset="-122"/>
                  <a:ea typeface="微软雅黑" panose="020B0503020204020204" pitchFamily="2" charset="-122"/>
                </a:rPr>
                <a:t>北京</a:t>
              </a:r>
              <a:endParaRPr lang="zh-CN" altLang="en-US" sz="200">
                <a:latin typeface="微软雅黑" panose="020B0503020204020204" pitchFamily="2" charset="-122"/>
                <a:ea typeface="微软雅黑" panose="020B0503020204020204" pitchFamily="2" charset="-122"/>
              </a:endParaRPr>
            </a:p>
          </p:txBody>
        </p:sp>
        <p:sp>
          <p:nvSpPr>
            <p:cNvPr id="14450" name="圆角矩形 41"/>
            <p:cNvSpPr/>
            <p:nvPr/>
          </p:nvSpPr>
          <p:spPr>
            <a:xfrm>
              <a:off x="3294621" y="2963023"/>
              <a:ext cx="328322" cy="110953"/>
            </a:xfrm>
            <a:prstGeom prst="roundRect">
              <a:avLst>
                <a:gd name="adj" fmla="val 16667"/>
              </a:avLst>
            </a:prstGeom>
            <a:noFill/>
            <a:ln w="9525">
              <a:noFill/>
            </a:ln>
          </p:spPr>
          <p:txBody>
            <a:bodyPr anchor="ctr"/>
            <a:p>
              <a:pPr algn="ctr">
                <a:buClrTx/>
              </a:pPr>
              <a:r>
                <a:rPr lang="zh-CN" altLang="en-US" sz="100">
                  <a:latin typeface="微软雅黑" panose="020B0503020204020204" pitchFamily="2" charset="-122"/>
                  <a:ea typeface="微软雅黑" panose="020B0503020204020204" pitchFamily="2" charset="-122"/>
                </a:rPr>
                <a:t>香港</a:t>
              </a:r>
              <a:endParaRPr lang="zh-CN" altLang="en-US" sz="100">
                <a:latin typeface="微软雅黑" panose="020B0503020204020204" pitchFamily="2" charset="-122"/>
                <a:ea typeface="微软雅黑" panose="020B0503020204020204" pitchFamily="2" charset="-122"/>
              </a:endParaRPr>
            </a:p>
          </p:txBody>
        </p:sp>
      </p:grpSp>
      <p:sp>
        <p:nvSpPr>
          <p:cNvPr id="2" name="标题 2"/>
          <p:cNvSpPr>
            <a:spLocks noGrp="1"/>
          </p:cNvSpPr>
          <p:nvPr/>
        </p:nvSpPr>
        <p:spPr>
          <a:xfrm>
            <a:off x="667385" y="1783080"/>
            <a:ext cx="10384155" cy="360045"/>
          </a:xfrm>
          <a:prstGeom prst="rect">
            <a:avLst/>
          </a:prstGeom>
          <a:noFill/>
          <a:ln w="9525">
            <a:noFill/>
          </a:ln>
        </p:spPr>
        <p:txBody>
          <a:bodyPr vert="horz" wrap="square" lIns="91440" tIns="45720" rIns="91440" bIns="45720" anchor="t"/>
          <a:lstStyle>
            <a:lvl1pPr algn="ctr" rtl="0" eaLnBrk="0" fontAlgn="base" hangingPunct="0">
              <a:lnSpc>
                <a:spcPct val="95000"/>
              </a:lnSpc>
              <a:spcBef>
                <a:spcPct val="0"/>
              </a:spcBef>
              <a:spcAft>
                <a:spcPct val="0"/>
              </a:spcAft>
              <a:defRPr sz="2400" b="1" kern="1200">
                <a:solidFill>
                  <a:schemeClr val="tx1"/>
                </a:solidFill>
                <a:latin typeface="+mj-lt"/>
                <a:ea typeface="+mj-ea"/>
                <a:cs typeface="+mj-cs"/>
              </a:defRPr>
            </a:lvl1pPr>
            <a:lvl2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2pPr>
            <a:lvl3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3pPr>
            <a:lvl4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4pPr>
            <a:lvl5pPr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5pPr>
            <a:lvl6pPr marL="4572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6pPr>
            <a:lvl7pPr marL="9144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7pPr>
            <a:lvl8pPr marL="13716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8pPr>
            <a:lvl9pPr marL="1828800" algn="ctr" rtl="0" eaLnBrk="0" fontAlgn="base" hangingPunct="0">
              <a:lnSpc>
                <a:spcPct val="95000"/>
              </a:lnSpc>
              <a:spcBef>
                <a:spcPct val="0"/>
              </a:spcBef>
              <a:spcAft>
                <a:spcPct val="0"/>
              </a:spcAft>
              <a:defRPr sz="2400" b="1">
                <a:solidFill>
                  <a:schemeClr val="tx1"/>
                </a:solidFill>
                <a:latin typeface="微软雅黑" panose="020B0503020204020204" pitchFamily="2" charset="-122"/>
                <a:ea typeface="微软雅黑" panose="020B0503020204020204" pitchFamily="2" charset="-122"/>
              </a:defRPr>
            </a:lvl9pPr>
          </a:lstStyle>
          <a:p>
            <a:r>
              <a:rPr lang="en-US" altLang="zh-CN" dirty="0">
                <a:latin typeface="Arial" panose="020B0604020202020204" pitchFamily="34" charset="0"/>
                <a:cs typeface="Arial" panose="020B0604020202020204" pitchFamily="34" charset="0"/>
              </a:rPr>
              <a:t>Mobilizing local enthusiasm---subsidization by region</a:t>
            </a:r>
            <a:endParaRPr lang="zh-CN" altLang="en-US" dirty="0">
              <a:latin typeface="Arial" panose="020B0604020202020204" pitchFamily="34" charset="0"/>
              <a:cs typeface="Arial" panose="020B0604020202020204" pitchFamily="34" charset="0"/>
            </a:endParaRPr>
          </a:p>
        </p:txBody>
      </p:sp>
      <p:sp>
        <p:nvSpPr>
          <p:cNvPr id="4" name="矩形 112"/>
          <p:cNvSpPr/>
          <p:nvPr/>
        </p:nvSpPr>
        <p:spPr>
          <a:xfrm>
            <a:off x="1144905" y="5221288"/>
            <a:ext cx="1221809" cy="338554"/>
          </a:xfrm>
          <a:prstGeom prst="rect">
            <a:avLst/>
          </a:prstGeom>
          <a:noFill/>
          <a:ln w="9525">
            <a:noFill/>
          </a:ln>
        </p:spPr>
        <p:txBody>
          <a:bodyPr wrap="none" anchor="t">
            <a:spAutoFit/>
          </a:bodyPr>
          <a:p>
            <a:pPr>
              <a:buClrTx/>
            </a:pPr>
            <a:r>
              <a:rPr lang="en-US" altLang="zh-CN" sz="1600" dirty="0">
                <a:latin typeface="Arial" panose="020B0604020202020204" pitchFamily="34" charset="0"/>
                <a:cs typeface="Arial" panose="020B0604020202020204" pitchFamily="34" charset="0"/>
              </a:rPr>
              <a:t>East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region</a:t>
            </a:r>
            <a:endParaRPr lang="zh-CN" altLang="en-US" sz="1600" dirty="0">
              <a:latin typeface="Arial" panose="020B0604020202020204" pitchFamily="34" charset="0"/>
              <a:cs typeface="Arial" panose="020B0604020202020204" pitchFamily="34" charset="0"/>
            </a:endParaRPr>
          </a:p>
        </p:txBody>
      </p:sp>
      <p:sp>
        <p:nvSpPr>
          <p:cNvPr id="6" name="矩形 114"/>
          <p:cNvSpPr/>
          <p:nvPr/>
        </p:nvSpPr>
        <p:spPr>
          <a:xfrm>
            <a:off x="1144905" y="5551488"/>
            <a:ext cx="1471878" cy="338554"/>
          </a:xfrm>
          <a:prstGeom prst="rect">
            <a:avLst/>
          </a:prstGeom>
          <a:noFill/>
          <a:ln w="9525">
            <a:noFill/>
          </a:ln>
        </p:spPr>
        <p:txBody>
          <a:bodyPr wrap="none" anchor="t">
            <a:spAutoFit/>
          </a:bodyPr>
          <a:p>
            <a:pPr>
              <a:buClrTx/>
            </a:pPr>
            <a:r>
              <a:rPr lang="en-US" altLang="zh-CN" sz="1600" dirty="0">
                <a:latin typeface="Arial" panose="020B0604020202020204" pitchFamily="34" charset="0"/>
                <a:cs typeface="Arial" panose="020B0604020202020204" pitchFamily="34" charset="0"/>
              </a:rPr>
              <a:t>Central</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region</a:t>
            </a:r>
            <a:endParaRPr lang="zh-CN" altLang="en-US" sz="1600" dirty="0">
              <a:latin typeface="Arial" panose="020B0604020202020204" pitchFamily="34" charset="0"/>
              <a:cs typeface="Arial" panose="020B0604020202020204" pitchFamily="34" charset="0"/>
            </a:endParaRPr>
          </a:p>
        </p:txBody>
      </p:sp>
      <p:sp>
        <p:nvSpPr>
          <p:cNvPr id="8" name="矩形 116"/>
          <p:cNvSpPr/>
          <p:nvPr/>
        </p:nvSpPr>
        <p:spPr>
          <a:xfrm>
            <a:off x="1144905" y="5881688"/>
            <a:ext cx="1333507" cy="338554"/>
          </a:xfrm>
          <a:prstGeom prst="rect">
            <a:avLst/>
          </a:prstGeom>
          <a:noFill/>
          <a:ln w="9525">
            <a:noFill/>
          </a:ln>
        </p:spPr>
        <p:txBody>
          <a:bodyPr wrap="none" anchor="t">
            <a:spAutoFit/>
          </a:bodyPr>
          <a:p>
            <a:pPr>
              <a:buClrTx/>
            </a:pPr>
            <a:r>
              <a:rPr lang="en-US" altLang="zh-CN" sz="1600" dirty="0">
                <a:latin typeface="Arial" panose="020B0604020202020204" pitchFamily="34" charset="0"/>
                <a:cs typeface="Arial" panose="020B0604020202020204" pitchFamily="34" charset="0"/>
              </a:rPr>
              <a:t>West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region</a:t>
            </a:r>
            <a:r>
              <a:rPr lang="zh-CN" altLang="en-US" sz="1600" dirty="0">
                <a:latin typeface="Arial" panose="020B0604020202020204" pitchFamily="34" charset="0"/>
                <a:cs typeface="Arial" panose="020B0604020202020204" pitchFamily="34" charset="0"/>
              </a:rPr>
              <a:t> </a:t>
            </a:r>
            <a:endParaRPr lang="zh-CN" altLang="en-US" sz="1600" dirty="0">
              <a:latin typeface="Arial" panose="020B0604020202020204" pitchFamily="34" charset="0"/>
              <a:cs typeface="Arial" panose="020B0604020202020204" pitchFamily="34" charset="0"/>
            </a:endParaRPr>
          </a:p>
        </p:txBody>
      </p:sp>
      <p:sp>
        <p:nvSpPr>
          <p:cNvPr id="10" name="矩形 118"/>
          <p:cNvSpPr/>
          <p:nvPr/>
        </p:nvSpPr>
        <p:spPr>
          <a:xfrm>
            <a:off x="1144905" y="6213475"/>
            <a:ext cx="1962397" cy="338554"/>
          </a:xfrm>
          <a:prstGeom prst="rect">
            <a:avLst/>
          </a:prstGeom>
          <a:noFill/>
          <a:ln w="9525">
            <a:noFill/>
          </a:ln>
        </p:spPr>
        <p:txBody>
          <a:bodyPr wrap="none" anchor="t">
            <a:spAutoFit/>
          </a:bodyPr>
          <a:p>
            <a:pPr>
              <a:buClrTx/>
            </a:pPr>
            <a:r>
              <a:rPr lang="en-US" altLang="zh-CN" sz="1600" dirty="0">
                <a:latin typeface="Arial" panose="020B0604020202020204" pitchFamily="34" charset="0"/>
                <a:cs typeface="Arial" panose="020B0604020202020204" pitchFamily="34" charset="0"/>
              </a:rPr>
              <a:t>Autonomous region</a:t>
            </a:r>
            <a:endParaRPr lang="zh-CN" altLang="en-US" sz="1600" dirty="0">
              <a:latin typeface="Arial" panose="020B0604020202020204" pitchFamily="34" charset="0"/>
              <a:cs typeface="Arial" panose="020B0604020202020204" pitchFamily="34" charset="0"/>
            </a:endParaRPr>
          </a:p>
        </p:txBody>
      </p:sp>
      <p:sp>
        <p:nvSpPr>
          <p:cNvPr id="11" name="矩形 18"/>
          <p:cNvSpPr/>
          <p:nvPr/>
        </p:nvSpPr>
        <p:spPr>
          <a:xfrm>
            <a:off x="5685155" y="3604260"/>
            <a:ext cx="6257290" cy="1271270"/>
          </a:xfrm>
          <a:prstGeom prst="rect">
            <a:avLst/>
          </a:prstGeom>
          <a:noFill/>
          <a:ln w="9525">
            <a:noFill/>
          </a:ln>
        </p:spPr>
        <p:txBody>
          <a:bodyPr wrap="square" anchor="t">
            <a:spAutoFit/>
          </a:bodyPr>
          <a:p>
            <a:pPr marL="342900" indent="-342900" algn="l">
              <a:lnSpc>
                <a:spcPct val="120000"/>
              </a:lnSpc>
              <a:spcBef>
                <a:spcPts val="600"/>
              </a:spcBef>
              <a:spcAft>
                <a:spcPts val="600"/>
              </a:spcAft>
              <a:buClrTx/>
              <a:buFont typeface="Wingdings" panose="05000000000000000000" charset="0"/>
              <a:buChar char="n"/>
            </a:pPr>
            <a:r>
              <a:rPr lang="en-US" altLang="zh-CN" sz="1600" dirty="0">
                <a:latin typeface="Arial" panose="020B0604020202020204" pitchFamily="34" charset="0"/>
                <a:cs typeface="Arial" panose="020B0604020202020204" pitchFamily="34" charset="0"/>
              </a:rPr>
              <a:t>Considering the efficiency and geographical conditions, we  subsidized accordance with four regions of</a:t>
            </a:r>
            <a:r>
              <a:rPr lang="en-US" altLang="zh-CN" sz="1600" dirty="0">
                <a:solidFill>
                  <a:srgbClr val="C00000"/>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the East, the Central, the West and the Autonomous Region.</a:t>
            </a:r>
            <a:r>
              <a:rPr lang="en-US" altLang="zh-CN" sz="1600" dirty="0">
                <a:latin typeface="Arial" panose="020B0604020202020204" pitchFamily="34" charset="0"/>
                <a:cs typeface="Arial" panose="020B0604020202020204" pitchFamily="34" charset="0"/>
              </a:rPr>
              <a:t> </a:t>
            </a:r>
            <a:r>
              <a:rPr lang="en-US" altLang="zh-CN" sz="1600" dirty="0">
                <a:solidFill>
                  <a:srgbClr val="C00000"/>
                </a:solidFill>
                <a:latin typeface="Arial" panose="020B0604020202020204" pitchFamily="34" charset="0"/>
                <a:cs typeface="Arial" panose="020B0604020202020204" pitchFamily="34" charset="0"/>
              </a:rPr>
              <a:t>Subsidies include construction costs and 6-year maintenance costs. </a:t>
            </a:r>
            <a:endParaRPr lang="en-US" altLang="zh-CN" sz="16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MH" val="20151202223958"/>
  <p:tag name="MH_LIBRARY" val="GRAPHIC"/>
  <p:tag name="MH_TYPE" val="Other"/>
  <p:tag name="MH_ORDER" val="7"/>
</p:tagLst>
</file>

<file path=ppt/tags/tag11.xml><?xml version="1.0" encoding="utf-8"?>
<p:tagLst xmlns:p="http://schemas.openxmlformats.org/presentationml/2006/main">
  <p:tag name="MH" val="20151202223235"/>
  <p:tag name="MH_LIBRARY" val="GRAPHIC"/>
  <p:tag name="MH_TYPE" val="Text"/>
  <p:tag name="MH_ORDER" val="1"/>
</p:tagLst>
</file>

<file path=ppt/tags/tag12.xml><?xml version="1.0" encoding="utf-8"?>
<p:tagLst xmlns:p="http://schemas.openxmlformats.org/presentationml/2006/main">
  <p:tag name="MH" val="20151202223235"/>
  <p:tag name="MH_LIBRARY" val="GRAPHIC"/>
  <p:tag name="MH_TYPE" val="Text"/>
  <p:tag name="MH_ORDER" val="1"/>
</p:tagLst>
</file>

<file path=ppt/tags/tag13.xml><?xml version="1.0" encoding="utf-8"?>
<p:tagLst xmlns:p="http://schemas.openxmlformats.org/presentationml/2006/main">
  <p:tag name="THINKCELLSHAPEDONOTDELETE" val="pa7XQz6hBFkiT_nglOEqXHg"/>
</p:tagLst>
</file>

<file path=ppt/tags/tag14.xml><?xml version="1.0" encoding="utf-8"?>
<p:tagLst xmlns:p="http://schemas.openxmlformats.org/presentationml/2006/main">
  <p:tag name="KSO_WM_DOC_GUID" val="{195b0ef5-d4de-4ff2-8c42-4d26eca8fa41}"/>
</p:tagLst>
</file>

<file path=ppt/tags/tag2.xml><?xml version="1.0" encoding="utf-8"?>
<p:tagLst xmlns:p="http://schemas.openxmlformats.org/presentationml/2006/main">
  <p:tag name="KSO_WM_SLIDE_MODEL_TYPE" val="numdgm"/>
</p:tagLst>
</file>

<file path=ppt/tags/tag3.xml><?xml version="1.0" encoding="utf-8"?>
<p:tagLst xmlns:p="http://schemas.openxmlformats.org/presentationml/2006/main">
  <p:tag name="MH" val="20151202223958"/>
  <p:tag name="MH_LIBRARY" val="GRAPHIC"/>
  <p:tag name="MH_TYPE" val="Other"/>
  <p:tag name="MH_ORDER" val="2"/>
</p:tagLst>
</file>

<file path=ppt/tags/tag4.xml><?xml version="1.0" encoding="utf-8"?>
<p:tagLst xmlns:p="http://schemas.openxmlformats.org/presentationml/2006/main">
  <p:tag name="MH" val="20151202223958"/>
  <p:tag name="MH_LIBRARY" val="GRAPHIC"/>
  <p:tag name="MH_TYPE" val="Other"/>
  <p:tag name="MH_ORDER" val="6"/>
</p:tagLst>
</file>

<file path=ppt/tags/tag5.xml><?xml version="1.0" encoding="utf-8"?>
<p:tagLst xmlns:p="http://schemas.openxmlformats.org/presentationml/2006/main">
  <p:tag name="MH" val="20151202223958"/>
  <p:tag name="MH_LIBRARY" val="GRAPHIC"/>
  <p:tag name="MH_TYPE" val="Other"/>
  <p:tag name="MH_ORDER" val="5"/>
</p:tagLst>
</file>

<file path=ppt/tags/tag6.xml><?xml version="1.0" encoding="utf-8"?>
<p:tagLst xmlns:p="http://schemas.openxmlformats.org/presentationml/2006/main">
  <p:tag name="MH" val="20151202223958"/>
  <p:tag name="MH_LIBRARY" val="GRAPHIC"/>
  <p:tag name="MH_TYPE" val="Other"/>
  <p:tag name="MH_ORDER" val="9"/>
</p:tagLst>
</file>

<file path=ppt/tags/tag7.xml><?xml version="1.0" encoding="utf-8"?>
<p:tagLst xmlns:p="http://schemas.openxmlformats.org/presentationml/2006/main">
  <p:tag name="MH" val="20151202223958"/>
  <p:tag name="MH_LIBRARY" val="GRAPHIC"/>
  <p:tag name="MH_TYPE" val="Other"/>
  <p:tag name="MH_ORDER" val="4"/>
</p:tagLst>
</file>

<file path=ppt/tags/tag8.xml><?xml version="1.0" encoding="utf-8"?>
<p:tagLst xmlns:p="http://schemas.openxmlformats.org/presentationml/2006/main">
  <p:tag name="MH" val="20151202223958"/>
  <p:tag name="MH_LIBRARY" val="GRAPHIC"/>
  <p:tag name="MH_TYPE" val="Other"/>
  <p:tag name="MH_ORDER" val="8"/>
</p:tagLst>
</file>

<file path=ppt/tags/tag9.xml><?xml version="1.0" encoding="utf-8"?>
<p:tagLst xmlns:p="http://schemas.openxmlformats.org/presentationml/2006/main">
  <p:tag name="MH" val="20151202223958"/>
  <p:tag name="MH_LIBRARY" val="GRAPHIC"/>
  <p:tag name="MH_TYPE" val="Other"/>
  <p:tag name="MH_ORDER" val="3"/>
</p:tagLst>
</file>

<file path=ppt/theme/theme1.xml><?xml version="1.0" encoding="utf-8"?>
<a:theme xmlns:a="http://schemas.openxmlformats.org/drawingml/2006/main" name="中国电信模板2">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中国电信模板2">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42D1E8A-D62D-446D-806D-A654BE64151E}"/>
</file>

<file path=customXml/itemProps2.xml><?xml version="1.0" encoding="utf-8"?>
<ds:datastoreItem xmlns:ds="http://schemas.openxmlformats.org/officeDocument/2006/customXml" ds:itemID="{EF57CB87-20FD-4DB9-BFA5-716DE7A82026}"/>
</file>

<file path=customXml/itemProps3.xml><?xml version="1.0" encoding="utf-8"?>
<ds:datastoreItem xmlns:ds="http://schemas.openxmlformats.org/officeDocument/2006/customXml" ds:itemID="{D326365A-908A-4507-854D-BA21CF9D90B6}"/>
</file>

<file path=docProps/app.xml><?xml version="1.0" encoding="utf-8"?>
<Properties xmlns="http://schemas.openxmlformats.org/officeDocument/2006/extended-properties" xmlns:vt="http://schemas.openxmlformats.org/officeDocument/2006/docPropsVTypes">
  <TotalTime>0</TotalTime>
  <Words>8200</Words>
  <Application>WPS 演示</Application>
  <PresentationFormat>自定义</PresentationFormat>
  <Paragraphs>508</Paragraphs>
  <Slides>20</Slides>
  <Notes>6</Notes>
  <HiddenSlides>0</HiddenSlides>
  <MMClips>0</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1</vt:i4>
      </vt:variant>
      <vt:variant>
        <vt:lpstr>幻灯片标题</vt:lpstr>
      </vt:variant>
      <vt:variant>
        <vt:i4>20</vt:i4>
      </vt:variant>
    </vt:vector>
  </HeadingPairs>
  <TitlesOfParts>
    <vt:vector size="43" baseType="lpstr">
      <vt:lpstr>Arial</vt:lpstr>
      <vt:lpstr>宋体</vt:lpstr>
      <vt:lpstr>Wingdings</vt:lpstr>
      <vt:lpstr>微软雅黑</vt:lpstr>
      <vt:lpstr>楷体</vt:lpstr>
      <vt:lpstr>Calibri</vt:lpstr>
      <vt:lpstr>黑体</vt:lpstr>
      <vt:lpstr>Wingdings</vt:lpstr>
      <vt:lpstr>仿宋_GB2312</vt:lpstr>
      <vt:lpstr>仿宋</vt:lpstr>
      <vt:lpstr>楷体_GB2312</vt:lpstr>
      <vt:lpstr>华文细黑</vt:lpstr>
      <vt:lpstr>仿宋_GB2312</vt:lpstr>
      <vt:lpstr>Impact</vt:lpstr>
      <vt:lpstr>Arial</vt:lpstr>
      <vt:lpstr>Calibri</vt:lpstr>
      <vt:lpstr>Arial Unicode MS</vt:lpstr>
      <vt:lpstr>华文彩云</vt:lpstr>
      <vt:lpstr>华文行楷</vt:lpstr>
      <vt:lpstr>新宋体</vt:lpstr>
      <vt:lpstr>中国电信模板2</vt:lpstr>
      <vt:lpstr>1_中国电信模板2</vt:lpstr>
      <vt:lpstr>Excel.Chart.8</vt:lpstr>
      <vt:lpstr>中国电信普遍服务探索与实践</vt:lpstr>
      <vt:lpstr>PowerPoint 演示文稿</vt:lpstr>
      <vt:lpstr>PowerPoint 演示文稿</vt:lpstr>
      <vt:lpstr>PowerPoint 演示文稿</vt:lpstr>
      <vt:lpstr>PowerPoint 演示文稿</vt:lpstr>
      <vt:lpstr>中国开展电信普遍服务的历史沿革</vt:lpstr>
      <vt:lpstr>PowerPoint 演示文稿</vt:lpstr>
      <vt:lpstr>PowerPoint 演示文稿</vt:lpstr>
      <vt:lpstr>PowerPoint 演示文稿</vt:lpstr>
      <vt:lpstr>PowerPoint 演示文稿</vt:lpstr>
      <vt:lpstr>PowerPoint 演示文稿</vt:lpstr>
      <vt:lpstr>PowerPoint 演示文稿</vt:lpstr>
      <vt:lpstr>组织五批电信普遍服务试点，大幅提升农村宽带网络覆盖率</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关于电信普遍服务试点工作情况的汇报</dc:title>
  <dc:creator>zhangyue</dc:creator>
  <cp:lastModifiedBy>chengcheng</cp:lastModifiedBy>
  <cp:revision>327</cp:revision>
  <dcterms:created xsi:type="dcterms:W3CDTF">2016-11-17T14:31:00Z</dcterms:created>
  <dcterms:modified xsi:type="dcterms:W3CDTF">2019-07-26T01:18:09Z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y fmtid="{D5CDD505-2E9C-101B-9397-08002B2CF9AE}" pid="3" name="KSORubyTemplateID">
    <vt:lpwstr>2</vt:lpwstr>
  </property>
  <property fmtid="{D5CDD505-2E9C-101B-9397-08002B2CF9AE}" pid="4" name="ContentTypeId">
    <vt:lpwstr>0x010100202BB634496EAB498A685EA26DE87D9A</vt:lpwstr>
  </property>
</Properties>
</file>