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0" r:id="rId5"/>
    <p:sldId id="267" r:id="rId6"/>
    <p:sldId id="266" r:id="rId7"/>
    <p:sldId id="261" r:id="rId8"/>
    <p:sldId id="265" r:id="rId9"/>
    <p:sldId id="268" r:id="rId10"/>
    <p:sldId id="262" r:id="rId11"/>
    <p:sldId id="269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5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D695-038D-4135-9999-3D1BC6AC794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4E83-F32D-4377-BF05-15310A90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4149080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18170"/>
            <a:ext cx="7772400" cy="147002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NZ" sz="2800" b="1" dirty="0">
                <a:latin typeface="Myriad Pro" pitchFamily="34" charset="0"/>
              </a:rPr>
              <a:t>RF Management, IMT Bands and Type Approval Processes in</a:t>
            </a:r>
            <a:br>
              <a:rPr lang="en-NZ" sz="2800" b="1" dirty="0">
                <a:latin typeface="Myriad Pro" pitchFamily="34" charset="0"/>
              </a:rPr>
            </a:br>
            <a:r>
              <a:rPr lang="en-NZ" sz="2800" b="1" dirty="0">
                <a:latin typeface="Myriad Pro" pitchFamily="34" charset="0"/>
              </a:rPr>
              <a:t>Vanuatu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12" y="3872644"/>
            <a:ext cx="8496944" cy="1752600"/>
          </a:xfrm>
        </p:spPr>
        <p:txBody>
          <a:bodyPr>
            <a:normAutofit/>
          </a:bodyPr>
          <a:lstStyle/>
          <a:p>
            <a:pPr algn="r"/>
            <a:endParaRPr lang="en-US" b="1" dirty="0">
              <a:solidFill>
                <a:schemeClr val="bg1"/>
              </a:solidFill>
              <a:latin typeface="Myriad Pro" pitchFamily="34" charset="0"/>
            </a:endParaRPr>
          </a:p>
          <a:p>
            <a:pPr algn="l"/>
            <a:r>
              <a:rPr lang="en-US" b="1" dirty="0"/>
              <a:t>Presented to Training participant, </a:t>
            </a:r>
          </a:p>
          <a:p>
            <a:pPr algn="l"/>
            <a:r>
              <a:rPr lang="en-US" b="1" dirty="0"/>
              <a:t>Fiji</a:t>
            </a:r>
            <a:br>
              <a:rPr lang="en-US" b="1" dirty="0"/>
            </a:br>
            <a:r>
              <a:rPr lang="en-US" b="1" dirty="0"/>
              <a:t>Date: 11</a:t>
            </a:r>
            <a:r>
              <a:rPr lang="en-US" b="1" baseline="30000" dirty="0"/>
              <a:t>th</a:t>
            </a:r>
            <a:r>
              <a:rPr lang="en-US" b="1" dirty="0"/>
              <a:t> April 2019</a:t>
            </a:r>
            <a:r>
              <a:rPr lang="en-US" b="1" dirty="0">
                <a:latin typeface="Myriad Pro" pitchFamily="34" charset="0"/>
              </a:rPr>
              <a:t> </a:t>
            </a:r>
            <a:endParaRPr lang="en-NZ" b="1" dirty="0">
              <a:latin typeface="Myriad Pro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6021288"/>
            <a:ext cx="683526" cy="7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79577" y="6237313"/>
            <a:ext cx="100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900" dirty="0"/>
              <a:t>The Government </a:t>
            </a:r>
          </a:p>
          <a:p>
            <a:r>
              <a:rPr lang="en-NZ" sz="900" dirty="0"/>
              <a:t>of The Republic</a:t>
            </a:r>
          </a:p>
          <a:p>
            <a:r>
              <a:rPr lang="en-NZ" sz="900" dirty="0"/>
              <a:t>of Vanuatu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9149299" cy="206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5123300"/>
            <a:ext cx="2267352" cy="16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21934"/>
            <a:ext cx="10515600" cy="490909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b="1" dirty="0" smtClean="0"/>
              <a:t>Current Spectrum Pricing</a:t>
            </a:r>
            <a:endParaRPr lang="en-AU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696445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IMT Bands</a:t>
            </a:r>
          </a:p>
          <a:p>
            <a:pPr lvl="1"/>
            <a:r>
              <a:rPr lang="en-AU" dirty="0" smtClean="0"/>
              <a:t>APT700MHz (</a:t>
            </a:r>
            <a:r>
              <a:rPr lang="en-AU" dirty="0"/>
              <a:t>$US</a:t>
            </a:r>
            <a:r>
              <a:rPr lang="en-AU" dirty="0" smtClean="0"/>
              <a:t>788 per MHz)</a:t>
            </a:r>
          </a:p>
          <a:p>
            <a:pPr lvl="1"/>
            <a:r>
              <a:rPr lang="en-AU" dirty="0" smtClean="0"/>
              <a:t>900MHz (</a:t>
            </a:r>
            <a:r>
              <a:rPr lang="en-AU" dirty="0"/>
              <a:t>$</a:t>
            </a:r>
            <a:r>
              <a:rPr lang="en-AU" dirty="0" smtClean="0"/>
              <a:t>US788 per MHz)</a:t>
            </a:r>
          </a:p>
          <a:p>
            <a:pPr lvl="1"/>
            <a:r>
              <a:rPr lang="en-AU" dirty="0" smtClean="0"/>
              <a:t>1800MHz (</a:t>
            </a:r>
            <a:r>
              <a:rPr lang="en-AU" dirty="0"/>
              <a:t>$US</a:t>
            </a:r>
            <a:r>
              <a:rPr lang="en-AU" dirty="0" smtClean="0"/>
              <a:t>438 per MHz)</a:t>
            </a:r>
          </a:p>
          <a:p>
            <a:pPr lvl="1"/>
            <a:r>
              <a:rPr lang="en-AU" dirty="0" smtClean="0"/>
              <a:t>2100MHz (</a:t>
            </a:r>
            <a:r>
              <a:rPr lang="en-AU" dirty="0"/>
              <a:t>$</a:t>
            </a:r>
            <a:r>
              <a:rPr lang="en-AU" dirty="0" smtClean="0"/>
              <a:t>US236 per MHz)</a:t>
            </a:r>
          </a:p>
          <a:p>
            <a:pPr lvl="1"/>
            <a:r>
              <a:rPr lang="en-AU" dirty="0" smtClean="0"/>
              <a:t>Digital TV bands</a:t>
            </a:r>
          </a:p>
          <a:p>
            <a:r>
              <a:rPr lang="en-AU" dirty="0" err="1" smtClean="0"/>
              <a:t>WiMax</a:t>
            </a:r>
            <a:r>
              <a:rPr lang="en-AU" dirty="0" smtClean="0"/>
              <a:t> Bands</a:t>
            </a:r>
          </a:p>
          <a:p>
            <a:pPr lvl="1"/>
            <a:r>
              <a:rPr lang="en-AU" dirty="0" smtClean="0"/>
              <a:t>2.3 GHz </a:t>
            </a:r>
            <a:r>
              <a:rPr lang="en-AU" dirty="0"/>
              <a:t>($</a:t>
            </a:r>
            <a:r>
              <a:rPr lang="en-AU" dirty="0" smtClean="0"/>
              <a:t>US149 per MHz)</a:t>
            </a:r>
          </a:p>
          <a:p>
            <a:pPr lvl="1"/>
            <a:r>
              <a:rPr lang="en-AU" dirty="0" smtClean="0"/>
              <a:t> 2.5 GHz  </a:t>
            </a:r>
            <a:r>
              <a:rPr lang="en-AU" dirty="0"/>
              <a:t>($</a:t>
            </a:r>
            <a:r>
              <a:rPr lang="en-AU" dirty="0" smtClean="0"/>
              <a:t>US197per MHz)</a:t>
            </a:r>
          </a:p>
          <a:p>
            <a:pPr lvl="1"/>
            <a:r>
              <a:rPr lang="en-AU" dirty="0" smtClean="0"/>
              <a:t>3.5 GHz </a:t>
            </a:r>
            <a:r>
              <a:rPr lang="en-AU" dirty="0"/>
              <a:t>($</a:t>
            </a:r>
            <a:r>
              <a:rPr lang="en-AU" dirty="0" smtClean="0"/>
              <a:t>US131 per MHz)</a:t>
            </a:r>
          </a:p>
          <a:p>
            <a:r>
              <a:rPr lang="en-AU" dirty="0" smtClean="0"/>
              <a:t>Digital TV bands</a:t>
            </a:r>
          </a:p>
          <a:p>
            <a:pPr lvl="1"/>
            <a:r>
              <a:rPr lang="en-AU" dirty="0" smtClean="0"/>
              <a:t>500 – 690 MHz (</a:t>
            </a:r>
            <a:r>
              <a:rPr lang="en-AU" dirty="0"/>
              <a:t>$US59 per MHz)</a:t>
            </a:r>
            <a:endParaRPr lang="en-AU" dirty="0" smtClean="0"/>
          </a:p>
          <a:p>
            <a:r>
              <a:rPr lang="en-AU" dirty="0" smtClean="0"/>
              <a:t>Radio Apparatus Licence</a:t>
            </a:r>
          </a:p>
          <a:p>
            <a:pPr lvl="1"/>
            <a:r>
              <a:rPr lang="en-AU" dirty="0" smtClean="0"/>
              <a:t>Aeronautical, Maritime, Amateur, Fixed, Land Mobile etc..</a:t>
            </a:r>
          </a:p>
          <a:p>
            <a:pPr lvl="2"/>
            <a:r>
              <a:rPr lang="en-AU" dirty="0" smtClean="0"/>
              <a:t>Approved fees are charge per Radio Apparatus Device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10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91829"/>
            <a:ext cx="10515600" cy="5200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Legal Frame work and Importance of Type Approval in Vanuatu</a:t>
            </a:r>
            <a:endParaRPr lang="en-AU" sz="32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823" y="1100900"/>
            <a:ext cx="105939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</a:rPr>
              <a:t>With the rapid increase in the uptake of mobile, internet, Pay-tv and radio services in Vanuatu, it is evident that the market is seeing an increase in the number of </a:t>
            </a:r>
            <a:r>
              <a:rPr lang="en-US" b="0" i="0" dirty="0" err="1" smtClean="0">
                <a:effectLst/>
              </a:rPr>
              <a:t>radiocommunications</a:t>
            </a:r>
            <a:r>
              <a:rPr lang="en-US" b="0" i="0" dirty="0" smtClean="0">
                <a:effectLst/>
              </a:rPr>
              <a:t>, telecommunications and Broadcasting devices and equipment from different vendors and suppliers. Some of which may be of low quality and may not be compliant with applicable international standards and requirements.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powers prescribed by the ACT, the TRBR has implemented the Telecommunications, </a:t>
            </a:r>
            <a:r>
              <a:rPr lang="en-US" dirty="0" err="1" smtClean="0"/>
              <a:t>Radiocommunications</a:t>
            </a:r>
            <a:r>
              <a:rPr lang="en-US" dirty="0" smtClean="0"/>
              <a:t> </a:t>
            </a:r>
            <a:r>
              <a:rPr lang="en-US" dirty="0"/>
              <a:t>and Broadcasting Type Approval and Conformity to Technical </a:t>
            </a:r>
            <a:r>
              <a:rPr lang="en-US" dirty="0" err="1"/>
              <a:t>Standrads</a:t>
            </a:r>
            <a:r>
              <a:rPr lang="en-US" dirty="0"/>
              <a:t> Regulations Order No. 191 of 2018 </a:t>
            </a:r>
            <a:r>
              <a:rPr lang="en-US" dirty="0" smtClean="0"/>
              <a:t>which was </a:t>
            </a:r>
            <a:r>
              <a:rPr lang="en-US" dirty="0"/>
              <a:t>gazette on the 23 of November </a:t>
            </a:r>
            <a:r>
              <a:rPr lang="en-US" dirty="0" smtClean="0"/>
              <a:t>2018 to overcome any present or potential problems as the result of importing low quality non-compliant </a:t>
            </a:r>
            <a:r>
              <a:rPr lang="en-US" dirty="0" err="1" smtClean="0"/>
              <a:t>Radiocommunications</a:t>
            </a:r>
            <a:r>
              <a:rPr lang="en-US" dirty="0" smtClean="0"/>
              <a:t> and Telecommunications Terminal Equipment (R&amp;TTE).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TRBR believes that verification </a:t>
            </a:r>
            <a:r>
              <a:rPr lang="en-US" dirty="0"/>
              <a:t>of </a:t>
            </a:r>
            <a:r>
              <a:rPr lang="en-US" dirty="0" smtClean="0"/>
              <a:t>R&amp;TTE equipment </a:t>
            </a:r>
            <a:r>
              <a:rPr lang="en-US" dirty="0"/>
              <a:t>against the applicable international standards and requirements </a:t>
            </a:r>
            <a:r>
              <a:rPr lang="en-US" dirty="0" smtClean="0"/>
              <a:t>will </a:t>
            </a:r>
            <a:r>
              <a:rPr lang="en-US" dirty="0"/>
              <a:t>ensure that the ICT equipment or </a:t>
            </a:r>
            <a:r>
              <a:rPr lang="en-US" dirty="0" smtClean="0"/>
              <a:t>R&amp;TTE </a:t>
            </a:r>
            <a:r>
              <a:rPr lang="en-US" dirty="0"/>
              <a:t>does not cause any interference, or long or short term damage to the radio and telco networks, the environment and also the general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4553"/>
            <a:ext cx="10515600" cy="5200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Who can Apply for Type Approval in Vanuatu</a:t>
            </a:r>
            <a:endParaRPr lang="en-AU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29" y="1050588"/>
            <a:ext cx="112743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TRBR understand that it is a challenge for a local company to apply for Type Approval Certification for certain reasons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TRBR accepts Type Approval Application form both Manufactures, Foreign agents and importers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TRBR will issued a Type Approval Certificate to a manufacture or a foreign agent, however this certificate cannot be used for clearance at the customs boarder control unit.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a local company to import into Vanuatu they need another type approval certificate to use for clearance at the customs.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Local Company can used the manufacture certificate for an approved model to apply for a certificate to be issued to them for customs clearance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Currently there are no fees applied for Type Approval certifying process, however TRBR is looking to implement fees in the near future.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As of 1</a:t>
            </a:r>
            <a:r>
              <a:rPr lang="en-US" baseline="30000" dirty="0" smtClean="0"/>
              <a:t>st</a:t>
            </a:r>
            <a:r>
              <a:rPr lang="en-US" dirty="0" smtClean="0"/>
              <a:t> January 2019, TRBR have received 20 Type Approval Applications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4553"/>
            <a:ext cx="10515600" cy="5200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TRBR TYPE APPROVAL APPLICATION PROCESS</a:t>
            </a:r>
            <a:endParaRPr lang="en-AU" sz="32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3" y="714645"/>
            <a:ext cx="5075058" cy="5865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9724" y="948690"/>
            <a:ext cx="6641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TRBR Received Application form from Manufactures, foreign Agent or local importer.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TRBR review Type Approval Application form, it is important that all the documents requested in application form must be submitted and are correctly labeled.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Documents provided are check making sure they are compliant to available international standards and requirements.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If equipment is compliance with international standards  then TRBR will issue a type approval certificate to applicant.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Certificate is issued for the life time of the model number/name that was approved (4 years)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Phones for personal used does not required type Approval, however if some individual is ordering more than 5 phone then they will need a type approval from TRBR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7206" y="2824541"/>
            <a:ext cx="10515600" cy="5200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Questions ??</a:t>
            </a:r>
            <a:endParaRPr lang="en-A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9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915"/>
            <a:ext cx="10515600" cy="7049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Vanuatu – Geopolitical Overview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46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75775" y="917895"/>
            <a:ext cx="8213453" cy="4955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Archipelago consisting of 83 islands of which 63 are inhabited</a:t>
            </a:r>
          </a:p>
          <a:p>
            <a:r>
              <a:rPr lang="en-AU" sz="2000" dirty="0" smtClean="0"/>
              <a:t>Population of approximately 272,500 (July 2017 mini census estimates)</a:t>
            </a:r>
          </a:p>
          <a:p>
            <a:pPr lvl="1"/>
            <a:r>
              <a:rPr lang="en-AU" sz="1800" dirty="0" smtClean="0"/>
              <a:t>40% of the population are under 15</a:t>
            </a:r>
          </a:p>
          <a:p>
            <a:pPr lvl="1"/>
            <a:r>
              <a:rPr lang="en-AU" sz="1800" dirty="0" smtClean="0"/>
              <a:t>75% of the population live in rural areas</a:t>
            </a:r>
          </a:p>
          <a:p>
            <a:r>
              <a:rPr lang="en-AU" sz="2000" dirty="0" smtClean="0"/>
              <a:t>GDP (2015) of $US767.4 million</a:t>
            </a:r>
          </a:p>
          <a:p>
            <a:r>
              <a:rPr lang="en-AU" sz="2000" dirty="0" smtClean="0"/>
              <a:t>Largest contributor to GDP is Services (tourism)</a:t>
            </a:r>
          </a:p>
          <a:p>
            <a:pPr lvl="1"/>
            <a:r>
              <a:rPr lang="en-AU" sz="1800" dirty="0" smtClean="0"/>
              <a:t>Agriculture follows close behind</a:t>
            </a:r>
          </a:p>
          <a:p>
            <a:pPr>
              <a:spcBef>
                <a:spcPts val="0"/>
              </a:spcBef>
            </a:pPr>
            <a:r>
              <a:rPr lang="en-AU" sz="2000" dirty="0" smtClean="0"/>
              <a:t>GNI per capita (2014) $US3,140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5% of monthly income is $US13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Cheapest unlimited fixed internet service is $US58 (512kbps)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1.5Gb monthly prepaid mobile (3G/4G+) data is $US8.95 </a:t>
            </a:r>
          </a:p>
          <a:p>
            <a:pPr>
              <a:spcBef>
                <a:spcPts val="0"/>
              </a:spcBef>
            </a:pPr>
            <a:r>
              <a:rPr lang="en-AU" sz="2000" dirty="0" smtClean="0"/>
              <a:t>Challenges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Political stability, economic development, natural disasters, high cost of logistics (transport and shipping), ICT literacy</a:t>
            </a:r>
            <a:endParaRPr lang="en-AU" sz="2000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6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21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Competitive Landscape</a:t>
            </a:r>
            <a:endParaRPr lang="en-AU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803845"/>
            <a:ext cx="12012488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Two full service carriers (Telecom Vanuatu, </a:t>
            </a:r>
            <a:r>
              <a:rPr lang="en-AU" sz="2000" dirty="0" err="1" smtClean="0"/>
              <a:t>Digicel</a:t>
            </a:r>
            <a:r>
              <a:rPr lang="en-AU" sz="2000" dirty="0" smtClean="0"/>
              <a:t>)</a:t>
            </a:r>
          </a:p>
          <a:p>
            <a:pPr lvl="1"/>
            <a:r>
              <a:rPr lang="en-AU" sz="1800" dirty="0" smtClean="0"/>
              <a:t>Significant microwave backhaul and spur infrastructures</a:t>
            </a:r>
          </a:p>
          <a:p>
            <a:pPr lvl="1"/>
            <a:r>
              <a:rPr lang="en-AU" sz="1800" dirty="0" smtClean="0"/>
              <a:t>Minimal use of satellite technologies </a:t>
            </a:r>
          </a:p>
          <a:p>
            <a:pPr lvl="1"/>
            <a:r>
              <a:rPr lang="en-US" sz="1800" dirty="0" smtClean="0"/>
              <a:t>B</a:t>
            </a:r>
            <a:r>
              <a:rPr lang="en-AU" sz="1800" dirty="0" err="1" smtClean="0"/>
              <a:t>oth</a:t>
            </a:r>
            <a:r>
              <a:rPr lang="en-AU" sz="1800" dirty="0" smtClean="0"/>
              <a:t> use licenced and </a:t>
            </a:r>
            <a:r>
              <a:rPr lang="en-AU" sz="1800" dirty="0" err="1" smtClean="0"/>
              <a:t>unlicenced</a:t>
            </a:r>
            <a:r>
              <a:rPr lang="en-AU" sz="1800" dirty="0" smtClean="0"/>
              <a:t> spectrum</a:t>
            </a:r>
          </a:p>
          <a:p>
            <a:r>
              <a:rPr lang="en-AU" sz="2000" dirty="0" smtClean="0"/>
              <a:t>There further 5 ISP players</a:t>
            </a:r>
          </a:p>
          <a:p>
            <a:pPr lvl="1"/>
            <a:r>
              <a:rPr lang="en-AU" sz="1800" dirty="0" err="1" smtClean="0"/>
              <a:t>Telsat</a:t>
            </a:r>
            <a:r>
              <a:rPr lang="en-AU" sz="1800" dirty="0" smtClean="0"/>
              <a:t> – WISP (unlicensed spectrum), HTS VSAT (</a:t>
            </a:r>
            <a:r>
              <a:rPr lang="en-AU" sz="1800" dirty="0" err="1" smtClean="0"/>
              <a:t>Kacific</a:t>
            </a:r>
            <a:r>
              <a:rPr lang="en-AU" sz="1800" dirty="0" smtClean="0"/>
              <a:t>)</a:t>
            </a:r>
          </a:p>
          <a:p>
            <a:pPr lvl="1"/>
            <a:r>
              <a:rPr lang="en-AU" sz="1800" dirty="0" err="1" smtClean="0"/>
              <a:t>Wantok</a:t>
            </a:r>
            <a:r>
              <a:rPr lang="en-AU" sz="1800" dirty="0" smtClean="0"/>
              <a:t> – WISP (fixed 4G licenced and </a:t>
            </a:r>
            <a:r>
              <a:rPr lang="en-AU" sz="1800" dirty="0" err="1" smtClean="0"/>
              <a:t>unlicenced</a:t>
            </a:r>
            <a:r>
              <a:rPr lang="en-AU" sz="1800" dirty="0" smtClean="0"/>
              <a:t> spectrum), HTS VSAT (</a:t>
            </a:r>
            <a:r>
              <a:rPr lang="en-AU" sz="1800" dirty="0" err="1" smtClean="0"/>
              <a:t>Kacific</a:t>
            </a:r>
            <a:r>
              <a:rPr lang="en-AU" sz="1800" dirty="0" smtClean="0"/>
              <a:t>)</a:t>
            </a:r>
          </a:p>
          <a:p>
            <a:pPr lvl="1"/>
            <a:r>
              <a:rPr lang="en-AU" sz="1800" dirty="0" smtClean="0"/>
              <a:t>SPIM – Wireless hotspots (</a:t>
            </a:r>
            <a:r>
              <a:rPr lang="en-US" sz="1800" dirty="0" err="1" smtClean="0"/>
              <a:t>unlicenced</a:t>
            </a:r>
            <a:r>
              <a:rPr lang="en-US" sz="1800" dirty="0" smtClean="0"/>
              <a:t> spectrum) </a:t>
            </a:r>
          </a:p>
          <a:p>
            <a:pPr lvl="1"/>
            <a:r>
              <a:rPr lang="en-AU" sz="1800" dirty="0" smtClean="0"/>
              <a:t>PGL – HTS VSAT (</a:t>
            </a:r>
            <a:r>
              <a:rPr lang="en-AU" sz="1800" dirty="0" err="1" smtClean="0"/>
              <a:t>Kacific</a:t>
            </a:r>
            <a:r>
              <a:rPr lang="en-AU" sz="1800" dirty="0" smtClean="0"/>
              <a:t>)</a:t>
            </a:r>
          </a:p>
          <a:p>
            <a:pPr lvl="1"/>
            <a:r>
              <a:rPr lang="en-AU" sz="1800" dirty="0" smtClean="0"/>
              <a:t>PLL – Pacific Link Limited (VSAT)</a:t>
            </a:r>
          </a:p>
          <a:p>
            <a:r>
              <a:rPr lang="en-AU" sz="2000" dirty="0" smtClean="0"/>
              <a:t>Single Submarine Cable – Interchange Cable Limited</a:t>
            </a:r>
          </a:p>
          <a:p>
            <a:pPr lvl="1"/>
            <a:r>
              <a:rPr lang="en-AU" sz="1800" dirty="0" smtClean="0"/>
              <a:t>Fiji – Vanuatu</a:t>
            </a:r>
          </a:p>
          <a:p>
            <a:pPr lvl="1"/>
            <a:r>
              <a:rPr lang="en-US" sz="1800" dirty="0" smtClean="0"/>
              <a:t>S</a:t>
            </a:r>
            <a:r>
              <a:rPr lang="en-AU" sz="1800" dirty="0" smtClean="0"/>
              <a:t>second cable in planning phase (RFS estimated late 2019 early 2020 ??)</a:t>
            </a:r>
          </a:p>
          <a:p>
            <a:pPr lvl="2"/>
            <a:r>
              <a:rPr lang="en-AU" sz="1800" dirty="0" smtClean="0"/>
              <a:t>Planned route: Port Vila – </a:t>
            </a:r>
            <a:r>
              <a:rPr lang="en-AU" sz="1800" dirty="0" err="1" smtClean="0"/>
              <a:t>Luganville</a:t>
            </a:r>
            <a:r>
              <a:rPr lang="en-AU" sz="1800" dirty="0" smtClean="0"/>
              <a:t> - Honiara</a:t>
            </a:r>
          </a:p>
          <a:p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34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4464" y="326214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en-AU" sz="3200" b="1" dirty="0" smtClean="0">
                <a:latin typeface="+mj-lt"/>
              </a:rPr>
              <a:t>Legal Framework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803845"/>
            <a:ext cx="11887302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1800" dirty="0" smtClean="0"/>
              <a:t>TRR now TRBR was established by the government through the </a:t>
            </a:r>
            <a:r>
              <a:rPr lang="en-AU" sz="1800" b="1" dirty="0" smtClean="0"/>
              <a:t>Telecommunications </a:t>
            </a:r>
            <a:r>
              <a:rPr lang="en-AU" sz="1800" b="1" dirty="0"/>
              <a:t>and </a:t>
            </a:r>
            <a:r>
              <a:rPr lang="en-AU" sz="1800" b="1" dirty="0" err="1"/>
              <a:t>Radiocommunications</a:t>
            </a:r>
            <a:r>
              <a:rPr lang="en-AU" sz="1800" b="1" dirty="0"/>
              <a:t> Regulations Act, No 30 of 2009</a:t>
            </a:r>
            <a:r>
              <a:rPr lang="en-AU" sz="1800" dirty="0"/>
              <a:t>, </a:t>
            </a:r>
            <a:r>
              <a:rPr lang="en-AU" sz="1800" dirty="0" smtClean="0"/>
              <a:t>as amended by amendment 22 2018 (the Act).</a:t>
            </a:r>
          </a:p>
          <a:p>
            <a:pPr marL="342900" lvl="1" indent="-34290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1800" dirty="0"/>
              <a:t>TRBR </a:t>
            </a:r>
            <a:r>
              <a:rPr lang="en-AU" sz="1800" dirty="0" smtClean="0"/>
              <a:t>is established as an independent </a:t>
            </a:r>
            <a:r>
              <a:rPr lang="en-AU" sz="1800" dirty="0"/>
              <a:t>legal regulatory body, to provide for a regulatory framework for telecommunications, </a:t>
            </a:r>
            <a:r>
              <a:rPr lang="en-AU" sz="1800" dirty="0" err="1"/>
              <a:t>radiocommunications</a:t>
            </a:r>
            <a:r>
              <a:rPr lang="en-AU" sz="1800" dirty="0"/>
              <a:t> and broadcasting in Vanuatu. </a:t>
            </a:r>
            <a:endParaRPr lang="en-AU" sz="1800" dirty="0" smtClean="0"/>
          </a:p>
          <a:p>
            <a:pPr marL="342900" lvl="1" indent="-342900"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</a:pPr>
            <a:r>
              <a:rPr lang="en-US" sz="1800" dirty="0" smtClean="0"/>
              <a:t>Legislation </a:t>
            </a:r>
            <a:r>
              <a:rPr lang="en-US" sz="1800" dirty="0"/>
              <a:t>that mandates </a:t>
            </a:r>
            <a:r>
              <a:rPr lang="en-US" sz="1800" dirty="0" smtClean="0"/>
              <a:t>TRBR </a:t>
            </a:r>
            <a:r>
              <a:rPr lang="en-US" sz="1800" dirty="0"/>
              <a:t>to managed the spectrum are;</a:t>
            </a:r>
          </a:p>
          <a:p>
            <a:pPr marL="857250" lvl="1" indent="-457200"/>
            <a:r>
              <a:rPr lang="en-US" sz="1800" dirty="0"/>
              <a:t>The </a:t>
            </a:r>
            <a:r>
              <a:rPr lang="en-US" sz="1800" dirty="0" smtClean="0"/>
              <a:t>Act;</a:t>
            </a:r>
            <a:endParaRPr lang="en-US" sz="1800" dirty="0"/>
          </a:p>
          <a:p>
            <a:pPr marL="857250" lvl="1" indent="-457200"/>
            <a:r>
              <a:rPr lang="en-US" sz="1800" dirty="0"/>
              <a:t>Spectrum </a:t>
            </a:r>
            <a:r>
              <a:rPr lang="en-US" sz="1800" dirty="0" smtClean="0"/>
              <a:t>Fees and </a:t>
            </a:r>
            <a:r>
              <a:rPr lang="en-US" sz="1800" dirty="0"/>
              <a:t>Radio Apparatus License </a:t>
            </a:r>
            <a:r>
              <a:rPr lang="en-US" sz="1800" dirty="0" smtClean="0"/>
              <a:t>Fees </a:t>
            </a:r>
            <a:r>
              <a:rPr lang="en-US" sz="1800" dirty="0"/>
              <a:t>regulation Order No. 157 of 2012;</a:t>
            </a:r>
          </a:p>
          <a:p>
            <a:pPr marL="857250" lvl="1" indent="-457200"/>
            <a:r>
              <a:rPr lang="en-US" sz="1800" dirty="0"/>
              <a:t>Telecommunication </a:t>
            </a:r>
            <a:r>
              <a:rPr lang="en-US" sz="1800" dirty="0" err="1" smtClean="0"/>
              <a:t>Licences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AU" sz="1800" dirty="0"/>
              <a:t>The </a:t>
            </a:r>
            <a:r>
              <a:rPr lang="en-AU" sz="1800" dirty="0" smtClean="0"/>
              <a:t>TRBR </a:t>
            </a:r>
            <a:r>
              <a:rPr lang="en-AU" sz="1800" dirty="0"/>
              <a:t>has </a:t>
            </a:r>
            <a:r>
              <a:rPr lang="en-AU" sz="1800" dirty="0" smtClean="0"/>
              <a:t>also in </a:t>
            </a:r>
            <a:r>
              <a:rPr lang="en-AU" sz="1800" dirty="0"/>
              <a:t>place policies and guidelines on band planning for;</a:t>
            </a:r>
          </a:p>
          <a:p>
            <a:pPr lvl="1"/>
            <a:r>
              <a:rPr lang="en-AU" sz="1800" dirty="0"/>
              <a:t>Fixed services</a:t>
            </a:r>
          </a:p>
          <a:p>
            <a:pPr lvl="1"/>
            <a:r>
              <a:rPr lang="en-AU" sz="1800" dirty="0"/>
              <a:t>IMT </a:t>
            </a:r>
            <a:r>
              <a:rPr lang="en-AU" sz="1800" dirty="0" smtClean="0"/>
              <a:t>services &amp; </a:t>
            </a:r>
            <a:endParaRPr lang="en-AU" sz="1800" dirty="0"/>
          </a:p>
          <a:p>
            <a:pPr lvl="1"/>
            <a:r>
              <a:rPr lang="en-AU" sz="1800" dirty="0"/>
              <a:t>Mobile </a:t>
            </a:r>
            <a:r>
              <a:rPr lang="en-AU" sz="1800" dirty="0" smtClean="0"/>
              <a:t>services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7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389"/>
            <a:ext cx="10515600" cy="597913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/>
              <a:t>National Spectrum Management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739302"/>
            <a:ext cx="8928992" cy="2995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TRBR issues licenses authorizing a person to </a:t>
            </a:r>
          </a:p>
          <a:p>
            <a:pPr lvl="1"/>
            <a:r>
              <a:rPr lang="en-US" dirty="0" smtClean="0"/>
              <a:t>Provide telecommunications and broadcasting services to end users to and from anywhere in Vanuatu; </a:t>
            </a:r>
          </a:p>
          <a:p>
            <a:pPr lvl="1"/>
            <a:r>
              <a:rPr lang="en-US" dirty="0" smtClean="0"/>
              <a:t>Operate </a:t>
            </a:r>
            <a:r>
              <a:rPr lang="en-US" dirty="0" err="1" smtClean="0"/>
              <a:t>radiocommunication</a:t>
            </a:r>
            <a:r>
              <a:rPr lang="en-US" dirty="0" smtClean="0"/>
              <a:t> devices; and </a:t>
            </a:r>
          </a:p>
          <a:p>
            <a:pPr lvl="1"/>
            <a:r>
              <a:rPr lang="en-US" dirty="0" smtClean="0"/>
              <a:t>Use the radio spectrum. </a:t>
            </a:r>
          </a:p>
          <a:p>
            <a:r>
              <a:rPr lang="en-US" dirty="0" smtClean="0"/>
              <a:t>3 types of licenses</a:t>
            </a:r>
          </a:p>
          <a:p>
            <a:pPr lvl="1"/>
            <a:r>
              <a:rPr lang="en-US" dirty="0" smtClean="0"/>
              <a:t>Spectrum License</a:t>
            </a:r>
          </a:p>
          <a:p>
            <a:pPr lvl="1"/>
            <a:r>
              <a:rPr lang="en-US" dirty="0" smtClean="0"/>
              <a:t>Radio Apparatus </a:t>
            </a:r>
            <a:r>
              <a:rPr lang="en-US" dirty="0" err="1" smtClean="0"/>
              <a:t>Licence</a:t>
            </a:r>
            <a:endParaRPr lang="en-US" dirty="0" smtClean="0"/>
          </a:p>
          <a:p>
            <a:pPr lvl="1"/>
            <a:r>
              <a:rPr lang="en-US" dirty="0" smtClean="0"/>
              <a:t>General User Radio </a:t>
            </a:r>
            <a:r>
              <a:rPr lang="en-US" dirty="0" err="1" smtClean="0"/>
              <a:t>Licence</a:t>
            </a:r>
            <a:r>
              <a:rPr lang="en-US" dirty="0" smtClean="0"/>
              <a:t> (GURL)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Existing Spectrum Management Tool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SMS4DC  (ITU) – active database system for frequency assignments and registration of active frequency licensees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AFIS – most use for inputting spectrum data for information to the spectrum users (Publicly Available)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49188"/>
            <a:ext cx="8928992" cy="28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0028"/>
            <a:ext cx="10515600" cy="6368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IMT Spectrum Bands</a:t>
            </a:r>
            <a:endParaRPr lang="en-AU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5" y="731838"/>
            <a:ext cx="11933347" cy="5407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Spectrum for IMT is used for 2G, 3G and 4G+ services</a:t>
            </a:r>
          </a:p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Spectrum </a:t>
            </a:r>
            <a:r>
              <a:rPr lang="en-US" sz="2000" kern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licences</a:t>
            </a: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 are renewed yearly</a:t>
            </a:r>
          </a:p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Current IMT spectrum bands in use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APT700Mhz</a:t>
            </a:r>
          </a:p>
          <a:p>
            <a:pPr lvl="2">
              <a:defRPr/>
            </a:pPr>
            <a:r>
              <a:rPr lang="en-US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Fully assigned with exemption an incentive to encourage operators to use the band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900MHz</a:t>
            </a:r>
          </a:p>
          <a:p>
            <a:pPr lvl="2">
              <a:defRPr/>
            </a:pPr>
            <a:r>
              <a:rPr lang="en-US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Fully assigned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1800MHz</a:t>
            </a:r>
          </a:p>
          <a:p>
            <a:pPr lvl="2">
              <a:defRPr/>
            </a:pPr>
            <a:r>
              <a:rPr lang="en-US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Fully assigned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2100MHz</a:t>
            </a:r>
          </a:p>
          <a:p>
            <a:pPr lvl="2">
              <a:defRPr/>
            </a:pPr>
            <a:r>
              <a:rPr lang="en-US" sz="16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Assigned with spare capacity </a:t>
            </a:r>
          </a:p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Future bands to be investigated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Band 5: 800MHz (APT review and PPDR)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Band 2: 1900 MHz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Band 40: 2300 MHz, Band 7: 2500 MHz, Band 38: 2500 MHz, Band 52: 3300 MHz, band 42: 3500 MHz and band 43: 3700 MHz (currently all WiMAX but little use)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WRC19 identified bands</a:t>
            </a:r>
          </a:p>
          <a:p>
            <a:pPr lvl="1">
              <a:defRPr/>
            </a:pPr>
            <a:endParaRPr lang="en-US" sz="1800" kern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2000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479"/>
            <a:ext cx="10515600" cy="48118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Satellite Spectrum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836713"/>
            <a:ext cx="88569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smtClean="0"/>
              <a:t>Little use of C-band FSS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Both full service operators have C-band dishes but have effectively turned these off in favour of cable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Can be used in backup situations if required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Some C-band in use by USP, but declining</a:t>
            </a:r>
          </a:p>
          <a:p>
            <a:pPr>
              <a:spcBef>
                <a:spcPts val="0"/>
              </a:spcBef>
            </a:pPr>
            <a:r>
              <a:rPr lang="en-US" sz="2000" smtClean="0"/>
              <a:t>Increasing use of Ku/Ka VSAT FSS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Kacific HTS services are used across the country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Provide coverage into remote and rural areas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Consideration of use for remote IMT backhaul (ie share the infrastructure)</a:t>
            </a:r>
          </a:p>
          <a:p>
            <a:pPr>
              <a:spcBef>
                <a:spcPts val="0"/>
              </a:spcBef>
            </a:pPr>
            <a:r>
              <a:rPr lang="en-US" sz="2000" smtClean="0"/>
              <a:t>Other satellite services/spectrum in use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Meteorological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TVRO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Maritime services (GMDSS)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Handheld iridium</a:t>
            </a:r>
          </a:p>
          <a:p>
            <a:pPr lvl="1">
              <a:spcBef>
                <a:spcPts val="0"/>
              </a:spcBef>
            </a:pPr>
            <a:r>
              <a:rPr lang="en-US" sz="1800" smtClean="0"/>
              <a:t>Portable BGAN services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33" y="3409678"/>
            <a:ext cx="8154761" cy="22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20"/>
            <a:ext cx="10515600" cy="529819"/>
          </a:xfrm>
        </p:spPr>
        <p:txBody>
          <a:bodyPr>
            <a:noAutofit/>
          </a:bodyPr>
          <a:lstStyle/>
          <a:p>
            <a:pPr algn="ctr"/>
            <a:r>
              <a:rPr lang="en-AU" sz="3200" b="1" dirty="0" smtClean="0"/>
              <a:t>Radio Apparatus Frequency Bands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583139"/>
            <a:ext cx="12084496" cy="540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smtClean="0"/>
              <a:t>All Aeronautical &amp; Maritime </a:t>
            </a:r>
          </a:p>
          <a:p>
            <a:r>
              <a:rPr lang="en-AU" sz="1800" dirty="0" smtClean="0"/>
              <a:t>Land Mobile (HF, VHF &amp; UHF)</a:t>
            </a:r>
          </a:p>
          <a:p>
            <a:r>
              <a:rPr lang="en-AU" sz="1800" dirty="0" smtClean="0"/>
              <a:t>Broadcasting &amp; </a:t>
            </a:r>
          </a:p>
          <a:p>
            <a:r>
              <a:rPr lang="en-AU" sz="1800" dirty="0" smtClean="0"/>
              <a:t>Fixed (Microwave etc…) 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5787"/>
            <a:ext cx="9144000" cy="4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0"/>
            <a:ext cx="12192000" cy="2560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60844"/>
            <a:ext cx="10515600" cy="5590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Future 5G Spectrum</a:t>
            </a:r>
            <a:endParaRPr lang="en-AU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12759"/>
            <a:ext cx="91440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Vanuatu is currently investigating the planning for those bands to be allocated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Likely to remain unassigned in the short to medium term</a:t>
            </a:r>
          </a:p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Spectrum under consideration is inline with current APT recommendations to be proposed at WRC19</a:t>
            </a:r>
          </a:p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There does not appear to be any significant rationale to not proceed with the ITU recommended spectrum bands</a:t>
            </a:r>
          </a:p>
          <a:p>
            <a:pPr>
              <a:defRPr/>
            </a:pPr>
            <a:r>
              <a:rPr lang="en-US" sz="2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Current demand scenarios are low</a:t>
            </a:r>
          </a:p>
          <a:p>
            <a:pPr lvl="1">
              <a:defRPr/>
            </a:pPr>
            <a:r>
              <a:rPr lang="en-US" sz="18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Unlikely that there will be any rapid uptake of 5G services in Vanuatu in the short term</a:t>
            </a:r>
          </a:p>
          <a:p>
            <a:pPr>
              <a:defRPr/>
            </a:pPr>
            <a:endParaRPr lang="en-US" sz="2000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91" y="812759"/>
            <a:ext cx="2795549" cy="26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497F10-DAAD-441D-BA76-2B473673F07A}"/>
</file>

<file path=customXml/itemProps2.xml><?xml version="1.0" encoding="utf-8"?>
<ds:datastoreItem xmlns:ds="http://schemas.openxmlformats.org/officeDocument/2006/customXml" ds:itemID="{27D29D84-1C80-43E6-BCCC-E3408BDE67F6}"/>
</file>

<file path=customXml/itemProps3.xml><?xml version="1.0" encoding="utf-8"?>
<ds:datastoreItem xmlns:ds="http://schemas.openxmlformats.org/officeDocument/2006/customXml" ds:itemID="{6E7DEB64-B879-485B-B4B5-8884305D18FA}"/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1340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Verdana</vt:lpstr>
      <vt:lpstr>Wingdings</vt:lpstr>
      <vt:lpstr>Office Theme</vt:lpstr>
      <vt:lpstr>RF Management, IMT Bands and Type Approval Processes in Vanuatu</vt:lpstr>
      <vt:lpstr>Vanuatu – Geopolitical Overview</vt:lpstr>
      <vt:lpstr>Competitive Landscape</vt:lpstr>
      <vt:lpstr>Legal Framework </vt:lpstr>
      <vt:lpstr>National Spectrum Management</vt:lpstr>
      <vt:lpstr>IMT Spectrum Bands</vt:lpstr>
      <vt:lpstr>Satellite Spectrum</vt:lpstr>
      <vt:lpstr>Radio Apparatus Frequency Bands</vt:lpstr>
      <vt:lpstr>Future 5G Spectrum</vt:lpstr>
      <vt:lpstr>Current Spectrum Pricing</vt:lpstr>
      <vt:lpstr>Legal Frame work and Importance of Type Approval in Vanuatu</vt:lpstr>
      <vt:lpstr>Who can Apply for Type Approval in Vanuatu</vt:lpstr>
      <vt:lpstr>TRBR TYPE APPROVAL APPLICATION PROCESS</vt:lpstr>
      <vt:lpstr>Questions 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Management, IMT Bands and Type Approval Processes in Vanuatu</dc:title>
  <dc:creator>Jean Luke Boas</dc:creator>
  <cp:lastModifiedBy>Jean Luke Boas</cp:lastModifiedBy>
  <cp:revision>42</cp:revision>
  <dcterms:created xsi:type="dcterms:W3CDTF">2019-04-04T00:38:30Z</dcterms:created>
  <dcterms:modified xsi:type="dcterms:W3CDTF">2019-04-11T01:47:05Z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