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5.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4.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13.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2.xml" ContentType="application/vnd.openxmlformats-officedocument.presentationml.notesSlide+xml"/>
  <Override PartName="/ppt/slideLayouts/slideLayout11.xml" ContentType="application/vnd.openxmlformats-officedocument.presentationml.slideLayout+xml"/>
  <Override PartName="/ppt/notesSlides/notesSlide5.xml" ContentType="application/vnd.openxmlformats-officedocument.presentationml.notesSlide+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61" r:id="rId2"/>
    <p:sldId id="296" r:id="rId3"/>
    <p:sldId id="264" r:id="rId4"/>
    <p:sldId id="265" r:id="rId5"/>
    <p:sldId id="266" r:id="rId6"/>
    <p:sldId id="275" r:id="rId7"/>
    <p:sldId id="262" r:id="rId8"/>
    <p:sldId id="291" r:id="rId9"/>
    <p:sldId id="276" r:id="rId10"/>
    <p:sldId id="267" r:id="rId11"/>
    <p:sldId id="277" r:id="rId12"/>
    <p:sldId id="292" r:id="rId13"/>
    <p:sldId id="293" r:id="rId14"/>
    <p:sldId id="295" r:id="rId15"/>
    <p:sldId id="260" r:id="rId16"/>
    <p:sldId id="282" r:id="rId17"/>
    <p:sldId id="283" r:id="rId18"/>
    <p:sldId id="284" r:id="rId19"/>
    <p:sldId id="281" r:id="rId20"/>
    <p:sldId id="289" r:id="rId21"/>
    <p:sldId id="290" r:id="rId22"/>
  </p:sldIdLst>
  <p:sldSz cx="9144000" cy="6858000" type="screen4x3"/>
  <p:notesSz cx="6731000" cy="9855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F3D65CF-053C-4FF2-83DF-F643CB5D55F2}">
          <p14:sldIdLst>
            <p14:sldId id="261"/>
            <p14:sldId id="296"/>
            <p14:sldId id="264"/>
            <p14:sldId id="265"/>
            <p14:sldId id="266"/>
            <p14:sldId id="275"/>
            <p14:sldId id="262"/>
            <p14:sldId id="291"/>
            <p14:sldId id="276"/>
            <p14:sldId id="267"/>
            <p14:sldId id="277"/>
          </p14:sldIdLst>
        </p14:section>
        <p14:section name="Untitled Section" id="{973E3288-5E53-46F4-A1CB-A40F2A861387}">
          <p14:sldIdLst>
            <p14:sldId id="292"/>
            <p14:sldId id="293"/>
            <p14:sldId id="295"/>
            <p14:sldId id="260"/>
            <p14:sldId id="282"/>
            <p14:sldId id="283"/>
            <p14:sldId id="284"/>
            <p14:sldId id="281"/>
            <p14:sldId id="289"/>
            <p14:sldId id="29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26" autoAdjust="0"/>
    <p:restoredTop sz="94660"/>
  </p:normalViewPr>
  <p:slideViewPr>
    <p:cSldViewPr>
      <p:cViewPr varScale="1">
        <p:scale>
          <a:sx n="74" d="100"/>
          <a:sy n="74" d="100"/>
        </p:scale>
        <p:origin x="10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 Id="rId30"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6767" cy="492760"/>
          </a:xfrm>
          <a:prstGeom prst="rect">
            <a:avLst/>
          </a:prstGeom>
        </p:spPr>
        <p:txBody>
          <a:bodyPr vert="horz" lIns="91440" tIns="45720" rIns="91440" bIns="45720" rtlCol="0"/>
          <a:lstStyle>
            <a:lvl1pPr algn="l">
              <a:defRPr sz="1200"/>
            </a:lvl1pPr>
          </a:lstStyle>
          <a:p>
            <a:endParaRPr lang="en-NZ" dirty="0"/>
          </a:p>
        </p:txBody>
      </p:sp>
      <p:sp>
        <p:nvSpPr>
          <p:cNvPr id="3" name="Date Placeholder 2"/>
          <p:cNvSpPr>
            <a:spLocks noGrp="1"/>
          </p:cNvSpPr>
          <p:nvPr>
            <p:ph type="dt" idx="1"/>
          </p:nvPr>
        </p:nvSpPr>
        <p:spPr>
          <a:xfrm>
            <a:off x="3812676" y="0"/>
            <a:ext cx="2916767" cy="492760"/>
          </a:xfrm>
          <a:prstGeom prst="rect">
            <a:avLst/>
          </a:prstGeom>
        </p:spPr>
        <p:txBody>
          <a:bodyPr vert="horz" lIns="91440" tIns="45720" rIns="91440" bIns="45720" rtlCol="0"/>
          <a:lstStyle>
            <a:lvl1pPr algn="r">
              <a:defRPr sz="1200"/>
            </a:lvl1pPr>
          </a:lstStyle>
          <a:p>
            <a:fld id="{B0A0A1A8-13A1-4BA0-BC22-20C1D733C569}" type="datetimeFigureOut">
              <a:rPr lang="en-US" smtClean="0"/>
              <a:pPr/>
              <a:t>4/12/2019</a:t>
            </a:fld>
            <a:endParaRPr lang="en-NZ" dirty="0"/>
          </a:p>
        </p:txBody>
      </p:sp>
      <p:sp>
        <p:nvSpPr>
          <p:cNvPr id="4" name="Slide Image Placeholder 3"/>
          <p:cNvSpPr>
            <a:spLocks noGrp="1" noRot="1" noChangeAspect="1"/>
          </p:cNvSpPr>
          <p:nvPr>
            <p:ph type="sldImg" idx="2"/>
          </p:nvPr>
        </p:nvSpPr>
        <p:spPr>
          <a:xfrm>
            <a:off x="901700" y="739775"/>
            <a:ext cx="4927600" cy="3695700"/>
          </a:xfrm>
          <a:prstGeom prst="rect">
            <a:avLst/>
          </a:prstGeom>
          <a:noFill/>
          <a:ln w="12700">
            <a:solidFill>
              <a:prstClr val="black"/>
            </a:solidFill>
          </a:ln>
        </p:spPr>
        <p:txBody>
          <a:bodyPr vert="horz" lIns="91440" tIns="45720" rIns="91440" bIns="45720" rtlCol="0" anchor="ctr"/>
          <a:lstStyle/>
          <a:p>
            <a:endParaRPr lang="en-NZ" dirty="0"/>
          </a:p>
        </p:txBody>
      </p:sp>
      <p:sp>
        <p:nvSpPr>
          <p:cNvPr id="5" name="Notes Placeholder 4"/>
          <p:cNvSpPr>
            <a:spLocks noGrp="1"/>
          </p:cNvSpPr>
          <p:nvPr>
            <p:ph type="body" sz="quarter" idx="3"/>
          </p:nvPr>
        </p:nvSpPr>
        <p:spPr>
          <a:xfrm>
            <a:off x="673100" y="4681220"/>
            <a:ext cx="5384800" cy="44348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0" y="9360730"/>
            <a:ext cx="2916767" cy="492760"/>
          </a:xfrm>
          <a:prstGeom prst="rect">
            <a:avLst/>
          </a:prstGeom>
        </p:spPr>
        <p:txBody>
          <a:bodyPr vert="horz" lIns="91440" tIns="45720" rIns="91440" bIns="45720" rtlCol="0" anchor="b"/>
          <a:lstStyle>
            <a:lvl1pPr algn="l">
              <a:defRPr sz="1200"/>
            </a:lvl1pPr>
          </a:lstStyle>
          <a:p>
            <a:endParaRPr lang="en-NZ" dirty="0"/>
          </a:p>
        </p:txBody>
      </p:sp>
      <p:sp>
        <p:nvSpPr>
          <p:cNvPr id="7" name="Slide Number Placeholder 6"/>
          <p:cNvSpPr>
            <a:spLocks noGrp="1"/>
          </p:cNvSpPr>
          <p:nvPr>
            <p:ph type="sldNum" sz="quarter" idx="5"/>
          </p:nvPr>
        </p:nvSpPr>
        <p:spPr>
          <a:xfrm>
            <a:off x="3812676" y="9360730"/>
            <a:ext cx="2916767" cy="492760"/>
          </a:xfrm>
          <a:prstGeom prst="rect">
            <a:avLst/>
          </a:prstGeom>
        </p:spPr>
        <p:txBody>
          <a:bodyPr vert="horz" lIns="91440" tIns="45720" rIns="91440" bIns="45720" rtlCol="0" anchor="b"/>
          <a:lstStyle>
            <a:lvl1pPr algn="r">
              <a:defRPr sz="1200"/>
            </a:lvl1pPr>
          </a:lstStyle>
          <a:p>
            <a:fld id="{BC815E7C-F448-4776-8865-97E55B73CBA6}" type="slidenum">
              <a:rPr lang="en-NZ" smtClean="0"/>
              <a:pPr/>
              <a:t>‹#›</a:t>
            </a:fld>
            <a:endParaRPr lang="en-NZ" dirty="0"/>
          </a:p>
        </p:txBody>
      </p:sp>
    </p:spTree>
    <p:extLst>
      <p:ext uri="{BB962C8B-B14F-4D97-AF65-F5344CB8AC3E}">
        <p14:creationId xmlns:p14="http://schemas.microsoft.com/office/powerpoint/2010/main" val="3682960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BC815E7C-F448-4776-8865-97E55B73CBA6}" type="slidenum">
              <a:rPr lang="en-NZ" smtClean="0"/>
              <a:pPr/>
              <a:t>1</a:t>
            </a:fld>
            <a:endParaRPr lang="en-NZ" dirty="0"/>
          </a:p>
        </p:txBody>
      </p:sp>
    </p:spTree>
    <p:extLst>
      <p:ext uri="{BB962C8B-B14F-4D97-AF65-F5344CB8AC3E}">
        <p14:creationId xmlns:p14="http://schemas.microsoft.com/office/powerpoint/2010/main" val="49014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11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F9F1183-6B21-4072-AA72-43DC81C9E73E}" type="slidenum">
              <a:rPr lang="en-US" smtClean="0">
                <a:solidFill>
                  <a:srgbClr val="000000"/>
                </a:solidFill>
                <a:latin typeface="Arial" pitchFamily="34" charset="0"/>
              </a:rPr>
              <a:pPr/>
              <a:t>8</a:t>
            </a:fld>
            <a:endParaRPr lang="en-US" dirty="0" smtClean="0">
              <a:solidFill>
                <a:srgbClr val="000000"/>
              </a:solidFill>
              <a:latin typeface="Arial" pitchFamily="34" charset="0"/>
            </a:endParaRPr>
          </a:p>
        </p:txBody>
      </p:sp>
    </p:spTree>
    <p:extLst>
      <p:ext uri="{BB962C8B-B14F-4D97-AF65-F5344CB8AC3E}">
        <p14:creationId xmlns:p14="http://schemas.microsoft.com/office/powerpoint/2010/main" val="2838773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1700" y="739775"/>
            <a:ext cx="4927600" cy="36957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DA2471C-9B74-4611-A7F7-A0C561D0FD23}"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3767705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BC815E7C-F448-4776-8865-97E55B73CBA6}" type="slidenum">
              <a:rPr lang="en-NZ" smtClean="0"/>
              <a:pPr/>
              <a:t>10</a:t>
            </a:fld>
            <a:endParaRPr lang="en-NZ" dirty="0"/>
          </a:p>
        </p:txBody>
      </p:sp>
    </p:spTree>
    <p:extLst>
      <p:ext uri="{BB962C8B-B14F-4D97-AF65-F5344CB8AC3E}">
        <p14:creationId xmlns:p14="http://schemas.microsoft.com/office/powerpoint/2010/main" val="10266689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BC815E7C-F448-4776-8865-97E55B73CBA6}" type="slidenum">
              <a:rPr lang="en-NZ" smtClean="0"/>
              <a:pPr/>
              <a:t>13</a:t>
            </a:fld>
            <a:endParaRPr lang="en-NZ" dirty="0"/>
          </a:p>
        </p:txBody>
      </p:sp>
    </p:spTree>
    <p:extLst>
      <p:ext uri="{BB962C8B-B14F-4D97-AF65-F5344CB8AC3E}">
        <p14:creationId xmlns:p14="http://schemas.microsoft.com/office/powerpoint/2010/main" val="799655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NZ"/>
          </a:p>
        </p:txBody>
      </p:sp>
      <p:sp>
        <p:nvSpPr>
          <p:cNvPr id="4" name="Date Placeholder 3"/>
          <p:cNvSpPr>
            <a:spLocks noGrp="1"/>
          </p:cNvSpPr>
          <p:nvPr>
            <p:ph type="dt" sz="half" idx="10"/>
          </p:nvPr>
        </p:nvSpPr>
        <p:spPr/>
        <p:txBody>
          <a:bodyPr/>
          <a:lstStyle/>
          <a:p>
            <a:fld id="{332F311E-E95F-4010-BF5B-439D72F67E20}" type="datetimeFigureOut">
              <a:rPr lang="en-US" smtClean="0"/>
              <a:pPr/>
              <a:t>4/12/2019</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11593CD7-11A0-466A-BF3B-C99F9530FCA2}" type="slidenum">
              <a:rPr lang="en-NZ" smtClean="0"/>
              <a:pPr/>
              <a:t>‹#›</a:t>
            </a:fld>
            <a:endParaRPr lang="en-NZ"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332F311E-E95F-4010-BF5B-439D72F67E20}" type="datetimeFigureOut">
              <a:rPr lang="en-US" smtClean="0"/>
              <a:pPr/>
              <a:t>4/12/2019</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11593CD7-11A0-466A-BF3B-C99F9530FCA2}" type="slidenum">
              <a:rPr lang="en-NZ" smtClean="0"/>
              <a:pPr/>
              <a:t>‹#›</a:t>
            </a:fld>
            <a:endParaRPr lang="en-NZ"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332F311E-E95F-4010-BF5B-439D72F67E20}" type="datetimeFigureOut">
              <a:rPr lang="en-US" smtClean="0"/>
              <a:pPr/>
              <a:t>4/12/2019</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11593CD7-11A0-466A-BF3B-C99F9530FCA2}" type="slidenum">
              <a:rPr lang="en-NZ" smtClean="0"/>
              <a:pPr/>
              <a:t>‹#›</a:t>
            </a:fld>
            <a:endParaRPr lang="en-NZ"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332F311E-E95F-4010-BF5B-439D72F67E20}" type="datetimeFigureOut">
              <a:rPr lang="en-US" smtClean="0"/>
              <a:pPr/>
              <a:t>4/12/2019</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11593CD7-11A0-466A-BF3B-C99F9530FCA2}" type="slidenum">
              <a:rPr lang="en-NZ" smtClean="0"/>
              <a:pPr/>
              <a:t>‹#›</a:t>
            </a:fld>
            <a:endParaRPr lang="en-NZ"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2F311E-E95F-4010-BF5B-439D72F67E20}" type="datetimeFigureOut">
              <a:rPr lang="en-US" smtClean="0"/>
              <a:pPr/>
              <a:t>4/12/2019</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11593CD7-11A0-466A-BF3B-C99F9530FCA2}" type="slidenum">
              <a:rPr lang="en-NZ" smtClean="0"/>
              <a:pPr/>
              <a:t>‹#›</a:t>
            </a:fld>
            <a:endParaRPr lang="en-NZ"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p:cNvSpPr>
          <p:nvPr>
            <p:ph type="dt" sz="half" idx="10"/>
          </p:nvPr>
        </p:nvSpPr>
        <p:spPr/>
        <p:txBody>
          <a:bodyPr/>
          <a:lstStyle/>
          <a:p>
            <a:fld id="{332F311E-E95F-4010-BF5B-439D72F67E20}" type="datetimeFigureOut">
              <a:rPr lang="en-US" smtClean="0"/>
              <a:pPr/>
              <a:t>4/12/2019</a:t>
            </a:fld>
            <a:endParaRPr lang="en-NZ" dirty="0"/>
          </a:p>
        </p:txBody>
      </p:sp>
      <p:sp>
        <p:nvSpPr>
          <p:cNvPr id="6" name="Footer Placeholder 5"/>
          <p:cNvSpPr>
            <a:spLocks noGrp="1"/>
          </p:cNvSpPr>
          <p:nvPr>
            <p:ph type="ftr" sz="quarter" idx="11"/>
          </p:nvPr>
        </p:nvSpPr>
        <p:spPr/>
        <p:txBody>
          <a:bodyPr/>
          <a:lstStyle/>
          <a:p>
            <a:endParaRPr lang="en-NZ" dirty="0"/>
          </a:p>
        </p:txBody>
      </p:sp>
      <p:sp>
        <p:nvSpPr>
          <p:cNvPr id="7" name="Slide Number Placeholder 6"/>
          <p:cNvSpPr>
            <a:spLocks noGrp="1"/>
          </p:cNvSpPr>
          <p:nvPr>
            <p:ph type="sldNum" sz="quarter" idx="12"/>
          </p:nvPr>
        </p:nvSpPr>
        <p:spPr/>
        <p:txBody>
          <a:bodyPr/>
          <a:lstStyle/>
          <a:p>
            <a:fld id="{11593CD7-11A0-466A-BF3B-C99F9530FCA2}" type="slidenum">
              <a:rPr lang="en-NZ" smtClean="0"/>
              <a:pPr/>
              <a:t>‹#›</a:t>
            </a:fld>
            <a:endParaRPr lang="en-NZ"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6"/>
          <p:cNvSpPr>
            <a:spLocks noGrp="1"/>
          </p:cNvSpPr>
          <p:nvPr>
            <p:ph type="dt" sz="half" idx="10"/>
          </p:nvPr>
        </p:nvSpPr>
        <p:spPr/>
        <p:txBody>
          <a:bodyPr/>
          <a:lstStyle/>
          <a:p>
            <a:fld id="{332F311E-E95F-4010-BF5B-439D72F67E20}" type="datetimeFigureOut">
              <a:rPr lang="en-US" smtClean="0"/>
              <a:pPr/>
              <a:t>4/12/2019</a:t>
            </a:fld>
            <a:endParaRPr lang="en-NZ" dirty="0"/>
          </a:p>
        </p:txBody>
      </p:sp>
      <p:sp>
        <p:nvSpPr>
          <p:cNvPr id="8" name="Footer Placeholder 7"/>
          <p:cNvSpPr>
            <a:spLocks noGrp="1"/>
          </p:cNvSpPr>
          <p:nvPr>
            <p:ph type="ftr" sz="quarter" idx="11"/>
          </p:nvPr>
        </p:nvSpPr>
        <p:spPr/>
        <p:txBody>
          <a:bodyPr/>
          <a:lstStyle/>
          <a:p>
            <a:endParaRPr lang="en-NZ" dirty="0"/>
          </a:p>
        </p:txBody>
      </p:sp>
      <p:sp>
        <p:nvSpPr>
          <p:cNvPr id="9" name="Slide Number Placeholder 8"/>
          <p:cNvSpPr>
            <a:spLocks noGrp="1"/>
          </p:cNvSpPr>
          <p:nvPr>
            <p:ph type="sldNum" sz="quarter" idx="12"/>
          </p:nvPr>
        </p:nvSpPr>
        <p:spPr/>
        <p:txBody>
          <a:bodyPr/>
          <a:lstStyle/>
          <a:p>
            <a:fld id="{11593CD7-11A0-466A-BF3B-C99F9530FCA2}" type="slidenum">
              <a:rPr lang="en-NZ" smtClean="0"/>
              <a:pPr/>
              <a:t>‹#›</a:t>
            </a:fld>
            <a:endParaRPr lang="en-NZ"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p:txBody>
          <a:bodyPr/>
          <a:lstStyle/>
          <a:p>
            <a:fld id="{332F311E-E95F-4010-BF5B-439D72F67E20}" type="datetimeFigureOut">
              <a:rPr lang="en-US" smtClean="0"/>
              <a:pPr/>
              <a:t>4/12/2019</a:t>
            </a:fld>
            <a:endParaRPr lang="en-NZ" dirty="0"/>
          </a:p>
        </p:txBody>
      </p:sp>
      <p:sp>
        <p:nvSpPr>
          <p:cNvPr id="4" name="Footer Placeholder 3"/>
          <p:cNvSpPr>
            <a:spLocks noGrp="1"/>
          </p:cNvSpPr>
          <p:nvPr>
            <p:ph type="ftr" sz="quarter" idx="11"/>
          </p:nvPr>
        </p:nvSpPr>
        <p:spPr/>
        <p:txBody>
          <a:bodyPr/>
          <a:lstStyle/>
          <a:p>
            <a:endParaRPr lang="en-NZ" dirty="0"/>
          </a:p>
        </p:txBody>
      </p:sp>
      <p:sp>
        <p:nvSpPr>
          <p:cNvPr id="5" name="Slide Number Placeholder 4"/>
          <p:cNvSpPr>
            <a:spLocks noGrp="1"/>
          </p:cNvSpPr>
          <p:nvPr>
            <p:ph type="sldNum" sz="quarter" idx="12"/>
          </p:nvPr>
        </p:nvSpPr>
        <p:spPr/>
        <p:txBody>
          <a:bodyPr/>
          <a:lstStyle/>
          <a:p>
            <a:fld id="{11593CD7-11A0-466A-BF3B-C99F9530FCA2}" type="slidenum">
              <a:rPr lang="en-NZ" smtClean="0"/>
              <a:pPr/>
              <a:t>‹#›</a:t>
            </a:fld>
            <a:endParaRPr lang="en-NZ"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2F311E-E95F-4010-BF5B-439D72F67E20}" type="datetimeFigureOut">
              <a:rPr lang="en-US" smtClean="0"/>
              <a:pPr/>
              <a:t>4/12/2019</a:t>
            </a:fld>
            <a:endParaRPr lang="en-NZ" dirty="0"/>
          </a:p>
        </p:txBody>
      </p:sp>
      <p:sp>
        <p:nvSpPr>
          <p:cNvPr id="3" name="Footer Placeholder 2"/>
          <p:cNvSpPr>
            <a:spLocks noGrp="1"/>
          </p:cNvSpPr>
          <p:nvPr>
            <p:ph type="ftr" sz="quarter" idx="11"/>
          </p:nvPr>
        </p:nvSpPr>
        <p:spPr/>
        <p:txBody>
          <a:bodyPr/>
          <a:lstStyle/>
          <a:p>
            <a:endParaRPr lang="en-NZ" dirty="0"/>
          </a:p>
        </p:txBody>
      </p:sp>
      <p:sp>
        <p:nvSpPr>
          <p:cNvPr id="4" name="Slide Number Placeholder 3"/>
          <p:cNvSpPr>
            <a:spLocks noGrp="1"/>
          </p:cNvSpPr>
          <p:nvPr>
            <p:ph type="sldNum" sz="quarter" idx="12"/>
          </p:nvPr>
        </p:nvSpPr>
        <p:spPr/>
        <p:txBody>
          <a:bodyPr/>
          <a:lstStyle/>
          <a:p>
            <a:fld id="{11593CD7-11A0-466A-BF3B-C99F9530FCA2}" type="slidenum">
              <a:rPr lang="en-NZ" smtClean="0"/>
              <a:pPr/>
              <a:t>‹#›</a:t>
            </a:fld>
            <a:endParaRPr lang="en-NZ"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2F311E-E95F-4010-BF5B-439D72F67E20}" type="datetimeFigureOut">
              <a:rPr lang="en-US" smtClean="0"/>
              <a:pPr/>
              <a:t>4/12/2019</a:t>
            </a:fld>
            <a:endParaRPr lang="en-NZ" dirty="0"/>
          </a:p>
        </p:txBody>
      </p:sp>
      <p:sp>
        <p:nvSpPr>
          <p:cNvPr id="6" name="Footer Placeholder 5"/>
          <p:cNvSpPr>
            <a:spLocks noGrp="1"/>
          </p:cNvSpPr>
          <p:nvPr>
            <p:ph type="ftr" sz="quarter" idx="11"/>
          </p:nvPr>
        </p:nvSpPr>
        <p:spPr/>
        <p:txBody>
          <a:bodyPr/>
          <a:lstStyle/>
          <a:p>
            <a:endParaRPr lang="en-NZ" dirty="0"/>
          </a:p>
        </p:txBody>
      </p:sp>
      <p:sp>
        <p:nvSpPr>
          <p:cNvPr id="7" name="Slide Number Placeholder 6"/>
          <p:cNvSpPr>
            <a:spLocks noGrp="1"/>
          </p:cNvSpPr>
          <p:nvPr>
            <p:ph type="sldNum" sz="quarter" idx="12"/>
          </p:nvPr>
        </p:nvSpPr>
        <p:spPr/>
        <p:txBody>
          <a:bodyPr/>
          <a:lstStyle/>
          <a:p>
            <a:fld id="{11593CD7-11A0-466A-BF3B-C99F9530FCA2}" type="slidenum">
              <a:rPr lang="en-NZ" smtClean="0"/>
              <a:pPr/>
              <a:t>‹#›</a:t>
            </a:fld>
            <a:endParaRPr lang="en-NZ"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2F311E-E95F-4010-BF5B-439D72F67E20}" type="datetimeFigureOut">
              <a:rPr lang="en-US" smtClean="0"/>
              <a:pPr/>
              <a:t>4/12/2019</a:t>
            </a:fld>
            <a:endParaRPr lang="en-NZ" dirty="0"/>
          </a:p>
        </p:txBody>
      </p:sp>
      <p:sp>
        <p:nvSpPr>
          <p:cNvPr id="6" name="Footer Placeholder 5"/>
          <p:cNvSpPr>
            <a:spLocks noGrp="1"/>
          </p:cNvSpPr>
          <p:nvPr>
            <p:ph type="ftr" sz="quarter" idx="11"/>
          </p:nvPr>
        </p:nvSpPr>
        <p:spPr/>
        <p:txBody>
          <a:bodyPr/>
          <a:lstStyle/>
          <a:p>
            <a:endParaRPr lang="en-NZ" dirty="0"/>
          </a:p>
        </p:txBody>
      </p:sp>
      <p:sp>
        <p:nvSpPr>
          <p:cNvPr id="7" name="Slide Number Placeholder 6"/>
          <p:cNvSpPr>
            <a:spLocks noGrp="1"/>
          </p:cNvSpPr>
          <p:nvPr>
            <p:ph type="sldNum" sz="quarter" idx="12"/>
          </p:nvPr>
        </p:nvSpPr>
        <p:spPr/>
        <p:txBody>
          <a:bodyPr/>
          <a:lstStyle/>
          <a:p>
            <a:fld id="{11593CD7-11A0-466A-BF3B-C99F9530FCA2}" type="slidenum">
              <a:rPr lang="en-NZ" smtClean="0"/>
              <a:pPr/>
              <a:t>‹#›</a:t>
            </a:fld>
            <a:endParaRPr lang="en-NZ"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NZ"/>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2F311E-E95F-4010-BF5B-439D72F67E20}" type="datetimeFigureOut">
              <a:rPr lang="en-US" smtClean="0"/>
              <a:pPr/>
              <a:t>4/12/2019</a:t>
            </a:fld>
            <a:endParaRPr lang="en-NZ"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593CD7-11A0-466A-BF3B-C99F9530FCA2}" type="slidenum">
              <a:rPr lang="en-NZ" smtClean="0"/>
              <a:pPr/>
              <a:t>‹#›</a:t>
            </a:fld>
            <a:endParaRPr lang="en-NZ"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8.jpeg"/><Relationship Id="rId7" Type="http://schemas.openxmlformats.org/officeDocument/2006/relationships/image" Target="../media/image13.jpeg"/><Relationship Id="rId2" Type="http://schemas.openxmlformats.org/officeDocument/2006/relationships/image" Target="../media/image9.emf"/><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10" Type="http://schemas.openxmlformats.org/officeDocument/2006/relationships/image" Target="../media/image15.png"/><Relationship Id="rId4" Type="http://schemas.openxmlformats.org/officeDocument/2006/relationships/image" Target="../media/image10.jpeg"/><Relationship Id="rId9"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11560" y="3501008"/>
            <a:ext cx="7772400" cy="936104"/>
          </a:xfrm>
        </p:spPr>
        <p:txBody>
          <a:bodyPr>
            <a:normAutofit fontScale="90000"/>
          </a:bodyPr>
          <a:lstStyle/>
          <a:p>
            <a:r>
              <a:rPr lang="en-AU" sz="4000" b="1" dirty="0" smtClean="0">
                <a:latin typeface="Aldhabi" pitchFamily="2" charset="-78"/>
                <a:cs typeface="Aldhabi" pitchFamily="2" charset="-78"/>
              </a:rPr>
              <a:t/>
            </a:r>
            <a:br>
              <a:rPr lang="en-AU" sz="4000" b="1" dirty="0" smtClean="0">
                <a:latin typeface="Aldhabi" pitchFamily="2" charset="-78"/>
                <a:cs typeface="Aldhabi" pitchFamily="2" charset="-78"/>
              </a:rPr>
            </a:br>
            <a:endParaRPr lang="en-AU" sz="6600" b="1" dirty="0">
              <a:solidFill>
                <a:schemeClr val="tx1"/>
              </a:solidFill>
              <a:latin typeface="Aldhabi" pitchFamily="2" charset="-78"/>
              <a:cs typeface="Aldhabi" pitchFamily="2" charset="-78"/>
            </a:endParaRPr>
          </a:p>
        </p:txBody>
      </p:sp>
      <p:pic>
        <p:nvPicPr>
          <p:cNvPr id="4" name="Picture 2"/>
          <p:cNvPicPr>
            <a:picLocks noChangeAspect="1" noChangeArrowheads="1"/>
          </p:cNvPicPr>
          <p:nvPr/>
        </p:nvPicPr>
        <p:blipFill>
          <a:blip r:embed="rId3" cstate="print"/>
          <a:srcRect/>
          <a:stretch>
            <a:fillRect/>
          </a:stretch>
        </p:blipFill>
        <p:spPr bwMode="auto">
          <a:xfrm>
            <a:off x="4211960" y="188640"/>
            <a:ext cx="1036086" cy="1152128"/>
          </a:xfrm>
          <a:prstGeom prst="rect">
            <a:avLst/>
          </a:prstGeom>
          <a:noFill/>
          <a:ln w="9525">
            <a:noFill/>
            <a:miter lim="800000"/>
            <a:headEnd/>
            <a:tailEnd/>
          </a:ln>
          <a:effectLst/>
        </p:spPr>
      </p:pic>
      <p:sp>
        <p:nvSpPr>
          <p:cNvPr id="5" name="Rectangle 4"/>
          <p:cNvSpPr/>
          <p:nvPr/>
        </p:nvSpPr>
        <p:spPr>
          <a:xfrm>
            <a:off x="2915816" y="1268760"/>
            <a:ext cx="3600400" cy="369332"/>
          </a:xfrm>
          <a:prstGeom prst="rect">
            <a:avLst/>
          </a:prstGeom>
        </p:spPr>
        <p:txBody>
          <a:bodyPr wrap="square">
            <a:spAutoFit/>
          </a:bodyPr>
          <a:lstStyle/>
          <a:p>
            <a:pPr algn="ctr"/>
            <a:r>
              <a:rPr lang="en-GB" b="1" dirty="0" smtClean="0">
                <a:solidFill>
                  <a:srgbClr val="FF0000"/>
                </a:solidFill>
              </a:rPr>
              <a:t>Kingdom of Tonga</a:t>
            </a:r>
          </a:p>
        </p:txBody>
      </p:sp>
      <p:sp>
        <p:nvSpPr>
          <p:cNvPr id="2" name="Rectangle 1"/>
          <p:cNvSpPr/>
          <p:nvPr/>
        </p:nvSpPr>
        <p:spPr>
          <a:xfrm>
            <a:off x="395536" y="2276872"/>
            <a:ext cx="8496944" cy="3693319"/>
          </a:xfrm>
          <a:prstGeom prst="rect">
            <a:avLst/>
          </a:prstGeom>
        </p:spPr>
        <p:txBody>
          <a:bodyPr wrap="square">
            <a:spAutoFit/>
          </a:bodyPr>
          <a:lstStyle/>
          <a:p>
            <a:pPr algn="ctr"/>
            <a:r>
              <a:rPr lang="en-AU" sz="3600" b="1" dirty="0" smtClean="0">
                <a:latin typeface="Aldhabi" pitchFamily="2" charset="-78"/>
                <a:cs typeface="Aldhabi" pitchFamily="2" charset="-78"/>
              </a:rPr>
              <a:t>Pacific </a:t>
            </a:r>
            <a:r>
              <a:rPr lang="en-AU" sz="3600" b="1" dirty="0">
                <a:latin typeface="Aldhabi" pitchFamily="2" charset="-78"/>
                <a:cs typeface="Aldhabi" pitchFamily="2" charset="-78"/>
              </a:rPr>
              <a:t>Radio Communication Workshop 2019 </a:t>
            </a:r>
            <a:endParaRPr lang="en-AU" sz="3600" b="1" dirty="0" smtClean="0">
              <a:latin typeface="Aldhabi" pitchFamily="2" charset="-78"/>
              <a:cs typeface="Aldhabi" pitchFamily="2" charset="-78"/>
            </a:endParaRPr>
          </a:p>
          <a:p>
            <a:pPr algn="ctr"/>
            <a:r>
              <a:rPr lang="en-AU" sz="3600" b="1" dirty="0" smtClean="0">
                <a:latin typeface="Aldhabi" pitchFamily="2" charset="-78"/>
                <a:cs typeface="Aldhabi" pitchFamily="2" charset="-78"/>
              </a:rPr>
              <a:t>(</a:t>
            </a:r>
            <a:r>
              <a:rPr lang="en-AU" sz="3600" b="1" dirty="0">
                <a:latin typeface="Aldhabi" pitchFamily="2" charset="-78"/>
                <a:cs typeface="Aldhabi" pitchFamily="2" charset="-78"/>
              </a:rPr>
              <a:t>PRW-19) 11-12 April 2019 Coral Coast, </a:t>
            </a:r>
            <a:r>
              <a:rPr lang="en-AU" sz="3600" b="1" dirty="0" smtClean="0">
                <a:latin typeface="Aldhabi" pitchFamily="2" charset="-78"/>
                <a:cs typeface="Aldhabi" pitchFamily="2" charset="-78"/>
              </a:rPr>
              <a:t>Fiji.</a:t>
            </a:r>
            <a:endParaRPr lang="en-NZ" sz="3600" dirty="0"/>
          </a:p>
          <a:p>
            <a:pPr algn="ctr"/>
            <a:endParaRPr lang="en-NZ" dirty="0"/>
          </a:p>
          <a:p>
            <a:pPr algn="ctr"/>
            <a:r>
              <a:rPr lang="en-AU" sz="3600" b="1" dirty="0" smtClean="0">
                <a:latin typeface="Aldhabi" pitchFamily="2" charset="-78"/>
                <a:cs typeface="Aldhabi" pitchFamily="2" charset="-78"/>
              </a:rPr>
              <a:t>Telecommunications </a:t>
            </a:r>
            <a:r>
              <a:rPr lang="en-AU" sz="3600" b="1" dirty="0">
                <a:latin typeface="Aldhabi" pitchFamily="2" charset="-78"/>
                <a:cs typeface="Aldhabi" pitchFamily="2" charset="-78"/>
              </a:rPr>
              <a:t>in the hour of </a:t>
            </a:r>
            <a:r>
              <a:rPr lang="en-AU" sz="3600" b="1" dirty="0" smtClean="0">
                <a:latin typeface="Aldhabi" pitchFamily="2" charset="-78"/>
                <a:cs typeface="Aldhabi" pitchFamily="2" charset="-78"/>
              </a:rPr>
              <a:t>need: </a:t>
            </a:r>
          </a:p>
          <a:p>
            <a:pPr algn="ctr"/>
            <a:r>
              <a:rPr lang="en-AU" sz="3600" b="1" dirty="0" smtClean="0">
                <a:latin typeface="Aldhabi" pitchFamily="2" charset="-78"/>
                <a:cs typeface="Aldhabi" pitchFamily="2" charset="-78"/>
              </a:rPr>
              <a:t>Emergency Telecommunication Cluster in Tonga (ETC).</a:t>
            </a:r>
          </a:p>
          <a:p>
            <a:pPr algn="ctr"/>
            <a:endParaRPr lang="en-NZ" dirty="0" smtClean="0"/>
          </a:p>
          <a:p>
            <a:pPr algn="ctr"/>
            <a:r>
              <a:rPr lang="en-NZ" dirty="0" smtClean="0"/>
              <a:t>Ministry </a:t>
            </a:r>
            <a:r>
              <a:rPr lang="en-NZ" dirty="0"/>
              <a:t>of Meteorology, Energy, Information, Disaster Management, </a:t>
            </a:r>
            <a:endParaRPr lang="en-NZ" dirty="0" smtClean="0"/>
          </a:p>
          <a:p>
            <a:pPr algn="ctr"/>
            <a:r>
              <a:rPr lang="en-NZ" dirty="0" smtClean="0"/>
              <a:t>Environment</a:t>
            </a:r>
            <a:r>
              <a:rPr lang="en-NZ" dirty="0"/>
              <a:t>, Climate Change and </a:t>
            </a:r>
            <a:r>
              <a:rPr lang="en-NZ" dirty="0" smtClean="0"/>
              <a:t>Communication </a:t>
            </a:r>
            <a:r>
              <a:rPr lang="en-NZ" dirty="0"/>
              <a:t>(MEIDECC</a:t>
            </a:r>
            <a:r>
              <a:rPr lang="en-NZ" dirty="0" smtClean="0"/>
              <a:t>).</a:t>
            </a:r>
            <a:r>
              <a:rPr lang="en-AU" b="1" dirty="0">
                <a:latin typeface="Aldhabi" pitchFamily="2" charset="-78"/>
                <a:cs typeface="Aldhabi" pitchFamily="2" charset="-78"/>
              </a:rPr>
              <a:t/>
            </a:r>
            <a:br>
              <a:rPr lang="en-AU" b="1" dirty="0">
                <a:latin typeface="Aldhabi" pitchFamily="2" charset="-78"/>
                <a:cs typeface="Aldhabi" pitchFamily="2" charset="-78"/>
              </a:rPr>
            </a:br>
            <a:endParaRPr lang="en-NZ" dirty="0"/>
          </a:p>
        </p:txBody>
      </p:sp>
    </p:spTree>
    <p:extLst>
      <p:ext uri="{BB962C8B-B14F-4D97-AF65-F5344CB8AC3E}">
        <p14:creationId xmlns:p14="http://schemas.microsoft.com/office/powerpoint/2010/main" val="39079289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52399" y="1219200"/>
            <a:ext cx="8991601" cy="5755137"/>
          </a:xfrm>
          <a:prstGeom prst="rect">
            <a:avLst/>
          </a:prstGeom>
          <a:noFill/>
        </p:spPr>
        <p:txBody>
          <a:bodyPr wrap="square" lIns="91154" tIns="45579" rIns="91154" bIns="45579" rtlCol="0">
            <a:spAutoFit/>
          </a:bodyPr>
          <a:lstStyle/>
          <a:p>
            <a:pPr lvl="0"/>
            <a:r>
              <a:rPr lang="en-GB" sz="2400" dirty="0" smtClean="0"/>
              <a:t>HM Cabinet Decision (No.141) of the 25</a:t>
            </a:r>
            <a:r>
              <a:rPr lang="en-GB" sz="2400" baseline="30000" dirty="0" smtClean="0"/>
              <a:t>th</a:t>
            </a:r>
            <a:r>
              <a:rPr lang="en-GB" sz="2400" dirty="0" smtClean="0"/>
              <a:t> February 2015 granted approval to improve co-ordination of disaster by strengthening the “Cluster Leads”. Coordination through NEMO and the </a:t>
            </a:r>
            <a:r>
              <a:rPr lang="en-GB" sz="2400" dirty="0"/>
              <a:t>Cluster </a:t>
            </a:r>
            <a:r>
              <a:rPr lang="en-GB" sz="2400" dirty="0" smtClean="0"/>
              <a:t>System is to be headed up by Line Ministries. The Clusters are strongly supported by the International Community.</a:t>
            </a:r>
          </a:p>
          <a:p>
            <a:pPr lvl="0"/>
            <a:endParaRPr lang="en-GB" sz="2400" dirty="0" smtClean="0"/>
          </a:p>
          <a:p>
            <a:pPr marL="447913"/>
            <a:r>
              <a:rPr lang="en-GB" sz="2000" b="1" u="sng" dirty="0" smtClean="0"/>
              <a:t>1. Coordination &amp; Logistics</a:t>
            </a:r>
          </a:p>
          <a:p>
            <a:pPr marL="447913"/>
            <a:r>
              <a:rPr lang="en-GB" sz="2000" dirty="0" smtClean="0"/>
              <a:t>2. Emergency Shelter &amp; Non-food Items (NFI)			</a:t>
            </a:r>
            <a:r>
              <a:rPr lang="en-GB" sz="2000" b="1" dirty="0" smtClean="0">
                <a:latin typeface="Aharoni" pitchFamily="2" charset="-79"/>
                <a:cs typeface="Aharoni" pitchFamily="2" charset="-79"/>
              </a:rPr>
              <a:t>MEIDECC</a:t>
            </a:r>
          </a:p>
          <a:p>
            <a:pPr marL="447913"/>
            <a:r>
              <a:rPr lang="en-GB" sz="2000" dirty="0" smtClean="0"/>
              <a:t>3. Health, Nutrition, Water, Sanitation &amp; Hygiene (WASH)</a:t>
            </a:r>
            <a:endParaRPr lang="en-GB" sz="2000" dirty="0"/>
          </a:p>
          <a:p>
            <a:pPr marL="447913"/>
            <a:r>
              <a:rPr lang="en-GB" sz="2000" dirty="0" smtClean="0"/>
              <a:t>4. Food Security &amp; Livelihoods</a:t>
            </a:r>
          </a:p>
          <a:p>
            <a:pPr marL="447913"/>
            <a:r>
              <a:rPr lang="en-GB" sz="2000" dirty="0" smtClean="0"/>
              <a:t>5. Education</a:t>
            </a:r>
          </a:p>
          <a:p>
            <a:pPr marL="447913"/>
            <a:r>
              <a:rPr lang="en-GB" sz="2000" dirty="0" smtClean="0"/>
              <a:t>6. Safety </a:t>
            </a:r>
            <a:r>
              <a:rPr lang="en-GB" sz="2000" dirty="0"/>
              <a:t>&amp; Protection</a:t>
            </a:r>
          </a:p>
          <a:p>
            <a:pPr marL="447913"/>
            <a:r>
              <a:rPr lang="en-GB" sz="2000" b="1" u="sng" dirty="0" smtClean="0"/>
              <a:t>7. Emergency Telecommunications </a:t>
            </a:r>
          </a:p>
          <a:p>
            <a:pPr marL="447913"/>
            <a:r>
              <a:rPr lang="en-GB" sz="2000" dirty="0" smtClean="0"/>
              <a:t>8. Essential Services (Power, Water)</a:t>
            </a:r>
          </a:p>
          <a:p>
            <a:pPr marL="447913"/>
            <a:r>
              <a:rPr lang="en-GB" sz="2000" dirty="0" smtClean="0"/>
              <a:t>9. Reconstruction</a:t>
            </a:r>
          </a:p>
          <a:p>
            <a:pPr marL="447913"/>
            <a:r>
              <a:rPr lang="en-GB" sz="2000" dirty="0" smtClean="0"/>
              <a:t>10. Economic &amp; Social Recovery</a:t>
            </a:r>
            <a:endParaRPr lang="en-GB" sz="2000" dirty="0"/>
          </a:p>
          <a:p>
            <a:pPr lvl="0"/>
            <a:endParaRPr lang="en-GB" sz="2400" dirty="0"/>
          </a:p>
        </p:txBody>
      </p:sp>
      <p:sp>
        <p:nvSpPr>
          <p:cNvPr id="9" name="Rectangle 8"/>
          <p:cNvSpPr/>
          <p:nvPr/>
        </p:nvSpPr>
        <p:spPr>
          <a:xfrm>
            <a:off x="0" y="533400"/>
            <a:ext cx="9144000" cy="522935"/>
          </a:xfrm>
          <a:prstGeom prst="rect">
            <a:avLst/>
          </a:prstGeom>
          <a:noFill/>
        </p:spPr>
        <p:txBody>
          <a:bodyPr wrap="square" lIns="91154" tIns="45579" rIns="91154" bIns="45579">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spc="50" dirty="0" smtClean="0">
                <a:ln w="11430"/>
              </a:rPr>
              <a:t> 6. The </a:t>
            </a:r>
            <a:r>
              <a:rPr lang="en-US" sz="2800" b="1" spc="50" dirty="0">
                <a:ln w="11430"/>
              </a:rPr>
              <a:t>Cluster System </a:t>
            </a:r>
          </a:p>
        </p:txBody>
      </p:sp>
      <p:sp>
        <p:nvSpPr>
          <p:cNvPr id="10" name="Slide Number Placeholder 9"/>
          <p:cNvSpPr>
            <a:spLocks noGrp="1"/>
          </p:cNvSpPr>
          <p:nvPr>
            <p:ph type="sldNum" sz="quarter" idx="12"/>
          </p:nvPr>
        </p:nvSpPr>
        <p:spPr/>
        <p:txBody>
          <a:bodyPr/>
          <a:lstStyle/>
          <a:p>
            <a:fld id="{2C939344-D451-4B07-8430-999387CB7FE8}" type="slidenum">
              <a:rPr lang="en-AU" smtClean="0">
                <a:solidFill>
                  <a:prstClr val="black">
                    <a:tint val="75000"/>
                  </a:prstClr>
                </a:solidFill>
              </a:rPr>
              <a:pPr/>
              <a:t>10</a:t>
            </a:fld>
            <a:endParaRPr lang="en-AU" dirty="0">
              <a:solidFill>
                <a:prstClr val="black">
                  <a:tint val="75000"/>
                </a:prstClr>
              </a:solidFill>
            </a:endParaRPr>
          </a:p>
        </p:txBody>
      </p:sp>
      <p:cxnSp>
        <p:nvCxnSpPr>
          <p:cNvPr id="16" name="Straight Connector 15"/>
          <p:cNvCxnSpPr/>
          <p:nvPr/>
        </p:nvCxnSpPr>
        <p:spPr>
          <a:xfrm flipV="1">
            <a:off x="4499992" y="5502290"/>
            <a:ext cx="2358024" cy="14942"/>
          </a:xfrm>
          <a:prstGeom prst="line">
            <a:avLst/>
          </a:prstGeom>
        </p:spPr>
        <p:style>
          <a:lnRef idx="2">
            <a:schemeClr val="dk1"/>
          </a:lnRef>
          <a:fillRef idx="0">
            <a:schemeClr val="dk1"/>
          </a:fillRef>
          <a:effectRef idx="1">
            <a:schemeClr val="dk1"/>
          </a:effectRef>
          <a:fontRef idx="minor">
            <a:schemeClr val="tx1"/>
          </a:fontRef>
        </p:style>
      </p:cxnSp>
      <p:cxnSp>
        <p:nvCxnSpPr>
          <p:cNvPr id="18" name="Straight Connector 17"/>
          <p:cNvCxnSpPr/>
          <p:nvPr/>
        </p:nvCxnSpPr>
        <p:spPr>
          <a:xfrm>
            <a:off x="3786182" y="3643314"/>
            <a:ext cx="3071834" cy="1588"/>
          </a:xfrm>
          <a:prstGeom prst="line">
            <a:avLst/>
          </a:prstGeom>
        </p:spPr>
        <p:style>
          <a:lnRef idx="2">
            <a:schemeClr val="dk1"/>
          </a:lnRef>
          <a:fillRef idx="0">
            <a:schemeClr val="dk1"/>
          </a:fillRef>
          <a:effectRef idx="1">
            <a:schemeClr val="dk1"/>
          </a:effectRef>
          <a:fontRef idx="minor">
            <a:schemeClr val="tx1"/>
          </a:fontRef>
        </p:style>
      </p:cxnSp>
      <p:cxnSp>
        <p:nvCxnSpPr>
          <p:cNvPr id="21" name="Straight Connector 20"/>
          <p:cNvCxnSpPr/>
          <p:nvPr/>
        </p:nvCxnSpPr>
        <p:spPr>
          <a:xfrm rot="5400000">
            <a:off x="5929322" y="4572008"/>
            <a:ext cx="1857388" cy="1588"/>
          </a:xfrm>
          <a:prstGeom prst="line">
            <a:avLst/>
          </a:prstGeom>
        </p:spPr>
        <p:style>
          <a:lnRef idx="2">
            <a:schemeClr val="dk1"/>
          </a:lnRef>
          <a:fillRef idx="0">
            <a:schemeClr val="dk1"/>
          </a:fillRef>
          <a:effectRef idx="1">
            <a:schemeClr val="dk1"/>
          </a:effectRef>
          <a:fontRef idx="minor">
            <a:schemeClr val="tx1"/>
          </a:fontRef>
        </p:style>
      </p:cxnSp>
      <p:cxnSp>
        <p:nvCxnSpPr>
          <p:cNvPr id="23" name="Straight Arrow Connector 22"/>
          <p:cNvCxnSpPr/>
          <p:nvPr/>
        </p:nvCxnSpPr>
        <p:spPr>
          <a:xfrm>
            <a:off x="6858016" y="3929066"/>
            <a:ext cx="642942"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1814147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725"/>
            <a:ext cx="8352928" cy="1143000"/>
          </a:xfrm>
        </p:spPr>
        <p:txBody>
          <a:bodyPr>
            <a:normAutofit/>
          </a:bodyPr>
          <a:lstStyle/>
          <a:p>
            <a:r>
              <a:rPr lang="en-NZ" sz="3200" b="1" dirty="0" smtClean="0"/>
              <a:t>7. </a:t>
            </a:r>
            <a:r>
              <a:rPr lang="en-NZ" sz="3200" b="1" dirty="0" smtClean="0"/>
              <a:t>EMERGENCY TELECOMMUNICATION CLUSTER (ETC)  </a:t>
            </a:r>
            <a:r>
              <a:rPr lang="en-NZ" sz="3200" b="1" dirty="0" smtClean="0"/>
              <a:t>IN TONGA </a:t>
            </a:r>
            <a:endParaRPr lang="en-NZ" sz="3200" b="1" dirty="0"/>
          </a:p>
        </p:txBody>
      </p:sp>
      <p:sp>
        <p:nvSpPr>
          <p:cNvPr id="3" name="Content Placeholder 2"/>
          <p:cNvSpPr>
            <a:spLocks noGrp="1"/>
          </p:cNvSpPr>
          <p:nvPr>
            <p:ph idx="1"/>
          </p:nvPr>
        </p:nvSpPr>
        <p:spPr>
          <a:xfrm>
            <a:off x="457200" y="1268760"/>
            <a:ext cx="8229600" cy="4968552"/>
          </a:xfrm>
        </p:spPr>
        <p:txBody>
          <a:bodyPr>
            <a:normAutofit/>
          </a:bodyPr>
          <a:lstStyle/>
          <a:p>
            <a:r>
              <a:rPr lang="en-NZ" sz="2000" dirty="0" smtClean="0"/>
              <a:t>Emergency Telecommunication Cluster (ETC) Committee was established on the 10</a:t>
            </a:r>
            <a:r>
              <a:rPr lang="en-NZ" sz="2000" baseline="30000" dirty="0" smtClean="0"/>
              <a:t>th</a:t>
            </a:r>
            <a:r>
              <a:rPr lang="en-NZ" sz="2000" dirty="0" smtClean="0"/>
              <a:t> November 2016</a:t>
            </a:r>
          </a:p>
          <a:p>
            <a:r>
              <a:rPr lang="en-NZ" sz="2000" dirty="0" smtClean="0"/>
              <a:t>ETC is established with the </a:t>
            </a:r>
            <a:r>
              <a:rPr lang="en-NZ" sz="2000" dirty="0"/>
              <a:t>Ministry of </a:t>
            </a:r>
            <a:r>
              <a:rPr lang="en-NZ" sz="2000" dirty="0" smtClean="0"/>
              <a:t>MEIDECC under the Communication </a:t>
            </a:r>
            <a:r>
              <a:rPr lang="en-NZ" sz="2000" dirty="0"/>
              <a:t>Department </a:t>
            </a:r>
            <a:r>
              <a:rPr lang="en-NZ" sz="2000" dirty="0" smtClean="0"/>
              <a:t>which is </a:t>
            </a:r>
            <a:r>
              <a:rPr lang="en-NZ" sz="2000" dirty="0"/>
              <a:t>mandated under the following Act &amp; </a:t>
            </a:r>
            <a:r>
              <a:rPr lang="en-AU" sz="2000" dirty="0"/>
              <a:t>Legislation:</a:t>
            </a:r>
            <a:endParaRPr lang="en-NZ" sz="2000" dirty="0"/>
          </a:p>
          <a:p>
            <a:pPr marL="0" lvl="0" indent="0">
              <a:buNone/>
            </a:pPr>
            <a:r>
              <a:rPr lang="en-AU" sz="2000" i="1" dirty="0"/>
              <a:t>	- </a:t>
            </a:r>
            <a:r>
              <a:rPr lang="en-AU" sz="2000" dirty="0"/>
              <a:t>Communications Act 2015</a:t>
            </a:r>
            <a:endParaRPr lang="en-NZ" sz="2000" b="1" dirty="0"/>
          </a:p>
          <a:p>
            <a:pPr marL="0" lvl="0" indent="0">
              <a:buNone/>
            </a:pPr>
            <a:r>
              <a:rPr lang="en-AU" sz="2000" dirty="0"/>
              <a:t>	- Telegraph Act</a:t>
            </a:r>
            <a:endParaRPr lang="en-NZ" sz="2000" dirty="0"/>
          </a:p>
          <a:p>
            <a:pPr marL="0" lvl="0" indent="0">
              <a:buNone/>
            </a:pPr>
            <a:r>
              <a:rPr lang="en-AU" sz="2000" dirty="0"/>
              <a:t>	- Tonga Broadcasting Commission Act</a:t>
            </a:r>
            <a:endParaRPr lang="en-NZ" sz="2000" dirty="0"/>
          </a:p>
          <a:p>
            <a:pPr marL="0" lvl="0" indent="0">
              <a:buNone/>
            </a:pPr>
            <a:r>
              <a:rPr lang="en-AU" sz="2000" dirty="0"/>
              <a:t>	- Tonga Communications Corporation Act 2000</a:t>
            </a:r>
            <a:endParaRPr lang="en-NZ" sz="2000" dirty="0"/>
          </a:p>
          <a:p>
            <a:pPr marL="0" lvl="0" indent="0">
              <a:buNone/>
            </a:pPr>
            <a:r>
              <a:rPr lang="en-AU" sz="2000" dirty="0"/>
              <a:t>	- </a:t>
            </a:r>
            <a:r>
              <a:rPr lang="en-AU" sz="2000" dirty="0" err="1"/>
              <a:t>Radiocommunications</a:t>
            </a:r>
            <a:r>
              <a:rPr lang="en-AU" sz="2000" dirty="0"/>
              <a:t> </a:t>
            </a:r>
            <a:r>
              <a:rPr lang="en-AU" sz="2000" dirty="0" smtClean="0"/>
              <a:t>Act</a:t>
            </a:r>
            <a:endParaRPr lang="en-NZ" sz="2000" dirty="0" smtClean="0"/>
          </a:p>
          <a:p>
            <a:pPr marL="0" indent="0">
              <a:buNone/>
            </a:pPr>
            <a:r>
              <a:rPr lang="en-NZ" sz="2000" dirty="0" smtClean="0"/>
              <a:t>FN – Under the Act and Legislation Term of reference (TOR) has being  established and in place for the </a:t>
            </a:r>
            <a:r>
              <a:rPr lang="en-NZ" sz="2000" dirty="0" smtClean="0"/>
              <a:t>ETC </a:t>
            </a:r>
            <a:r>
              <a:rPr lang="en-NZ" sz="2000" dirty="0" smtClean="0"/>
              <a:t>2018</a:t>
            </a:r>
            <a:endParaRPr lang="en-NZ" sz="2000" dirty="0" smtClean="0"/>
          </a:p>
          <a:p>
            <a:pPr marL="0" indent="0">
              <a:buNone/>
            </a:pPr>
            <a:r>
              <a:rPr lang="en-NZ" sz="2000" dirty="0" smtClean="0"/>
              <a:t>- </a:t>
            </a:r>
            <a:r>
              <a:rPr lang="en-NZ" sz="2000" dirty="0" smtClean="0"/>
              <a:t>The ETC Committee is actively </a:t>
            </a:r>
            <a:r>
              <a:rPr lang="en-NZ" sz="2000" dirty="0" smtClean="0"/>
              <a:t>working in-accordance with TOR</a:t>
            </a:r>
          </a:p>
          <a:p>
            <a:endParaRPr lang="en-NZ" sz="24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3200" b="1" dirty="0"/>
              <a:t>8</a:t>
            </a:r>
            <a:r>
              <a:rPr lang="en-NZ" sz="3200" b="1" dirty="0" smtClean="0"/>
              <a:t>. COMMUNICATION CLUSTER COMMITTEE </a:t>
            </a:r>
            <a:endParaRPr lang="en-NZ" sz="3200" b="1" dirty="0"/>
          </a:p>
        </p:txBody>
      </p:sp>
      <p:sp>
        <p:nvSpPr>
          <p:cNvPr id="3" name="Content Placeholder 2"/>
          <p:cNvSpPr>
            <a:spLocks noGrp="1"/>
          </p:cNvSpPr>
          <p:nvPr>
            <p:ph idx="1"/>
          </p:nvPr>
        </p:nvSpPr>
        <p:spPr>
          <a:xfrm>
            <a:off x="457200" y="1196752"/>
            <a:ext cx="8229600" cy="4896544"/>
          </a:xfrm>
        </p:spPr>
        <p:txBody>
          <a:bodyPr>
            <a:normAutofit/>
          </a:bodyPr>
          <a:lstStyle/>
          <a:p>
            <a:r>
              <a:rPr lang="en-NZ" sz="2000" b="1" dirty="0" smtClean="0"/>
              <a:t>The ETC committee is chaired by the Director for Communication Department of MEIDECC.</a:t>
            </a:r>
          </a:p>
          <a:p>
            <a:r>
              <a:rPr lang="en-NZ" sz="2000" b="1" dirty="0" smtClean="0"/>
              <a:t>Members of the committee consist of:</a:t>
            </a:r>
          </a:p>
          <a:p>
            <a:pPr>
              <a:buFontTx/>
              <a:buChar char="-"/>
            </a:pPr>
            <a:r>
              <a:rPr lang="en-NZ" sz="2000" dirty="0" smtClean="0"/>
              <a:t>National Emergency Management Office (NEMO)</a:t>
            </a:r>
          </a:p>
          <a:p>
            <a:pPr>
              <a:buFontTx/>
              <a:buChar char="-"/>
            </a:pPr>
            <a:r>
              <a:rPr lang="en-NZ" sz="2000" dirty="0" smtClean="0"/>
              <a:t>Tonga Meteorological Service (TMS)</a:t>
            </a:r>
            <a:endParaRPr lang="en-NZ" sz="2000" dirty="0"/>
          </a:p>
          <a:p>
            <a:pPr>
              <a:buFontTx/>
              <a:buChar char="-"/>
            </a:pPr>
            <a:r>
              <a:rPr lang="en-NZ" sz="2000" dirty="0" smtClean="0"/>
              <a:t>Ministry of Police</a:t>
            </a:r>
          </a:p>
          <a:p>
            <a:pPr>
              <a:buFontTx/>
              <a:buChar char="-"/>
            </a:pPr>
            <a:r>
              <a:rPr lang="en-NZ" sz="2000" dirty="0" smtClean="0"/>
              <a:t>Tonga Fire &amp; Emergency Service</a:t>
            </a:r>
            <a:endParaRPr lang="en-NZ" sz="2000" dirty="0"/>
          </a:p>
          <a:p>
            <a:pPr>
              <a:buFontTx/>
              <a:buChar char="-"/>
            </a:pPr>
            <a:r>
              <a:rPr lang="en-NZ" sz="2000" dirty="0" smtClean="0"/>
              <a:t>His Majesty’s Royal Arm Force (HMRAF)</a:t>
            </a:r>
          </a:p>
          <a:p>
            <a:pPr>
              <a:buFontTx/>
              <a:buChar char="-"/>
            </a:pPr>
            <a:r>
              <a:rPr lang="en-NZ" sz="2000" dirty="0" smtClean="0"/>
              <a:t>Tonga Broadcasting Commission (TBC – Tonga National Broadcaster) </a:t>
            </a:r>
          </a:p>
          <a:p>
            <a:pPr>
              <a:buFontTx/>
              <a:buChar char="-"/>
            </a:pPr>
            <a:r>
              <a:rPr lang="en-NZ" sz="2000" dirty="0" smtClean="0"/>
              <a:t>Letio Tonga Broadcom FM 89.5</a:t>
            </a:r>
          </a:p>
          <a:p>
            <a:pPr>
              <a:buFontTx/>
              <a:buChar char="-"/>
            </a:pPr>
            <a:r>
              <a:rPr lang="en-NZ" sz="2000" dirty="0" smtClean="0"/>
              <a:t>Tonga Communication Corporation (TCC)</a:t>
            </a:r>
          </a:p>
          <a:p>
            <a:pPr>
              <a:buFontTx/>
              <a:buChar char="-"/>
            </a:pPr>
            <a:r>
              <a:rPr lang="en-NZ" sz="2000" dirty="0" smtClean="0"/>
              <a:t>Digicel Tonga Ltd</a:t>
            </a:r>
          </a:p>
          <a:p>
            <a:pPr>
              <a:buFontTx/>
              <a:buChar char="-"/>
            </a:pPr>
            <a:r>
              <a:rPr lang="en-NZ" sz="2000" dirty="0" smtClean="0"/>
              <a:t>Tonga Red Cross</a:t>
            </a:r>
          </a:p>
        </p:txBody>
      </p:sp>
    </p:spTree>
    <p:extLst>
      <p:ext uri="{BB962C8B-B14F-4D97-AF65-F5344CB8AC3E}">
        <p14:creationId xmlns:p14="http://schemas.microsoft.com/office/powerpoint/2010/main" val="33570400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a:bodyPr>
          <a:lstStyle/>
          <a:p>
            <a:pPr algn="l"/>
            <a:r>
              <a:rPr lang="en-NZ" sz="2400" b="1" dirty="0" smtClean="0"/>
              <a:t>9. COMMUNICATION CLUSTER </a:t>
            </a:r>
            <a:r>
              <a:rPr lang="en-NZ" sz="2400" b="1" dirty="0"/>
              <a:t>COMMITTEE RESPONSIBILITIES </a:t>
            </a:r>
          </a:p>
        </p:txBody>
      </p:sp>
      <p:sp>
        <p:nvSpPr>
          <p:cNvPr id="6" name="Content Placeholder 5"/>
          <p:cNvSpPr>
            <a:spLocks noGrp="1"/>
          </p:cNvSpPr>
          <p:nvPr>
            <p:ph idx="1"/>
          </p:nvPr>
        </p:nvSpPr>
        <p:spPr>
          <a:xfrm>
            <a:off x="467544" y="980728"/>
            <a:ext cx="8229600" cy="5256584"/>
          </a:xfrm>
        </p:spPr>
        <p:txBody>
          <a:bodyPr>
            <a:normAutofit fontScale="92500" lnSpcReduction="10000"/>
          </a:bodyPr>
          <a:lstStyle/>
          <a:p>
            <a:pPr>
              <a:buFontTx/>
              <a:buChar char="-"/>
            </a:pPr>
            <a:r>
              <a:rPr lang="en-AU" altLang="en-US" sz="2600" dirty="0" smtClean="0">
                <a:latin typeface="+mj-lt"/>
                <a:ea typeface="Calibri" panose="020F0502020204030204" pitchFamily="34" charset="0"/>
                <a:cs typeface="Times New Roman" panose="02020603050405020304" pitchFamily="18" charset="0"/>
              </a:rPr>
              <a:t>Work </a:t>
            </a:r>
            <a:r>
              <a:rPr lang="en-AU" altLang="en-US" sz="2600" dirty="0">
                <a:latin typeface="+mj-lt"/>
                <a:ea typeface="Calibri" panose="020F0502020204030204" pitchFamily="34" charset="0"/>
                <a:cs typeface="Times New Roman" panose="02020603050405020304" pitchFamily="18" charset="0"/>
              </a:rPr>
              <a:t>under the cluster framework as defined by the Tonga National Emergency Management Office (</a:t>
            </a:r>
            <a:r>
              <a:rPr lang="en-AU" altLang="en-US" sz="2600" dirty="0" smtClean="0">
                <a:latin typeface="+mj-lt"/>
                <a:ea typeface="Calibri" panose="020F0502020204030204" pitchFamily="34" charset="0"/>
                <a:cs typeface="Times New Roman" panose="02020603050405020304" pitchFamily="18" charset="0"/>
              </a:rPr>
              <a:t>NEMO)</a:t>
            </a:r>
          </a:p>
          <a:p>
            <a:pPr>
              <a:buFontTx/>
              <a:buChar char="-"/>
            </a:pPr>
            <a:r>
              <a:rPr lang="en-AU" altLang="en-US" sz="2600" dirty="0">
                <a:latin typeface="+mj-lt"/>
                <a:ea typeface="Calibri" panose="020F0502020204030204" pitchFamily="34" charset="0"/>
                <a:cs typeface="Times New Roman" panose="02020603050405020304" pitchFamily="18" charset="0"/>
              </a:rPr>
              <a:t>Coordinate overall emergency telecommunications activities, including coordination of international agencies providing emergency telecommunications assistance to </a:t>
            </a:r>
            <a:r>
              <a:rPr lang="en-AU" altLang="en-US" sz="2600" dirty="0" smtClean="0">
                <a:latin typeface="+mj-lt"/>
                <a:ea typeface="Calibri" panose="020F0502020204030204" pitchFamily="34" charset="0"/>
                <a:cs typeface="Times New Roman" panose="02020603050405020304" pitchFamily="18" charset="0"/>
              </a:rPr>
              <a:t>Tonga</a:t>
            </a:r>
            <a:endParaRPr lang="en-AU" altLang="en-US" sz="1700" dirty="0">
              <a:solidFill>
                <a:srgbClr val="FF0000"/>
              </a:solidFill>
              <a:latin typeface="+mj-lt"/>
            </a:endParaRPr>
          </a:p>
          <a:p>
            <a:pPr>
              <a:buFontTx/>
              <a:buChar char="-"/>
            </a:pPr>
            <a:r>
              <a:rPr lang="en-AU" altLang="en-US" sz="2600" dirty="0">
                <a:latin typeface="+mj-lt"/>
                <a:ea typeface="Calibri" panose="020F0502020204030204" pitchFamily="34" charset="0"/>
                <a:cs typeface="Times New Roman" panose="02020603050405020304" pitchFamily="18" charset="0"/>
              </a:rPr>
              <a:t>Guide planning and strategy development as it relates to emergency </a:t>
            </a:r>
            <a:r>
              <a:rPr lang="en-AU" altLang="en-US" sz="2600" dirty="0" smtClean="0">
                <a:latin typeface="+mj-lt"/>
                <a:ea typeface="Calibri" panose="020F0502020204030204" pitchFamily="34" charset="0"/>
                <a:cs typeface="Times New Roman" panose="02020603050405020304" pitchFamily="18" charset="0"/>
              </a:rPr>
              <a:t>telecommunications</a:t>
            </a:r>
            <a:endParaRPr lang="en-NZ" altLang="en-US" sz="2600" dirty="0">
              <a:latin typeface="+mj-lt"/>
            </a:endParaRPr>
          </a:p>
          <a:p>
            <a:pPr>
              <a:buFontTx/>
              <a:buChar char="-"/>
            </a:pPr>
            <a:r>
              <a:rPr lang="en-AU" altLang="en-US" sz="2600" dirty="0">
                <a:latin typeface="+mj-lt"/>
                <a:ea typeface="Calibri" panose="020F0502020204030204" pitchFamily="34" charset="0"/>
                <a:cs typeface="Times New Roman" panose="02020603050405020304" pitchFamily="18" charset="0"/>
              </a:rPr>
              <a:t>Recommend solutions that meet the communication needs of responders (eg. NEMO) and communities</a:t>
            </a:r>
            <a:endParaRPr lang="en-NZ" altLang="en-US" sz="2600" dirty="0">
              <a:latin typeface="+mj-lt"/>
            </a:endParaRPr>
          </a:p>
          <a:p>
            <a:pPr>
              <a:buFontTx/>
              <a:buChar char="-"/>
            </a:pPr>
            <a:r>
              <a:rPr lang="en-AU" altLang="en-US" sz="2600" dirty="0">
                <a:latin typeface="+mj-lt"/>
                <a:ea typeface="Calibri" panose="020F0502020204030204" pitchFamily="34" charset="0"/>
                <a:cs typeface="Times New Roman" panose="02020603050405020304" pitchFamily="18" charset="0"/>
              </a:rPr>
              <a:t>Oversee the deployment of emergency telecommunication systems in disaster response</a:t>
            </a:r>
            <a:endParaRPr lang="en-NZ" altLang="en-US" sz="2600" dirty="0">
              <a:latin typeface="+mj-lt"/>
            </a:endParaRPr>
          </a:p>
          <a:p>
            <a:pPr>
              <a:buFontTx/>
              <a:buChar char="-"/>
            </a:pPr>
            <a:r>
              <a:rPr lang="en-AU" altLang="en-US" sz="2600" dirty="0">
                <a:latin typeface="+mj-lt"/>
                <a:ea typeface="Calibri" panose="020F0502020204030204" pitchFamily="34" charset="0"/>
                <a:cs typeface="Times New Roman" panose="02020603050405020304" pitchFamily="18" charset="0"/>
              </a:rPr>
              <a:t>Identify training needs related to emergency telecommunications and work with partners to build capacity through such trainings and simulation</a:t>
            </a:r>
            <a:endParaRPr lang="en-NZ" altLang="en-US" sz="2600" dirty="0">
              <a:latin typeface="+mj-lt"/>
            </a:endParaRPr>
          </a:p>
          <a:p>
            <a:pPr>
              <a:buFontTx/>
              <a:buChar char="-"/>
            </a:pPr>
            <a:endParaRPr lang="en-NZ" sz="2400" dirty="0" smtClean="0"/>
          </a:p>
        </p:txBody>
      </p:sp>
      <p:sp>
        <p:nvSpPr>
          <p:cNvPr id="10" name="Rectangle 6"/>
          <p:cNvSpPr>
            <a:spLocks noChangeArrowheads="1"/>
          </p:cNvSpPr>
          <p:nvPr/>
        </p:nvSpPr>
        <p:spPr bwMode="auto">
          <a:xfrm>
            <a:off x="1187624" y="4843899"/>
            <a:ext cx="18473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NZ" altLang="en-US" sz="1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565345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2400" b="1" dirty="0" smtClean="0"/>
              <a:t>9. COMMUNICATION </a:t>
            </a:r>
            <a:r>
              <a:rPr lang="en-NZ" sz="2400" b="1" dirty="0"/>
              <a:t>CLUSTER COMMITTEE RESPONSIBILITIES </a:t>
            </a:r>
            <a:endParaRPr lang="en-NZ" sz="2400" dirty="0"/>
          </a:p>
        </p:txBody>
      </p:sp>
      <p:sp>
        <p:nvSpPr>
          <p:cNvPr id="3" name="Content Placeholder 2"/>
          <p:cNvSpPr>
            <a:spLocks noGrp="1"/>
          </p:cNvSpPr>
          <p:nvPr>
            <p:ph idx="1"/>
          </p:nvPr>
        </p:nvSpPr>
        <p:spPr/>
        <p:txBody>
          <a:bodyPr>
            <a:normAutofit fontScale="62500" lnSpcReduction="20000"/>
          </a:bodyPr>
          <a:lstStyle/>
          <a:p>
            <a:pPr>
              <a:buFontTx/>
              <a:buChar char="-"/>
            </a:pPr>
            <a:r>
              <a:rPr lang="en-AU" altLang="en-US" sz="4000" dirty="0" smtClean="0">
                <a:latin typeface="Calibri" panose="020F0502020204030204" pitchFamily="34" charset="0"/>
                <a:ea typeface="Calibri" panose="020F0502020204030204" pitchFamily="34" charset="0"/>
                <a:cs typeface="Times New Roman" panose="02020603050405020304" pitchFamily="18" charset="0"/>
              </a:rPr>
              <a:t>To conduct </a:t>
            </a:r>
            <a:r>
              <a:rPr lang="en-AU" altLang="en-US" sz="4000" dirty="0">
                <a:latin typeface="Calibri" panose="020F0502020204030204" pitchFamily="34" charset="0"/>
                <a:ea typeface="Calibri" panose="020F0502020204030204" pitchFamily="34" charset="0"/>
                <a:cs typeface="Times New Roman" panose="02020603050405020304" pitchFamily="18" charset="0"/>
              </a:rPr>
              <a:t>technical needs assessment and analysis of emergency telecommunications equipment and </a:t>
            </a:r>
            <a:r>
              <a:rPr lang="en-AU" altLang="en-US" sz="4000" dirty="0" smtClean="0">
                <a:latin typeface="Calibri" panose="020F0502020204030204" pitchFamily="34" charset="0"/>
                <a:ea typeface="Calibri" panose="020F0502020204030204" pitchFamily="34" charset="0"/>
                <a:cs typeface="Times New Roman" panose="02020603050405020304" pitchFamily="18" charset="0"/>
              </a:rPr>
              <a:t>procedures </a:t>
            </a:r>
            <a:endParaRPr lang="en-NZ" altLang="en-US" sz="2600" dirty="0">
              <a:solidFill>
                <a:srgbClr val="FF0000"/>
              </a:solidFill>
            </a:endParaRPr>
          </a:p>
          <a:p>
            <a:pPr>
              <a:buFontTx/>
              <a:buChar char="-"/>
            </a:pPr>
            <a:r>
              <a:rPr lang="en-AU" altLang="en-US" sz="4000" dirty="0" smtClean="0">
                <a:latin typeface="Calibri" panose="020F0502020204030204" pitchFamily="34" charset="0"/>
                <a:ea typeface="Calibri" panose="020F0502020204030204" pitchFamily="34" charset="0"/>
                <a:cs typeface="Times New Roman" panose="02020603050405020304" pitchFamily="18" charset="0"/>
              </a:rPr>
              <a:t>To develop </a:t>
            </a:r>
            <a:r>
              <a:rPr lang="en-AU" altLang="en-US" sz="4000" dirty="0">
                <a:latin typeface="Calibri" panose="020F0502020204030204" pitchFamily="34" charset="0"/>
                <a:ea typeface="Calibri" panose="020F0502020204030204" pitchFamily="34" charset="0"/>
                <a:cs typeface="Times New Roman" panose="02020603050405020304" pitchFamily="18" charset="0"/>
              </a:rPr>
              <a:t>a register of all emergency telecommunication systems in country such as VSAT, HF/VHF radio communication systems etc</a:t>
            </a:r>
            <a:r>
              <a:rPr lang="en-AU" altLang="en-US" sz="4000" dirty="0" smtClean="0">
                <a:latin typeface="Calibri" panose="020F0502020204030204" pitchFamily="34" charset="0"/>
                <a:ea typeface="Calibri" panose="020F0502020204030204" pitchFamily="34" charset="0"/>
                <a:cs typeface="Times New Roman" panose="02020603050405020304" pitchFamily="18" charset="0"/>
              </a:rPr>
              <a:t>.</a:t>
            </a:r>
            <a:endParaRPr lang="en-NZ" altLang="en-US" sz="2600" dirty="0">
              <a:solidFill>
                <a:srgbClr val="FF0000"/>
              </a:solidFill>
            </a:endParaRPr>
          </a:p>
          <a:p>
            <a:pPr>
              <a:buFontTx/>
              <a:buChar char="-"/>
            </a:pPr>
            <a:r>
              <a:rPr lang="en-AU" altLang="en-US" sz="4000" dirty="0" smtClean="0">
                <a:latin typeface="Calibri" panose="020F0502020204030204" pitchFamily="34" charset="0"/>
                <a:ea typeface="Calibri" panose="020F0502020204030204" pitchFamily="34" charset="0"/>
                <a:cs typeface="Times New Roman" panose="02020603050405020304" pitchFamily="18" charset="0"/>
              </a:rPr>
              <a:t>To ensure </a:t>
            </a:r>
            <a:r>
              <a:rPr lang="en-AU" altLang="en-US" sz="4000" dirty="0">
                <a:latin typeface="Calibri" panose="020F0502020204030204" pitchFamily="34" charset="0"/>
                <a:ea typeface="Calibri" panose="020F0502020204030204" pitchFamily="34" charset="0"/>
                <a:cs typeface="Times New Roman" panose="02020603050405020304" pitchFamily="18" charset="0"/>
              </a:rPr>
              <a:t>adequate preparedness for new emergencies. This may include the development of minimum </a:t>
            </a:r>
            <a:r>
              <a:rPr lang="en-AU" altLang="en-US" sz="4000" b="1" i="1" dirty="0">
                <a:latin typeface="Calibri" panose="020F0502020204030204" pitchFamily="34" charset="0"/>
                <a:ea typeface="Calibri" panose="020F0502020204030204" pitchFamily="34" charset="0"/>
                <a:cs typeface="Times New Roman" panose="02020603050405020304" pitchFamily="18" charset="0"/>
              </a:rPr>
              <a:t>preparedness actions for the Telecommunications Cluster to ensure it is ready to respond to disasters when they emerge</a:t>
            </a:r>
            <a:endParaRPr lang="en-NZ" altLang="en-US" sz="4000" b="1" i="1" dirty="0"/>
          </a:p>
          <a:p>
            <a:pPr>
              <a:buFontTx/>
              <a:buChar char="-"/>
            </a:pPr>
            <a:r>
              <a:rPr lang="en-AU" altLang="en-US" sz="4000" dirty="0" smtClean="0">
                <a:latin typeface="Calibri" panose="020F0502020204030204" pitchFamily="34" charset="0"/>
                <a:ea typeface="Calibri" panose="020F0502020204030204" pitchFamily="34" charset="0"/>
                <a:cs typeface="Times New Roman" panose="02020603050405020304" pitchFamily="18" charset="0"/>
              </a:rPr>
              <a:t>To provide </a:t>
            </a:r>
            <a:r>
              <a:rPr lang="en-AU" altLang="en-US" sz="4000" dirty="0">
                <a:latin typeface="Calibri" panose="020F0502020204030204" pitchFamily="34" charset="0"/>
                <a:ea typeface="Calibri" panose="020F0502020204030204" pitchFamily="34" charset="0"/>
                <a:cs typeface="Times New Roman" panose="02020603050405020304" pitchFamily="18" charset="0"/>
              </a:rPr>
              <a:t>input to NEMO for inclusion in situation reports (sitrep) and other updates</a:t>
            </a:r>
            <a:endParaRPr lang="en-AU" altLang="en-US" sz="4000" dirty="0">
              <a:latin typeface="Arial" panose="020B0604020202020204" pitchFamily="34" charset="0"/>
            </a:endParaRPr>
          </a:p>
          <a:p>
            <a:endParaRPr lang="en-NZ" dirty="0"/>
          </a:p>
        </p:txBody>
      </p:sp>
    </p:spTree>
    <p:extLst>
      <p:ext uri="{BB962C8B-B14F-4D97-AF65-F5344CB8AC3E}">
        <p14:creationId xmlns:p14="http://schemas.microsoft.com/office/powerpoint/2010/main" val="20757568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457200" y="274638"/>
            <a:ext cx="8229600" cy="706090"/>
          </a:xfrm>
        </p:spPr>
        <p:txBody>
          <a:bodyPr/>
          <a:lstStyle/>
          <a:p>
            <a:r>
              <a:rPr lang="en-US" sz="3200" b="1" dirty="0" smtClean="0"/>
              <a:t>10. Communication Systems Available</a:t>
            </a:r>
            <a:endParaRPr lang="en-US" sz="3200" b="1" dirty="0"/>
          </a:p>
        </p:txBody>
      </p:sp>
      <p:sp>
        <p:nvSpPr>
          <p:cNvPr id="68611" name="Rectangle 3"/>
          <p:cNvSpPr>
            <a:spLocks noGrp="1" noChangeArrowheads="1"/>
          </p:cNvSpPr>
          <p:nvPr>
            <p:ph type="body" idx="1"/>
          </p:nvPr>
        </p:nvSpPr>
        <p:spPr>
          <a:xfrm>
            <a:off x="457200" y="980728"/>
            <a:ext cx="8229600" cy="5145435"/>
          </a:xfrm>
        </p:spPr>
        <p:txBody>
          <a:bodyPr>
            <a:normAutofit/>
          </a:bodyPr>
          <a:lstStyle/>
          <a:p>
            <a:r>
              <a:rPr lang="en-US" sz="2400" b="1" dirty="0" smtClean="0"/>
              <a:t>Common Channel Marine </a:t>
            </a:r>
            <a:r>
              <a:rPr lang="en-US" sz="2400" b="1" dirty="0"/>
              <a:t>&amp; Land </a:t>
            </a:r>
            <a:r>
              <a:rPr lang="en-US" sz="2400" dirty="0" smtClean="0"/>
              <a:t>- </a:t>
            </a:r>
            <a:r>
              <a:rPr lang="en-US" sz="2400" dirty="0"/>
              <a:t>VHF </a:t>
            </a:r>
            <a:r>
              <a:rPr lang="en-US" sz="2400" dirty="0" smtClean="0"/>
              <a:t>Radio </a:t>
            </a:r>
            <a:r>
              <a:rPr lang="en-US" sz="2400" b="1" dirty="0" smtClean="0"/>
              <a:t>Analogue</a:t>
            </a:r>
            <a:r>
              <a:rPr lang="en-US" sz="2400" dirty="0" smtClean="0"/>
              <a:t>             Network System</a:t>
            </a:r>
            <a:endParaRPr lang="en-US" sz="2400" dirty="0">
              <a:cs typeface="Aharoni" pitchFamily="2" charset="-79"/>
            </a:endParaRPr>
          </a:p>
          <a:p>
            <a:r>
              <a:rPr lang="en-US" sz="2400" b="1" dirty="0" smtClean="0"/>
              <a:t>Common </a:t>
            </a:r>
            <a:r>
              <a:rPr lang="en-US" sz="2400" b="1" dirty="0"/>
              <a:t>Channel Marine &amp; Land </a:t>
            </a:r>
            <a:r>
              <a:rPr lang="en-US" sz="2400" dirty="0" smtClean="0"/>
              <a:t>- </a:t>
            </a:r>
            <a:r>
              <a:rPr lang="en-US" sz="2400" dirty="0"/>
              <a:t>VHF Radio </a:t>
            </a:r>
            <a:r>
              <a:rPr lang="en-US" sz="2400" b="1" dirty="0" smtClean="0"/>
              <a:t>Digital / Analogue </a:t>
            </a:r>
            <a:r>
              <a:rPr lang="en-US" sz="2400" dirty="0" smtClean="0"/>
              <a:t>Network System (B/Station and Held Held)</a:t>
            </a:r>
          </a:p>
          <a:p>
            <a:r>
              <a:rPr lang="en-US" sz="2400" b="1" dirty="0">
                <a:cs typeface="Aharoni" pitchFamily="2" charset="-79"/>
              </a:rPr>
              <a:t>Early Warning System </a:t>
            </a:r>
            <a:r>
              <a:rPr lang="en-US" sz="2400" dirty="0">
                <a:cs typeface="Aharoni" pitchFamily="2" charset="-79"/>
              </a:rPr>
              <a:t>(EWS</a:t>
            </a:r>
            <a:r>
              <a:rPr lang="en-US" sz="2400" dirty="0" smtClean="0">
                <a:cs typeface="Aharoni" pitchFamily="2" charset="-79"/>
              </a:rPr>
              <a:t>)</a:t>
            </a:r>
            <a:r>
              <a:rPr lang="en-US" sz="2400" dirty="0" smtClean="0"/>
              <a:t> </a:t>
            </a:r>
            <a:r>
              <a:rPr lang="en-US" sz="2400" dirty="0"/>
              <a:t>IP Network </a:t>
            </a:r>
            <a:r>
              <a:rPr lang="en-US" sz="2400" dirty="0" smtClean="0"/>
              <a:t>System (Siren </a:t>
            </a:r>
            <a:r>
              <a:rPr lang="en-US" sz="2400" dirty="0"/>
              <a:t>&amp;</a:t>
            </a:r>
            <a:r>
              <a:rPr lang="en-US" sz="2400" dirty="0" smtClean="0"/>
              <a:t> </a:t>
            </a:r>
            <a:r>
              <a:rPr lang="en-US" sz="2400" dirty="0"/>
              <a:t>Loud Speakers</a:t>
            </a:r>
            <a:r>
              <a:rPr lang="en-US" sz="2400" dirty="0" smtClean="0"/>
              <a:t>)</a:t>
            </a:r>
          </a:p>
          <a:p>
            <a:r>
              <a:rPr lang="en-US" sz="2400" b="1" dirty="0"/>
              <a:t>Satellite </a:t>
            </a:r>
            <a:r>
              <a:rPr lang="en-US" sz="2400" b="1" dirty="0" smtClean="0"/>
              <a:t>Phones </a:t>
            </a:r>
            <a:r>
              <a:rPr lang="en-US" sz="2400" dirty="0"/>
              <a:t>(Iridium) NDMO, </a:t>
            </a:r>
            <a:r>
              <a:rPr lang="en-US" sz="2400" dirty="0" smtClean="0"/>
              <a:t>US </a:t>
            </a:r>
            <a:r>
              <a:rPr lang="en-US" sz="2400" dirty="0"/>
              <a:t>Peace </a:t>
            </a:r>
            <a:r>
              <a:rPr lang="en-US" sz="2400" dirty="0" smtClean="0"/>
              <a:t>Corps, Tonga </a:t>
            </a:r>
            <a:r>
              <a:rPr lang="en-US" sz="2400" dirty="0"/>
              <a:t>Red Cross, </a:t>
            </a:r>
            <a:r>
              <a:rPr lang="en-US" sz="2400" dirty="0" smtClean="0"/>
              <a:t>TCC, </a:t>
            </a:r>
            <a:r>
              <a:rPr lang="en-US" sz="2400" dirty="0" err="1" smtClean="0"/>
              <a:t>Digicel</a:t>
            </a:r>
            <a:r>
              <a:rPr lang="en-US" sz="2400" dirty="0"/>
              <a:t>, LDS - Chatty Beetle EMWIN System-Receive only</a:t>
            </a:r>
            <a:r>
              <a:rPr lang="en-US" sz="2400" dirty="0">
                <a:solidFill>
                  <a:srgbClr val="FF0000"/>
                </a:solidFill>
                <a:latin typeface="Aharoni" pitchFamily="2" charset="-79"/>
                <a:cs typeface="Aharoni" pitchFamily="2" charset="-79"/>
              </a:rPr>
              <a:t> </a:t>
            </a:r>
            <a:r>
              <a:rPr lang="en-US" sz="2400" dirty="0">
                <a:cs typeface="Aharoni" pitchFamily="2" charset="-79"/>
              </a:rPr>
              <a:t>(MET Services</a:t>
            </a:r>
            <a:r>
              <a:rPr lang="en-US" sz="2400" dirty="0" smtClean="0">
                <a:cs typeface="Aharoni" pitchFamily="2" charset="-79"/>
              </a:rPr>
              <a:t>)</a:t>
            </a:r>
            <a:endParaRPr lang="en-US" sz="2400" dirty="0" smtClean="0"/>
          </a:p>
          <a:p>
            <a:r>
              <a:rPr lang="en-US" sz="2400" b="1" dirty="0" smtClean="0"/>
              <a:t>Network Operators </a:t>
            </a:r>
            <a:r>
              <a:rPr lang="en-US" sz="2400" dirty="0" smtClean="0"/>
              <a:t>(</a:t>
            </a:r>
            <a:r>
              <a:rPr lang="en-US" sz="2400" dirty="0"/>
              <a:t>landlines &amp;</a:t>
            </a:r>
            <a:r>
              <a:rPr lang="en-US" sz="2400" dirty="0" smtClean="0"/>
              <a:t> mobile phone</a:t>
            </a:r>
            <a:r>
              <a:rPr lang="en-US" sz="2400" dirty="0"/>
              <a:t>) (TCC &amp; </a:t>
            </a:r>
            <a:r>
              <a:rPr lang="en-US" sz="2400" dirty="0" err="1" smtClean="0"/>
              <a:t>Digicel</a:t>
            </a:r>
            <a:r>
              <a:rPr lang="en-US" sz="2400" dirty="0" smtClean="0"/>
              <a:t>-SMS Bulk service)</a:t>
            </a:r>
          </a:p>
          <a:p>
            <a:r>
              <a:rPr lang="en-US" sz="2400" b="1" dirty="0" smtClean="0"/>
              <a:t>Cell Broadcasting </a:t>
            </a:r>
            <a:r>
              <a:rPr lang="en-US" sz="2400" dirty="0" smtClean="0"/>
              <a:t>by operators (TCC &amp; </a:t>
            </a:r>
            <a:r>
              <a:rPr lang="en-US" sz="2400" dirty="0" err="1" smtClean="0"/>
              <a:t>Digicel</a:t>
            </a:r>
            <a:r>
              <a:rPr lang="en-US" sz="2400" dirty="0" smtClean="0"/>
              <a:t> Tonga)</a:t>
            </a:r>
          </a:p>
          <a:p>
            <a:endParaRPr lang="en-US" sz="2400" dirty="0"/>
          </a:p>
          <a:p>
            <a:endParaRPr lang="en-US" sz="2400" dirty="0" smtClean="0">
              <a:cs typeface="Aharoni" pitchFamily="2" charset="-79"/>
            </a:endParaRPr>
          </a:p>
          <a:p>
            <a:endParaRPr lang="en-US" sz="2800" dirty="0">
              <a:cs typeface="Aharoni" pitchFamily="2" charset="-79"/>
            </a:endParaRPr>
          </a:p>
          <a:p>
            <a:endParaRPr lang="en-US" dirty="0"/>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a:srcRect/>
          <a:stretch>
            <a:fillRect/>
          </a:stretch>
        </p:blipFill>
        <p:spPr bwMode="auto">
          <a:xfrm>
            <a:off x="11059" y="836712"/>
            <a:ext cx="9144000" cy="6286520"/>
          </a:xfrm>
          <a:prstGeom prst="rect">
            <a:avLst/>
          </a:prstGeom>
          <a:noFill/>
          <a:ln w="9525">
            <a:noFill/>
            <a:miter lim="800000"/>
            <a:headEnd/>
            <a:tailEnd/>
          </a:ln>
          <a:effectLst/>
        </p:spPr>
      </p:pic>
      <p:sp>
        <p:nvSpPr>
          <p:cNvPr id="3" name="TextBox 2"/>
          <p:cNvSpPr txBox="1"/>
          <p:nvPr/>
        </p:nvSpPr>
        <p:spPr>
          <a:xfrm>
            <a:off x="3769" y="116632"/>
            <a:ext cx="9144000" cy="677108"/>
          </a:xfrm>
          <a:prstGeom prst="rect">
            <a:avLst/>
          </a:prstGeom>
          <a:noFill/>
        </p:spPr>
        <p:txBody>
          <a:bodyPr wrap="square" rtlCol="0">
            <a:spAutoFit/>
          </a:bodyPr>
          <a:lstStyle/>
          <a:p>
            <a:pPr algn="ctr"/>
            <a:r>
              <a:rPr lang="en-NZ" sz="2400" b="1" dirty="0" smtClean="0"/>
              <a:t>11. HF RADIO NETWORK SYSTEM NEMO/MET  </a:t>
            </a:r>
            <a:r>
              <a:rPr lang="en-NZ" sz="1400" b="1" i="1" dirty="0" smtClean="0"/>
              <a:t>(COMMUNICATION FOR ALL REMOTE ISLANDS (NORTHEN ISLANDS )</a:t>
            </a:r>
            <a:endParaRPr lang="en-NZ" sz="1400" b="1" i="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l="1459" t="-3817" r="5972"/>
          <a:stretch>
            <a:fillRect/>
          </a:stretch>
        </p:blipFill>
        <p:spPr bwMode="auto">
          <a:xfrm>
            <a:off x="179512" y="7181"/>
            <a:ext cx="4429156" cy="6143644"/>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4572000" y="260648"/>
            <a:ext cx="4572000" cy="3500462"/>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srcRect/>
          <a:stretch>
            <a:fillRect/>
          </a:stretch>
        </p:blipFill>
        <p:spPr bwMode="auto">
          <a:xfrm>
            <a:off x="4943246" y="3789040"/>
            <a:ext cx="4191000" cy="26289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144463" y="144463"/>
            <a:ext cx="4499545" cy="6427809"/>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4500562" y="214290"/>
            <a:ext cx="4391918" cy="1857388"/>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a:srcRect/>
          <a:stretch>
            <a:fillRect/>
          </a:stretch>
        </p:blipFill>
        <p:spPr bwMode="auto">
          <a:xfrm>
            <a:off x="4343400" y="4077072"/>
            <a:ext cx="4800600" cy="2466975"/>
          </a:xfrm>
          <a:prstGeom prst="rect">
            <a:avLst/>
          </a:prstGeom>
          <a:noFill/>
          <a:ln w="9525">
            <a:noFill/>
            <a:miter lim="800000"/>
            <a:headEnd/>
            <a:tailEnd/>
          </a:ln>
          <a:effectLst/>
        </p:spPr>
      </p:pic>
      <p:pic>
        <p:nvPicPr>
          <p:cNvPr id="2053" name="Picture 5"/>
          <p:cNvPicPr>
            <a:picLocks noChangeAspect="1" noChangeArrowheads="1"/>
          </p:cNvPicPr>
          <p:nvPr/>
        </p:nvPicPr>
        <p:blipFill>
          <a:blip r:embed="rId5"/>
          <a:srcRect/>
          <a:stretch>
            <a:fillRect/>
          </a:stretch>
        </p:blipFill>
        <p:spPr bwMode="auto">
          <a:xfrm>
            <a:off x="4572000" y="1785926"/>
            <a:ext cx="4356144" cy="217807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a:bodyPr>
          <a:lstStyle/>
          <a:p>
            <a:r>
              <a:rPr lang="en-NZ" sz="3200" b="1" dirty="0" smtClean="0"/>
              <a:t>12. Communication Projects </a:t>
            </a:r>
            <a:endParaRPr lang="en-NZ" sz="3200" b="1" dirty="0"/>
          </a:p>
        </p:txBody>
      </p:sp>
      <p:sp>
        <p:nvSpPr>
          <p:cNvPr id="3" name="Content Placeholder 2"/>
          <p:cNvSpPr>
            <a:spLocks noGrp="1"/>
          </p:cNvSpPr>
          <p:nvPr>
            <p:ph idx="1"/>
          </p:nvPr>
        </p:nvSpPr>
        <p:spPr>
          <a:xfrm>
            <a:off x="457200" y="980728"/>
            <a:ext cx="8229600" cy="5145435"/>
          </a:xfrm>
        </p:spPr>
        <p:txBody>
          <a:bodyPr>
            <a:normAutofit/>
          </a:bodyPr>
          <a:lstStyle/>
          <a:p>
            <a:r>
              <a:rPr lang="en-NZ" sz="2800" dirty="0" smtClean="0"/>
              <a:t>ITU V-SAT - Regional Pacific Connectivity Project </a:t>
            </a:r>
          </a:p>
          <a:p>
            <a:r>
              <a:rPr lang="en-NZ" sz="2800" dirty="0"/>
              <a:t>Nationwide Early Warning System Project (NEWS</a:t>
            </a:r>
            <a:r>
              <a:rPr lang="en-NZ" sz="2800" dirty="0" smtClean="0"/>
              <a:t>)</a:t>
            </a:r>
          </a:p>
          <a:p>
            <a:r>
              <a:rPr lang="en-NZ" sz="2800" dirty="0"/>
              <a:t>E-Gov. Project (WB)</a:t>
            </a:r>
          </a:p>
          <a:p>
            <a:r>
              <a:rPr lang="en-NZ" sz="2800" dirty="0"/>
              <a:t>Technical Advisory and Capacity Enhancement with </a:t>
            </a:r>
            <a:r>
              <a:rPr lang="en-NZ" sz="2800" dirty="0" smtClean="0"/>
              <a:t>World Food </a:t>
            </a:r>
            <a:r>
              <a:rPr lang="en-NZ" sz="2800" dirty="0" smtClean="0"/>
              <a:t>Program </a:t>
            </a:r>
            <a:endParaRPr lang="en-NZ" sz="2800" dirty="0" smtClean="0"/>
          </a:p>
          <a:p>
            <a:r>
              <a:rPr lang="en-NZ" sz="2800" dirty="0" smtClean="0"/>
              <a:t>Coastal Radio Network Station (PREP Project (2017)</a:t>
            </a:r>
          </a:p>
          <a:p>
            <a:r>
              <a:rPr lang="en-NZ" sz="2800" dirty="0" smtClean="0"/>
              <a:t>VHF </a:t>
            </a:r>
            <a:r>
              <a:rPr lang="en-NZ" sz="2800" dirty="0"/>
              <a:t>Small Vessel Marine Radio Station – (8m below) PREP Project Search &amp; Rescue (100 Radio - 76 Install</a:t>
            </a:r>
            <a:r>
              <a:rPr lang="en-NZ" sz="2800" dirty="0" smtClean="0"/>
              <a:t>) (SOLAS – Safety of Life at Sea)</a:t>
            </a:r>
          </a:p>
          <a:p>
            <a:endParaRPr lang="en-NZ" sz="2800" dirty="0" smtClean="0"/>
          </a:p>
          <a:p>
            <a:pPr marL="0" indent="0">
              <a:buNone/>
            </a:pPr>
            <a:endParaRPr lang="en-NZ" sz="2800" dirty="0" smtClean="0"/>
          </a:p>
          <a:p>
            <a:pPr marL="0" indent="0">
              <a:buNone/>
            </a:pPr>
            <a:endParaRPr lang="en-NZ" sz="3000" dirty="0"/>
          </a:p>
          <a:p>
            <a:endParaRPr lang="en-NZ" sz="3000" dirty="0"/>
          </a:p>
          <a:p>
            <a:endParaRPr lang="en-NZ" dirty="0"/>
          </a:p>
          <a:p>
            <a:endParaRPr lang="en-NZ" dirty="0" smtClean="0"/>
          </a:p>
          <a:p>
            <a:pPr>
              <a:buNone/>
            </a:pPr>
            <a:endParaRPr lang="en-NZ"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Scripture Reading</a:t>
            </a:r>
            <a:endParaRPr lang="en-NZ" dirty="0"/>
          </a:p>
        </p:txBody>
      </p:sp>
      <p:sp>
        <p:nvSpPr>
          <p:cNvPr id="3" name="Content Placeholder 2"/>
          <p:cNvSpPr>
            <a:spLocks noGrp="1"/>
          </p:cNvSpPr>
          <p:nvPr>
            <p:ph idx="1"/>
          </p:nvPr>
        </p:nvSpPr>
        <p:spPr/>
        <p:txBody>
          <a:bodyPr/>
          <a:lstStyle/>
          <a:p>
            <a:r>
              <a:rPr lang="en-NZ" dirty="0" smtClean="0"/>
              <a:t>Psalms 126:1-6</a:t>
            </a:r>
          </a:p>
          <a:p>
            <a:pPr>
              <a:lnSpc>
                <a:spcPct val="150000"/>
              </a:lnSpc>
            </a:pPr>
            <a:r>
              <a:rPr lang="en-NZ" sz="1800" dirty="0" smtClean="0"/>
              <a:t>When the Lord brought back the captivity of Zion, we were like those who dream. Then our mouth was filled with laughter, and our tongue with singing. Then they said among the nations, </a:t>
            </a:r>
            <a:r>
              <a:rPr lang="en-NZ" sz="2000" b="1" i="1" dirty="0" smtClean="0"/>
              <a:t>“The Lord has done great things for them.” </a:t>
            </a:r>
            <a:r>
              <a:rPr lang="en-NZ" sz="1800" dirty="0" smtClean="0"/>
              <a:t>The Lord has done great things for us, and we are glad. Bring back our captivity, O LORD, as the streams in the south. </a:t>
            </a:r>
            <a:r>
              <a:rPr lang="en-NZ" sz="2400" b="1" i="1" dirty="0" smtClean="0"/>
              <a:t>Those who sow in tears shall reap in joy</a:t>
            </a:r>
            <a:r>
              <a:rPr lang="en-NZ" sz="1800" dirty="0" smtClean="0"/>
              <a:t>. He who continually goes forward weeping, bearing seed for sowing, shall doubtless come again with rejoicing, bringing his sheaves with him.</a:t>
            </a:r>
            <a:endParaRPr lang="en-NZ" sz="2400" b="1" i="1" dirty="0"/>
          </a:p>
        </p:txBody>
      </p:sp>
    </p:spTree>
    <p:extLst>
      <p:ext uri="{BB962C8B-B14F-4D97-AF65-F5344CB8AC3E}">
        <p14:creationId xmlns:p14="http://schemas.microsoft.com/office/powerpoint/2010/main" val="30326453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24744"/>
            <a:ext cx="8229600" cy="720080"/>
          </a:xfrm>
        </p:spPr>
        <p:txBody>
          <a:bodyPr>
            <a:noAutofit/>
          </a:bodyPr>
          <a:lstStyle/>
          <a:p>
            <a:pPr algn="l"/>
            <a:r>
              <a:rPr lang="en-US" sz="3600" b="1" dirty="0" smtClean="0"/>
              <a:t>13.  Activities</a:t>
            </a:r>
            <a:endParaRPr lang="en-US" sz="3600" b="1" dirty="0"/>
          </a:p>
        </p:txBody>
      </p:sp>
      <p:sp>
        <p:nvSpPr>
          <p:cNvPr id="3" name="Content Placeholder 2"/>
          <p:cNvSpPr>
            <a:spLocks noGrp="1"/>
          </p:cNvSpPr>
          <p:nvPr>
            <p:ph idx="1"/>
          </p:nvPr>
        </p:nvSpPr>
        <p:spPr>
          <a:xfrm>
            <a:off x="457200" y="1988840"/>
            <a:ext cx="8229600" cy="4137323"/>
          </a:xfrm>
        </p:spPr>
        <p:txBody>
          <a:bodyPr>
            <a:noAutofit/>
          </a:bodyPr>
          <a:lstStyle/>
          <a:p>
            <a:pPr marL="457200" indent="-457200">
              <a:buAutoNum type="arabicPeriod"/>
            </a:pPr>
            <a:r>
              <a:rPr lang="en-US" sz="2000" dirty="0" smtClean="0"/>
              <a:t>Developing Telecommunications Cluster Plans and Standard Operation Procedures (SOP)</a:t>
            </a:r>
          </a:p>
          <a:p>
            <a:pPr marL="457200" indent="-457200">
              <a:buAutoNum type="arabicPeriod"/>
            </a:pPr>
            <a:r>
              <a:rPr lang="en-US" sz="2000" dirty="0" smtClean="0"/>
              <a:t>Testing efficiency of plans and Standard Operation Procedures (SOP) through training, seminars and mock drills</a:t>
            </a:r>
          </a:p>
          <a:p>
            <a:pPr marL="457200" indent="-457200">
              <a:buAutoNum type="arabicPeriod"/>
            </a:pPr>
            <a:r>
              <a:rPr lang="en-US" sz="2000" dirty="0" smtClean="0"/>
              <a:t>Ongoing testing and programing of existing analogue radio  system to new digital system; maintenance of system and equipment</a:t>
            </a:r>
          </a:p>
          <a:p>
            <a:pPr marL="457200" indent="-457200">
              <a:buAutoNum type="arabicPeriod"/>
            </a:pPr>
            <a:r>
              <a:rPr lang="en-US" sz="2000" dirty="0" smtClean="0"/>
              <a:t>Capacity building</a:t>
            </a:r>
          </a:p>
          <a:p>
            <a:pPr marL="457200" indent="-457200">
              <a:buAutoNum type="arabicPeriod"/>
            </a:pPr>
            <a:r>
              <a:rPr lang="en-US" sz="2000" dirty="0" smtClean="0"/>
              <a:t>Resources availability (funding/human)</a:t>
            </a:r>
          </a:p>
          <a:p>
            <a:pPr marL="457200" indent="-457200">
              <a:buAutoNum type="arabicPeriod"/>
            </a:pPr>
            <a:r>
              <a:rPr lang="en-US" sz="2000" dirty="0" smtClean="0"/>
              <a:t>Assistance from International Partnership</a:t>
            </a:r>
            <a:endParaRPr lang="en-US" sz="2000" dirty="0"/>
          </a:p>
          <a:p>
            <a:pPr marL="0" indent="0">
              <a:buNone/>
            </a:pPr>
            <a:endParaRPr lang="en-US" sz="2000" dirty="0" smtClean="0"/>
          </a:p>
          <a:p>
            <a:pPr marL="0" indent="0">
              <a:buNone/>
            </a:pPr>
            <a:endParaRPr lang="en-US" sz="2000" dirty="0" smtClean="0"/>
          </a:p>
          <a:p>
            <a:pPr marL="0" indent="0">
              <a:buNone/>
            </a:pPr>
            <a:endParaRPr lang="en-US" sz="2000" dirty="0" smtClean="0"/>
          </a:p>
          <a:p>
            <a:pPr marL="0" indent="0">
              <a:buNone/>
            </a:pPr>
            <a:r>
              <a:rPr lang="en-US" sz="2000" dirty="0"/>
              <a:t>	</a:t>
            </a:r>
            <a:r>
              <a:rPr lang="en-US" sz="2000" dirty="0" smtClean="0"/>
              <a:t>	</a:t>
            </a:r>
            <a:endParaRPr lang="en-US" sz="2000" dirty="0"/>
          </a:p>
        </p:txBody>
      </p:sp>
    </p:spTree>
    <p:extLst>
      <p:ext uri="{BB962C8B-B14F-4D97-AF65-F5344CB8AC3E}">
        <p14:creationId xmlns:p14="http://schemas.microsoft.com/office/powerpoint/2010/main" val="4633446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2234679"/>
          </a:xfrm>
        </p:spPr>
        <p:txBody>
          <a:bodyPr>
            <a:normAutofit/>
          </a:bodyPr>
          <a:lstStyle/>
          <a:p>
            <a:r>
              <a:rPr lang="en-AU" sz="4800" b="1" dirty="0" smtClean="0">
                <a:solidFill>
                  <a:srgbClr val="FF0000"/>
                </a:solidFill>
                <a:latin typeface="Aharoni" pitchFamily="2" charset="-79"/>
                <a:cs typeface="Aharoni" pitchFamily="2" charset="-79"/>
              </a:rPr>
              <a:t/>
            </a:r>
            <a:br>
              <a:rPr lang="en-AU" sz="4800" b="1" dirty="0" smtClean="0">
                <a:solidFill>
                  <a:srgbClr val="FF0000"/>
                </a:solidFill>
                <a:latin typeface="Aharoni" pitchFamily="2" charset="-79"/>
                <a:cs typeface="Aharoni" pitchFamily="2" charset="-79"/>
              </a:rPr>
            </a:br>
            <a:r>
              <a:rPr lang="en-AU" sz="1200" b="1" dirty="0" smtClean="0">
                <a:solidFill>
                  <a:srgbClr val="FF0000"/>
                </a:solidFill>
                <a:latin typeface="Aharoni" pitchFamily="2" charset="-79"/>
                <a:cs typeface="Aharoni" pitchFamily="2" charset="-79"/>
              </a:rPr>
              <a:t>Reminding you all that God has done great things for you, me and for us all – Those who sow in  tears shall reap in joy</a:t>
            </a:r>
            <a:br>
              <a:rPr lang="en-AU" sz="1200" b="1" dirty="0" smtClean="0">
                <a:solidFill>
                  <a:srgbClr val="FF0000"/>
                </a:solidFill>
                <a:latin typeface="Aharoni" pitchFamily="2" charset="-79"/>
                <a:cs typeface="Aharoni" pitchFamily="2" charset="-79"/>
              </a:rPr>
            </a:br>
            <a:r>
              <a:rPr lang="en-AU" sz="1200" b="1" dirty="0">
                <a:solidFill>
                  <a:srgbClr val="FF0000"/>
                </a:solidFill>
                <a:latin typeface="Aharoni" pitchFamily="2" charset="-79"/>
                <a:cs typeface="Aharoni" pitchFamily="2" charset="-79"/>
              </a:rPr>
              <a:t/>
            </a:r>
            <a:br>
              <a:rPr lang="en-AU" sz="1200" b="1" dirty="0">
                <a:solidFill>
                  <a:srgbClr val="FF0000"/>
                </a:solidFill>
                <a:latin typeface="Aharoni" pitchFamily="2" charset="-79"/>
                <a:cs typeface="Aharoni" pitchFamily="2" charset="-79"/>
              </a:rPr>
            </a:br>
            <a:r>
              <a:rPr lang="en-AU" sz="4000" b="1" dirty="0" err="1" smtClean="0">
                <a:solidFill>
                  <a:srgbClr val="FF0000"/>
                </a:solidFill>
                <a:latin typeface="Aharoni" pitchFamily="2" charset="-79"/>
                <a:cs typeface="Aharoni" pitchFamily="2" charset="-79"/>
              </a:rPr>
              <a:t>Vinaka</a:t>
            </a:r>
            <a:r>
              <a:rPr lang="en-AU" sz="1200" b="1" dirty="0" smtClean="0">
                <a:solidFill>
                  <a:srgbClr val="FF0000"/>
                </a:solidFill>
                <a:latin typeface="Aharoni" pitchFamily="2" charset="-79"/>
                <a:cs typeface="Aharoni" pitchFamily="2" charset="-79"/>
              </a:rPr>
              <a:t/>
            </a:r>
            <a:br>
              <a:rPr lang="en-AU" sz="1200" b="1" dirty="0" smtClean="0">
                <a:solidFill>
                  <a:srgbClr val="FF0000"/>
                </a:solidFill>
                <a:latin typeface="Aharoni" pitchFamily="2" charset="-79"/>
                <a:cs typeface="Aharoni" pitchFamily="2" charset="-79"/>
              </a:rPr>
            </a:br>
            <a:endParaRPr lang="en-AU" sz="1200" b="1" dirty="0">
              <a:solidFill>
                <a:srgbClr val="FF0000"/>
              </a:solidFill>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2"/>
          <p:cNvSpPr txBox="1">
            <a:spLocks/>
          </p:cNvSpPr>
          <p:nvPr/>
        </p:nvSpPr>
        <p:spPr>
          <a:xfrm>
            <a:off x="0" y="2996952"/>
            <a:ext cx="9144000" cy="720080"/>
          </a:xfrm>
          <a:prstGeom prst="rect">
            <a:avLst/>
          </a:prstGeom>
          <a:noFill/>
          <a:ln w="76200">
            <a:noFill/>
            <a:prstDash val="solid"/>
          </a:ln>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NZ" sz="4000" b="1" strike="noStrike" kern="1200" cap="none" spc="0" normalizeH="0" baseline="0" noProof="0" dirty="0" smtClean="0">
              <a:ln>
                <a:noFill/>
              </a:ln>
              <a:solidFill>
                <a:srgbClr val="FF0000"/>
              </a:solidFill>
              <a:effectLst/>
              <a:uLnTx/>
              <a:uFillTx/>
              <a:latin typeface="+mn-lt"/>
              <a:ea typeface="+mn-ea"/>
              <a:cs typeface="+mn-cs"/>
            </a:endParaRPr>
          </a:p>
        </p:txBody>
      </p:sp>
      <p:sp>
        <p:nvSpPr>
          <p:cNvPr id="2" name="Rectangle 1"/>
          <p:cNvSpPr/>
          <p:nvPr/>
        </p:nvSpPr>
        <p:spPr>
          <a:xfrm>
            <a:off x="251521" y="1143000"/>
            <a:ext cx="6768751" cy="5139869"/>
          </a:xfrm>
          <a:prstGeom prst="rect">
            <a:avLst/>
          </a:prstGeom>
        </p:spPr>
        <p:txBody>
          <a:bodyPr wrap="square">
            <a:spAutoFit/>
          </a:bodyPr>
          <a:lstStyle/>
          <a:p>
            <a:pPr lvl="0" algn="ctr"/>
            <a:r>
              <a:rPr lang="en-AU" sz="2800" b="1" dirty="0" smtClean="0"/>
              <a:t>Outline</a:t>
            </a:r>
          </a:p>
          <a:p>
            <a:pPr lvl="0" algn="ctr"/>
            <a:endParaRPr lang="en-AU" sz="2000" b="1" dirty="0" smtClean="0"/>
          </a:p>
          <a:p>
            <a:pPr marL="457200" lvl="0" indent="-457200">
              <a:buFont typeface="+mj-lt"/>
              <a:buAutoNum type="arabicPeriod"/>
            </a:pPr>
            <a:r>
              <a:rPr lang="en-AU" sz="2000" dirty="0" smtClean="0"/>
              <a:t>Island Kingdom of Tonga</a:t>
            </a:r>
          </a:p>
          <a:p>
            <a:pPr marL="457200" lvl="0" indent="-457200">
              <a:buFont typeface="+mj-lt"/>
              <a:buAutoNum type="arabicPeriod"/>
            </a:pPr>
            <a:r>
              <a:rPr lang="en-AU" sz="2000" dirty="0" smtClean="0"/>
              <a:t>Emergency Management in Tonga</a:t>
            </a:r>
          </a:p>
          <a:p>
            <a:pPr marL="457200" lvl="0" indent="-457200">
              <a:buFont typeface="+mj-lt"/>
              <a:buAutoNum type="arabicPeriod"/>
            </a:pPr>
            <a:r>
              <a:rPr lang="en-AU" sz="2000" dirty="0" smtClean="0"/>
              <a:t>Hazards in Tonga</a:t>
            </a:r>
          </a:p>
          <a:p>
            <a:pPr marL="457200" lvl="0" indent="-457200">
              <a:buFont typeface="+mj-lt"/>
              <a:buAutoNum type="arabicPeriod"/>
            </a:pPr>
            <a:r>
              <a:rPr lang="en-AU" sz="2000" dirty="0" smtClean="0"/>
              <a:t>Structures of National Co-ordination </a:t>
            </a:r>
          </a:p>
          <a:p>
            <a:pPr marL="457200" indent="-457200">
              <a:buFont typeface="+mj-lt"/>
              <a:buAutoNum type="arabicPeriod"/>
            </a:pPr>
            <a:r>
              <a:rPr lang="en-AU" sz="2000" dirty="0"/>
              <a:t>Mechanism in </a:t>
            </a:r>
            <a:r>
              <a:rPr lang="en-AU" sz="2000" dirty="0" smtClean="0"/>
              <a:t>Tonga</a:t>
            </a:r>
          </a:p>
          <a:p>
            <a:pPr marL="457200" lvl="0" indent="-457200">
              <a:buFont typeface="+mj-lt"/>
              <a:buAutoNum type="arabicPeriod"/>
            </a:pPr>
            <a:r>
              <a:rPr lang="en-AU" sz="2000" dirty="0" smtClean="0"/>
              <a:t>Cluster System in Tonga</a:t>
            </a:r>
          </a:p>
          <a:p>
            <a:pPr marL="457200" lvl="0" indent="-457200">
              <a:buFont typeface="+mj-lt"/>
              <a:buAutoNum type="arabicPeriod"/>
            </a:pPr>
            <a:r>
              <a:rPr lang="en-AU" sz="2000" dirty="0" smtClean="0"/>
              <a:t>Communications Cluster </a:t>
            </a:r>
            <a:endParaRPr lang="en-AU" sz="2000" dirty="0"/>
          </a:p>
          <a:p>
            <a:pPr marL="457200" lvl="0" indent="-457200">
              <a:buFont typeface="+mj-lt"/>
              <a:buAutoNum type="arabicPeriod"/>
            </a:pPr>
            <a:r>
              <a:rPr lang="en-AU" sz="2000" dirty="0" smtClean="0"/>
              <a:t>Communication </a:t>
            </a:r>
            <a:r>
              <a:rPr lang="en-AU" sz="2000" dirty="0"/>
              <a:t>Cluster </a:t>
            </a:r>
            <a:r>
              <a:rPr lang="en-AU" sz="2000" dirty="0" smtClean="0"/>
              <a:t>Committee</a:t>
            </a:r>
          </a:p>
          <a:p>
            <a:pPr marL="457200" lvl="0" indent="-457200">
              <a:buFont typeface="+mj-lt"/>
              <a:buAutoNum type="arabicPeriod"/>
            </a:pPr>
            <a:r>
              <a:rPr lang="en-AU" sz="2000" dirty="0" smtClean="0"/>
              <a:t>Communication Responsibilities</a:t>
            </a:r>
            <a:endParaRPr lang="en-AU" sz="2000" dirty="0"/>
          </a:p>
          <a:p>
            <a:pPr marL="457200" indent="-457200">
              <a:buFont typeface="+mj-lt"/>
              <a:buAutoNum type="arabicPeriod"/>
            </a:pPr>
            <a:r>
              <a:rPr lang="en-AU" sz="2000" dirty="0"/>
              <a:t>Communication System Available</a:t>
            </a:r>
          </a:p>
          <a:p>
            <a:pPr marL="457200" lvl="0" indent="-457200">
              <a:buFont typeface="+mj-lt"/>
              <a:buAutoNum type="arabicPeriod"/>
            </a:pPr>
            <a:r>
              <a:rPr lang="en-AU" sz="2000" dirty="0" smtClean="0"/>
              <a:t>HF </a:t>
            </a:r>
            <a:r>
              <a:rPr lang="en-AU" sz="2000" dirty="0"/>
              <a:t>Radio Network System NEMO &amp; </a:t>
            </a:r>
            <a:r>
              <a:rPr lang="en-AU" sz="2000" dirty="0" smtClean="0"/>
              <a:t>MET</a:t>
            </a:r>
          </a:p>
          <a:p>
            <a:pPr marL="457200" lvl="0" indent="-457200">
              <a:buFont typeface="+mj-lt"/>
              <a:buAutoNum type="arabicPeriod"/>
            </a:pPr>
            <a:r>
              <a:rPr lang="en-AU" sz="2000" dirty="0" smtClean="0"/>
              <a:t>Communication Project</a:t>
            </a:r>
            <a:endParaRPr lang="en-AU" sz="2000" dirty="0"/>
          </a:p>
          <a:p>
            <a:pPr marL="457200" lvl="0" indent="-457200">
              <a:buFont typeface="+mj-lt"/>
              <a:buAutoNum type="arabicPeriod"/>
            </a:pPr>
            <a:r>
              <a:rPr lang="en-AU" sz="2000" dirty="0" smtClean="0"/>
              <a:t>Activities</a:t>
            </a:r>
          </a:p>
          <a:p>
            <a:pPr lvl="0"/>
            <a:endParaRPr lang="en-AU" sz="2000" b="1" dirty="0">
              <a:solidFill>
                <a:srgbClr val="FF0000"/>
              </a:solidFill>
            </a:endParaRPr>
          </a:p>
        </p:txBody>
      </p:sp>
    </p:spTree>
    <p:extLst>
      <p:ext uri="{BB962C8B-B14F-4D97-AF65-F5344CB8AC3E}">
        <p14:creationId xmlns:p14="http://schemas.microsoft.com/office/powerpoint/2010/main" val="1548009740"/>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219200" y="0"/>
            <a:ext cx="6400800" cy="400110"/>
          </a:xfrm>
          <a:prstGeom prst="rect">
            <a:avLst/>
          </a:prstGeom>
          <a:noFill/>
        </p:spPr>
        <p:txBody>
          <a:bodyPr wrap="square" rtlCol="0">
            <a:spAutoFit/>
          </a:bodyPr>
          <a:lstStyle/>
          <a:p>
            <a:r>
              <a:rPr kumimoji="1" lang="en-US" altLang="ja-JP" sz="2000" b="1" dirty="0" smtClean="0">
                <a:solidFill>
                  <a:schemeClr val="bg1"/>
                </a:solidFill>
                <a:latin typeface="Meiryo UI" pitchFamily="50" charset="-128"/>
                <a:ea typeface="Meiryo UI" pitchFamily="50" charset="-128"/>
                <a:cs typeface="Meiryo UI" pitchFamily="50" charset="-128"/>
              </a:rPr>
              <a:t>Study to be done for increasing the Network</a:t>
            </a:r>
            <a:endParaRPr kumimoji="1" lang="ja-JP" altLang="en-US" sz="2000" b="1" dirty="0">
              <a:solidFill>
                <a:schemeClr val="bg1"/>
              </a:solidFill>
              <a:latin typeface="Meiryo UI" pitchFamily="50" charset="-128"/>
              <a:ea typeface="Meiryo UI" pitchFamily="50" charset="-128"/>
              <a:cs typeface="Meiryo UI" pitchFamily="50" charset="-128"/>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9752" y="1365598"/>
            <a:ext cx="3744155" cy="5198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テキスト ボックス 9"/>
          <p:cNvSpPr txBox="1"/>
          <p:nvPr/>
        </p:nvSpPr>
        <p:spPr>
          <a:xfrm flipH="1">
            <a:off x="272916" y="885581"/>
            <a:ext cx="8475548" cy="461665"/>
          </a:xfrm>
          <a:prstGeom prst="rect">
            <a:avLst/>
          </a:prstGeom>
          <a:noFill/>
        </p:spPr>
        <p:txBody>
          <a:bodyPr wrap="square" rtlCol="0">
            <a:spAutoFit/>
          </a:bodyPr>
          <a:lstStyle/>
          <a:p>
            <a:pPr algn="ctr"/>
            <a:r>
              <a:rPr lang="en-US" altLang="ja-JP" sz="2400" b="1" dirty="0">
                <a:latin typeface="Meiryo UI" pitchFamily="50" charset="-128"/>
                <a:ea typeface="Meiryo UI" pitchFamily="50" charset="-128"/>
                <a:cs typeface="Meiryo UI" pitchFamily="50" charset="-128"/>
                <a:sym typeface="Wingdings" pitchFamily="2" charset="2"/>
              </a:rPr>
              <a:t> </a:t>
            </a:r>
            <a:r>
              <a:rPr lang="en-US" altLang="ja-JP" sz="2400" b="1" dirty="0" smtClean="0">
                <a:latin typeface="Meiryo UI" pitchFamily="50" charset="-128"/>
                <a:ea typeface="Meiryo UI" pitchFamily="50" charset="-128"/>
                <a:cs typeface="Meiryo UI" pitchFamily="50" charset="-128"/>
                <a:sym typeface="Wingdings" pitchFamily="2" charset="2"/>
              </a:rPr>
              <a:t>1. Island Kingdom of Tonga</a:t>
            </a:r>
            <a:r>
              <a:rPr lang="en-US" altLang="ja-JP" sz="2400" b="1" dirty="0" smtClean="0">
                <a:latin typeface="Arial" pitchFamily="34" charset="0"/>
                <a:ea typeface="Meiryo UI" pitchFamily="50" charset="-128"/>
                <a:cs typeface="Arial" pitchFamily="34" charset="0"/>
                <a:sym typeface="Wingdings" pitchFamily="2" charset="2"/>
              </a:rPr>
              <a:t>: </a:t>
            </a:r>
            <a:r>
              <a:rPr lang="en-US" altLang="ja-JP" sz="2000" b="1" dirty="0" smtClean="0">
                <a:latin typeface="Arial" pitchFamily="34" charset="0"/>
                <a:ea typeface="Meiryo UI" pitchFamily="50" charset="-128"/>
                <a:cs typeface="Arial" pitchFamily="34" charset="0"/>
                <a:sym typeface="Wingdings" pitchFamily="2" charset="2"/>
              </a:rPr>
              <a:t>Map of Tonga Groups</a:t>
            </a:r>
            <a:endParaRPr kumimoji="1" lang="ja-JP" altLang="en-US" sz="2000" dirty="0">
              <a:latin typeface="Arial" pitchFamily="34" charset="0"/>
              <a:cs typeface="Arial" pitchFamily="34" charset="0"/>
            </a:endParaRPr>
          </a:p>
        </p:txBody>
      </p:sp>
      <p:cxnSp>
        <p:nvCxnSpPr>
          <p:cNvPr id="8" name="直線矢印コネクタ 7"/>
          <p:cNvCxnSpPr/>
          <p:nvPr/>
        </p:nvCxnSpPr>
        <p:spPr>
          <a:xfrm flipH="1">
            <a:off x="4661612" y="3975953"/>
            <a:ext cx="154501" cy="618567"/>
          </a:xfrm>
          <a:prstGeom prst="straightConnector1">
            <a:avLst/>
          </a:prstGeom>
          <a:ln>
            <a:solidFill>
              <a:srgbClr val="FA0000"/>
            </a:solidFill>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3" name="直線コネクタ 12"/>
          <p:cNvCxnSpPr/>
          <p:nvPr/>
        </p:nvCxnSpPr>
        <p:spPr>
          <a:xfrm>
            <a:off x="4526899" y="3898193"/>
            <a:ext cx="648072" cy="72008"/>
          </a:xfrm>
          <a:prstGeom prst="line">
            <a:avLst/>
          </a:prstGeom>
          <a:ln>
            <a:solidFill>
              <a:srgbClr val="FA0000"/>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4278715" y="4709503"/>
            <a:ext cx="648072" cy="72008"/>
          </a:xfrm>
          <a:prstGeom prst="line">
            <a:avLst/>
          </a:prstGeom>
          <a:ln>
            <a:solidFill>
              <a:srgbClr val="FA0000"/>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4705664" y="3238601"/>
            <a:ext cx="413159" cy="0"/>
          </a:xfrm>
          <a:prstGeom prst="line">
            <a:avLst/>
          </a:prstGeom>
          <a:ln>
            <a:solidFill>
              <a:srgbClr val="FA0000"/>
            </a:solidFill>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a:off x="4860165" y="3342122"/>
            <a:ext cx="0" cy="482071"/>
          </a:xfrm>
          <a:prstGeom prst="straightConnector1">
            <a:avLst/>
          </a:prstGeom>
          <a:ln>
            <a:solidFill>
              <a:srgbClr val="FA0000"/>
            </a:solidFill>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23" name="直線矢印コネクタ 22"/>
          <p:cNvCxnSpPr/>
          <p:nvPr/>
        </p:nvCxnSpPr>
        <p:spPr>
          <a:xfrm>
            <a:off x="4638682" y="2045740"/>
            <a:ext cx="198982" cy="1108895"/>
          </a:xfrm>
          <a:prstGeom prst="straightConnector1">
            <a:avLst/>
          </a:prstGeom>
          <a:ln>
            <a:solidFill>
              <a:srgbClr val="FA0000"/>
            </a:solidFill>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30" name="直線矢印コネクタ 29"/>
          <p:cNvCxnSpPr/>
          <p:nvPr/>
        </p:nvCxnSpPr>
        <p:spPr>
          <a:xfrm>
            <a:off x="3923797" y="1916832"/>
            <a:ext cx="576064" cy="72008"/>
          </a:xfrm>
          <a:prstGeom prst="straightConnector1">
            <a:avLst/>
          </a:prstGeom>
          <a:ln>
            <a:solidFill>
              <a:srgbClr val="FA0000"/>
            </a:solidFill>
            <a:headEnd type="arrow" w="med" len="med"/>
            <a:tailEnd type="arrow" w="med" len="med"/>
          </a:ln>
        </p:spPr>
        <p:style>
          <a:lnRef idx="1">
            <a:schemeClr val="dk1"/>
          </a:lnRef>
          <a:fillRef idx="0">
            <a:schemeClr val="dk1"/>
          </a:fillRef>
          <a:effectRef idx="0">
            <a:schemeClr val="dk1"/>
          </a:effectRef>
          <a:fontRef idx="minor">
            <a:schemeClr val="tx1"/>
          </a:fontRef>
        </p:style>
      </p:cxnSp>
      <p:sp>
        <p:nvSpPr>
          <p:cNvPr id="17" name="テキスト ボックス 16"/>
          <p:cNvSpPr txBox="1"/>
          <p:nvPr/>
        </p:nvSpPr>
        <p:spPr>
          <a:xfrm flipH="1">
            <a:off x="4661612" y="4158138"/>
            <a:ext cx="928565" cy="369332"/>
          </a:xfrm>
          <a:prstGeom prst="rect">
            <a:avLst/>
          </a:prstGeom>
          <a:noFill/>
        </p:spPr>
        <p:txBody>
          <a:bodyPr wrap="square" rtlCol="0">
            <a:spAutoFit/>
          </a:bodyPr>
          <a:lstStyle/>
          <a:p>
            <a:r>
              <a:rPr lang="en-US" altLang="ja-JP" b="1" dirty="0">
                <a:latin typeface="Meiryo UI" pitchFamily="50" charset="-128"/>
                <a:ea typeface="Meiryo UI" pitchFamily="50" charset="-128"/>
                <a:cs typeface="Meiryo UI" pitchFamily="50" charset="-128"/>
                <a:sym typeface="Wingdings" pitchFamily="2" charset="2"/>
              </a:rPr>
              <a:t> </a:t>
            </a:r>
            <a:r>
              <a:rPr lang="en-US" altLang="ja-JP" sz="1400" b="1" dirty="0" smtClean="0">
                <a:solidFill>
                  <a:srgbClr val="FF0000"/>
                </a:solidFill>
                <a:latin typeface="Meiryo UI" pitchFamily="50" charset="-128"/>
                <a:ea typeface="Meiryo UI" pitchFamily="50" charset="-128"/>
                <a:cs typeface="Meiryo UI" pitchFamily="50" charset="-128"/>
                <a:sym typeface="Wingdings" pitchFamily="2" charset="2"/>
              </a:rPr>
              <a:t>160km</a:t>
            </a:r>
            <a:endParaRPr kumimoji="1" lang="ja-JP" altLang="en-US" sz="1400" dirty="0">
              <a:solidFill>
                <a:srgbClr val="FF0000"/>
              </a:solidFill>
            </a:endParaRPr>
          </a:p>
        </p:txBody>
      </p:sp>
      <p:sp>
        <p:nvSpPr>
          <p:cNvPr id="18" name="テキスト ボックス 17"/>
          <p:cNvSpPr txBox="1"/>
          <p:nvPr/>
        </p:nvSpPr>
        <p:spPr>
          <a:xfrm flipH="1">
            <a:off x="4828839" y="3398492"/>
            <a:ext cx="928565" cy="369332"/>
          </a:xfrm>
          <a:prstGeom prst="rect">
            <a:avLst/>
          </a:prstGeom>
          <a:noFill/>
        </p:spPr>
        <p:txBody>
          <a:bodyPr wrap="square" rtlCol="0">
            <a:spAutoFit/>
          </a:bodyPr>
          <a:lstStyle/>
          <a:p>
            <a:r>
              <a:rPr lang="en-US" altLang="ja-JP" b="1" dirty="0">
                <a:latin typeface="Meiryo UI" pitchFamily="50" charset="-128"/>
                <a:ea typeface="Meiryo UI" pitchFamily="50" charset="-128"/>
                <a:cs typeface="Meiryo UI" pitchFamily="50" charset="-128"/>
                <a:sym typeface="Wingdings" pitchFamily="2" charset="2"/>
              </a:rPr>
              <a:t> </a:t>
            </a:r>
            <a:r>
              <a:rPr lang="en-US" altLang="ja-JP" sz="1400" b="1" dirty="0" smtClean="0">
                <a:solidFill>
                  <a:srgbClr val="FF0000"/>
                </a:solidFill>
                <a:latin typeface="Meiryo UI" pitchFamily="50" charset="-128"/>
                <a:ea typeface="Meiryo UI" pitchFamily="50" charset="-128"/>
                <a:cs typeface="Meiryo UI" pitchFamily="50" charset="-128"/>
                <a:sym typeface="Wingdings" pitchFamily="2" charset="2"/>
              </a:rPr>
              <a:t>140km</a:t>
            </a:r>
            <a:endParaRPr kumimoji="1" lang="ja-JP" altLang="en-US" sz="1400" dirty="0">
              <a:solidFill>
                <a:srgbClr val="FF0000"/>
              </a:solidFill>
            </a:endParaRPr>
          </a:p>
        </p:txBody>
      </p:sp>
      <p:sp>
        <p:nvSpPr>
          <p:cNvPr id="22" name="テキスト ボックス 21"/>
          <p:cNvSpPr txBox="1"/>
          <p:nvPr/>
        </p:nvSpPr>
        <p:spPr>
          <a:xfrm flipH="1">
            <a:off x="4828840" y="2648843"/>
            <a:ext cx="928565" cy="369332"/>
          </a:xfrm>
          <a:prstGeom prst="rect">
            <a:avLst/>
          </a:prstGeom>
          <a:noFill/>
        </p:spPr>
        <p:txBody>
          <a:bodyPr wrap="square" rtlCol="0">
            <a:spAutoFit/>
          </a:bodyPr>
          <a:lstStyle/>
          <a:p>
            <a:r>
              <a:rPr lang="en-US" altLang="ja-JP" b="1" dirty="0">
                <a:latin typeface="Meiryo UI" pitchFamily="50" charset="-128"/>
                <a:ea typeface="Meiryo UI" pitchFamily="50" charset="-128"/>
                <a:cs typeface="Meiryo UI" pitchFamily="50" charset="-128"/>
                <a:sym typeface="Wingdings" pitchFamily="2" charset="2"/>
              </a:rPr>
              <a:t> </a:t>
            </a:r>
            <a:r>
              <a:rPr lang="en-US" altLang="ja-JP" sz="1400" b="1" dirty="0" smtClean="0">
                <a:solidFill>
                  <a:srgbClr val="FF0000"/>
                </a:solidFill>
                <a:latin typeface="Meiryo UI" pitchFamily="50" charset="-128"/>
                <a:ea typeface="Meiryo UI" pitchFamily="50" charset="-128"/>
                <a:cs typeface="Meiryo UI" pitchFamily="50" charset="-128"/>
                <a:sym typeface="Wingdings" pitchFamily="2" charset="2"/>
              </a:rPr>
              <a:t>300km</a:t>
            </a:r>
            <a:endParaRPr kumimoji="1" lang="ja-JP" altLang="en-US" sz="1400" dirty="0">
              <a:solidFill>
                <a:srgbClr val="FF0000"/>
              </a:solidFill>
            </a:endParaRPr>
          </a:p>
        </p:txBody>
      </p:sp>
      <p:sp>
        <p:nvSpPr>
          <p:cNvPr id="24" name="テキスト ボックス 23"/>
          <p:cNvSpPr txBox="1"/>
          <p:nvPr/>
        </p:nvSpPr>
        <p:spPr>
          <a:xfrm flipH="1">
            <a:off x="4062617" y="1428337"/>
            <a:ext cx="928565" cy="369332"/>
          </a:xfrm>
          <a:prstGeom prst="rect">
            <a:avLst/>
          </a:prstGeom>
          <a:noFill/>
        </p:spPr>
        <p:txBody>
          <a:bodyPr wrap="square" rtlCol="0">
            <a:spAutoFit/>
          </a:bodyPr>
          <a:lstStyle/>
          <a:p>
            <a:r>
              <a:rPr lang="en-US" altLang="ja-JP" b="1" dirty="0">
                <a:latin typeface="Meiryo UI" pitchFamily="50" charset="-128"/>
                <a:ea typeface="Meiryo UI" pitchFamily="50" charset="-128"/>
                <a:cs typeface="Meiryo UI" pitchFamily="50" charset="-128"/>
                <a:sym typeface="Wingdings" pitchFamily="2" charset="2"/>
              </a:rPr>
              <a:t> </a:t>
            </a:r>
            <a:r>
              <a:rPr lang="en-US" altLang="ja-JP" sz="1400" b="1" dirty="0" smtClean="0">
                <a:solidFill>
                  <a:srgbClr val="FF0000"/>
                </a:solidFill>
                <a:latin typeface="Meiryo UI" pitchFamily="50" charset="-128"/>
                <a:ea typeface="Meiryo UI" pitchFamily="50" charset="-128"/>
                <a:cs typeface="Meiryo UI" pitchFamily="50" charset="-128"/>
                <a:sym typeface="Wingdings" pitchFamily="2" charset="2"/>
              </a:rPr>
              <a:t>200km</a:t>
            </a:r>
            <a:endParaRPr kumimoji="1" lang="ja-JP" altLang="en-US" sz="1400" dirty="0">
              <a:solidFill>
                <a:srgbClr val="FF0000"/>
              </a:solidFill>
            </a:endParaRPr>
          </a:p>
        </p:txBody>
      </p:sp>
      <p:sp>
        <p:nvSpPr>
          <p:cNvPr id="25" name="スライド番号プレースホルダー 1"/>
          <p:cNvSpPr txBox="1">
            <a:spLocks/>
          </p:cNvSpPr>
          <p:nvPr/>
        </p:nvSpPr>
        <p:spPr>
          <a:xfrm>
            <a:off x="7010400" y="6675437"/>
            <a:ext cx="2133600" cy="182563"/>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7213EA1-028D-45D8-9E0C-8A392CD5C134}" type="slidenum">
              <a:rPr lang="ja-JP" altLang="en-US" sz="1600" smtClean="0"/>
              <a:pPr/>
              <a:t>4</a:t>
            </a:fld>
            <a:endParaRPr lang="ja-JP" altLang="en-US" sz="1600" dirty="0"/>
          </a:p>
        </p:txBody>
      </p:sp>
      <p:sp>
        <p:nvSpPr>
          <p:cNvPr id="4" name="Rectangle 3"/>
          <p:cNvSpPr/>
          <p:nvPr/>
        </p:nvSpPr>
        <p:spPr>
          <a:xfrm>
            <a:off x="6098655" y="2062360"/>
            <a:ext cx="3060093" cy="4262705"/>
          </a:xfrm>
          <a:prstGeom prst="rect">
            <a:avLst/>
          </a:prstGeom>
        </p:spPr>
        <p:txBody>
          <a:bodyPr wrap="square">
            <a:spAutoFit/>
          </a:bodyPr>
          <a:lstStyle/>
          <a:p>
            <a:pPr marL="342900" indent="-342900">
              <a:buFont typeface="Arial" panose="020B0604020202020204" pitchFamily="34" charset="0"/>
              <a:buChar char="•"/>
            </a:pPr>
            <a:r>
              <a:rPr lang="en-AU" sz="2500" b="1" dirty="0"/>
              <a:t>Total Pop: 103,000 </a:t>
            </a:r>
          </a:p>
          <a:p>
            <a:pPr marL="414682" lvl="1"/>
            <a:r>
              <a:rPr lang="en-AU" sz="2400" b="1" dirty="0"/>
              <a:t>(</a:t>
            </a:r>
            <a:r>
              <a:rPr lang="en-AU" sz="2400" b="1" dirty="0" smtClean="0"/>
              <a:t>2016 </a:t>
            </a:r>
            <a:r>
              <a:rPr lang="en-AU" sz="2400" b="1" dirty="0"/>
              <a:t>Census)</a:t>
            </a:r>
          </a:p>
          <a:p>
            <a:pPr marL="259178" indent="-259178">
              <a:buFont typeface="Arial" pitchFamily="34" charset="0"/>
              <a:buChar char="•"/>
            </a:pPr>
            <a:endParaRPr lang="en-AU" sz="2500" b="1" dirty="0"/>
          </a:p>
          <a:p>
            <a:pPr marL="259178" indent="-259178">
              <a:buFont typeface="Arial" pitchFamily="34" charset="0"/>
              <a:buChar char="•"/>
            </a:pPr>
            <a:r>
              <a:rPr lang="en-AU" sz="2500" b="1" dirty="0"/>
              <a:t>176 islands </a:t>
            </a:r>
          </a:p>
          <a:p>
            <a:pPr marL="414682" lvl="1"/>
            <a:r>
              <a:rPr lang="en-AU" sz="2400" b="1" dirty="0" smtClean="0"/>
              <a:t>(40 inhabited</a:t>
            </a:r>
            <a:r>
              <a:rPr lang="en-AU" sz="2400" b="1" dirty="0"/>
              <a:t>)</a:t>
            </a:r>
          </a:p>
          <a:p>
            <a:pPr marL="259178" indent="-259178">
              <a:buFont typeface="Arial" pitchFamily="34" charset="0"/>
              <a:buChar char="•"/>
            </a:pPr>
            <a:endParaRPr lang="en-AU" sz="2500" b="1" dirty="0"/>
          </a:p>
          <a:p>
            <a:pPr marL="259178" indent="-259178">
              <a:buFont typeface="Arial" pitchFamily="34" charset="0"/>
              <a:buChar char="•"/>
            </a:pPr>
            <a:r>
              <a:rPr lang="en-AU" sz="2500" b="1" dirty="0"/>
              <a:t>Total Land Area: </a:t>
            </a:r>
          </a:p>
          <a:p>
            <a:pPr marL="414682" lvl="1"/>
            <a:r>
              <a:rPr lang="en-AU" sz="2400" b="1" dirty="0"/>
              <a:t>748 sq. km</a:t>
            </a:r>
          </a:p>
          <a:p>
            <a:pPr marL="259178" indent="-259178">
              <a:buFont typeface="Arial" pitchFamily="34" charset="0"/>
              <a:buChar char="•"/>
            </a:pPr>
            <a:endParaRPr lang="en-AU" sz="2500" b="1" dirty="0"/>
          </a:p>
          <a:p>
            <a:pPr marL="259178" indent="-259178">
              <a:buFont typeface="Arial" pitchFamily="34" charset="0"/>
              <a:buChar char="•"/>
            </a:pPr>
            <a:r>
              <a:rPr lang="en-AU" sz="2500" b="1" dirty="0"/>
              <a:t>Total EEZ: </a:t>
            </a:r>
          </a:p>
          <a:p>
            <a:pPr marL="414682" lvl="1"/>
            <a:r>
              <a:rPr lang="en-AU" sz="2400" b="1" dirty="0"/>
              <a:t>700,000 sq. km</a:t>
            </a:r>
          </a:p>
        </p:txBody>
      </p:sp>
      <p:sp>
        <p:nvSpPr>
          <p:cNvPr id="5" name="Oval 4"/>
          <p:cNvSpPr/>
          <p:nvPr/>
        </p:nvSpPr>
        <p:spPr>
          <a:xfrm>
            <a:off x="3681108" y="4285237"/>
            <a:ext cx="832520" cy="498421"/>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Oval 5"/>
          <p:cNvSpPr/>
          <p:nvPr/>
        </p:nvSpPr>
        <p:spPr>
          <a:xfrm>
            <a:off x="4062617" y="3583158"/>
            <a:ext cx="576065" cy="702079"/>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Oval 1"/>
          <p:cNvSpPr/>
          <p:nvPr/>
        </p:nvSpPr>
        <p:spPr>
          <a:xfrm>
            <a:off x="3923797" y="2828757"/>
            <a:ext cx="796410" cy="651755"/>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Oval 6"/>
          <p:cNvSpPr/>
          <p:nvPr/>
        </p:nvSpPr>
        <p:spPr>
          <a:xfrm rot="1084212">
            <a:off x="3694230" y="1734252"/>
            <a:ext cx="1071045" cy="469223"/>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20" name="Straight Arrow Connector 19"/>
          <p:cNvCxnSpPr>
            <a:stCxn id="26" idx="3"/>
            <a:endCxn id="5" idx="2"/>
          </p:cNvCxnSpPr>
          <p:nvPr/>
        </p:nvCxnSpPr>
        <p:spPr>
          <a:xfrm flipV="1">
            <a:off x="2209800" y="4534448"/>
            <a:ext cx="1471308" cy="6086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6200" y="4819924"/>
            <a:ext cx="2133600" cy="646331"/>
          </a:xfrm>
          <a:prstGeom prst="rect">
            <a:avLst/>
          </a:prstGeom>
          <a:noFill/>
        </p:spPr>
        <p:txBody>
          <a:bodyPr wrap="square" rtlCol="0">
            <a:spAutoFit/>
          </a:bodyPr>
          <a:lstStyle/>
          <a:p>
            <a:r>
              <a:rPr lang="en-AU" dirty="0" smtClean="0"/>
              <a:t>Tongatapu Group (Tongatapu &amp; ‘Eua)</a:t>
            </a:r>
            <a:endParaRPr lang="en-AU" dirty="0"/>
          </a:p>
        </p:txBody>
      </p:sp>
      <p:cxnSp>
        <p:nvCxnSpPr>
          <p:cNvPr id="3072" name="Straight Arrow Connector 3071"/>
          <p:cNvCxnSpPr/>
          <p:nvPr/>
        </p:nvCxnSpPr>
        <p:spPr>
          <a:xfrm flipV="1">
            <a:off x="1828800" y="3962581"/>
            <a:ext cx="2094997" cy="222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73" name="TextBox 3072"/>
          <p:cNvSpPr txBox="1"/>
          <p:nvPr/>
        </p:nvSpPr>
        <p:spPr>
          <a:xfrm>
            <a:off x="76200" y="3849842"/>
            <a:ext cx="1752600" cy="369332"/>
          </a:xfrm>
          <a:prstGeom prst="rect">
            <a:avLst/>
          </a:prstGeom>
          <a:noFill/>
        </p:spPr>
        <p:txBody>
          <a:bodyPr wrap="square" rtlCol="0">
            <a:spAutoFit/>
          </a:bodyPr>
          <a:lstStyle/>
          <a:p>
            <a:r>
              <a:rPr lang="en-AU" dirty="0" smtClean="0"/>
              <a:t>Ha’apai Group</a:t>
            </a:r>
            <a:endParaRPr lang="en-AU" dirty="0"/>
          </a:p>
        </p:txBody>
      </p:sp>
      <p:cxnSp>
        <p:nvCxnSpPr>
          <p:cNvPr id="3076" name="Straight Arrow Connector 3075"/>
          <p:cNvCxnSpPr>
            <a:endCxn id="2" idx="2"/>
          </p:cNvCxnSpPr>
          <p:nvPr/>
        </p:nvCxnSpPr>
        <p:spPr>
          <a:xfrm>
            <a:off x="1828800" y="3154635"/>
            <a:ext cx="209499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78" name="TextBox 3077"/>
          <p:cNvSpPr txBox="1"/>
          <p:nvPr/>
        </p:nvSpPr>
        <p:spPr>
          <a:xfrm>
            <a:off x="228600" y="3018175"/>
            <a:ext cx="1600200" cy="369332"/>
          </a:xfrm>
          <a:prstGeom prst="rect">
            <a:avLst/>
          </a:prstGeom>
          <a:noFill/>
        </p:spPr>
        <p:txBody>
          <a:bodyPr wrap="square" rtlCol="0">
            <a:spAutoFit/>
          </a:bodyPr>
          <a:lstStyle/>
          <a:p>
            <a:r>
              <a:rPr lang="en-AU" dirty="0" smtClean="0"/>
              <a:t>Vava’u Group</a:t>
            </a:r>
            <a:endParaRPr lang="en-AU" dirty="0"/>
          </a:p>
        </p:txBody>
      </p:sp>
      <p:cxnSp>
        <p:nvCxnSpPr>
          <p:cNvPr id="3080" name="Straight Arrow Connector 3079"/>
          <p:cNvCxnSpPr/>
          <p:nvPr/>
        </p:nvCxnSpPr>
        <p:spPr>
          <a:xfrm>
            <a:off x="1828800" y="1797669"/>
            <a:ext cx="185230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81" name="TextBox 3080"/>
          <p:cNvSpPr txBox="1"/>
          <p:nvPr/>
        </p:nvSpPr>
        <p:spPr>
          <a:xfrm>
            <a:off x="228600" y="1613003"/>
            <a:ext cx="1600200" cy="369332"/>
          </a:xfrm>
          <a:prstGeom prst="rect">
            <a:avLst/>
          </a:prstGeom>
          <a:noFill/>
        </p:spPr>
        <p:txBody>
          <a:bodyPr wrap="square" rtlCol="0">
            <a:spAutoFit/>
          </a:bodyPr>
          <a:lstStyle/>
          <a:p>
            <a:r>
              <a:rPr lang="en-AU" dirty="0" smtClean="0"/>
              <a:t>Niuas Group</a:t>
            </a:r>
            <a:endParaRPr lang="en-AU" dirty="0"/>
          </a:p>
        </p:txBody>
      </p:sp>
      <p:sp>
        <p:nvSpPr>
          <p:cNvPr id="3086" name="Oval 3085"/>
          <p:cNvSpPr/>
          <p:nvPr/>
        </p:nvSpPr>
        <p:spPr>
          <a:xfrm rot="18325241">
            <a:off x="5293121" y="5334000"/>
            <a:ext cx="464283"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1598098660"/>
      </p:ext>
    </p:extLst>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2"/>
          <p:cNvSpPr txBox="1">
            <a:spLocks/>
          </p:cNvSpPr>
          <p:nvPr/>
        </p:nvSpPr>
        <p:spPr>
          <a:xfrm>
            <a:off x="0" y="2996952"/>
            <a:ext cx="9144000" cy="720080"/>
          </a:xfrm>
          <a:prstGeom prst="rect">
            <a:avLst/>
          </a:prstGeom>
          <a:noFill/>
          <a:ln w="76200">
            <a:noFill/>
            <a:prstDash val="solid"/>
          </a:ln>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NZ" sz="4000" b="1" strike="noStrike" kern="1200" cap="none" spc="0" normalizeH="0" baseline="0" noProof="0" dirty="0" smtClean="0">
              <a:ln>
                <a:noFill/>
              </a:ln>
              <a:solidFill>
                <a:srgbClr val="FF0000"/>
              </a:solidFill>
              <a:effectLst/>
              <a:uLnTx/>
              <a:uFillTx/>
              <a:latin typeface="+mn-lt"/>
              <a:ea typeface="+mn-ea"/>
              <a:cs typeface="+mn-cs"/>
            </a:endParaRPr>
          </a:p>
        </p:txBody>
      </p:sp>
      <p:sp>
        <p:nvSpPr>
          <p:cNvPr id="2" name="Rectangle 1"/>
          <p:cNvSpPr/>
          <p:nvPr/>
        </p:nvSpPr>
        <p:spPr>
          <a:xfrm>
            <a:off x="0" y="1550402"/>
            <a:ext cx="9143999" cy="523220"/>
          </a:xfrm>
          <a:prstGeom prst="rect">
            <a:avLst/>
          </a:prstGeom>
        </p:spPr>
        <p:txBody>
          <a:bodyPr wrap="square">
            <a:spAutoFit/>
          </a:bodyPr>
          <a:lstStyle/>
          <a:p>
            <a:pPr algn="ctr"/>
            <a:r>
              <a:rPr lang="en-AU" sz="2800" b="1" dirty="0" smtClean="0">
                <a:ea typeface="+mj-ea"/>
                <a:cs typeface="+mj-cs"/>
              </a:rPr>
              <a:t>2. THE EMERGENCY MANAGEMENT</a:t>
            </a:r>
            <a:endParaRPr lang="en-AU" sz="2800" b="1" dirty="0"/>
          </a:p>
        </p:txBody>
      </p:sp>
      <p:sp>
        <p:nvSpPr>
          <p:cNvPr id="3" name="Rectangle 2"/>
          <p:cNvSpPr/>
          <p:nvPr/>
        </p:nvSpPr>
        <p:spPr>
          <a:xfrm>
            <a:off x="381000" y="2196733"/>
            <a:ext cx="8458200" cy="4105739"/>
          </a:xfrm>
          <a:prstGeom prst="rect">
            <a:avLst/>
          </a:prstGeom>
        </p:spPr>
        <p:txBody>
          <a:bodyPr wrap="square">
            <a:spAutoFit/>
          </a:bodyPr>
          <a:lstStyle/>
          <a:p>
            <a:pPr lvl="0">
              <a:spcBef>
                <a:spcPct val="20000"/>
              </a:spcBef>
            </a:pPr>
            <a:r>
              <a:rPr lang="en-AU" sz="2800" dirty="0" smtClean="0">
                <a:solidFill>
                  <a:prstClr val="black"/>
                </a:solidFill>
              </a:rPr>
              <a:t>The Emergency </a:t>
            </a:r>
            <a:r>
              <a:rPr lang="en-AU" sz="2800" dirty="0">
                <a:solidFill>
                  <a:prstClr val="black"/>
                </a:solidFill>
              </a:rPr>
              <a:t>Management in Tonga is based on the 2007 Emergency Management </a:t>
            </a:r>
            <a:r>
              <a:rPr lang="en-AU" sz="2800" dirty="0" smtClean="0">
                <a:solidFill>
                  <a:prstClr val="black"/>
                </a:solidFill>
              </a:rPr>
              <a:t>Act.</a:t>
            </a:r>
          </a:p>
          <a:p>
            <a:pPr lvl="0">
              <a:spcBef>
                <a:spcPct val="20000"/>
              </a:spcBef>
            </a:pPr>
            <a:endParaRPr lang="en-AU" sz="1600" dirty="0" smtClean="0">
              <a:solidFill>
                <a:srgbClr val="C00000"/>
              </a:solidFill>
            </a:endParaRPr>
          </a:p>
          <a:p>
            <a:pPr lvl="0"/>
            <a:r>
              <a:rPr lang="en-GB" sz="2400" dirty="0" smtClean="0">
                <a:solidFill>
                  <a:srgbClr val="C00000"/>
                </a:solidFill>
              </a:rPr>
              <a:t>Where National Emergency Management Operation(NEMO’s) </a:t>
            </a:r>
            <a:r>
              <a:rPr lang="en-GB" sz="2400" dirty="0">
                <a:solidFill>
                  <a:srgbClr val="C00000"/>
                </a:solidFill>
              </a:rPr>
              <a:t>primary function is to: </a:t>
            </a:r>
          </a:p>
          <a:p>
            <a:pPr lvl="0"/>
            <a:r>
              <a:rPr lang="en-GB" sz="2400" dirty="0">
                <a:solidFill>
                  <a:srgbClr val="C00000"/>
                </a:solidFill>
              </a:rPr>
              <a:t>“Coordinate </a:t>
            </a:r>
            <a:r>
              <a:rPr lang="en-GB" sz="2400" dirty="0" smtClean="0">
                <a:solidFill>
                  <a:srgbClr val="C00000"/>
                </a:solidFill>
              </a:rPr>
              <a:t>Disaster Risk Reduction and Emergency </a:t>
            </a:r>
            <a:r>
              <a:rPr lang="en-GB" sz="2400" dirty="0">
                <a:solidFill>
                  <a:srgbClr val="C00000"/>
                </a:solidFill>
              </a:rPr>
              <a:t>M</a:t>
            </a:r>
            <a:r>
              <a:rPr lang="en-GB" sz="2400" dirty="0" smtClean="0">
                <a:solidFill>
                  <a:srgbClr val="C00000"/>
                </a:solidFill>
              </a:rPr>
              <a:t>anagement activities in </a:t>
            </a:r>
            <a:r>
              <a:rPr lang="en-GB" sz="2400" dirty="0">
                <a:solidFill>
                  <a:srgbClr val="C00000"/>
                </a:solidFill>
              </a:rPr>
              <a:t>the Kingdom”.</a:t>
            </a:r>
          </a:p>
          <a:p>
            <a:pPr lvl="0">
              <a:spcBef>
                <a:spcPct val="20000"/>
              </a:spcBef>
            </a:pPr>
            <a:r>
              <a:rPr lang="en-AU" sz="2800" dirty="0" smtClean="0">
                <a:solidFill>
                  <a:prstClr val="black"/>
                </a:solidFill>
              </a:rPr>
              <a:t>From </a:t>
            </a:r>
            <a:r>
              <a:rPr lang="en-AU" sz="2800" dirty="0">
                <a:solidFill>
                  <a:prstClr val="black"/>
                </a:solidFill>
              </a:rPr>
              <a:t>this </a:t>
            </a:r>
            <a:r>
              <a:rPr lang="en-AU" sz="2800" dirty="0" smtClean="0">
                <a:solidFill>
                  <a:prstClr val="black"/>
                </a:solidFill>
              </a:rPr>
              <a:t>Emergency Management the National </a:t>
            </a:r>
            <a:r>
              <a:rPr lang="en-AU" sz="2800" dirty="0">
                <a:solidFill>
                  <a:prstClr val="black"/>
                </a:solidFill>
              </a:rPr>
              <a:t>Emergency Management Plan (</a:t>
            </a:r>
            <a:r>
              <a:rPr lang="en-AU" sz="2800" dirty="0" smtClean="0">
                <a:solidFill>
                  <a:prstClr val="black"/>
                </a:solidFill>
              </a:rPr>
              <a:t>NEMP) has </a:t>
            </a:r>
            <a:r>
              <a:rPr lang="en-AU" sz="2800" dirty="0">
                <a:solidFill>
                  <a:prstClr val="black"/>
                </a:solidFill>
              </a:rPr>
              <a:t>been developed.</a:t>
            </a:r>
          </a:p>
        </p:txBody>
      </p:sp>
    </p:spTree>
    <p:extLst>
      <p:ext uri="{BB962C8B-B14F-4D97-AF65-F5344CB8AC3E}">
        <p14:creationId xmlns:p14="http://schemas.microsoft.com/office/powerpoint/2010/main" val="14168619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undersea volcano erupted off the coast of Tonga"/>
          <p:cNvPicPr>
            <a:picLocks noChangeAspect="1" noChangeArrowheads="1"/>
          </p:cNvPicPr>
          <p:nvPr/>
        </p:nvPicPr>
        <p:blipFill>
          <a:blip r:embed="rId2" cstate="print"/>
          <a:srcRect/>
          <a:stretch>
            <a:fillRect/>
          </a:stretch>
        </p:blipFill>
        <p:spPr bwMode="auto">
          <a:xfrm>
            <a:off x="7380312" y="1484784"/>
            <a:ext cx="1604392" cy="1600200"/>
          </a:xfrm>
          <a:prstGeom prst="rect">
            <a:avLst/>
          </a:prstGeom>
          <a:noFill/>
          <a:ln w="19050">
            <a:solidFill>
              <a:srgbClr val="FF0000"/>
            </a:solidFill>
          </a:ln>
        </p:spPr>
      </p:pic>
      <p:pic>
        <p:nvPicPr>
          <p:cNvPr id="1032" name="Picture 8" descr="In case of earthquake, go to high ground or inland"/>
          <p:cNvPicPr>
            <a:picLocks noChangeAspect="1" noChangeArrowheads="1"/>
          </p:cNvPicPr>
          <p:nvPr/>
        </p:nvPicPr>
        <p:blipFill>
          <a:blip r:embed="rId3" cstate="print"/>
          <a:srcRect/>
          <a:stretch>
            <a:fillRect/>
          </a:stretch>
        </p:blipFill>
        <p:spPr bwMode="auto">
          <a:xfrm>
            <a:off x="7380312" y="3284984"/>
            <a:ext cx="1612776" cy="1907471"/>
          </a:xfrm>
          <a:prstGeom prst="rect">
            <a:avLst/>
          </a:prstGeom>
          <a:noFill/>
          <a:ln w="19050">
            <a:solidFill>
              <a:srgbClr val="FF0000"/>
            </a:solidFill>
          </a:ln>
        </p:spPr>
      </p:pic>
      <p:sp>
        <p:nvSpPr>
          <p:cNvPr id="8" name="TextBox 7"/>
          <p:cNvSpPr txBox="1"/>
          <p:nvPr/>
        </p:nvSpPr>
        <p:spPr>
          <a:xfrm>
            <a:off x="179512" y="1556792"/>
            <a:ext cx="4824536" cy="4893363"/>
          </a:xfrm>
          <a:prstGeom prst="rect">
            <a:avLst/>
          </a:prstGeom>
          <a:noFill/>
        </p:spPr>
        <p:txBody>
          <a:bodyPr wrap="square" lIns="91154" tIns="45579" rIns="91154" bIns="45579" rtlCol="0">
            <a:spAutoFit/>
          </a:bodyPr>
          <a:lstStyle/>
          <a:p>
            <a:pPr lvl="0"/>
            <a:r>
              <a:rPr lang="en-GB" sz="2400" dirty="0"/>
              <a:t>NEMO’s brief covers coordination of responses to:</a:t>
            </a:r>
          </a:p>
          <a:p>
            <a:pPr marL="356115" indent="-356115">
              <a:buFont typeface="Arial" pitchFamily="34" charset="0"/>
              <a:buChar char="•"/>
            </a:pPr>
            <a:r>
              <a:rPr lang="en-GB" sz="2400" dirty="0" smtClean="0"/>
              <a:t>Tropical Cyclone</a:t>
            </a:r>
          </a:p>
          <a:p>
            <a:pPr marL="356115" indent="-356115">
              <a:buFont typeface="Arial" pitchFamily="34" charset="0"/>
              <a:buChar char="•"/>
            </a:pPr>
            <a:r>
              <a:rPr lang="en-GB" sz="2400" dirty="0" smtClean="0"/>
              <a:t>Earthquake</a:t>
            </a:r>
          </a:p>
          <a:p>
            <a:pPr marL="356115" indent="-356115">
              <a:buFont typeface="Arial" pitchFamily="34" charset="0"/>
              <a:buChar char="•"/>
            </a:pPr>
            <a:r>
              <a:rPr lang="en-GB" sz="2400" dirty="0" smtClean="0"/>
              <a:t>Volcanic Eruption</a:t>
            </a:r>
          </a:p>
          <a:p>
            <a:pPr marL="356115" indent="-356115">
              <a:buFont typeface="Arial" pitchFamily="34" charset="0"/>
              <a:buChar char="•"/>
            </a:pPr>
            <a:r>
              <a:rPr lang="en-GB" sz="2400" dirty="0" smtClean="0"/>
              <a:t>Tsunami</a:t>
            </a:r>
          </a:p>
          <a:p>
            <a:pPr marL="356115" indent="-356115">
              <a:buFont typeface="Arial" pitchFamily="34" charset="0"/>
              <a:buChar char="•"/>
            </a:pPr>
            <a:r>
              <a:rPr lang="en-GB" sz="2400" dirty="0" smtClean="0"/>
              <a:t>Drought</a:t>
            </a:r>
            <a:endParaRPr lang="en-GB" sz="2400" dirty="0"/>
          </a:p>
          <a:p>
            <a:pPr marL="356115" indent="-356115">
              <a:buFont typeface="Arial" pitchFamily="34" charset="0"/>
              <a:buChar char="•"/>
            </a:pPr>
            <a:r>
              <a:rPr lang="en-GB" sz="2400" dirty="0"/>
              <a:t>Storm Surge</a:t>
            </a:r>
          </a:p>
          <a:p>
            <a:pPr marL="356115" indent="-356115">
              <a:buFont typeface="Arial" pitchFamily="34" charset="0"/>
              <a:buChar char="•"/>
            </a:pPr>
            <a:r>
              <a:rPr lang="en-GB" sz="2400" dirty="0"/>
              <a:t>Tornado &amp; Severe Storm</a:t>
            </a:r>
          </a:p>
          <a:p>
            <a:pPr marL="356115" indent="-356115">
              <a:buFont typeface="Arial" pitchFamily="34" charset="0"/>
              <a:buChar char="•"/>
            </a:pPr>
            <a:r>
              <a:rPr lang="en-GB" sz="2400" dirty="0" smtClean="0"/>
              <a:t>Flood</a:t>
            </a:r>
            <a:endParaRPr lang="en-GB" sz="2400" dirty="0"/>
          </a:p>
          <a:p>
            <a:pPr marL="356115" indent="-356115">
              <a:buFont typeface="Arial" pitchFamily="34" charset="0"/>
              <a:buChar char="•"/>
            </a:pPr>
            <a:r>
              <a:rPr lang="en-GB" sz="2400" dirty="0"/>
              <a:t>Man-made hazards: </a:t>
            </a:r>
            <a:r>
              <a:rPr lang="en-GB" sz="2400" dirty="0" smtClean="0"/>
              <a:t>hazmat </a:t>
            </a:r>
            <a:r>
              <a:rPr lang="en-GB" sz="2400" dirty="0"/>
              <a:t>leakages &amp; spillages, </a:t>
            </a:r>
            <a:r>
              <a:rPr lang="en-GB" sz="2400" dirty="0" smtClean="0"/>
              <a:t>maritime &amp; aviation emergencies</a:t>
            </a:r>
            <a:r>
              <a:rPr lang="en-GB" sz="2400" dirty="0"/>
              <a:t>. </a:t>
            </a:r>
          </a:p>
        </p:txBody>
      </p:sp>
      <p:sp>
        <p:nvSpPr>
          <p:cNvPr id="9" name="Rectangle 8"/>
          <p:cNvSpPr/>
          <p:nvPr/>
        </p:nvSpPr>
        <p:spPr>
          <a:xfrm>
            <a:off x="0" y="1143139"/>
            <a:ext cx="9144000" cy="522935"/>
          </a:xfrm>
          <a:prstGeom prst="rect">
            <a:avLst/>
          </a:prstGeom>
          <a:noFill/>
        </p:spPr>
        <p:txBody>
          <a:bodyPr wrap="square" lIns="91154" tIns="45579" rIns="91154" bIns="45579">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spc="50" dirty="0" smtClean="0">
                <a:ln w="11430"/>
              </a:rPr>
              <a:t>3. The Hazards in Tonga</a:t>
            </a:r>
            <a:endParaRPr lang="en-US" sz="2800" b="1" spc="50" dirty="0">
              <a:ln w="11430"/>
            </a:endParaRPr>
          </a:p>
        </p:txBody>
      </p:sp>
      <p:pic>
        <p:nvPicPr>
          <p:cNvPr id="10" name="Picture 3"/>
          <p:cNvPicPr>
            <a:picLocks noChangeAspect="1" noChangeArrowheads="1"/>
          </p:cNvPicPr>
          <p:nvPr/>
        </p:nvPicPr>
        <p:blipFill>
          <a:blip r:embed="rId4" cstate="print"/>
          <a:srcRect/>
          <a:stretch>
            <a:fillRect/>
          </a:stretch>
        </p:blipFill>
        <p:spPr bwMode="auto">
          <a:xfrm>
            <a:off x="5508104" y="1700808"/>
            <a:ext cx="1690037" cy="1656184"/>
          </a:xfrm>
          <a:prstGeom prst="rect">
            <a:avLst/>
          </a:prstGeom>
          <a:noFill/>
          <a:ln w="19050">
            <a:solidFill>
              <a:srgbClr val="FF0000"/>
            </a:solidFill>
            <a:miter lim="800000"/>
            <a:headEnd/>
            <a:tailEnd/>
          </a:ln>
          <a:effectLst/>
        </p:spPr>
      </p:pic>
      <p:pic>
        <p:nvPicPr>
          <p:cNvPr id="11" name="Picture 4" descr="C:\Users\User\Documents\0000 Work\Photos\140404 Graphics for Presentation\IMG-20140325-00299.jpg"/>
          <p:cNvPicPr>
            <a:picLocks noChangeAspect="1" noChangeArrowheads="1"/>
          </p:cNvPicPr>
          <p:nvPr/>
        </p:nvPicPr>
        <p:blipFill>
          <a:blip r:embed="rId5" cstate="print"/>
          <a:srcRect/>
          <a:stretch>
            <a:fillRect/>
          </a:stretch>
        </p:blipFill>
        <p:spPr bwMode="auto">
          <a:xfrm>
            <a:off x="5486459" y="5257800"/>
            <a:ext cx="1723729" cy="1411560"/>
          </a:xfrm>
          <a:prstGeom prst="rect">
            <a:avLst/>
          </a:prstGeom>
          <a:noFill/>
          <a:ln w="19050">
            <a:solidFill>
              <a:srgbClr val="FF0000"/>
            </a:solidFill>
          </a:ln>
        </p:spPr>
      </p:pic>
      <p:pic>
        <p:nvPicPr>
          <p:cNvPr id="15" name="Picture 15" descr="IMG_0031"/>
          <p:cNvPicPr>
            <a:picLocks noChangeAspect="1" noChangeArrowheads="1"/>
          </p:cNvPicPr>
          <p:nvPr/>
        </p:nvPicPr>
        <p:blipFill>
          <a:blip r:embed="rId6" cstate="print">
            <a:lum bright="20000" contrast="20000"/>
          </a:blip>
          <a:srcRect/>
          <a:stretch>
            <a:fillRect/>
          </a:stretch>
        </p:blipFill>
        <p:spPr bwMode="auto">
          <a:xfrm>
            <a:off x="5508104" y="3573016"/>
            <a:ext cx="1656184" cy="1512168"/>
          </a:xfrm>
          <a:prstGeom prst="rect">
            <a:avLst/>
          </a:prstGeom>
          <a:solidFill>
            <a:schemeClr val="bg1"/>
          </a:solidFill>
          <a:ln w="19050">
            <a:solidFill>
              <a:srgbClr val="FF0000"/>
            </a:solidFill>
            <a:tailEnd type="arrow"/>
          </a:ln>
        </p:spPr>
      </p:pic>
      <p:pic>
        <p:nvPicPr>
          <p:cNvPr id="16" name="Picture 41"/>
          <p:cNvPicPr>
            <a:picLocks noChangeAspect="1" noChangeArrowheads="1"/>
          </p:cNvPicPr>
          <p:nvPr/>
        </p:nvPicPr>
        <p:blipFill>
          <a:blip r:embed="rId7" cstate="print"/>
          <a:srcRect/>
          <a:stretch>
            <a:fillRect/>
          </a:stretch>
        </p:blipFill>
        <p:spPr bwMode="auto">
          <a:xfrm>
            <a:off x="7380312" y="5373216"/>
            <a:ext cx="1598044" cy="1359024"/>
          </a:xfrm>
          <a:prstGeom prst="rect">
            <a:avLst/>
          </a:prstGeom>
          <a:ln w="19050">
            <a:solidFill>
              <a:srgbClr val="C00000"/>
            </a:solidFill>
            <a:tailEnd type="arrow"/>
          </a:ln>
        </p:spPr>
      </p:pic>
      <p:sp>
        <p:nvSpPr>
          <p:cNvPr id="17" name="Slide Number Placeholder 16"/>
          <p:cNvSpPr>
            <a:spLocks noGrp="1"/>
          </p:cNvSpPr>
          <p:nvPr>
            <p:ph type="sldNum" sz="quarter" idx="12"/>
          </p:nvPr>
        </p:nvSpPr>
        <p:spPr/>
        <p:txBody>
          <a:bodyPr/>
          <a:lstStyle/>
          <a:p>
            <a:fld id="{B6D5E102-1B17-4CE8-8C57-023E8EE258B6}" type="slidenum">
              <a:rPr lang="en-AU" smtClean="0"/>
              <a:pPr/>
              <a:t>6</a:t>
            </a:fld>
            <a:endParaRPr lang="en-AU" dirty="0"/>
          </a:p>
        </p:txBody>
      </p:sp>
    </p:spTree>
    <p:extLst>
      <p:ext uri="{BB962C8B-B14F-4D97-AF65-F5344CB8AC3E}">
        <p14:creationId xmlns:p14="http://schemas.microsoft.com/office/powerpoint/2010/main" val="41492973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05" name="Picture 33"/>
          <p:cNvPicPr>
            <a:picLocks noChangeAspect="1" noChangeArrowheads="1"/>
          </p:cNvPicPr>
          <p:nvPr/>
        </p:nvPicPr>
        <p:blipFill>
          <a:blip r:embed="rId2" cstate="print"/>
          <a:srcRect l="7305" t="5940" r="8722" b="13194"/>
          <a:stretch>
            <a:fillRect/>
          </a:stretch>
        </p:blipFill>
        <p:spPr bwMode="auto">
          <a:xfrm>
            <a:off x="2627784" y="404664"/>
            <a:ext cx="4404547" cy="5664039"/>
          </a:xfrm>
          <a:prstGeom prst="rect">
            <a:avLst/>
          </a:prstGeom>
          <a:noFill/>
          <a:ln w="9525">
            <a:noFill/>
            <a:miter lim="800000"/>
            <a:headEnd/>
            <a:tailEnd/>
          </a:ln>
          <a:effectLst/>
        </p:spPr>
      </p:pic>
      <p:grpSp>
        <p:nvGrpSpPr>
          <p:cNvPr id="2" name="Group 44"/>
          <p:cNvGrpSpPr/>
          <p:nvPr/>
        </p:nvGrpSpPr>
        <p:grpSpPr>
          <a:xfrm>
            <a:off x="539552" y="4509120"/>
            <a:ext cx="4316909" cy="1638330"/>
            <a:chOff x="486274" y="4586937"/>
            <a:chExt cx="4316909" cy="1638330"/>
          </a:xfrm>
        </p:grpSpPr>
        <p:grpSp>
          <p:nvGrpSpPr>
            <p:cNvPr id="3" name="Group 62"/>
            <p:cNvGrpSpPr/>
            <p:nvPr/>
          </p:nvGrpSpPr>
          <p:grpSpPr>
            <a:xfrm>
              <a:off x="486274" y="5056993"/>
              <a:ext cx="1747836" cy="1168274"/>
              <a:chOff x="179511" y="5589240"/>
              <a:chExt cx="1800200" cy="1277314"/>
            </a:xfrm>
          </p:grpSpPr>
          <p:sp>
            <p:nvSpPr>
              <p:cNvPr id="3091" name="Rectangle 37"/>
              <p:cNvSpPr>
                <a:spLocks noChangeArrowheads="1"/>
              </p:cNvSpPr>
              <p:nvPr/>
            </p:nvSpPr>
            <p:spPr bwMode="auto">
              <a:xfrm>
                <a:off x="179511" y="6597352"/>
                <a:ext cx="1800200" cy="269202"/>
              </a:xfrm>
              <a:prstGeom prst="rect">
                <a:avLst/>
              </a:prstGeom>
              <a:noFill/>
              <a:ln w="9525">
                <a:noFill/>
                <a:miter lim="800000"/>
                <a:headEnd/>
                <a:tailEnd/>
              </a:ln>
            </p:spPr>
            <p:txBody>
              <a:bodyPr wrap="square">
                <a:spAutoFit/>
              </a:bodyPr>
              <a:lstStyle/>
              <a:p>
                <a:pPr marL="533400" indent="-533400">
                  <a:spcBef>
                    <a:spcPct val="20000"/>
                  </a:spcBef>
                </a:pPr>
                <a:r>
                  <a:rPr lang="en-US" sz="1000" dirty="0">
                    <a:cs typeface="Angsana New" pitchFamily="18" charset="-34"/>
                  </a:rPr>
                  <a:t>Storm surge – $1.4 million</a:t>
                </a:r>
              </a:p>
            </p:txBody>
          </p:sp>
          <p:pic>
            <p:nvPicPr>
              <p:cNvPr id="3095" name="Picture 41"/>
              <p:cNvPicPr>
                <a:picLocks noChangeAspect="1" noChangeArrowheads="1"/>
              </p:cNvPicPr>
              <p:nvPr/>
            </p:nvPicPr>
            <p:blipFill>
              <a:blip r:embed="rId3" cstate="print"/>
              <a:srcRect/>
              <a:stretch>
                <a:fillRect/>
              </a:stretch>
            </p:blipFill>
            <p:spPr bwMode="auto">
              <a:xfrm>
                <a:off x="256652" y="5589240"/>
                <a:ext cx="1645920" cy="997047"/>
              </a:xfrm>
              <a:prstGeom prst="rect">
                <a:avLst/>
              </a:prstGeom>
              <a:ln w="19050">
                <a:solidFill>
                  <a:srgbClr val="C00000"/>
                </a:solidFill>
                <a:tailEnd type="arrow"/>
              </a:ln>
            </p:spPr>
          </p:pic>
        </p:grpSp>
        <p:cxnSp>
          <p:nvCxnSpPr>
            <p:cNvPr id="30" name="Straight Arrow Connector 29"/>
            <p:cNvCxnSpPr>
              <a:stCxn id="3095" idx="3"/>
            </p:cNvCxnSpPr>
            <p:nvPr/>
          </p:nvCxnSpPr>
          <p:spPr>
            <a:xfrm flipV="1">
              <a:off x="2159214" y="4586937"/>
              <a:ext cx="2643969" cy="926023"/>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4" name="Group 41"/>
          <p:cNvGrpSpPr/>
          <p:nvPr/>
        </p:nvGrpSpPr>
        <p:grpSpPr>
          <a:xfrm>
            <a:off x="521231" y="260648"/>
            <a:ext cx="2953596" cy="1418179"/>
            <a:chOff x="521231" y="260648"/>
            <a:chExt cx="2953596" cy="1418179"/>
          </a:xfrm>
        </p:grpSpPr>
        <p:grpSp>
          <p:nvGrpSpPr>
            <p:cNvPr id="5" name="Group 65"/>
            <p:cNvGrpSpPr/>
            <p:nvPr/>
          </p:nvGrpSpPr>
          <p:grpSpPr>
            <a:xfrm>
              <a:off x="521231" y="260648"/>
              <a:ext cx="1677923" cy="1418179"/>
              <a:chOff x="426408" y="260648"/>
              <a:chExt cx="1728192" cy="1550544"/>
            </a:xfrm>
          </p:grpSpPr>
          <p:sp>
            <p:nvSpPr>
              <p:cNvPr id="3096" name="Rectangle 44"/>
              <p:cNvSpPr>
                <a:spLocks noChangeArrowheads="1"/>
              </p:cNvSpPr>
              <p:nvPr/>
            </p:nvSpPr>
            <p:spPr bwMode="auto">
              <a:xfrm>
                <a:off x="426408" y="1430192"/>
                <a:ext cx="1728192" cy="381000"/>
              </a:xfrm>
              <a:prstGeom prst="rect">
                <a:avLst/>
              </a:prstGeom>
              <a:solidFill>
                <a:schemeClr val="bg1"/>
              </a:solidFill>
              <a:ln w="9525">
                <a:solidFill>
                  <a:schemeClr val="bg1"/>
                </a:solidFill>
                <a:miter lim="800000"/>
                <a:headEnd/>
                <a:tailEnd/>
              </a:ln>
            </p:spPr>
            <p:txBody>
              <a:bodyPr wrap="none" anchor="ctr"/>
              <a:lstStyle/>
              <a:p>
                <a:pPr algn="ctr"/>
                <a:r>
                  <a:rPr lang="en-US" sz="900" dirty="0">
                    <a:cs typeface="Angsana New" pitchFamily="18" charset="-34"/>
                  </a:rPr>
                  <a:t>Sleeping giant- </a:t>
                </a:r>
              </a:p>
              <a:p>
                <a:pPr algn="ctr"/>
                <a:r>
                  <a:rPr lang="en-US" sz="900" dirty="0">
                    <a:cs typeface="Angsana New" pitchFamily="18" charset="-34"/>
                  </a:rPr>
                  <a:t>last eruption was 1946</a:t>
                </a:r>
              </a:p>
            </p:txBody>
          </p:sp>
          <p:pic>
            <p:nvPicPr>
              <p:cNvPr id="3098" name="Picture 47" descr="Niuafo%20ou%20ilsand"/>
              <p:cNvPicPr>
                <a:picLocks noChangeAspect="1" noChangeArrowheads="1"/>
              </p:cNvPicPr>
              <p:nvPr/>
            </p:nvPicPr>
            <p:blipFill>
              <a:blip r:embed="rId4" cstate="print"/>
              <a:srcRect/>
              <a:stretch>
                <a:fillRect/>
              </a:stretch>
            </p:blipFill>
            <p:spPr bwMode="auto">
              <a:xfrm>
                <a:off x="467544" y="260648"/>
                <a:ext cx="1645920" cy="1161826"/>
              </a:xfrm>
              <a:prstGeom prst="rect">
                <a:avLst/>
              </a:prstGeom>
              <a:ln w="19050">
                <a:solidFill>
                  <a:srgbClr val="C00000"/>
                </a:solidFill>
                <a:tailEnd type="arrow"/>
              </a:ln>
            </p:spPr>
          </p:pic>
        </p:grpSp>
        <p:cxnSp>
          <p:nvCxnSpPr>
            <p:cNvPr id="31" name="Straight Arrow Connector 30"/>
            <p:cNvCxnSpPr>
              <a:stCxn id="3098" idx="3"/>
            </p:cNvCxnSpPr>
            <p:nvPr/>
          </p:nvCxnSpPr>
          <p:spPr>
            <a:xfrm flipV="1">
              <a:off x="2159214" y="767004"/>
              <a:ext cx="1315613" cy="24967"/>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6" name="Group 43"/>
          <p:cNvGrpSpPr/>
          <p:nvPr/>
        </p:nvGrpSpPr>
        <p:grpSpPr>
          <a:xfrm>
            <a:off x="486274" y="3334653"/>
            <a:ext cx="3198294" cy="1764923"/>
            <a:chOff x="486274" y="3334653"/>
            <a:chExt cx="3198294" cy="1764923"/>
          </a:xfrm>
        </p:grpSpPr>
        <p:grpSp>
          <p:nvGrpSpPr>
            <p:cNvPr id="7" name="Group 63"/>
            <p:cNvGrpSpPr/>
            <p:nvPr/>
          </p:nvGrpSpPr>
          <p:grpSpPr>
            <a:xfrm>
              <a:off x="486274" y="3334653"/>
              <a:ext cx="1747836" cy="1764923"/>
              <a:chOff x="179511" y="3645024"/>
              <a:chExt cx="1800200" cy="1929651"/>
            </a:xfrm>
          </p:grpSpPr>
          <p:pic>
            <p:nvPicPr>
              <p:cNvPr id="3087" name="Picture 27" descr="IMGP0181"/>
              <p:cNvPicPr>
                <a:picLocks noChangeAspect="1" noChangeArrowheads="1"/>
              </p:cNvPicPr>
              <p:nvPr/>
            </p:nvPicPr>
            <p:blipFill>
              <a:blip r:embed="rId5" cstate="print"/>
              <a:srcRect/>
              <a:stretch>
                <a:fillRect/>
              </a:stretch>
            </p:blipFill>
            <p:spPr bwMode="auto">
              <a:xfrm>
                <a:off x="256652" y="3645024"/>
                <a:ext cx="1645920" cy="1312569"/>
              </a:xfrm>
              <a:prstGeom prst="rect">
                <a:avLst/>
              </a:prstGeom>
              <a:ln w="19050">
                <a:solidFill>
                  <a:srgbClr val="C00000"/>
                </a:solidFill>
                <a:tailEnd type="arrow"/>
              </a:ln>
            </p:spPr>
          </p:pic>
          <p:sp>
            <p:nvSpPr>
              <p:cNvPr id="3089" name="Rectangle 29"/>
              <p:cNvSpPr>
                <a:spLocks noChangeArrowheads="1"/>
              </p:cNvSpPr>
              <p:nvPr/>
            </p:nvSpPr>
            <p:spPr bwMode="auto">
              <a:xfrm>
                <a:off x="179511" y="4968970"/>
                <a:ext cx="1800200" cy="605705"/>
              </a:xfrm>
              <a:prstGeom prst="rect">
                <a:avLst/>
              </a:prstGeom>
              <a:noFill/>
              <a:ln w="9525">
                <a:noFill/>
                <a:miter lim="800000"/>
                <a:headEnd/>
                <a:tailEnd/>
              </a:ln>
            </p:spPr>
            <p:txBody>
              <a:bodyPr wrap="square">
                <a:spAutoFit/>
              </a:bodyPr>
              <a:lstStyle/>
              <a:p>
                <a:pPr algn="ctr"/>
                <a:r>
                  <a:rPr lang="en-US" sz="1000" dirty="0">
                    <a:cs typeface="Angsana New" pitchFamily="18" charset="-34"/>
                  </a:rPr>
                  <a:t>Tornadoes-The latest event was happened in September 2004</a:t>
                </a:r>
                <a:endParaRPr lang="th-TH" altLang="zh-CN" sz="1000" dirty="0">
                  <a:cs typeface="Angsana New" pitchFamily="18" charset="-34"/>
                </a:endParaRPr>
              </a:p>
            </p:txBody>
          </p:sp>
        </p:grpSp>
        <p:cxnSp>
          <p:nvCxnSpPr>
            <p:cNvPr id="37" name="Straight Arrow Connector 36"/>
            <p:cNvCxnSpPr>
              <a:stCxn id="3087" idx="3"/>
            </p:cNvCxnSpPr>
            <p:nvPr/>
          </p:nvCxnSpPr>
          <p:spPr>
            <a:xfrm>
              <a:off x="2159214" y="3934913"/>
              <a:ext cx="1525354" cy="322719"/>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8" name="Group 42"/>
          <p:cNvGrpSpPr/>
          <p:nvPr/>
        </p:nvGrpSpPr>
        <p:grpSpPr>
          <a:xfrm>
            <a:off x="179512" y="1705792"/>
            <a:ext cx="3784709" cy="2024953"/>
            <a:chOff x="179512" y="1705792"/>
            <a:chExt cx="3784709" cy="2024953"/>
          </a:xfrm>
        </p:grpSpPr>
        <p:grpSp>
          <p:nvGrpSpPr>
            <p:cNvPr id="9" name="Group 64"/>
            <p:cNvGrpSpPr/>
            <p:nvPr/>
          </p:nvGrpSpPr>
          <p:grpSpPr>
            <a:xfrm>
              <a:off x="179512" y="1705792"/>
              <a:ext cx="2376264" cy="1611219"/>
              <a:chOff x="25831" y="1844824"/>
              <a:chExt cx="2447455" cy="1761601"/>
            </a:xfrm>
          </p:grpSpPr>
          <p:pic>
            <p:nvPicPr>
              <p:cNvPr id="3092" name="Picture 38" descr="tonga_200309_2"/>
              <p:cNvPicPr>
                <a:picLocks noChangeAspect="1" noChangeArrowheads="1"/>
              </p:cNvPicPr>
              <p:nvPr/>
            </p:nvPicPr>
            <p:blipFill>
              <a:blip r:embed="rId6" cstate="print"/>
              <a:srcRect/>
              <a:stretch>
                <a:fillRect/>
              </a:stretch>
            </p:blipFill>
            <p:spPr bwMode="auto">
              <a:xfrm>
                <a:off x="418924" y="1844824"/>
                <a:ext cx="1645920" cy="1131570"/>
              </a:xfrm>
              <a:prstGeom prst="rect">
                <a:avLst/>
              </a:prstGeom>
              <a:ln w="19050">
                <a:solidFill>
                  <a:srgbClr val="C00000"/>
                </a:solidFill>
                <a:tailEnd type="arrow"/>
              </a:ln>
            </p:spPr>
          </p:pic>
          <p:sp>
            <p:nvSpPr>
              <p:cNvPr id="3094" name="Rectangle 40"/>
              <p:cNvSpPr>
                <a:spLocks noChangeArrowheads="1"/>
              </p:cNvSpPr>
              <p:nvPr/>
            </p:nvSpPr>
            <p:spPr bwMode="auto">
              <a:xfrm>
                <a:off x="25831" y="3000720"/>
                <a:ext cx="2447455" cy="605705"/>
              </a:xfrm>
              <a:prstGeom prst="rect">
                <a:avLst/>
              </a:prstGeom>
              <a:noFill/>
              <a:ln w="9525">
                <a:noFill/>
                <a:miter lim="800000"/>
                <a:headEnd/>
                <a:tailEnd/>
              </a:ln>
            </p:spPr>
            <p:txBody>
              <a:bodyPr wrap="square">
                <a:spAutoFit/>
              </a:bodyPr>
              <a:lstStyle/>
              <a:p>
                <a:pPr algn="ctr">
                  <a:spcBef>
                    <a:spcPct val="20000"/>
                  </a:spcBef>
                </a:pPr>
                <a:r>
                  <a:rPr lang="en-US" sz="1000" dirty="0">
                    <a:cs typeface="Angsana New" pitchFamily="18" charset="-34"/>
                  </a:rPr>
                  <a:t>Most recent event(15 Mar 09) – Hunga Tonga about 60 km to the NNW of Nuku’alofa (Tongatapu) erupted.</a:t>
                </a:r>
              </a:p>
            </p:txBody>
          </p:sp>
        </p:grpSp>
        <p:cxnSp>
          <p:nvCxnSpPr>
            <p:cNvPr id="40" name="Straight Arrow Connector 39"/>
            <p:cNvCxnSpPr>
              <a:stCxn id="3092" idx="3"/>
            </p:cNvCxnSpPr>
            <p:nvPr/>
          </p:nvCxnSpPr>
          <p:spPr>
            <a:xfrm>
              <a:off x="2159214" y="2223278"/>
              <a:ext cx="1805007" cy="1507467"/>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0" name="Group 35"/>
          <p:cNvGrpSpPr/>
          <p:nvPr/>
        </p:nvGrpSpPr>
        <p:grpSpPr>
          <a:xfrm>
            <a:off x="5921799" y="260648"/>
            <a:ext cx="3078693" cy="2021157"/>
            <a:chOff x="5921799" y="260648"/>
            <a:chExt cx="3078693" cy="2021157"/>
          </a:xfrm>
        </p:grpSpPr>
        <p:cxnSp>
          <p:nvCxnSpPr>
            <p:cNvPr id="50" name="Straight Arrow Connector 49"/>
            <p:cNvCxnSpPr>
              <a:stCxn id="3076" idx="1"/>
            </p:cNvCxnSpPr>
            <p:nvPr/>
          </p:nvCxnSpPr>
          <p:spPr>
            <a:xfrm rot="10800000">
              <a:off x="5921799" y="964586"/>
              <a:ext cx="1296453" cy="2786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nvGrpSpPr>
            <p:cNvPr id="11" name="Group 66"/>
            <p:cNvGrpSpPr/>
            <p:nvPr/>
          </p:nvGrpSpPr>
          <p:grpSpPr>
            <a:xfrm>
              <a:off x="7034053" y="260648"/>
              <a:ext cx="1966439" cy="2021157"/>
              <a:chOff x="6866836" y="0"/>
              <a:chExt cx="2025352" cy="2209800"/>
            </a:xfrm>
          </p:grpSpPr>
          <p:pic>
            <p:nvPicPr>
              <p:cNvPr id="3076" name="Picture 8" descr="io 009"/>
              <p:cNvPicPr>
                <a:picLocks noChangeArrowheads="1"/>
              </p:cNvPicPr>
              <p:nvPr/>
            </p:nvPicPr>
            <p:blipFill>
              <a:blip r:embed="rId7" cstate="print"/>
              <a:srcRect/>
              <a:stretch>
                <a:fillRect/>
              </a:stretch>
            </p:blipFill>
            <p:spPr bwMode="auto">
              <a:xfrm>
                <a:off x="7056552" y="0"/>
                <a:ext cx="1645920" cy="1600200"/>
              </a:xfrm>
              <a:prstGeom prst="rect">
                <a:avLst/>
              </a:prstGeom>
              <a:ln w="19050">
                <a:solidFill>
                  <a:srgbClr val="C00000"/>
                </a:solidFill>
                <a:tailEnd type="arrow"/>
              </a:ln>
            </p:spPr>
          </p:pic>
          <p:sp>
            <p:nvSpPr>
              <p:cNvPr id="3078" name="Rectangle 11"/>
              <p:cNvSpPr>
                <a:spLocks noChangeArrowheads="1"/>
              </p:cNvSpPr>
              <p:nvPr/>
            </p:nvSpPr>
            <p:spPr bwMode="auto">
              <a:xfrm>
                <a:off x="6866836" y="1600200"/>
                <a:ext cx="2025352" cy="609600"/>
              </a:xfrm>
              <a:prstGeom prst="rect">
                <a:avLst/>
              </a:prstGeom>
              <a:noFill/>
              <a:ln w="9525">
                <a:noFill/>
                <a:miter lim="800000"/>
                <a:headEnd/>
                <a:tailEnd/>
              </a:ln>
            </p:spPr>
            <p:txBody>
              <a:bodyPr/>
              <a:lstStyle/>
              <a:p>
                <a:pPr algn="ctr">
                  <a:spcBef>
                    <a:spcPts val="0"/>
                  </a:spcBef>
                </a:pPr>
                <a:r>
                  <a:rPr lang="en-US" sz="900" dirty="0">
                    <a:cs typeface="Angsana New" pitchFamily="18" charset="-34"/>
                  </a:rPr>
                  <a:t>NTT Tsunami 30 th Sept 2009. Three waves were reported with the last one reaching six meters</a:t>
                </a:r>
              </a:p>
            </p:txBody>
          </p:sp>
        </p:grpSp>
      </p:grpSp>
      <p:grpSp>
        <p:nvGrpSpPr>
          <p:cNvPr id="12" name="Group 37"/>
          <p:cNvGrpSpPr/>
          <p:nvPr/>
        </p:nvGrpSpPr>
        <p:grpSpPr>
          <a:xfrm>
            <a:off x="5724129" y="2225295"/>
            <a:ext cx="3265251" cy="1453885"/>
            <a:chOff x="5724129" y="2225295"/>
            <a:chExt cx="3265251" cy="1453885"/>
          </a:xfrm>
        </p:grpSpPr>
        <p:cxnSp>
          <p:nvCxnSpPr>
            <p:cNvPr id="53" name="Straight Arrow Connector 52"/>
            <p:cNvCxnSpPr>
              <a:stCxn id="3079" idx="1"/>
            </p:cNvCxnSpPr>
            <p:nvPr/>
          </p:nvCxnSpPr>
          <p:spPr>
            <a:xfrm rot="10800000">
              <a:off x="5724129" y="2708920"/>
              <a:ext cx="1483009" cy="3748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nvGrpSpPr>
            <p:cNvPr id="13" name="Group 67"/>
            <p:cNvGrpSpPr/>
            <p:nvPr/>
          </p:nvGrpSpPr>
          <p:grpSpPr>
            <a:xfrm>
              <a:off x="7045164" y="2225295"/>
              <a:ext cx="1944216" cy="1453885"/>
              <a:chOff x="6930878" y="1988840"/>
              <a:chExt cx="2002464" cy="1589582"/>
            </a:xfrm>
          </p:grpSpPr>
          <p:pic>
            <p:nvPicPr>
              <p:cNvPr id="3079" name="Picture 12" descr="x pix GPS Fangatongo"/>
              <p:cNvPicPr>
                <a:picLocks noChangeAspect="1" noChangeArrowheads="1"/>
              </p:cNvPicPr>
              <p:nvPr/>
            </p:nvPicPr>
            <p:blipFill>
              <a:blip r:embed="rId8" cstate="print"/>
              <a:srcRect/>
              <a:stretch>
                <a:fillRect/>
              </a:stretch>
            </p:blipFill>
            <p:spPr bwMode="auto">
              <a:xfrm>
                <a:off x="7097704" y="1988840"/>
                <a:ext cx="1645920" cy="1139483"/>
              </a:xfrm>
              <a:prstGeom prst="rect">
                <a:avLst/>
              </a:prstGeom>
              <a:ln w="19050">
                <a:solidFill>
                  <a:srgbClr val="C00000"/>
                </a:solidFill>
                <a:tailEnd type="arrow"/>
              </a:ln>
            </p:spPr>
          </p:pic>
          <p:sp>
            <p:nvSpPr>
              <p:cNvPr id="3081" name="Rectangle 14"/>
              <p:cNvSpPr>
                <a:spLocks noChangeArrowheads="1"/>
              </p:cNvSpPr>
              <p:nvPr/>
            </p:nvSpPr>
            <p:spPr bwMode="auto">
              <a:xfrm>
                <a:off x="6930878" y="3140968"/>
                <a:ext cx="2002464" cy="437454"/>
              </a:xfrm>
              <a:prstGeom prst="rect">
                <a:avLst/>
              </a:prstGeom>
              <a:noFill/>
              <a:ln w="9525">
                <a:noFill/>
                <a:miter lim="800000"/>
                <a:headEnd/>
                <a:tailEnd/>
              </a:ln>
            </p:spPr>
            <p:txBody>
              <a:bodyPr wrap="square">
                <a:spAutoFit/>
              </a:bodyPr>
              <a:lstStyle/>
              <a:p>
                <a:pPr algn="ctr"/>
                <a:r>
                  <a:rPr lang="en-US" sz="1000" dirty="0">
                    <a:cs typeface="Angsana New" pitchFamily="18" charset="-34"/>
                  </a:rPr>
                  <a:t>Average of </a:t>
                </a:r>
                <a:r>
                  <a:rPr lang="en-US" sz="1000" dirty="0" smtClean="0">
                    <a:cs typeface="Angsana New" pitchFamily="18" charset="-34"/>
                  </a:rPr>
                  <a:t>1cyclone/yr</a:t>
                </a:r>
              </a:p>
              <a:p>
                <a:pPr algn="ctr"/>
                <a:r>
                  <a:rPr lang="en-US" sz="1000" dirty="0" smtClean="0">
                    <a:cs typeface="Angsana New" pitchFamily="18" charset="-34"/>
                  </a:rPr>
                  <a:t>Cyclone </a:t>
                </a:r>
                <a:r>
                  <a:rPr lang="en-US" sz="1000" dirty="0">
                    <a:cs typeface="Angsana New" pitchFamily="18" charset="-34"/>
                  </a:rPr>
                  <a:t>Waka </a:t>
                </a:r>
                <a:r>
                  <a:rPr lang="en-US" sz="1000" dirty="0" smtClean="0">
                    <a:cs typeface="Angsana New" pitchFamily="18" charset="-34"/>
                  </a:rPr>
                  <a:t>2001</a:t>
                </a:r>
                <a:r>
                  <a:rPr lang="en-US" sz="1000" dirty="0">
                    <a:cs typeface="Angsana New" pitchFamily="18" charset="-34"/>
                  </a:rPr>
                  <a:t>($104m)</a:t>
                </a:r>
                <a:endParaRPr lang="en-US" sz="1000" b="1" dirty="0">
                  <a:cs typeface="Angsana New" pitchFamily="18" charset="-34"/>
                </a:endParaRPr>
              </a:p>
            </p:txBody>
          </p:sp>
        </p:grpSp>
      </p:grpSp>
      <p:grpSp>
        <p:nvGrpSpPr>
          <p:cNvPr id="14" name="Group 38"/>
          <p:cNvGrpSpPr/>
          <p:nvPr/>
        </p:nvGrpSpPr>
        <p:grpSpPr>
          <a:xfrm>
            <a:off x="5784070" y="3664886"/>
            <a:ext cx="3241314" cy="1301064"/>
            <a:chOff x="5784070" y="3664886"/>
            <a:chExt cx="3241314" cy="1301064"/>
          </a:xfrm>
        </p:grpSpPr>
        <p:cxnSp>
          <p:nvCxnSpPr>
            <p:cNvPr id="56" name="Straight Arrow Connector 55"/>
            <p:cNvCxnSpPr>
              <a:stCxn id="3082" idx="1"/>
            </p:cNvCxnSpPr>
            <p:nvPr/>
          </p:nvCxnSpPr>
          <p:spPr>
            <a:xfrm rot="10800000">
              <a:off x="5784070" y="3664886"/>
              <a:ext cx="1434181" cy="575022"/>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nvGrpSpPr>
            <p:cNvPr id="15" name="Group 68"/>
            <p:cNvGrpSpPr/>
            <p:nvPr/>
          </p:nvGrpSpPr>
          <p:grpSpPr>
            <a:xfrm>
              <a:off x="7009160" y="3772710"/>
              <a:ext cx="2016224" cy="1193240"/>
              <a:chOff x="6892423" y="3645025"/>
              <a:chExt cx="2076628" cy="1304610"/>
            </a:xfrm>
          </p:grpSpPr>
          <p:pic>
            <p:nvPicPr>
              <p:cNvPr id="3082" name="Picture 15" descr="IMG_0031"/>
              <p:cNvPicPr>
                <a:picLocks noChangeAspect="1" noChangeArrowheads="1"/>
              </p:cNvPicPr>
              <p:nvPr/>
            </p:nvPicPr>
            <p:blipFill>
              <a:blip r:embed="rId9" cstate="print"/>
              <a:srcRect/>
              <a:stretch>
                <a:fillRect/>
              </a:stretch>
            </p:blipFill>
            <p:spPr bwMode="auto">
              <a:xfrm>
                <a:off x="7107777" y="3645025"/>
                <a:ext cx="1645920" cy="1021606"/>
              </a:xfrm>
              <a:prstGeom prst="rect">
                <a:avLst/>
              </a:prstGeom>
              <a:ln w="19050">
                <a:solidFill>
                  <a:srgbClr val="C00000"/>
                </a:solidFill>
                <a:tailEnd type="arrow"/>
              </a:ln>
            </p:spPr>
          </p:pic>
          <p:sp>
            <p:nvSpPr>
              <p:cNvPr id="3084" name="Rectangle 17"/>
              <p:cNvSpPr>
                <a:spLocks noChangeArrowheads="1"/>
              </p:cNvSpPr>
              <p:nvPr/>
            </p:nvSpPr>
            <p:spPr bwMode="auto">
              <a:xfrm>
                <a:off x="6892423" y="4680433"/>
                <a:ext cx="2076628" cy="269202"/>
              </a:xfrm>
              <a:prstGeom prst="rect">
                <a:avLst/>
              </a:prstGeom>
              <a:noFill/>
              <a:ln w="9525">
                <a:noFill/>
                <a:miter lim="800000"/>
                <a:headEnd/>
                <a:tailEnd/>
              </a:ln>
            </p:spPr>
            <p:txBody>
              <a:bodyPr wrap="square">
                <a:spAutoFit/>
              </a:bodyPr>
              <a:lstStyle/>
              <a:p>
                <a:pPr algn="ctr"/>
                <a:r>
                  <a:rPr lang="en-US" sz="1000" dirty="0" smtClean="0">
                    <a:cs typeface="Angsana New" pitchFamily="18" charset="-34"/>
                  </a:rPr>
                  <a:t>4 </a:t>
                </a:r>
                <a:r>
                  <a:rPr lang="en-US" sz="1000" dirty="0">
                    <a:cs typeface="Angsana New" pitchFamily="18" charset="-34"/>
                  </a:rPr>
                  <a:t>May, 2006 (7.8 magnitude)</a:t>
                </a:r>
                <a:endParaRPr lang="th-TH" altLang="zh-CN" sz="1000" dirty="0">
                  <a:cs typeface="Angsana New" pitchFamily="18" charset="-34"/>
                </a:endParaRPr>
              </a:p>
            </p:txBody>
          </p:sp>
        </p:grpSp>
      </p:grpSp>
      <p:grpSp>
        <p:nvGrpSpPr>
          <p:cNvPr id="16" name="Group 40"/>
          <p:cNvGrpSpPr/>
          <p:nvPr/>
        </p:nvGrpSpPr>
        <p:grpSpPr>
          <a:xfrm>
            <a:off x="5362491" y="3795025"/>
            <a:ext cx="3458786" cy="2573517"/>
            <a:chOff x="5362491" y="3795025"/>
            <a:chExt cx="3458786" cy="2573517"/>
          </a:xfrm>
        </p:grpSpPr>
        <p:cxnSp>
          <p:nvCxnSpPr>
            <p:cNvPr id="57" name="Straight Arrow Connector 56"/>
            <p:cNvCxnSpPr>
              <a:stCxn id="58384" idx="1"/>
            </p:cNvCxnSpPr>
            <p:nvPr/>
          </p:nvCxnSpPr>
          <p:spPr>
            <a:xfrm rot="10800000">
              <a:off x="5362491" y="3795025"/>
              <a:ext cx="1855760" cy="1675629"/>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nvGrpSpPr>
            <p:cNvPr id="17" name="Group 83"/>
            <p:cNvGrpSpPr/>
            <p:nvPr/>
          </p:nvGrpSpPr>
          <p:grpSpPr>
            <a:xfrm>
              <a:off x="7213268" y="4980518"/>
              <a:ext cx="1608009" cy="1388024"/>
              <a:chOff x="7159156" y="5229200"/>
              <a:chExt cx="1656184" cy="1517574"/>
            </a:xfrm>
          </p:grpSpPr>
          <p:pic>
            <p:nvPicPr>
              <p:cNvPr id="58384" name="Picture 16"/>
              <p:cNvPicPr>
                <a:picLocks noChangeAspect="1" noChangeArrowheads="1"/>
              </p:cNvPicPr>
              <p:nvPr/>
            </p:nvPicPr>
            <p:blipFill>
              <a:blip r:embed="rId10" cstate="print"/>
              <a:srcRect/>
              <a:stretch>
                <a:fillRect/>
              </a:stretch>
            </p:blipFill>
            <p:spPr bwMode="auto">
              <a:xfrm>
                <a:off x="7164288" y="5229200"/>
                <a:ext cx="1645920" cy="1071762"/>
              </a:xfrm>
              <a:prstGeom prst="rect">
                <a:avLst/>
              </a:prstGeom>
              <a:ln w="19050">
                <a:solidFill>
                  <a:srgbClr val="C00000"/>
                </a:solidFill>
                <a:tailEnd type="arrow"/>
              </a:ln>
            </p:spPr>
          </p:pic>
          <p:sp>
            <p:nvSpPr>
              <p:cNvPr id="83" name="TextBox 82"/>
              <p:cNvSpPr txBox="1"/>
              <p:nvPr/>
            </p:nvSpPr>
            <p:spPr>
              <a:xfrm>
                <a:off x="7159156" y="6309320"/>
                <a:ext cx="1656184" cy="437454"/>
              </a:xfrm>
              <a:prstGeom prst="rect">
                <a:avLst/>
              </a:prstGeom>
              <a:noFill/>
              <a:ln w="9525">
                <a:noFill/>
                <a:miter lim="800000"/>
                <a:headEnd/>
                <a:tailEnd/>
              </a:ln>
            </p:spPr>
            <p:txBody>
              <a:bodyPr wrap="square">
                <a:spAutoFit/>
              </a:bodyPr>
              <a:lstStyle/>
              <a:p>
                <a:pPr algn="ctr"/>
                <a:r>
                  <a:rPr lang="en-US" sz="1000" dirty="0">
                    <a:cs typeface="Angsana New" pitchFamily="18" charset="-34"/>
                  </a:rPr>
                  <a:t>Coastal flooding</a:t>
                </a:r>
                <a:br>
                  <a:rPr lang="en-US" sz="1000" dirty="0">
                    <a:cs typeface="Angsana New" pitchFamily="18" charset="-34"/>
                  </a:rPr>
                </a:br>
                <a:r>
                  <a:rPr lang="en-US" sz="1000" dirty="0">
                    <a:cs typeface="Angsana New" pitchFamily="18" charset="-34"/>
                  </a:rPr>
                  <a:t>9th Jan2009</a:t>
                </a:r>
              </a:p>
            </p:txBody>
          </p:sp>
        </p:grpSp>
      </p:grpSp>
    </p:spTree>
    <p:extLst>
      <p:ext uri="{BB962C8B-B14F-4D97-AF65-F5344CB8AC3E}">
        <p14:creationId xmlns:p14="http://schemas.microsoft.com/office/powerpoint/2010/main" val="3331033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105"/>
                                        </p:tgtEl>
                                        <p:attrNameLst>
                                          <p:attrName>style.visibility</p:attrName>
                                        </p:attrNameLst>
                                      </p:cBhvr>
                                      <p:to>
                                        <p:strVal val="visible"/>
                                      </p:to>
                                    </p:set>
                                    <p:animEffect transition="in" filter="fade">
                                      <p:cBhvr>
                                        <p:cTn id="7" dur="500"/>
                                        <p:tgtEl>
                                          <p:spTgt spid="310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2689119" y="453051"/>
            <a:ext cx="2590800" cy="509110"/>
          </a:xfrm>
          <a:prstGeom prst="roundRect">
            <a:avLst/>
          </a:prstGeom>
          <a:ln/>
        </p:spPr>
        <p:style>
          <a:lnRef idx="2">
            <a:schemeClr val="dk1"/>
          </a:lnRef>
          <a:fillRef idx="1">
            <a:schemeClr val="lt1"/>
          </a:fillRef>
          <a:effectRef idx="0">
            <a:schemeClr val="dk1"/>
          </a:effectRef>
          <a:fontRef idx="minor">
            <a:schemeClr val="dk1"/>
          </a:fontRef>
        </p:style>
        <p:txBody>
          <a:bodyPr anchor="ctr"/>
          <a:lstStyle/>
          <a:p>
            <a:pPr algn="ctr">
              <a:defRPr/>
            </a:pPr>
            <a:r>
              <a:rPr lang="en-US" sz="1200" b="1" i="1" dirty="0">
                <a:solidFill>
                  <a:srgbClr val="C00000"/>
                </a:solidFill>
                <a:latin typeface="Verdana" pitchFamily="34" charset="0"/>
                <a:ea typeface="Verdana" pitchFamily="34" charset="0"/>
                <a:cs typeface="Verdana" pitchFamily="34" charset="0"/>
              </a:rPr>
              <a:t>National Disaster Council </a:t>
            </a:r>
            <a:r>
              <a:rPr lang="en-US" sz="1200" b="1" i="1" dirty="0">
                <a:solidFill>
                  <a:sysClr val="windowText" lastClr="000000"/>
                </a:solidFill>
                <a:latin typeface="Verdana" pitchFamily="34" charset="0"/>
                <a:ea typeface="Verdana" pitchFamily="34" charset="0"/>
                <a:cs typeface="Verdana" pitchFamily="34" charset="0"/>
              </a:rPr>
              <a:t>(CABINET)</a:t>
            </a:r>
          </a:p>
          <a:p>
            <a:pPr algn="ctr">
              <a:defRPr/>
            </a:pPr>
            <a:endParaRPr lang="en-US" sz="1200" dirty="0">
              <a:solidFill>
                <a:prstClr val="black"/>
              </a:solidFill>
              <a:latin typeface="Verdana" pitchFamily="34" charset="0"/>
              <a:ea typeface="Verdana" pitchFamily="34" charset="0"/>
              <a:cs typeface="Verdana" pitchFamily="34" charset="0"/>
            </a:endParaRPr>
          </a:p>
        </p:txBody>
      </p:sp>
      <p:sp>
        <p:nvSpPr>
          <p:cNvPr id="166" name="Rectangle 165"/>
          <p:cNvSpPr/>
          <p:nvPr/>
        </p:nvSpPr>
        <p:spPr>
          <a:xfrm>
            <a:off x="241339" y="1283752"/>
            <a:ext cx="7488237" cy="2770187"/>
          </a:xfrm>
          <a:prstGeom prst="rect">
            <a:avLst/>
          </a:prstGeom>
          <a:solidFill>
            <a:srgbClr val="92D05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3" name="Rounded Rectangle 12"/>
          <p:cNvSpPr/>
          <p:nvPr/>
        </p:nvSpPr>
        <p:spPr>
          <a:xfrm>
            <a:off x="398038" y="1772816"/>
            <a:ext cx="2193925" cy="2045122"/>
          </a:xfrm>
          <a:prstGeom prst="roundRect">
            <a:avLst/>
          </a:prstGeom>
          <a:ln/>
        </p:spPr>
        <p:style>
          <a:lnRef idx="2">
            <a:schemeClr val="dk1"/>
          </a:lnRef>
          <a:fillRef idx="1">
            <a:schemeClr val="lt1"/>
          </a:fillRef>
          <a:effectRef idx="0">
            <a:schemeClr val="dk1"/>
          </a:effectRef>
          <a:fontRef idx="minor">
            <a:schemeClr val="dk1"/>
          </a:fontRef>
        </p:style>
        <p:txBody>
          <a:bodyPr lIns="0" rIns="0"/>
          <a:lstStyle/>
          <a:p>
            <a:pPr algn="ctr">
              <a:defRPr/>
            </a:pPr>
            <a:r>
              <a:rPr lang="en-US" sz="1200" b="1" i="1" dirty="0">
                <a:solidFill>
                  <a:srgbClr val="C00000"/>
                </a:solidFill>
                <a:latin typeface="Verdana" pitchFamily="34" charset="0"/>
                <a:ea typeface="Verdana" pitchFamily="34" charset="0"/>
                <a:cs typeface="Verdana" pitchFamily="34" charset="0"/>
              </a:rPr>
              <a:t>National Emergency Management Committee</a:t>
            </a:r>
          </a:p>
          <a:p>
            <a:pPr>
              <a:defRPr/>
            </a:pPr>
            <a:r>
              <a:rPr lang="en-US" sz="1000" b="1" dirty="0" smtClean="0">
                <a:solidFill>
                  <a:prstClr val="white"/>
                </a:solidFill>
                <a:latin typeface="Verdana" pitchFamily="34" charset="0"/>
                <a:ea typeface="Verdana" pitchFamily="34" charset="0"/>
                <a:cs typeface="Verdana" pitchFamily="34" charset="0"/>
              </a:rPr>
              <a:t>     </a:t>
            </a:r>
            <a:endParaRPr lang="en-US" sz="1000" b="1" dirty="0">
              <a:solidFill>
                <a:prstClr val="white"/>
              </a:solidFill>
              <a:latin typeface="Verdana" pitchFamily="34" charset="0"/>
              <a:ea typeface="Verdana" pitchFamily="34" charset="0"/>
              <a:cs typeface="Verdana" pitchFamily="34" charset="0"/>
            </a:endParaRPr>
          </a:p>
          <a:p>
            <a:pPr>
              <a:defRPr/>
            </a:pPr>
            <a:r>
              <a:rPr lang="en-US" sz="1000" b="1" dirty="0" smtClean="0">
                <a:solidFill>
                  <a:sysClr val="windowText" lastClr="000000"/>
                </a:solidFill>
                <a:latin typeface="Verdana" pitchFamily="34" charset="0"/>
                <a:ea typeface="Verdana" pitchFamily="34" charset="0"/>
                <a:cs typeface="Verdana" pitchFamily="34" charset="0"/>
              </a:rPr>
              <a:t>Members CEO:</a:t>
            </a:r>
            <a:r>
              <a:rPr lang="en-US" sz="1000" b="1" dirty="0">
                <a:solidFill>
                  <a:sysClr val="windowText" lastClr="000000"/>
                </a:solidFill>
                <a:latin typeface="Verdana" pitchFamily="34" charset="0"/>
                <a:ea typeface="Verdana" pitchFamily="34" charset="0"/>
                <a:cs typeface="Verdana" pitchFamily="34" charset="0"/>
              </a:rPr>
              <a:t/>
            </a:r>
            <a:br>
              <a:rPr lang="en-US" sz="1000" b="1" dirty="0">
                <a:solidFill>
                  <a:sysClr val="windowText" lastClr="000000"/>
                </a:solidFill>
                <a:latin typeface="Verdana" pitchFamily="34" charset="0"/>
                <a:ea typeface="Verdana" pitchFamily="34" charset="0"/>
                <a:cs typeface="Verdana" pitchFamily="34" charset="0"/>
              </a:rPr>
            </a:br>
            <a:r>
              <a:rPr lang="en-US" sz="1000" dirty="0" smtClean="0">
                <a:solidFill>
                  <a:sysClr val="windowText" lastClr="000000"/>
                </a:solidFill>
                <a:latin typeface="Verdana" pitchFamily="34" charset="0"/>
                <a:ea typeface="Verdana" pitchFamily="34" charset="0"/>
                <a:cs typeface="Verdana" pitchFamily="34" charset="0"/>
              </a:rPr>
              <a:t>PMO</a:t>
            </a:r>
            <a:r>
              <a:rPr lang="en-US" sz="1000" dirty="0">
                <a:solidFill>
                  <a:sysClr val="windowText" lastClr="000000"/>
                </a:solidFill>
                <a:latin typeface="Verdana" pitchFamily="34" charset="0"/>
                <a:ea typeface="Verdana" pitchFamily="34" charset="0"/>
                <a:cs typeface="Verdana" pitchFamily="34" charset="0"/>
              </a:rPr>
              <a:t>, MoI, MIA, MEIDECC</a:t>
            </a:r>
            <a:r>
              <a:rPr lang="en-US" sz="1000" dirty="0" smtClean="0">
                <a:solidFill>
                  <a:sysClr val="windowText" lastClr="000000"/>
                </a:solidFill>
                <a:latin typeface="Verdana" pitchFamily="34" charset="0"/>
                <a:ea typeface="Verdana" pitchFamily="34" charset="0"/>
                <a:cs typeface="Verdana" pitchFamily="34" charset="0"/>
              </a:rPr>
              <a:t>, Education, Health, MAFFF, Lands, Foreign </a:t>
            </a:r>
            <a:r>
              <a:rPr lang="en-US" sz="1000" dirty="0">
                <a:solidFill>
                  <a:sysClr val="windowText" lastClr="000000"/>
                </a:solidFill>
                <a:latin typeface="Verdana" pitchFamily="34" charset="0"/>
                <a:ea typeface="Verdana" pitchFamily="34" charset="0"/>
                <a:cs typeface="Verdana" pitchFamily="34" charset="0"/>
              </a:rPr>
              <a:t>Affairs, </a:t>
            </a:r>
            <a:r>
              <a:rPr lang="en-US" sz="1000" dirty="0" smtClean="0">
                <a:solidFill>
                  <a:sysClr val="windowText" lastClr="000000"/>
                </a:solidFill>
                <a:latin typeface="Verdana" pitchFamily="34" charset="0"/>
                <a:ea typeface="Verdana" pitchFamily="34" charset="0"/>
                <a:cs typeface="Verdana" pitchFamily="34" charset="0"/>
              </a:rPr>
              <a:t>MPE, Revenue &amp; Customs, Finance</a:t>
            </a:r>
            <a:r>
              <a:rPr lang="en-US" sz="1000" dirty="0">
                <a:solidFill>
                  <a:sysClr val="windowText" lastClr="000000"/>
                </a:solidFill>
                <a:latin typeface="Verdana" pitchFamily="34" charset="0"/>
                <a:ea typeface="Verdana" pitchFamily="34" charset="0"/>
                <a:cs typeface="Verdana" pitchFamily="34" charset="0"/>
              </a:rPr>
              <a:t>, MIA, Police, HMAF</a:t>
            </a:r>
          </a:p>
          <a:p>
            <a:pPr>
              <a:defRPr/>
            </a:pPr>
            <a:endParaRPr lang="en-US" sz="1000" b="1" dirty="0">
              <a:solidFill>
                <a:sysClr val="windowText" lastClr="000000"/>
              </a:solidFill>
              <a:latin typeface="Verdana" pitchFamily="34" charset="0"/>
              <a:ea typeface="Verdana" pitchFamily="34" charset="0"/>
              <a:cs typeface="Verdana" pitchFamily="34" charset="0"/>
            </a:endParaRPr>
          </a:p>
          <a:p>
            <a:pPr>
              <a:defRPr/>
            </a:pPr>
            <a:r>
              <a:rPr lang="en-US" sz="1000" b="1" dirty="0">
                <a:solidFill>
                  <a:sysClr val="windowText" lastClr="000000"/>
                </a:solidFill>
                <a:latin typeface="Verdana" pitchFamily="34" charset="0"/>
                <a:ea typeface="Verdana" pitchFamily="34" charset="0"/>
                <a:cs typeface="Verdana" pitchFamily="34" charset="0"/>
              </a:rPr>
              <a:t>     </a:t>
            </a:r>
            <a:endParaRPr lang="en-US" sz="1000" dirty="0">
              <a:solidFill>
                <a:sysClr val="windowText" lastClr="000000"/>
              </a:solidFill>
              <a:latin typeface="Verdana" pitchFamily="34" charset="0"/>
              <a:ea typeface="Verdana" pitchFamily="34" charset="0"/>
              <a:cs typeface="Verdana" pitchFamily="34" charset="0"/>
            </a:endParaRPr>
          </a:p>
        </p:txBody>
      </p:sp>
      <p:sp>
        <p:nvSpPr>
          <p:cNvPr id="17" name="Rounded Rectangle 16"/>
          <p:cNvSpPr/>
          <p:nvPr/>
        </p:nvSpPr>
        <p:spPr>
          <a:xfrm>
            <a:off x="2893038" y="1772816"/>
            <a:ext cx="2195513" cy="2045122"/>
          </a:xfrm>
          <a:prstGeom prst="roundRect">
            <a:avLst/>
          </a:prstGeom>
          <a:ln/>
        </p:spPr>
        <p:style>
          <a:lnRef idx="2">
            <a:schemeClr val="dk1"/>
          </a:lnRef>
          <a:fillRef idx="1">
            <a:schemeClr val="lt1"/>
          </a:fillRef>
          <a:effectRef idx="0">
            <a:schemeClr val="dk1"/>
          </a:effectRef>
          <a:fontRef idx="minor">
            <a:schemeClr val="dk1"/>
          </a:fontRef>
        </p:style>
        <p:txBody>
          <a:bodyPr lIns="0" rIns="0"/>
          <a:lstStyle/>
          <a:p>
            <a:pPr algn="ctr">
              <a:buClr>
                <a:srgbClr val="C5D1D7"/>
              </a:buClr>
              <a:buSzPct val="75000"/>
              <a:defRPr/>
            </a:pPr>
            <a:r>
              <a:rPr lang="en-AU" sz="1200" b="1" i="1" dirty="0">
                <a:solidFill>
                  <a:srgbClr val="C00000"/>
                </a:solidFill>
                <a:latin typeface="Verdana" pitchFamily="34" charset="0"/>
                <a:ea typeface="Verdana" pitchFamily="34" charset="0"/>
                <a:cs typeface="Verdana" pitchFamily="34" charset="0"/>
              </a:rPr>
              <a:t>National Emergency </a:t>
            </a:r>
          </a:p>
          <a:p>
            <a:pPr algn="ctr">
              <a:defRPr/>
            </a:pPr>
            <a:r>
              <a:rPr lang="en-AU" sz="1200" b="1" i="1" dirty="0">
                <a:solidFill>
                  <a:srgbClr val="C00000"/>
                </a:solidFill>
                <a:latin typeface="Verdana" pitchFamily="34" charset="0"/>
                <a:ea typeface="Verdana" pitchFamily="34" charset="0"/>
                <a:cs typeface="Verdana" pitchFamily="34" charset="0"/>
              </a:rPr>
              <a:t>Operations </a:t>
            </a:r>
            <a:r>
              <a:rPr lang="en-AU" sz="1200" b="1" i="1" dirty="0" smtClean="0">
                <a:solidFill>
                  <a:srgbClr val="C00000"/>
                </a:solidFill>
                <a:latin typeface="Verdana" pitchFamily="34" charset="0"/>
                <a:ea typeface="Verdana" pitchFamily="34" charset="0"/>
                <a:cs typeface="Verdana" pitchFamily="34" charset="0"/>
              </a:rPr>
              <a:t>Committee</a:t>
            </a:r>
          </a:p>
          <a:p>
            <a:pPr>
              <a:defRPr/>
            </a:pPr>
            <a:endParaRPr lang="en-US" sz="1000" b="1" dirty="0">
              <a:solidFill>
                <a:prstClr val="white"/>
              </a:solidFill>
              <a:latin typeface="Verdana" pitchFamily="34" charset="0"/>
              <a:ea typeface="Verdana" pitchFamily="34" charset="0"/>
              <a:cs typeface="Verdana" pitchFamily="34" charset="0"/>
            </a:endParaRPr>
          </a:p>
          <a:p>
            <a:pPr>
              <a:defRPr/>
            </a:pPr>
            <a:r>
              <a:rPr lang="en-US" sz="1000" b="1" dirty="0" smtClean="0">
                <a:solidFill>
                  <a:sysClr val="windowText" lastClr="000000"/>
                </a:solidFill>
                <a:latin typeface="Verdana" pitchFamily="34" charset="0"/>
                <a:ea typeface="Verdana" pitchFamily="34" charset="0"/>
                <a:cs typeface="Verdana" pitchFamily="34" charset="0"/>
              </a:rPr>
              <a:t>Members CEO:</a:t>
            </a:r>
            <a:r>
              <a:rPr lang="en-US" sz="1000" b="1" dirty="0">
                <a:solidFill>
                  <a:sysClr val="windowText" lastClr="000000"/>
                </a:solidFill>
                <a:latin typeface="Verdana" pitchFamily="34" charset="0"/>
                <a:ea typeface="Verdana" pitchFamily="34" charset="0"/>
                <a:cs typeface="Verdana" pitchFamily="34" charset="0"/>
              </a:rPr>
              <a:t/>
            </a:r>
            <a:br>
              <a:rPr lang="en-US" sz="1000" b="1" dirty="0">
                <a:solidFill>
                  <a:sysClr val="windowText" lastClr="000000"/>
                </a:solidFill>
                <a:latin typeface="Verdana" pitchFamily="34" charset="0"/>
                <a:ea typeface="Verdana" pitchFamily="34" charset="0"/>
                <a:cs typeface="Verdana" pitchFamily="34" charset="0"/>
              </a:rPr>
            </a:br>
            <a:r>
              <a:rPr lang="en-US" sz="1000" dirty="0">
                <a:solidFill>
                  <a:sysClr val="windowText" lastClr="000000"/>
                </a:solidFill>
                <a:latin typeface="Verdana" pitchFamily="34" charset="0"/>
                <a:ea typeface="Verdana" pitchFamily="34" charset="0"/>
                <a:cs typeface="Verdana" pitchFamily="34" charset="0"/>
              </a:rPr>
              <a:t>PMO, MoI</a:t>
            </a:r>
            <a:r>
              <a:rPr lang="en-US" sz="1000" dirty="0" smtClean="0">
                <a:solidFill>
                  <a:sysClr val="windowText" lastClr="000000"/>
                </a:solidFill>
                <a:latin typeface="Verdana" pitchFamily="34" charset="0"/>
                <a:ea typeface="Verdana" pitchFamily="34" charset="0"/>
                <a:cs typeface="Verdana" pitchFamily="34" charset="0"/>
              </a:rPr>
              <a:t>, MIA, MEIDECC, Foreign </a:t>
            </a:r>
            <a:r>
              <a:rPr lang="en-US" sz="1000" dirty="0">
                <a:solidFill>
                  <a:sysClr val="windowText" lastClr="000000"/>
                </a:solidFill>
                <a:latin typeface="Verdana" pitchFamily="34" charset="0"/>
                <a:ea typeface="Verdana" pitchFamily="34" charset="0"/>
                <a:cs typeface="Verdana" pitchFamily="34" charset="0"/>
              </a:rPr>
              <a:t>Affairs, </a:t>
            </a:r>
            <a:r>
              <a:rPr lang="en-US" sz="1000" dirty="0" smtClean="0">
                <a:solidFill>
                  <a:sysClr val="windowText" lastClr="000000"/>
                </a:solidFill>
                <a:latin typeface="Verdana" pitchFamily="34" charset="0"/>
                <a:ea typeface="Verdana" pitchFamily="34" charset="0"/>
                <a:cs typeface="Verdana" pitchFamily="34" charset="0"/>
              </a:rPr>
              <a:t>Finance, MIA, Police</a:t>
            </a:r>
            <a:r>
              <a:rPr lang="en-US" sz="1000" dirty="0">
                <a:solidFill>
                  <a:sysClr val="windowText" lastClr="000000"/>
                </a:solidFill>
                <a:latin typeface="Verdana" pitchFamily="34" charset="0"/>
                <a:ea typeface="Verdana" pitchFamily="34" charset="0"/>
                <a:cs typeface="Verdana" pitchFamily="34" charset="0"/>
              </a:rPr>
              <a:t>, </a:t>
            </a:r>
            <a:r>
              <a:rPr lang="en-US" sz="1000" dirty="0" smtClean="0">
                <a:solidFill>
                  <a:sysClr val="windowText" lastClr="000000"/>
                </a:solidFill>
                <a:latin typeface="Verdana" pitchFamily="34" charset="0"/>
                <a:ea typeface="Verdana" pitchFamily="34" charset="0"/>
                <a:cs typeface="Verdana" pitchFamily="34" charset="0"/>
              </a:rPr>
              <a:t>HMAF</a:t>
            </a:r>
            <a:endParaRPr lang="en-US" sz="1000" dirty="0">
              <a:solidFill>
                <a:sysClr val="windowText" lastClr="000000"/>
              </a:solidFill>
              <a:latin typeface="Verdana" pitchFamily="34" charset="0"/>
              <a:ea typeface="Verdana" pitchFamily="34" charset="0"/>
              <a:cs typeface="Verdana" pitchFamily="34" charset="0"/>
            </a:endParaRPr>
          </a:p>
          <a:p>
            <a:pPr>
              <a:defRPr/>
            </a:pPr>
            <a:endParaRPr lang="en-US" sz="1000" b="1" dirty="0">
              <a:solidFill>
                <a:prstClr val="white"/>
              </a:solidFill>
              <a:latin typeface="Verdana" pitchFamily="34" charset="0"/>
              <a:ea typeface="Verdana" pitchFamily="34" charset="0"/>
              <a:cs typeface="Verdana" pitchFamily="34" charset="0"/>
            </a:endParaRPr>
          </a:p>
          <a:p>
            <a:pPr algn="ctr">
              <a:defRPr/>
            </a:pPr>
            <a:r>
              <a:rPr lang="en-US" sz="1000" b="1" dirty="0">
                <a:solidFill>
                  <a:prstClr val="white"/>
                </a:solidFill>
                <a:latin typeface="Verdana" pitchFamily="34" charset="0"/>
                <a:ea typeface="Verdana" pitchFamily="34" charset="0"/>
                <a:cs typeface="Verdana" pitchFamily="34" charset="0"/>
              </a:rPr>
              <a:t/>
            </a:r>
            <a:br>
              <a:rPr lang="en-US" sz="1000" b="1" dirty="0">
                <a:solidFill>
                  <a:prstClr val="white"/>
                </a:solidFill>
                <a:latin typeface="Verdana" pitchFamily="34" charset="0"/>
                <a:ea typeface="Verdana" pitchFamily="34" charset="0"/>
                <a:cs typeface="Verdana" pitchFamily="34" charset="0"/>
              </a:rPr>
            </a:br>
            <a:r>
              <a:rPr lang="en-US" sz="1000" dirty="0">
                <a:solidFill>
                  <a:prstClr val="white"/>
                </a:solidFill>
                <a:latin typeface="Verdana" pitchFamily="34" charset="0"/>
                <a:ea typeface="Verdana" pitchFamily="34" charset="0"/>
                <a:cs typeface="Verdana" pitchFamily="34" charset="0"/>
              </a:rPr>
              <a:t/>
            </a:r>
            <a:br>
              <a:rPr lang="en-US" sz="1000" dirty="0">
                <a:solidFill>
                  <a:prstClr val="white"/>
                </a:solidFill>
                <a:latin typeface="Verdana" pitchFamily="34" charset="0"/>
                <a:ea typeface="Verdana" pitchFamily="34" charset="0"/>
                <a:cs typeface="Verdana" pitchFamily="34" charset="0"/>
              </a:rPr>
            </a:br>
            <a:endParaRPr lang="en-US" sz="1000" dirty="0">
              <a:solidFill>
                <a:sysClr val="windowText" lastClr="000000"/>
              </a:solidFill>
              <a:latin typeface="Verdana" pitchFamily="34" charset="0"/>
              <a:ea typeface="Verdana" pitchFamily="34" charset="0"/>
              <a:cs typeface="Verdana" pitchFamily="34" charset="0"/>
            </a:endParaRPr>
          </a:p>
        </p:txBody>
      </p:sp>
      <p:sp>
        <p:nvSpPr>
          <p:cNvPr id="18" name="Rounded Rectangle 17"/>
          <p:cNvSpPr/>
          <p:nvPr/>
        </p:nvSpPr>
        <p:spPr>
          <a:xfrm>
            <a:off x="5359366" y="1772816"/>
            <a:ext cx="2193925" cy="2045122"/>
          </a:xfrm>
          <a:prstGeom prst="roundRect">
            <a:avLst/>
          </a:prstGeom>
          <a:ln/>
        </p:spPr>
        <p:style>
          <a:lnRef idx="2">
            <a:schemeClr val="dk1"/>
          </a:lnRef>
          <a:fillRef idx="1">
            <a:schemeClr val="lt1"/>
          </a:fillRef>
          <a:effectRef idx="0">
            <a:schemeClr val="dk1"/>
          </a:effectRef>
          <a:fontRef idx="minor">
            <a:schemeClr val="dk1"/>
          </a:fontRef>
        </p:style>
        <p:txBody>
          <a:bodyPr lIns="0" rIns="0"/>
          <a:lstStyle/>
          <a:p>
            <a:pPr algn="ctr">
              <a:buClr>
                <a:srgbClr val="C5D1D7"/>
              </a:buClr>
              <a:buSzPct val="75000"/>
              <a:defRPr/>
            </a:pPr>
            <a:r>
              <a:rPr lang="en-AU" sz="1200" b="1" i="1" dirty="0">
                <a:solidFill>
                  <a:srgbClr val="C00000"/>
                </a:solidFill>
                <a:latin typeface="Verdana" pitchFamily="34" charset="0"/>
                <a:ea typeface="Verdana" pitchFamily="34" charset="0"/>
                <a:cs typeface="Verdana" pitchFamily="34" charset="0"/>
              </a:rPr>
              <a:t>National Emergency</a:t>
            </a:r>
          </a:p>
          <a:p>
            <a:pPr algn="ctr">
              <a:defRPr/>
            </a:pPr>
            <a:r>
              <a:rPr lang="en-AU" sz="1200" b="1" i="1" dirty="0">
                <a:solidFill>
                  <a:srgbClr val="C00000"/>
                </a:solidFill>
                <a:latin typeface="Verdana" pitchFamily="34" charset="0"/>
                <a:ea typeface="Verdana" pitchFamily="34" charset="0"/>
                <a:cs typeface="Verdana" pitchFamily="34" charset="0"/>
              </a:rPr>
              <a:t>Recovery </a:t>
            </a:r>
            <a:r>
              <a:rPr lang="en-AU" sz="1200" b="1" i="1" dirty="0" smtClean="0">
                <a:solidFill>
                  <a:srgbClr val="C00000"/>
                </a:solidFill>
                <a:latin typeface="Verdana" pitchFamily="34" charset="0"/>
                <a:ea typeface="Verdana" pitchFamily="34" charset="0"/>
                <a:cs typeface="Verdana" pitchFamily="34" charset="0"/>
              </a:rPr>
              <a:t>Committee</a:t>
            </a:r>
          </a:p>
          <a:p>
            <a:pPr algn="ctr">
              <a:defRPr/>
            </a:pPr>
            <a:endParaRPr lang="en-AU" sz="1200" i="1" dirty="0">
              <a:solidFill>
                <a:srgbClr val="C00000"/>
              </a:solidFill>
              <a:latin typeface="Verdana" pitchFamily="34" charset="0"/>
              <a:ea typeface="Verdana" pitchFamily="34" charset="0"/>
              <a:cs typeface="Verdana" pitchFamily="34" charset="0"/>
            </a:endParaRPr>
          </a:p>
          <a:p>
            <a:pPr>
              <a:defRPr/>
            </a:pPr>
            <a:r>
              <a:rPr lang="en-US" sz="1000" b="1" dirty="0" smtClean="0">
                <a:solidFill>
                  <a:sysClr val="windowText" lastClr="000000"/>
                </a:solidFill>
                <a:latin typeface="Verdana" pitchFamily="34" charset="0"/>
                <a:ea typeface="Verdana" pitchFamily="34" charset="0"/>
                <a:cs typeface="Verdana" pitchFamily="34" charset="0"/>
              </a:rPr>
              <a:t>Members CEO:</a:t>
            </a:r>
            <a:r>
              <a:rPr lang="en-US" sz="1000" b="1" dirty="0">
                <a:solidFill>
                  <a:sysClr val="windowText" lastClr="000000"/>
                </a:solidFill>
                <a:latin typeface="Verdana" pitchFamily="34" charset="0"/>
                <a:ea typeface="Verdana" pitchFamily="34" charset="0"/>
                <a:cs typeface="Verdana" pitchFamily="34" charset="0"/>
              </a:rPr>
              <a:t/>
            </a:r>
            <a:br>
              <a:rPr lang="en-US" sz="1000" b="1" dirty="0">
                <a:solidFill>
                  <a:sysClr val="windowText" lastClr="000000"/>
                </a:solidFill>
                <a:latin typeface="Verdana" pitchFamily="34" charset="0"/>
                <a:ea typeface="Verdana" pitchFamily="34" charset="0"/>
                <a:cs typeface="Verdana" pitchFamily="34" charset="0"/>
              </a:rPr>
            </a:br>
            <a:r>
              <a:rPr lang="en-US" sz="1000" dirty="0">
                <a:solidFill>
                  <a:sysClr val="windowText" lastClr="000000"/>
                </a:solidFill>
                <a:latin typeface="Verdana" pitchFamily="34" charset="0"/>
                <a:ea typeface="Verdana" pitchFamily="34" charset="0"/>
                <a:cs typeface="Verdana" pitchFamily="34" charset="0"/>
              </a:rPr>
              <a:t>PMO, MoI, </a:t>
            </a:r>
            <a:r>
              <a:rPr lang="en-US" sz="1000" dirty="0" smtClean="0">
                <a:solidFill>
                  <a:sysClr val="windowText" lastClr="000000"/>
                </a:solidFill>
                <a:latin typeface="Verdana" pitchFamily="34" charset="0"/>
                <a:ea typeface="Verdana" pitchFamily="34" charset="0"/>
                <a:cs typeface="Verdana" pitchFamily="34" charset="0"/>
              </a:rPr>
              <a:t>MIA, MEIDECC, Finance </a:t>
            </a:r>
            <a:r>
              <a:rPr lang="en-US" sz="1000" dirty="0">
                <a:solidFill>
                  <a:sysClr val="windowText" lastClr="000000"/>
                </a:solidFill>
                <a:latin typeface="Verdana" pitchFamily="34" charset="0"/>
                <a:ea typeface="Verdana" pitchFamily="34" charset="0"/>
                <a:cs typeface="Verdana" pitchFamily="34" charset="0"/>
              </a:rPr>
              <a:t>and Planning, Foreign Affairs, </a:t>
            </a:r>
            <a:r>
              <a:rPr lang="en-US" sz="1000" dirty="0" smtClean="0">
                <a:solidFill>
                  <a:sysClr val="windowText" lastClr="000000"/>
                </a:solidFill>
                <a:latin typeface="Verdana" pitchFamily="34" charset="0"/>
                <a:ea typeface="Verdana" pitchFamily="34" charset="0"/>
                <a:cs typeface="Verdana" pitchFamily="34" charset="0"/>
              </a:rPr>
              <a:t>HMAF, </a:t>
            </a:r>
            <a:r>
              <a:rPr lang="en-US" sz="1000" dirty="0">
                <a:solidFill>
                  <a:sysClr val="windowText" lastClr="000000"/>
                </a:solidFill>
                <a:latin typeface="Verdana" pitchFamily="34" charset="0"/>
                <a:ea typeface="Verdana" pitchFamily="34" charset="0"/>
                <a:cs typeface="Verdana" pitchFamily="34" charset="0"/>
              </a:rPr>
              <a:t>NGO representative</a:t>
            </a:r>
            <a:r>
              <a:rPr lang="en-US" sz="1000" b="1" dirty="0">
                <a:solidFill>
                  <a:prstClr val="white"/>
                </a:solidFill>
                <a:latin typeface="Verdana" pitchFamily="34" charset="0"/>
                <a:ea typeface="Verdana" pitchFamily="34" charset="0"/>
                <a:cs typeface="Verdana" pitchFamily="34" charset="0"/>
              </a:rPr>
              <a:t/>
            </a:r>
            <a:br>
              <a:rPr lang="en-US" sz="1000" b="1" dirty="0">
                <a:solidFill>
                  <a:prstClr val="white"/>
                </a:solidFill>
                <a:latin typeface="Verdana" pitchFamily="34" charset="0"/>
                <a:ea typeface="Verdana" pitchFamily="34" charset="0"/>
                <a:cs typeface="Verdana" pitchFamily="34" charset="0"/>
              </a:rPr>
            </a:br>
            <a:endParaRPr lang="en-US" sz="1000" b="1" dirty="0">
              <a:solidFill>
                <a:prstClr val="white"/>
              </a:solidFill>
              <a:latin typeface="Verdana" pitchFamily="34" charset="0"/>
              <a:ea typeface="Verdana" pitchFamily="34" charset="0"/>
              <a:cs typeface="Verdana" pitchFamily="34" charset="0"/>
            </a:endParaRPr>
          </a:p>
        </p:txBody>
      </p:sp>
      <p:sp>
        <p:nvSpPr>
          <p:cNvPr id="165" name="TextBox 164"/>
          <p:cNvSpPr txBox="1">
            <a:spLocks noChangeArrowheads="1"/>
          </p:cNvSpPr>
          <p:nvPr/>
        </p:nvSpPr>
        <p:spPr bwMode="auto">
          <a:xfrm>
            <a:off x="1033463" y="1262063"/>
            <a:ext cx="4357688" cy="276225"/>
          </a:xfrm>
          <a:prstGeom prst="rect">
            <a:avLst/>
          </a:prstGeom>
          <a:noFill/>
          <a:ln w="9525">
            <a:noFill/>
            <a:miter lim="800000"/>
            <a:headEnd/>
            <a:tailEnd/>
          </a:ln>
        </p:spPr>
        <p:txBody>
          <a:bodyPr>
            <a:spAutoFit/>
          </a:bodyPr>
          <a:lstStyle/>
          <a:p>
            <a:r>
              <a:rPr lang="en-US" sz="1200" b="1" dirty="0">
                <a:solidFill>
                  <a:srgbClr val="000000"/>
                </a:solidFill>
                <a:latin typeface="Verdana" pitchFamily="34" charset="0"/>
                <a:ea typeface="Verdana" pitchFamily="34" charset="0"/>
                <a:cs typeface="Verdana" pitchFamily="34" charset="0"/>
              </a:rPr>
              <a:t>Chair: Hon. Minister of </a:t>
            </a:r>
            <a:r>
              <a:rPr lang="en-US" sz="1200" b="1" dirty="0" smtClean="0">
                <a:solidFill>
                  <a:srgbClr val="000000"/>
                </a:solidFill>
                <a:latin typeface="Verdana" pitchFamily="34" charset="0"/>
                <a:ea typeface="Verdana" pitchFamily="34" charset="0"/>
                <a:cs typeface="Verdana" pitchFamily="34" charset="0"/>
              </a:rPr>
              <a:t>MEIDECC</a:t>
            </a:r>
            <a:endParaRPr lang="en-US" sz="1200" b="1" dirty="0">
              <a:solidFill>
                <a:srgbClr val="000000"/>
              </a:solidFill>
              <a:latin typeface="Verdana" pitchFamily="34" charset="0"/>
              <a:ea typeface="Verdana" pitchFamily="34" charset="0"/>
              <a:cs typeface="Verdana" pitchFamily="34" charset="0"/>
            </a:endParaRPr>
          </a:p>
        </p:txBody>
      </p:sp>
      <p:sp>
        <p:nvSpPr>
          <p:cNvPr id="228" name="Rounded Rectangle 227"/>
          <p:cNvSpPr/>
          <p:nvPr/>
        </p:nvSpPr>
        <p:spPr>
          <a:xfrm>
            <a:off x="343270" y="1698827"/>
            <a:ext cx="2303462" cy="5042541"/>
          </a:xfrm>
          <a:prstGeom prst="round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a:defRPr/>
            </a:pPr>
            <a:r>
              <a:rPr lang="en-US" sz="1300" dirty="0">
                <a:solidFill>
                  <a:prstClr val="black"/>
                </a:solidFill>
                <a:latin typeface="Verdana" pitchFamily="34" charset="0"/>
                <a:ea typeface="Verdana" pitchFamily="34" charset="0"/>
                <a:cs typeface="Verdana" pitchFamily="34" charset="0"/>
              </a:rPr>
              <a:t>Policy and Preparedness</a:t>
            </a:r>
          </a:p>
        </p:txBody>
      </p:sp>
      <p:sp>
        <p:nvSpPr>
          <p:cNvPr id="229" name="Rounded Rectangle 228"/>
          <p:cNvSpPr/>
          <p:nvPr/>
        </p:nvSpPr>
        <p:spPr>
          <a:xfrm>
            <a:off x="2839064" y="1700808"/>
            <a:ext cx="2303462" cy="5040560"/>
          </a:xfrm>
          <a:prstGeom prst="round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a:defRPr/>
            </a:pPr>
            <a:r>
              <a:rPr lang="en-US" sz="1300" dirty="0">
                <a:solidFill>
                  <a:prstClr val="black"/>
                </a:solidFill>
                <a:latin typeface="Verdana" pitchFamily="34" charset="0"/>
                <a:ea typeface="Verdana" pitchFamily="34" charset="0"/>
                <a:cs typeface="Verdana" pitchFamily="34" charset="0"/>
              </a:rPr>
              <a:t>Delivery of</a:t>
            </a:r>
            <a:br>
              <a:rPr lang="en-US" sz="1300" dirty="0">
                <a:solidFill>
                  <a:prstClr val="black"/>
                </a:solidFill>
                <a:latin typeface="Verdana" pitchFamily="34" charset="0"/>
                <a:ea typeface="Verdana" pitchFamily="34" charset="0"/>
                <a:cs typeface="Verdana" pitchFamily="34" charset="0"/>
              </a:rPr>
            </a:br>
            <a:r>
              <a:rPr lang="en-US" sz="1300" dirty="0">
                <a:solidFill>
                  <a:prstClr val="black"/>
                </a:solidFill>
                <a:latin typeface="Verdana" pitchFamily="34" charset="0"/>
                <a:ea typeface="Verdana" pitchFamily="34" charset="0"/>
                <a:cs typeface="Verdana" pitchFamily="34" charset="0"/>
              </a:rPr>
              <a:t>Emergency Response</a:t>
            </a:r>
          </a:p>
        </p:txBody>
      </p:sp>
      <p:sp>
        <p:nvSpPr>
          <p:cNvPr id="230" name="Rounded Rectangle 229"/>
          <p:cNvSpPr/>
          <p:nvPr/>
        </p:nvSpPr>
        <p:spPr>
          <a:xfrm>
            <a:off x="5304598" y="1698826"/>
            <a:ext cx="2303462" cy="5042542"/>
          </a:xfrm>
          <a:prstGeom prst="round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a:defRPr/>
            </a:pPr>
            <a:r>
              <a:rPr lang="en-US" sz="1300" dirty="0">
                <a:solidFill>
                  <a:prstClr val="black"/>
                </a:solidFill>
                <a:latin typeface="Verdana" pitchFamily="34" charset="0"/>
                <a:ea typeface="Verdana" pitchFamily="34" charset="0"/>
                <a:cs typeface="Verdana" pitchFamily="34" charset="0"/>
              </a:rPr>
              <a:t>Coordination of Relief and Recovery</a:t>
            </a:r>
          </a:p>
        </p:txBody>
      </p:sp>
      <p:grpSp>
        <p:nvGrpSpPr>
          <p:cNvPr id="2" name="Group 150"/>
          <p:cNvGrpSpPr>
            <a:grpSpLocks/>
          </p:cNvGrpSpPr>
          <p:nvPr/>
        </p:nvGrpSpPr>
        <p:grpSpPr bwMode="auto">
          <a:xfrm>
            <a:off x="343270" y="4231928"/>
            <a:ext cx="7104063" cy="955675"/>
            <a:chOff x="404577" y="3829013"/>
            <a:chExt cx="7145137" cy="514319"/>
          </a:xfrm>
        </p:grpSpPr>
        <p:sp>
          <p:nvSpPr>
            <p:cNvPr id="14" name="Rounded Rectangle 13"/>
            <p:cNvSpPr/>
            <p:nvPr/>
          </p:nvSpPr>
          <p:spPr>
            <a:xfrm>
              <a:off x="466848" y="3860761"/>
              <a:ext cx="7082866" cy="482571"/>
            </a:xfrm>
            <a:prstGeom prst="roundRect">
              <a:avLst/>
            </a:prstGeom>
            <a:ln/>
          </p:spPr>
          <p:style>
            <a:lnRef idx="2">
              <a:schemeClr val="dk1"/>
            </a:lnRef>
            <a:fillRef idx="1">
              <a:schemeClr val="lt1"/>
            </a:fillRef>
            <a:effectRef idx="0">
              <a:schemeClr val="dk1"/>
            </a:effectRef>
            <a:fontRef idx="minor">
              <a:schemeClr val="dk1"/>
            </a:fontRef>
          </p:style>
          <p:txBody>
            <a:bodyPr anchor="ctr"/>
            <a:lstStyle/>
            <a:p>
              <a:pPr algn="ctr">
                <a:defRPr/>
              </a:pPr>
              <a:r>
                <a:rPr lang="en-US" sz="1200" b="1" i="1" dirty="0">
                  <a:solidFill>
                    <a:srgbClr val="C00000"/>
                  </a:solidFill>
                  <a:latin typeface="Verdana" pitchFamily="34" charset="0"/>
                  <a:ea typeface="Verdana" pitchFamily="34" charset="0"/>
                  <a:cs typeface="Verdana" pitchFamily="34" charset="0"/>
                </a:rPr>
                <a:t>District Emergency Management </a:t>
              </a:r>
              <a:r>
                <a:rPr lang="en-US" sz="1200" b="1" i="1" dirty="0" smtClean="0">
                  <a:solidFill>
                    <a:srgbClr val="C00000"/>
                  </a:solidFill>
                  <a:latin typeface="Verdana" pitchFamily="34" charset="0"/>
                  <a:ea typeface="Verdana" pitchFamily="34" charset="0"/>
                  <a:cs typeface="Verdana" pitchFamily="34" charset="0"/>
                </a:rPr>
                <a:t>Committee</a:t>
              </a:r>
            </a:p>
            <a:p>
              <a:pPr algn="ctr">
                <a:defRPr/>
              </a:pPr>
              <a:endParaRPr lang="en-US" sz="1200" i="1" dirty="0">
                <a:solidFill>
                  <a:srgbClr val="C00000"/>
                </a:solidFill>
                <a:latin typeface="Verdana" pitchFamily="34" charset="0"/>
                <a:ea typeface="Verdana" pitchFamily="34" charset="0"/>
                <a:cs typeface="Verdana" pitchFamily="34" charset="0"/>
              </a:endParaRPr>
            </a:p>
          </p:txBody>
        </p:sp>
        <p:sp>
          <p:nvSpPr>
            <p:cNvPr id="5145" name="TextBox 138"/>
            <p:cNvSpPr txBox="1">
              <a:spLocks noChangeArrowheads="1"/>
            </p:cNvSpPr>
            <p:nvPr/>
          </p:nvSpPr>
          <p:spPr bwMode="auto">
            <a:xfrm>
              <a:off x="404577" y="3829013"/>
              <a:ext cx="2377440" cy="461665"/>
            </a:xfrm>
            <a:prstGeom prst="rect">
              <a:avLst/>
            </a:prstGeom>
            <a:noFill/>
            <a:ln w="9525">
              <a:noFill/>
              <a:miter lim="800000"/>
              <a:headEnd/>
              <a:tailEnd/>
            </a:ln>
          </p:spPr>
          <p:txBody>
            <a:bodyPr>
              <a:spAutoFit/>
            </a:bodyPr>
            <a:lstStyle/>
            <a:p>
              <a:r>
                <a:rPr lang="en-US" sz="1200" b="1" dirty="0">
                  <a:solidFill>
                    <a:srgbClr val="000000"/>
                  </a:solidFill>
                  <a:latin typeface="Verdana" pitchFamily="34" charset="0"/>
                  <a:ea typeface="Verdana" pitchFamily="34" charset="0"/>
                  <a:cs typeface="Verdana" pitchFamily="34" charset="0"/>
                </a:rPr>
                <a:t>Chair: </a:t>
              </a:r>
              <a:r>
                <a:rPr lang="en-US" sz="1200" dirty="0">
                  <a:solidFill>
                    <a:srgbClr val="000000"/>
                  </a:solidFill>
                  <a:latin typeface="Verdana" pitchFamily="34" charset="0"/>
                  <a:ea typeface="Verdana" pitchFamily="34" charset="0"/>
                  <a:cs typeface="Verdana" pitchFamily="34" charset="0"/>
                </a:rPr>
                <a:t>Governor/</a:t>
              </a:r>
            </a:p>
            <a:p>
              <a:r>
                <a:rPr lang="en-US" sz="1200" dirty="0">
                  <a:solidFill>
                    <a:srgbClr val="000000"/>
                  </a:solidFill>
                  <a:latin typeface="Verdana" pitchFamily="34" charset="0"/>
                  <a:ea typeface="Verdana" pitchFamily="34" charset="0"/>
                  <a:cs typeface="Verdana" pitchFamily="34" charset="0"/>
                </a:rPr>
                <a:t>           Gov’t Rep</a:t>
              </a:r>
            </a:p>
          </p:txBody>
        </p:sp>
      </p:grpSp>
      <p:cxnSp>
        <p:nvCxnSpPr>
          <p:cNvPr id="237" name="Straight Arrow Connector 236"/>
          <p:cNvCxnSpPr/>
          <p:nvPr/>
        </p:nvCxnSpPr>
        <p:spPr>
          <a:xfrm flipH="1">
            <a:off x="1403648" y="3817938"/>
            <a:ext cx="6350" cy="43497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8" name="Straight Arrow Connector 237"/>
          <p:cNvCxnSpPr/>
          <p:nvPr/>
        </p:nvCxnSpPr>
        <p:spPr>
          <a:xfrm flipH="1">
            <a:off x="1388210" y="5196345"/>
            <a:ext cx="6350" cy="44132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1" name="Straight Arrow Connector 240"/>
          <p:cNvCxnSpPr>
            <a:stCxn id="5" idx="2"/>
          </p:cNvCxnSpPr>
          <p:nvPr/>
        </p:nvCxnSpPr>
        <p:spPr>
          <a:xfrm>
            <a:off x="3981267" y="3810000"/>
            <a:ext cx="3253" cy="48092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4" name="Straight Arrow Connector 243"/>
          <p:cNvCxnSpPr/>
          <p:nvPr/>
        </p:nvCxnSpPr>
        <p:spPr>
          <a:xfrm flipH="1">
            <a:off x="6456329" y="3836451"/>
            <a:ext cx="3175" cy="43497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6" name="Straight Arrow Connector 245"/>
          <p:cNvCxnSpPr/>
          <p:nvPr/>
        </p:nvCxnSpPr>
        <p:spPr>
          <a:xfrm>
            <a:off x="4014826" y="5188533"/>
            <a:ext cx="0" cy="44132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7" name="Straight Arrow Connector 246"/>
          <p:cNvCxnSpPr/>
          <p:nvPr/>
        </p:nvCxnSpPr>
        <p:spPr>
          <a:xfrm>
            <a:off x="6459504" y="5187603"/>
            <a:ext cx="0" cy="44132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3" name="Group 143"/>
          <p:cNvGrpSpPr>
            <a:grpSpLocks/>
          </p:cNvGrpSpPr>
          <p:nvPr/>
        </p:nvGrpSpPr>
        <p:grpSpPr bwMode="auto">
          <a:xfrm>
            <a:off x="435808" y="5589240"/>
            <a:ext cx="7099300" cy="523875"/>
            <a:chOff x="-2185239" y="4109995"/>
            <a:chExt cx="7145172" cy="523717"/>
          </a:xfrm>
        </p:grpSpPr>
        <p:sp>
          <p:nvSpPr>
            <p:cNvPr id="15" name="Rounded Rectangle 14"/>
            <p:cNvSpPr/>
            <p:nvPr/>
          </p:nvSpPr>
          <p:spPr>
            <a:xfrm>
              <a:off x="-2126122" y="4149671"/>
              <a:ext cx="7086055" cy="484041"/>
            </a:xfrm>
            <a:prstGeom prst="roundRect">
              <a:avLst/>
            </a:prstGeom>
            <a:ln/>
          </p:spPr>
          <p:style>
            <a:lnRef idx="2">
              <a:schemeClr val="dk1"/>
            </a:lnRef>
            <a:fillRef idx="1">
              <a:schemeClr val="lt1"/>
            </a:fillRef>
            <a:effectRef idx="0">
              <a:schemeClr val="dk1"/>
            </a:effectRef>
            <a:fontRef idx="minor">
              <a:schemeClr val="dk1"/>
            </a:fontRef>
          </p:style>
          <p:txBody>
            <a:bodyPr anchor="ctr"/>
            <a:lstStyle/>
            <a:p>
              <a:pPr algn="ctr">
                <a:defRPr/>
              </a:pPr>
              <a:r>
                <a:rPr lang="en-US" sz="1200" b="1" i="1" dirty="0">
                  <a:solidFill>
                    <a:srgbClr val="C00000"/>
                  </a:solidFill>
                  <a:latin typeface="Verdana" pitchFamily="34" charset="0"/>
                  <a:ea typeface="Verdana" pitchFamily="34" charset="0"/>
                  <a:cs typeface="Verdana" pitchFamily="34" charset="0"/>
                </a:rPr>
                <a:t>Village Emergency Management </a:t>
              </a:r>
              <a:r>
                <a:rPr lang="en-US" sz="1200" b="1" i="1" dirty="0" smtClean="0">
                  <a:solidFill>
                    <a:srgbClr val="C00000"/>
                  </a:solidFill>
                  <a:latin typeface="Verdana" pitchFamily="34" charset="0"/>
                  <a:ea typeface="Verdana" pitchFamily="34" charset="0"/>
                  <a:cs typeface="Verdana" pitchFamily="34" charset="0"/>
                </a:rPr>
                <a:t>Committee</a:t>
              </a:r>
              <a:endParaRPr lang="en-US" sz="1200" b="1" i="1" dirty="0">
                <a:solidFill>
                  <a:srgbClr val="C00000"/>
                </a:solidFill>
                <a:latin typeface="Verdana" pitchFamily="34" charset="0"/>
                <a:ea typeface="Verdana" pitchFamily="34" charset="0"/>
                <a:cs typeface="Verdana" pitchFamily="34" charset="0"/>
              </a:endParaRPr>
            </a:p>
          </p:txBody>
        </p:sp>
        <p:sp>
          <p:nvSpPr>
            <p:cNvPr id="5143" name="TextBox 139"/>
            <p:cNvSpPr txBox="1">
              <a:spLocks noChangeArrowheads="1"/>
            </p:cNvSpPr>
            <p:nvPr/>
          </p:nvSpPr>
          <p:spPr bwMode="auto">
            <a:xfrm>
              <a:off x="-2185239" y="4109995"/>
              <a:ext cx="2377440" cy="276999"/>
            </a:xfrm>
            <a:prstGeom prst="rect">
              <a:avLst/>
            </a:prstGeom>
            <a:noFill/>
            <a:ln w="9525">
              <a:noFill/>
              <a:miter lim="800000"/>
              <a:headEnd/>
              <a:tailEnd/>
            </a:ln>
          </p:spPr>
          <p:txBody>
            <a:bodyPr>
              <a:spAutoFit/>
            </a:bodyPr>
            <a:lstStyle/>
            <a:p>
              <a:r>
                <a:rPr lang="en-US" sz="1200" b="1" dirty="0">
                  <a:solidFill>
                    <a:srgbClr val="000000"/>
                  </a:solidFill>
                  <a:latin typeface="Verdana" pitchFamily="34" charset="0"/>
                  <a:ea typeface="Verdana" pitchFamily="34" charset="0"/>
                  <a:cs typeface="Verdana" pitchFamily="34" charset="0"/>
                </a:rPr>
                <a:t>Chair: </a:t>
              </a:r>
              <a:r>
                <a:rPr lang="en-US" sz="1200" dirty="0">
                  <a:solidFill>
                    <a:srgbClr val="000000"/>
                  </a:solidFill>
                  <a:latin typeface="Verdana" pitchFamily="34" charset="0"/>
                  <a:ea typeface="Verdana" pitchFamily="34" charset="0"/>
                  <a:cs typeface="Verdana" pitchFamily="34" charset="0"/>
                </a:rPr>
                <a:t>Town Officer</a:t>
              </a:r>
            </a:p>
          </p:txBody>
        </p:sp>
      </p:grpSp>
      <p:cxnSp>
        <p:nvCxnSpPr>
          <p:cNvPr id="36" name="Elbow Connector 35"/>
          <p:cNvCxnSpPr>
            <a:stCxn id="12" idx="2"/>
            <a:endCxn id="166" idx="0"/>
          </p:cNvCxnSpPr>
          <p:nvPr/>
        </p:nvCxnSpPr>
        <p:spPr>
          <a:xfrm rot="16200000" flipH="1">
            <a:off x="3824193" y="1122486"/>
            <a:ext cx="321591" cy="939"/>
          </a:xfrm>
          <a:prstGeom prst="bentConnector3">
            <a:avLst>
              <a:gd name="adj1" fmla="val 50000"/>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31617" y="3548063"/>
            <a:ext cx="7099300" cy="261937"/>
          </a:xfrm>
          <a:prstGeom prst="rect">
            <a:avLst/>
          </a:prstGeom>
          <a:noFill/>
        </p:spPr>
        <p:style>
          <a:lnRef idx="2">
            <a:schemeClr val="dk1"/>
          </a:lnRef>
          <a:fillRef idx="1">
            <a:schemeClr val="lt1"/>
          </a:fillRef>
          <a:effectRef idx="0">
            <a:schemeClr val="dk1"/>
          </a:effectRef>
          <a:fontRef idx="minor">
            <a:schemeClr val="dk1"/>
          </a:fontRef>
        </p:style>
        <p:txBody>
          <a:bodyPr>
            <a:spAutoFit/>
          </a:bodyPr>
          <a:lstStyle/>
          <a:p>
            <a:pPr>
              <a:defRPr/>
            </a:pPr>
            <a:r>
              <a:rPr lang="en-US" sz="1100" dirty="0"/>
              <a:t>Secretary: NEMO		            NEMO		             Secretary: NEMO</a:t>
            </a:r>
          </a:p>
        </p:txBody>
      </p:sp>
      <p:sp>
        <p:nvSpPr>
          <p:cNvPr id="29" name="TextBox 28"/>
          <p:cNvSpPr txBox="1">
            <a:spLocks noChangeArrowheads="1"/>
          </p:cNvSpPr>
          <p:nvPr/>
        </p:nvSpPr>
        <p:spPr bwMode="auto">
          <a:xfrm>
            <a:off x="539552" y="-2429"/>
            <a:ext cx="8867265" cy="461665"/>
          </a:xfrm>
          <a:prstGeom prst="rect">
            <a:avLst/>
          </a:prstGeom>
          <a:noFill/>
          <a:ln w="9525">
            <a:noFill/>
            <a:miter lim="800000"/>
            <a:headEnd/>
            <a:tailEnd/>
          </a:ln>
        </p:spPr>
        <p:txBody>
          <a:bodyPr wrap="square">
            <a:spAutoFit/>
          </a:bodyPr>
          <a:lstStyle/>
          <a:p>
            <a:r>
              <a:rPr lang="en-US" sz="2400" b="1" dirty="0" smtClean="0">
                <a:solidFill>
                  <a:srgbClr val="000000"/>
                </a:solidFill>
                <a:latin typeface="Verdana" pitchFamily="34" charset="0"/>
                <a:ea typeface="Verdana" pitchFamily="34" charset="0"/>
                <a:cs typeface="Verdana" pitchFamily="34" charset="0"/>
              </a:rPr>
              <a:t>4. </a:t>
            </a:r>
            <a:r>
              <a:rPr lang="en-US" sz="2000" b="1" dirty="0" smtClean="0">
                <a:solidFill>
                  <a:srgbClr val="000000"/>
                </a:solidFill>
                <a:latin typeface="Verdana" pitchFamily="34" charset="0"/>
                <a:ea typeface="Verdana" pitchFamily="34" charset="0"/>
                <a:cs typeface="Verdana" pitchFamily="34" charset="0"/>
              </a:rPr>
              <a:t>The STRUCTURE: National Co-ordination in Tonga </a:t>
            </a:r>
            <a:endParaRPr lang="en-US" sz="2000" dirty="0">
              <a:solidFill>
                <a:srgbClr val="000000"/>
              </a:solidFill>
              <a:latin typeface="Verdana" pitchFamily="34" charset="0"/>
              <a:ea typeface="Verdana" pitchFamily="34" charset="0"/>
              <a:cs typeface="Verdana" pitchFamily="34" charset="0"/>
            </a:endParaRPr>
          </a:p>
        </p:txBody>
      </p:sp>
      <p:sp>
        <p:nvSpPr>
          <p:cNvPr id="16" name="Rectangle 15"/>
          <p:cNvSpPr/>
          <p:nvPr/>
        </p:nvSpPr>
        <p:spPr>
          <a:xfrm>
            <a:off x="511855" y="4840462"/>
            <a:ext cx="1043216" cy="2679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solidFill>
                  <a:schemeClr val="bg1"/>
                </a:solidFill>
              </a:rPr>
              <a:t>‘Eua</a:t>
            </a:r>
            <a:endParaRPr lang="en-AU" dirty="0">
              <a:solidFill>
                <a:schemeClr val="bg1"/>
              </a:solidFill>
            </a:endParaRPr>
          </a:p>
        </p:txBody>
      </p:sp>
      <p:sp>
        <p:nvSpPr>
          <p:cNvPr id="45" name="Rectangle 44"/>
          <p:cNvSpPr/>
          <p:nvPr/>
        </p:nvSpPr>
        <p:spPr>
          <a:xfrm>
            <a:off x="1754769" y="4858117"/>
            <a:ext cx="1043216" cy="267995"/>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solidFill>
                  <a:schemeClr val="bg1"/>
                </a:solidFill>
              </a:rPr>
              <a:t>Ha’apai</a:t>
            </a:r>
            <a:endParaRPr lang="en-AU" dirty="0">
              <a:solidFill>
                <a:schemeClr val="bg1"/>
              </a:solidFill>
            </a:endParaRPr>
          </a:p>
        </p:txBody>
      </p:sp>
      <p:sp>
        <p:nvSpPr>
          <p:cNvPr id="46" name="Rectangle 45"/>
          <p:cNvSpPr/>
          <p:nvPr/>
        </p:nvSpPr>
        <p:spPr>
          <a:xfrm>
            <a:off x="2992950" y="4858117"/>
            <a:ext cx="1043216" cy="2679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solidFill>
                  <a:schemeClr val="bg1"/>
                </a:solidFill>
              </a:rPr>
              <a:t>Vava’u</a:t>
            </a:r>
            <a:endParaRPr lang="en-AU" dirty="0">
              <a:solidFill>
                <a:schemeClr val="bg1"/>
              </a:solidFill>
            </a:endParaRPr>
          </a:p>
        </p:txBody>
      </p:sp>
      <p:sp>
        <p:nvSpPr>
          <p:cNvPr id="47" name="Rectangle 46"/>
          <p:cNvSpPr/>
          <p:nvPr/>
        </p:nvSpPr>
        <p:spPr>
          <a:xfrm>
            <a:off x="4255523" y="4858117"/>
            <a:ext cx="1181841" cy="255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solidFill>
                  <a:schemeClr val="bg1"/>
                </a:solidFill>
              </a:rPr>
              <a:t>Niuafo’ou</a:t>
            </a:r>
            <a:endParaRPr lang="en-AU" dirty="0">
              <a:solidFill>
                <a:schemeClr val="bg1"/>
              </a:solidFill>
            </a:endParaRPr>
          </a:p>
        </p:txBody>
      </p:sp>
      <p:sp>
        <p:nvSpPr>
          <p:cNvPr id="48" name="Rectangle 47"/>
          <p:cNvSpPr/>
          <p:nvPr/>
        </p:nvSpPr>
        <p:spPr>
          <a:xfrm>
            <a:off x="5733446" y="4835676"/>
            <a:ext cx="1507181" cy="2489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solidFill>
                  <a:schemeClr val="bg1"/>
                </a:solidFill>
              </a:rPr>
              <a:t>Niuatoputapu</a:t>
            </a:r>
            <a:endParaRPr lang="en-AU" dirty="0">
              <a:solidFill>
                <a:schemeClr val="bg1"/>
              </a:solidFill>
            </a:endParaRPr>
          </a:p>
        </p:txBody>
      </p:sp>
      <p:sp>
        <p:nvSpPr>
          <p:cNvPr id="49" name="TextBox 48"/>
          <p:cNvSpPr txBox="1">
            <a:spLocks noChangeArrowheads="1"/>
          </p:cNvSpPr>
          <p:nvPr/>
        </p:nvSpPr>
        <p:spPr bwMode="auto">
          <a:xfrm>
            <a:off x="7645088" y="1302627"/>
            <a:ext cx="1516492" cy="338554"/>
          </a:xfrm>
          <a:prstGeom prst="rect">
            <a:avLst/>
          </a:prstGeom>
          <a:noFill/>
          <a:ln w="9525">
            <a:noFill/>
            <a:miter lim="800000"/>
            <a:headEnd/>
            <a:tailEnd/>
          </a:ln>
        </p:spPr>
        <p:txBody>
          <a:bodyPr wrap="square">
            <a:spAutoFit/>
          </a:bodyPr>
          <a:lstStyle/>
          <a:p>
            <a:pPr algn="r"/>
            <a:r>
              <a:rPr lang="en-US" sz="1600" b="1" dirty="0" smtClean="0">
                <a:solidFill>
                  <a:srgbClr val="000000"/>
                </a:solidFill>
                <a:latin typeface="Verdana" pitchFamily="34" charset="0"/>
                <a:ea typeface="Verdana" pitchFamily="34" charset="0"/>
                <a:cs typeface="Verdana" pitchFamily="34" charset="0"/>
              </a:rPr>
              <a:t>NATIONAL</a:t>
            </a:r>
            <a:r>
              <a:rPr lang="en-US" sz="1100" b="1" dirty="0" smtClean="0">
                <a:solidFill>
                  <a:srgbClr val="000000"/>
                </a:solidFill>
                <a:latin typeface="Verdana" pitchFamily="34" charset="0"/>
                <a:ea typeface="Verdana" pitchFamily="34" charset="0"/>
                <a:cs typeface="Verdana" pitchFamily="34" charset="0"/>
              </a:rPr>
              <a:t> </a:t>
            </a:r>
            <a:endParaRPr lang="en-US" sz="1100" dirty="0">
              <a:solidFill>
                <a:srgbClr val="000000"/>
              </a:solidFill>
              <a:latin typeface="Verdana" pitchFamily="34" charset="0"/>
              <a:ea typeface="Verdana" pitchFamily="34" charset="0"/>
              <a:cs typeface="Verdana" pitchFamily="34" charset="0"/>
            </a:endParaRPr>
          </a:p>
        </p:txBody>
      </p:sp>
      <p:sp>
        <p:nvSpPr>
          <p:cNvPr id="50" name="TextBox 49"/>
          <p:cNvSpPr txBox="1">
            <a:spLocks noChangeArrowheads="1"/>
          </p:cNvSpPr>
          <p:nvPr/>
        </p:nvSpPr>
        <p:spPr bwMode="auto">
          <a:xfrm>
            <a:off x="7750839" y="5589240"/>
            <a:ext cx="1216944" cy="338554"/>
          </a:xfrm>
          <a:prstGeom prst="rect">
            <a:avLst/>
          </a:prstGeom>
          <a:noFill/>
          <a:ln w="9525">
            <a:noFill/>
            <a:miter lim="800000"/>
            <a:headEnd/>
            <a:tailEnd/>
          </a:ln>
        </p:spPr>
        <p:txBody>
          <a:bodyPr wrap="square">
            <a:spAutoFit/>
          </a:bodyPr>
          <a:lstStyle/>
          <a:p>
            <a:pPr algn="r"/>
            <a:r>
              <a:rPr lang="en-US" sz="1600" b="1" dirty="0" smtClean="0">
                <a:solidFill>
                  <a:srgbClr val="000000"/>
                </a:solidFill>
                <a:latin typeface="Verdana" pitchFamily="34" charset="0"/>
                <a:ea typeface="Verdana" pitchFamily="34" charset="0"/>
                <a:cs typeface="Verdana" pitchFamily="34" charset="0"/>
              </a:rPr>
              <a:t>VILLAGE</a:t>
            </a:r>
            <a:r>
              <a:rPr lang="en-US" sz="1100" b="1" dirty="0" smtClean="0">
                <a:solidFill>
                  <a:srgbClr val="000000"/>
                </a:solidFill>
                <a:latin typeface="Verdana" pitchFamily="34" charset="0"/>
                <a:ea typeface="Verdana" pitchFamily="34" charset="0"/>
                <a:cs typeface="Verdana" pitchFamily="34" charset="0"/>
              </a:rPr>
              <a:t> </a:t>
            </a:r>
            <a:endParaRPr lang="en-US" sz="1100" dirty="0">
              <a:solidFill>
                <a:srgbClr val="000000"/>
              </a:solidFill>
              <a:latin typeface="Verdana" pitchFamily="34" charset="0"/>
              <a:ea typeface="Verdana" pitchFamily="34" charset="0"/>
              <a:cs typeface="Verdana" pitchFamily="34" charset="0"/>
            </a:endParaRPr>
          </a:p>
        </p:txBody>
      </p:sp>
      <p:sp>
        <p:nvSpPr>
          <p:cNvPr id="51" name="TextBox 50"/>
          <p:cNvSpPr txBox="1">
            <a:spLocks noChangeArrowheads="1"/>
          </p:cNvSpPr>
          <p:nvPr/>
        </p:nvSpPr>
        <p:spPr bwMode="auto">
          <a:xfrm>
            <a:off x="7713475" y="4290920"/>
            <a:ext cx="1516650" cy="338554"/>
          </a:xfrm>
          <a:prstGeom prst="rect">
            <a:avLst/>
          </a:prstGeom>
          <a:noFill/>
          <a:ln w="9525">
            <a:noFill/>
            <a:miter lim="800000"/>
            <a:headEnd/>
            <a:tailEnd/>
          </a:ln>
        </p:spPr>
        <p:txBody>
          <a:bodyPr wrap="square">
            <a:spAutoFit/>
          </a:bodyPr>
          <a:lstStyle/>
          <a:p>
            <a:pPr algn="ctr"/>
            <a:r>
              <a:rPr lang="en-US" sz="1600" b="1" dirty="0" smtClean="0">
                <a:solidFill>
                  <a:srgbClr val="000000"/>
                </a:solidFill>
                <a:latin typeface="Verdana" pitchFamily="34" charset="0"/>
                <a:ea typeface="Verdana" pitchFamily="34" charset="0"/>
                <a:cs typeface="Verdana" pitchFamily="34" charset="0"/>
              </a:rPr>
              <a:t>DISTRICT</a:t>
            </a:r>
            <a:r>
              <a:rPr lang="en-US" sz="1100" b="1" dirty="0" smtClean="0">
                <a:solidFill>
                  <a:srgbClr val="000000"/>
                </a:solidFill>
                <a:latin typeface="Verdana" pitchFamily="34" charset="0"/>
                <a:ea typeface="Verdana" pitchFamily="34" charset="0"/>
                <a:cs typeface="Verdana" pitchFamily="34" charset="0"/>
              </a:rPr>
              <a:t> </a:t>
            </a:r>
            <a:endParaRPr lang="en-US" sz="1100" dirty="0">
              <a:solidFill>
                <a:srgbClr val="000000"/>
              </a:solidFill>
              <a:latin typeface="Verdana" pitchFamily="34" charset="0"/>
              <a:ea typeface="Verdana" pitchFamily="34" charset="0"/>
              <a:cs typeface="Verdana" pitchFamily="34" charset="0"/>
            </a:endParaRPr>
          </a:p>
        </p:txBody>
      </p:sp>
      <p:sp>
        <p:nvSpPr>
          <p:cNvPr id="52" name="TextBox 51"/>
          <p:cNvSpPr txBox="1">
            <a:spLocks noChangeArrowheads="1"/>
          </p:cNvSpPr>
          <p:nvPr/>
        </p:nvSpPr>
        <p:spPr bwMode="auto">
          <a:xfrm>
            <a:off x="7907766" y="1772816"/>
            <a:ext cx="1216944" cy="461665"/>
          </a:xfrm>
          <a:prstGeom prst="rect">
            <a:avLst/>
          </a:prstGeom>
          <a:noFill/>
          <a:ln w="9525">
            <a:noFill/>
            <a:miter lim="800000"/>
            <a:headEnd/>
            <a:tailEnd/>
          </a:ln>
        </p:spPr>
        <p:txBody>
          <a:bodyPr wrap="square">
            <a:spAutoFit/>
          </a:bodyPr>
          <a:lstStyle/>
          <a:p>
            <a:pPr algn="ctr"/>
            <a:r>
              <a:rPr lang="en-US" sz="2400" b="1" dirty="0" smtClean="0">
                <a:solidFill>
                  <a:srgbClr val="0070C0"/>
                </a:solidFill>
                <a:latin typeface="Verdana" pitchFamily="34" charset="0"/>
                <a:ea typeface="Verdana" pitchFamily="34" charset="0"/>
                <a:cs typeface="Verdana" pitchFamily="34" charset="0"/>
              </a:rPr>
              <a:t>NEMP</a:t>
            </a:r>
            <a:r>
              <a:rPr lang="en-US" sz="1100" b="1" dirty="0" smtClean="0">
                <a:solidFill>
                  <a:srgbClr val="000000"/>
                </a:solidFill>
                <a:latin typeface="Verdana" pitchFamily="34" charset="0"/>
                <a:ea typeface="Verdana" pitchFamily="34" charset="0"/>
                <a:cs typeface="Verdana" pitchFamily="34" charset="0"/>
              </a:rPr>
              <a:t> </a:t>
            </a:r>
            <a:endParaRPr lang="en-US" sz="1100" dirty="0">
              <a:solidFill>
                <a:srgbClr val="000000"/>
              </a:solidFill>
              <a:latin typeface="Verdana" pitchFamily="34" charset="0"/>
              <a:ea typeface="Verdana" pitchFamily="34" charset="0"/>
              <a:cs typeface="Verdana" pitchFamily="34" charset="0"/>
            </a:endParaRPr>
          </a:p>
        </p:txBody>
      </p:sp>
      <p:sp>
        <p:nvSpPr>
          <p:cNvPr id="53" name="TextBox 52"/>
          <p:cNvSpPr txBox="1">
            <a:spLocks noChangeArrowheads="1"/>
          </p:cNvSpPr>
          <p:nvPr/>
        </p:nvSpPr>
        <p:spPr bwMode="auto">
          <a:xfrm>
            <a:off x="7765206" y="4739261"/>
            <a:ext cx="1216944" cy="461665"/>
          </a:xfrm>
          <a:prstGeom prst="rect">
            <a:avLst/>
          </a:prstGeom>
          <a:noFill/>
          <a:ln w="9525">
            <a:noFill/>
            <a:miter lim="800000"/>
            <a:headEnd/>
            <a:tailEnd/>
          </a:ln>
        </p:spPr>
        <p:txBody>
          <a:bodyPr wrap="square">
            <a:spAutoFit/>
          </a:bodyPr>
          <a:lstStyle/>
          <a:p>
            <a:pPr algn="ctr"/>
            <a:r>
              <a:rPr lang="en-US" sz="2400" b="1" dirty="0" smtClean="0">
                <a:solidFill>
                  <a:srgbClr val="FF0000"/>
                </a:solidFill>
                <a:latin typeface="Verdana" pitchFamily="34" charset="0"/>
                <a:ea typeface="Verdana" pitchFamily="34" charset="0"/>
                <a:cs typeface="Verdana" pitchFamily="34" charset="0"/>
              </a:rPr>
              <a:t>DEMP</a:t>
            </a:r>
            <a:endParaRPr lang="en-US" sz="2400" dirty="0">
              <a:solidFill>
                <a:srgbClr val="FF0000"/>
              </a:solidFill>
              <a:latin typeface="Verdana" pitchFamily="34" charset="0"/>
              <a:ea typeface="Verdana" pitchFamily="34" charset="0"/>
              <a:cs typeface="Verdana" pitchFamily="34" charset="0"/>
            </a:endParaRPr>
          </a:p>
        </p:txBody>
      </p:sp>
      <p:sp>
        <p:nvSpPr>
          <p:cNvPr id="54" name="TextBox 53"/>
          <p:cNvSpPr txBox="1">
            <a:spLocks noChangeArrowheads="1"/>
          </p:cNvSpPr>
          <p:nvPr/>
        </p:nvSpPr>
        <p:spPr bwMode="auto">
          <a:xfrm>
            <a:off x="7596336" y="6113115"/>
            <a:ext cx="1483936" cy="461665"/>
          </a:xfrm>
          <a:prstGeom prst="rect">
            <a:avLst/>
          </a:prstGeom>
          <a:noFill/>
          <a:ln w="9525">
            <a:noFill/>
            <a:miter lim="800000"/>
            <a:headEnd/>
            <a:tailEnd/>
          </a:ln>
        </p:spPr>
        <p:txBody>
          <a:bodyPr wrap="square">
            <a:spAutoFit/>
          </a:bodyPr>
          <a:lstStyle/>
          <a:p>
            <a:pPr algn="ctr"/>
            <a:r>
              <a:rPr lang="en-US" sz="2400" b="1" dirty="0" smtClean="0">
                <a:solidFill>
                  <a:srgbClr val="00B050"/>
                </a:solidFill>
                <a:latin typeface="Verdana" pitchFamily="34" charset="0"/>
                <a:ea typeface="Verdana" pitchFamily="34" charset="0"/>
                <a:cs typeface="Verdana" pitchFamily="34" charset="0"/>
              </a:rPr>
              <a:t>VEMP</a:t>
            </a:r>
            <a:endParaRPr lang="en-US" sz="2400" dirty="0">
              <a:solidFill>
                <a:srgbClr val="00B050"/>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2831458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822" y="152400"/>
            <a:ext cx="8652641" cy="1062507"/>
          </a:xfrm>
        </p:spPr>
        <p:txBody>
          <a:bodyPr>
            <a:normAutofit/>
          </a:bodyPr>
          <a:lstStyle/>
          <a:p>
            <a:pPr algn="ctr"/>
            <a:r>
              <a:rPr lang="en-US" sz="2800" dirty="0"/>
              <a:t>5</a:t>
            </a:r>
            <a:r>
              <a:rPr lang="en-US" sz="2800" b="1" dirty="0" smtClean="0"/>
              <a:t>. MECHANISMS TONGA HAVE IN PLACE TO DEAL </a:t>
            </a:r>
            <a:br>
              <a:rPr lang="en-US" sz="2800" b="1" dirty="0" smtClean="0"/>
            </a:br>
            <a:r>
              <a:rPr lang="en-US" sz="2800" b="1" dirty="0" smtClean="0"/>
              <a:t>WITH OUR SITUATION</a:t>
            </a:r>
            <a:endParaRPr lang="en-US" sz="2800" b="1" dirty="0"/>
          </a:p>
        </p:txBody>
      </p:sp>
      <p:sp>
        <p:nvSpPr>
          <p:cNvPr id="4" name="Text Placeholder 3"/>
          <p:cNvSpPr>
            <a:spLocks noGrp="1"/>
          </p:cNvSpPr>
          <p:nvPr>
            <p:ph type="body" sz="half" idx="2"/>
          </p:nvPr>
        </p:nvSpPr>
        <p:spPr>
          <a:xfrm>
            <a:off x="65644" y="1295400"/>
            <a:ext cx="8839200" cy="5562600"/>
          </a:xfrm>
        </p:spPr>
        <p:txBody>
          <a:bodyPr>
            <a:noAutofit/>
          </a:bodyPr>
          <a:lstStyle/>
          <a:p>
            <a:pPr lvl="0"/>
            <a:r>
              <a:rPr lang="en-US" sz="2000" b="1" dirty="0"/>
              <a:t>1</a:t>
            </a:r>
            <a:r>
              <a:rPr lang="en-US" sz="1800" b="1" dirty="0" smtClean="0"/>
              <a:t>. EMERGENCY PLANS: </a:t>
            </a:r>
          </a:p>
          <a:p>
            <a:pPr marL="342900" lvl="0" indent="-342900">
              <a:buFont typeface="Arial" panose="020B0604020202020204" pitchFamily="34" charset="0"/>
              <a:buChar char="•"/>
            </a:pPr>
            <a:r>
              <a:rPr lang="en-AU" sz="1800" dirty="0" smtClean="0">
                <a:solidFill>
                  <a:prstClr val="black"/>
                </a:solidFill>
              </a:rPr>
              <a:t>2007 EMERGENCY MANAGEMENT ACT</a:t>
            </a:r>
            <a:endParaRPr lang="en-US" sz="1800" b="1" dirty="0" smtClean="0">
              <a:solidFill>
                <a:srgbClr val="C00000"/>
              </a:solidFill>
            </a:endParaRPr>
          </a:p>
          <a:p>
            <a:pPr marL="342900" indent="-342900">
              <a:buFont typeface="Arial" panose="020B0604020202020204" pitchFamily="34" charset="0"/>
              <a:buChar char="•"/>
            </a:pPr>
            <a:r>
              <a:rPr lang="en-US" sz="1800" dirty="0" smtClean="0"/>
              <a:t>NATIONAL EMERGENCY MANAGEMENT PLAN 2008-09 (NEMP)</a:t>
            </a:r>
          </a:p>
          <a:p>
            <a:pPr marL="342900" indent="-342900">
              <a:buFont typeface="Arial" panose="020B0604020202020204" pitchFamily="34" charset="0"/>
              <a:buChar char="•"/>
            </a:pPr>
            <a:r>
              <a:rPr lang="en-US" sz="1800" dirty="0" smtClean="0"/>
              <a:t>TONGA NATIONAL TSUNAMI PLAN 2012</a:t>
            </a:r>
          </a:p>
          <a:p>
            <a:pPr marL="342900" indent="-342900">
              <a:buFont typeface="Arial" panose="020B0604020202020204" pitchFamily="34" charset="0"/>
              <a:buChar char="•"/>
            </a:pPr>
            <a:r>
              <a:rPr lang="en-US" sz="1800" dirty="0" smtClean="0"/>
              <a:t>DISTRICT EMERGENCY MANAGEMENT PLANS (DEMP)</a:t>
            </a:r>
          </a:p>
          <a:p>
            <a:pPr marL="342900" indent="-342900">
              <a:buFont typeface="Arial" panose="020B0604020202020204" pitchFamily="34" charset="0"/>
              <a:buChar char="•"/>
            </a:pPr>
            <a:r>
              <a:rPr lang="en-US" sz="1800" dirty="0" smtClean="0"/>
              <a:t>VILLAGE EMERGENCY MANAGEMENT PLANS (VEMP)</a:t>
            </a:r>
          </a:p>
          <a:p>
            <a:pPr marL="342900" lvl="0" indent="-342900">
              <a:buFont typeface="Arial" panose="020B0604020202020204" pitchFamily="34" charset="0"/>
              <a:buChar char="•"/>
            </a:pPr>
            <a:r>
              <a:rPr lang="en-US" sz="1800" dirty="0" smtClean="0">
                <a:solidFill>
                  <a:prstClr val="black"/>
                </a:solidFill>
              </a:rPr>
              <a:t>POLICE </a:t>
            </a:r>
            <a:r>
              <a:rPr lang="en-US" sz="1800" dirty="0">
                <a:solidFill>
                  <a:prstClr val="black"/>
                </a:solidFill>
              </a:rPr>
              <a:t>– </a:t>
            </a:r>
            <a:r>
              <a:rPr lang="en-US" sz="1800" dirty="0" smtClean="0">
                <a:solidFill>
                  <a:prstClr val="black"/>
                </a:solidFill>
              </a:rPr>
              <a:t>DISMAC</a:t>
            </a:r>
            <a:endParaRPr lang="en-US" sz="1800" dirty="0">
              <a:solidFill>
                <a:prstClr val="black"/>
              </a:solidFill>
            </a:endParaRPr>
          </a:p>
          <a:p>
            <a:pPr marL="342900" lvl="0" indent="-342900">
              <a:buFont typeface="Arial" panose="020B0604020202020204" pitchFamily="34" charset="0"/>
              <a:buChar char="•"/>
            </a:pPr>
            <a:r>
              <a:rPr lang="en-US" sz="1800" dirty="0" smtClean="0">
                <a:solidFill>
                  <a:prstClr val="black"/>
                </a:solidFill>
              </a:rPr>
              <a:t>HMAF </a:t>
            </a:r>
            <a:r>
              <a:rPr lang="en-US" sz="1800" dirty="0">
                <a:solidFill>
                  <a:prstClr val="black"/>
                </a:solidFill>
              </a:rPr>
              <a:t>EMERGENCY </a:t>
            </a:r>
            <a:r>
              <a:rPr lang="en-US" sz="1800" dirty="0" smtClean="0">
                <a:solidFill>
                  <a:prstClr val="black"/>
                </a:solidFill>
              </a:rPr>
              <a:t>PLAN</a:t>
            </a:r>
          </a:p>
          <a:p>
            <a:pPr marL="342900" indent="-342900">
              <a:buFont typeface="Arial" panose="020B0604020202020204" pitchFamily="34" charset="0"/>
              <a:buChar char="•"/>
            </a:pPr>
            <a:r>
              <a:rPr lang="en-US" sz="1800" dirty="0" smtClean="0">
                <a:solidFill>
                  <a:prstClr val="black"/>
                </a:solidFill>
              </a:rPr>
              <a:t>OTHER </a:t>
            </a:r>
            <a:r>
              <a:rPr lang="en-US" sz="1800" dirty="0">
                <a:solidFill>
                  <a:prstClr val="black"/>
                </a:solidFill>
              </a:rPr>
              <a:t>AGENCIES EMERGENCY/BUSINESS CONTINUITY </a:t>
            </a:r>
            <a:r>
              <a:rPr lang="en-US" sz="1800" dirty="0" smtClean="0">
                <a:solidFill>
                  <a:prstClr val="black"/>
                </a:solidFill>
              </a:rPr>
              <a:t>PLANS</a:t>
            </a:r>
            <a:endParaRPr lang="en-US" sz="1800" b="1" dirty="0" smtClean="0">
              <a:solidFill>
                <a:srgbClr val="FF0000"/>
              </a:solidFill>
            </a:endParaRPr>
          </a:p>
          <a:p>
            <a:r>
              <a:rPr lang="en-US" sz="1800" b="1" dirty="0"/>
              <a:t>2</a:t>
            </a:r>
            <a:r>
              <a:rPr lang="en-US" sz="1800" b="1" dirty="0" smtClean="0"/>
              <a:t>. STANDARD OPERATING PROCEDURES (SOPs):</a:t>
            </a:r>
          </a:p>
          <a:p>
            <a:pPr marL="342900" indent="-342900">
              <a:buFont typeface="Arial" panose="020B0604020202020204" pitchFamily="34" charset="0"/>
              <a:buChar char="•"/>
            </a:pPr>
            <a:r>
              <a:rPr lang="en-US" sz="1800" dirty="0" smtClean="0"/>
              <a:t>METEOROLOGICAL SERVICES NEW WARNING CRITERIA AND PRODUCTS, 2014</a:t>
            </a:r>
          </a:p>
          <a:p>
            <a:pPr marL="342900" indent="-342900">
              <a:buFont typeface="Arial" panose="020B0604020202020204" pitchFamily="34" charset="0"/>
              <a:buChar char="•"/>
            </a:pPr>
            <a:r>
              <a:rPr lang="en-US" sz="1800" dirty="0" smtClean="0"/>
              <a:t>NATIONAL EMERGENCY OPERATION CENTRE (SOP) </a:t>
            </a:r>
          </a:p>
          <a:p>
            <a:r>
              <a:rPr lang="en-US" sz="1800" b="1" dirty="0" smtClean="0">
                <a:solidFill>
                  <a:srgbClr val="FF0000"/>
                </a:solidFill>
              </a:rPr>
              <a:t> </a:t>
            </a:r>
          </a:p>
          <a:p>
            <a:pPr marL="342900" indent="-342900"/>
            <a:endParaRPr lang="en-US" sz="2000" dirty="0" smtClean="0"/>
          </a:p>
          <a:p>
            <a:pPr marL="342900" indent="-342900">
              <a:buFont typeface="Arial" panose="020B0604020202020204" pitchFamily="34" charset="0"/>
              <a:buChar char="•"/>
            </a:pPr>
            <a:endParaRPr lang="en-US" sz="2000" dirty="0" smtClean="0"/>
          </a:p>
          <a:p>
            <a:endParaRPr lang="en-US" sz="2400" dirty="0"/>
          </a:p>
        </p:txBody>
      </p:sp>
    </p:spTree>
    <p:extLst>
      <p:ext uri="{BB962C8B-B14F-4D97-AF65-F5344CB8AC3E}">
        <p14:creationId xmlns:p14="http://schemas.microsoft.com/office/powerpoint/2010/main" val="39162701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02BB634496EAB498A685EA26DE87D9A" ma:contentTypeVersion="2" ma:contentTypeDescription="Create a new document." ma:contentTypeScope="" ma:versionID="d754c1b691f26b256599553752d7519d">
  <xsd:schema xmlns:xsd="http://www.w3.org/2001/XMLSchema" xmlns:xs="http://www.w3.org/2001/XMLSchema" xmlns:p="http://schemas.microsoft.com/office/2006/metadata/properties" xmlns:ns1="http://schemas.microsoft.com/sharepoint/v3" xmlns:ns2="ce1d9229-ea97-4c6f-a2f4-dd635208ba85" targetNamespace="http://schemas.microsoft.com/office/2006/metadata/properties" ma:root="true" ma:fieldsID="59cb006743196f0fda619637c9e8a09d" ns1:_="" ns2:_="">
    <xsd:import namespace="http://schemas.microsoft.com/sharepoint/v3"/>
    <xsd:import namespace="ce1d9229-ea97-4c6f-a2f4-dd635208ba85"/>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e1d9229-ea97-4c6f-a2f4-dd635208ba85"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8751BE8-358A-4C9C-97F1-2EFD2B2D4EEA}"/>
</file>

<file path=customXml/itemProps2.xml><?xml version="1.0" encoding="utf-8"?>
<ds:datastoreItem xmlns:ds="http://schemas.openxmlformats.org/officeDocument/2006/customXml" ds:itemID="{BB5983E4-3C14-4B7E-80FB-073DA7382906}"/>
</file>

<file path=customXml/itemProps3.xml><?xml version="1.0" encoding="utf-8"?>
<ds:datastoreItem xmlns:ds="http://schemas.openxmlformats.org/officeDocument/2006/customXml" ds:itemID="{30E11EF3-6D5C-4AB4-B826-9407D9A73FF6}"/>
</file>

<file path=docProps/app.xml><?xml version="1.0" encoding="utf-8"?>
<Properties xmlns="http://schemas.openxmlformats.org/officeDocument/2006/extended-properties" xmlns:vt="http://schemas.openxmlformats.org/officeDocument/2006/docPropsVTypes">
  <TotalTime>10792</TotalTime>
  <Words>1285</Words>
  <Application>Microsoft Office PowerPoint</Application>
  <PresentationFormat>On-screen Show (4:3)</PresentationFormat>
  <Paragraphs>220</Paragraphs>
  <Slides>21</Slides>
  <Notes>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21</vt:i4>
      </vt:variant>
    </vt:vector>
  </HeadingPairs>
  <TitlesOfParts>
    <vt:vector size="33" baseType="lpstr">
      <vt:lpstr>Meiryo UI</vt:lpstr>
      <vt:lpstr>ＭＳ Ｐゴシック</vt:lpstr>
      <vt:lpstr>宋体</vt:lpstr>
      <vt:lpstr>Aharoni</vt:lpstr>
      <vt:lpstr>Aldhabi</vt:lpstr>
      <vt:lpstr>Angsana New</vt:lpstr>
      <vt:lpstr>Arial</vt:lpstr>
      <vt:lpstr>Calibri</vt:lpstr>
      <vt:lpstr>Times New Roman</vt:lpstr>
      <vt:lpstr>Verdana</vt:lpstr>
      <vt:lpstr>Wingdings</vt:lpstr>
      <vt:lpstr>Office Theme</vt:lpstr>
      <vt:lpstr> </vt:lpstr>
      <vt:lpstr>Scripture Reading</vt:lpstr>
      <vt:lpstr>PowerPoint Presentation</vt:lpstr>
      <vt:lpstr>PowerPoint Presentation</vt:lpstr>
      <vt:lpstr>PowerPoint Presentation</vt:lpstr>
      <vt:lpstr>PowerPoint Presentation</vt:lpstr>
      <vt:lpstr>PowerPoint Presentation</vt:lpstr>
      <vt:lpstr>PowerPoint Presentation</vt:lpstr>
      <vt:lpstr>5. MECHANISMS TONGA HAVE IN PLACE TO DEAL  WITH OUR SITUATION</vt:lpstr>
      <vt:lpstr>PowerPoint Presentation</vt:lpstr>
      <vt:lpstr>7. EMERGENCY TELECOMMUNICATION CLUSTER (ETC)  IN TONGA </vt:lpstr>
      <vt:lpstr>8. COMMUNICATION CLUSTER COMMITTEE </vt:lpstr>
      <vt:lpstr>9. COMMUNICATION CLUSTER COMMITTEE RESPONSIBILITIES </vt:lpstr>
      <vt:lpstr>9. COMMUNICATION CLUSTER COMMITTEE RESPONSIBILITIES </vt:lpstr>
      <vt:lpstr>10. Communication Systems Available</vt:lpstr>
      <vt:lpstr>PowerPoint Presentation</vt:lpstr>
      <vt:lpstr>PowerPoint Presentation</vt:lpstr>
      <vt:lpstr>PowerPoint Presentation</vt:lpstr>
      <vt:lpstr>12. Communication Projects </vt:lpstr>
      <vt:lpstr>13.  Activities</vt:lpstr>
      <vt:lpstr> Reminding you all that God has done great things for you, me and for us all – Those who sow in  tears shall reap in joy  Vinaka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OEM</dc:creator>
  <cp:lastModifiedBy>Portal</cp:lastModifiedBy>
  <cp:revision>216</cp:revision>
  <cp:lastPrinted>2019-04-08T22:43:17Z</cp:lastPrinted>
  <dcterms:created xsi:type="dcterms:W3CDTF">2017-06-05T20:56:44Z</dcterms:created>
  <dcterms:modified xsi:type="dcterms:W3CDTF">2019-04-11T19:15:36Z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0x010100202BB634496EAB498A685EA26DE87D9A</vt:lpwstr>
  </property>
</Properties>
</file>