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33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77ED-17DF-4D3A-999E-7CEBED2C7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26896" cy="334372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4000" b="1" kern="1400" spc="-5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Radio Communication Workshop 2019 </a:t>
            </a:r>
            <a:br>
              <a:rPr lang="en-GB" sz="4000" b="1" kern="1400" spc="-5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kern="1400" spc="-5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(PRW-19)</a:t>
            </a:r>
            <a:br>
              <a:rPr lang="en-GB" sz="4000" b="1" kern="1400" spc="-5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40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Coral Coast, Fiji</a:t>
            </a:r>
            <a:br>
              <a:rPr lang="en-US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b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sz="3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Solomon islands ICT &amp; market perception</a:t>
            </a:r>
            <a:endParaRPr lang="en-AU" sz="3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07D1B-E6B0-4074-A30D-41584D98E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36039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Wilson leguvaka</a:t>
            </a:r>
            <a:endParaRPr lang="en-A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Telecommunications commission Solomon islands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E0704-6E47-455A-A050-00E8C871C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54" t="21230" r="33447" b="69191"/>
          <a:stretch/>
        </p:blipFill>
        <p:spPr>
          <a:xfrm>
            <a:off x="4090770" y="4891596"/>
            <a:ext cx="2645546" cy="6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E7B7-F304-41BC-BBF9-7491F88A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on 5g evolution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6C28-C515-4D28-A531-21768554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NEUTRAL (SPECTRUM MANAGEMENT POLICY)</a:t>
            </a:r>
          </a:p>
          <a:p>
            <a:r>
              <a:rPr lang="en-US" dirty="0"/>
              <a:t>ADOPTION OF RELEVANT WRC-15 RESOLUTIONS/RECOMMENDATION</a:t>
            </a:r>
          </a:p>
          <a:p>
            <a:r>
              <a:rPr lang="en-US" dirty="0"/>
              <a:t>WRC-19 AGENDA PROVISIONS</a:t>
            </a:r>
          </a:p>
          <a:p>
            <a:r>
              <a:rPr lang="en-US" dirty="0"/>
              <a:t>REVISE NATIONAL FERQUENCY ALLOCATION TABLE</a:t>
            </a:r>
          </a:p>
          <a:p>
            <a:r>
              <a:rPr lang="en-US" dirty="0"/>
              <a:t>SPECTRUM HARMONISATION</a:t>
            </a:r>
          </a:p>
          <a:p>
            <a:r>
              <a:rPr lang="en-US" dirty="0"/>
              <a:t>CREATE OPPORTUNITY AND CONFIDENCE ENVIRONMENT FOR INVESTMENT</a:t>
            </a:r>
          </a:p>
          <a:p>
            <a:r>
              <a:rPr lang="en-US" dirty="0"/>
              <a:t>COLLABORATIVE REGULATORY APPROACH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47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4D0A-3A3D-4B7C-81BA-F4E9BB0F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241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9C87-36ED-4B4F-AC3D-1C0D4768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ICT challenges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0C53CC-A04D-4885-8AFD-BAE3540CA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99" r="12404"/>
          <a:stretch/>
        </p:blipFill>
        <p:spPr>
          <a:xfrm>
            <a:off x="1572769" y="1853754"/>
            <a:ext cx="7022591" cy="4045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73FD2-76C1-455A-861E-CF885D21EDF9}"/>
              </a:ext>
            </a:extLst>
          </p:cNvPr>
          <p:cNvSpPr txBox="1"/>
          <p:nvPr/>
        </p:nvSpPr>
        <p:spPr>
          <a:xfrm>
            <a:off x="1572769" y="5899592"/>
            <a:ext cx="351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 SIG National Statistic Office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78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5990-2B5D-46C9-AE27-63A32BFA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ict &amp; broadcasting policy framework (launched 2017)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E36F-35C3-4484-80A9-0DE7EF32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898717"/>
            <a:ext cx="4645152" cy="533766"/>
          </a:xfrm>
        </p:spPr>
        <p:txBody>
          <a:bodyPr>
            <a:normAutofit fontScale="92500"/>
          </a:bodyPr>
          <a:lstStyle/>
          <a:p>
            <a:r>
              <a:rPr lang="en-US" dirty="0"/>
              <a:t>Ict policy content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E7CBB5-46A9-4339-899D-0F0EED5E1A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373" t="16336" r="38857" b="26225"/>
          <a:stretch/>
        </p:blipFill>
        <p:spPr>
          <a:xfrm>
            <a:off x="1447191" y="2821491"/>
            <a:ext cx="3481425" cy="309467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2D3D5-A616-47C1-9C16-E9FABF4E3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700" y="1898717"/>
            <a:ext cx="4645152" cy="533766"/>
          </a:xfrm>
        </p:spPr>
        <p:txBody>
          <a:bodyPr>
            <a:normAutofit fontScale="92500"/>
          </a:bodyPr>
          <a:lstStyle/>
          <a:p>
            <a:r>
              <a:rPr lang="en-US" dirty="0"/>
              <a:t>Broadcasting policy content</a:t>
            </a:r>
            <a:endParaRPr lang="en-AU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9C540D-00AC-4C50-A4EA-7CC2965180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2242" t="13331" r="34883" b="21925"/>
          <a:stretch/>
        </p:blipFill>
        <p:spPr>
          <a:xfrm>
            <a:off x="6409700" y="2821491"/>
            <a:ext cx="3712708" cy="3094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70EA8-CB4B-4C2F-B961-A31D2818B55A}"/>
              </a:ext>
            </a:extLst>
          </p:cNvPr>
          <p:cNvSpPr txBox="1"/>
          <p:nvPr/>
        </p:nvSpPr>
        <p:spPr>
          <a:xfrm>
            <a:off x="1664208" y="5916168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TCSI</a:t>
            </a:r>
            <a:endParaRPr lang="en-A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0186B-68CC-4141-9699-4CB519F5AB12}"/>
              </a:ext>
            </a:extLst>
          </p:cNvPr>
          <p:cNvSpPr txBox="1"/>
          <p:nvPr/>
        </p:nvSpPr>
        <p:spPr>
          <a:xfrm>
            <a:off x="8165592" y="5916168"/>
            <a:ext cx="1801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TCSI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33571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F6AB-6A8B-4DEE-9549-DFFEC863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Telecommunication act 2009 objective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97FA0D-2DE4-4412-831C-6F8D69900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69" b="64609"/>
          <a:stretch/>
        </p:blipFill>
        <p:spPr>
          <a:xfrm>
            <a:off x="1451580" y="2404871"/>
            <a:ext cx="9603274" cy="2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5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3259-80C0-48C9-A6CA-FA08D300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Challenges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A57C30-1328-48DC-92AE-EF9FF998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2016125"/>
            <a:ext cx="9604375" cy="34496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Disperse Population </a:t>
            </a:r>
          </a:p>
          <a:p>
            <a:pPr eaLnBrk="1" hangingPunct="1"/>
            <a:r>
              <a:rPr lang="en-US" altLang="en-US" b="1" dirty="0"/>
              <a:t>Power (Rural)</a:t>
            </a:r>
          </a:p>
          <a:p>
            <a:pPr eaLnBrk="1" hangingPunct="1"/>
            <a:r>
              <a:rPr lang="en-US" altLang="en-US" b="1" dirty="0"/>
              <a:t>Transmission Medium &amp; Infrastructure</a:t>
            </a:r>
          </a:p>
          <a:p>
            <a:pPr eaLnBrk="1" hangingPunct="1"/>
            <a:r>
              <a:rPr lang="en-US" altLang="en-US" b="1" dirty="0"/>
              <a:t>Technology &amp; Standards</a:t>
            </a:r>
          </a:p>
          <a:p>
            <a:pPr eaLnBrk="1" hangingPunct="1"/>
            <a:r>
              <a:rPr lang="en-US" altLang="en-US" b="1" dirty="0"/>
              <a:t>Sustainable Operation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35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F244-67E1-47F4-8297-BDF363CC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capex investment (infrastructure build) economic of scale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99F90-0018-4292-B82A-5D1620B0F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Solomon telekom co ltd (fixed/mobile/</a:t>
            </a:r>
            <a:r>
              <a:rPr lang="en-US" dirty="0" err="1"/>
              <a:t>isp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C22C1-EDAC-4652-9AB3-8C3FFF07F5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4G LTE (Honiara Only) 10 Sites</a:t>
            </a:r>
          </a:p>
          <a:p>
            <a:r>
              <a:rPr lang="en-US" dirty="0"/>
              <a:t>Total 4G LTE/ 3G/2.5G : 135 Sites</a:t>
            </a:r>
          </a:p>
          <a:p>
            <a:r>
              <a:rPr lang="en-US" dirty="0"/>
              <a:t>Capex USD250 – 350/Site</a:t>
            </a:r>
          </a:p>
          <a:p>
            <a:r>
              <a:rPr lang="en-US" dirty="0"/>
              <a:t>TOTAL CAPEX Approx: USD38m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B9E9A-CC50-4E2E-BE49-D79B1870D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Bmobile Vodafone </a:t>
            </a:r>
            <a:r>
              <a:rPr lang="en-US" dirty="0" err="1"/>
              <a:t>si</a:t>
            </a:r>
            <a:r>
              <a:rPr lang="en-US" dirty="0"/>
              <a:t> ltd (mobile cellular)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63208-7BAA-462A-8555-A332B1A02A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76 Sites </a:t>
            </a:r>
          </a:p>
          <a:p>
            <a:r>
              <a:rPr lang="en-US" dirty="0"/>
              <a:t>Total 3G/2.5G: 76</a:t>
            </a:r>
          </a:p>
          <a:p>
            <a:r>
              <a:rPr lang="en-US" dirty="0"/>
              <a:t>Capex USD250 – 350/Site</a:t>
            </a:r>
          </a:p>
          <a:p>
            <a:r>
              <a:rPr lang="en-US" dirty="0"/>
              <a:t>TOTAL Capex Approx: USD21m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532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B3FD-5F95-41D9-B02D-9D464C08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perception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5722A-CAE5-4AD1-A432-77B96E3FD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20AF87-EAEE-48A5-AEE5-945D70BF64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332" t="11240" r="20700" b="11291"/>
          <a:stretch/>
        </p:blipFill>
        <p:spPr>
          <a:xfrm>
            <a:off x="1447191" y="2821491"/>
            <a:ext cx="4645152" cy="295787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ACA0C-87F9-40E0-A649-7F45EB32C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Network coverage (technology)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D80F81-FDE4-4138-8796-AD1EA139B3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2504" t="28471" r="20924" b="9350"/>
          <a:stretch/>
        </p:blipFill>
        <p:spPr>
          <a:xfrm>
            <a:off x="6412362" y="2821490"/>
            <a:ext cx="4642490" cy="2957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87E2F-DA1B-47F2-B8BD-A36D53E3AE7E}"/>
              </a:ext>
            </a:extLst>
          </p:cNvPr>
          <p:cNvSpPr txBox="1"/>
          <p:nvPr/>
        </p:nvSpPr>
        <p:spPr>
          <a:xfrm>
            <a:off x="2183907" y="5779363"/>
            <a:ext cx="2432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TCSI</a:t>
            </a:r>
            <a:endParaRPr lang="en-A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A2D35-5D63-41C1-91A5-C1BB01ECE161}"/>
              </a:ext>
            </a:extLst>
          </p:cNvPr>
          <p:cNvSpPr txBox="1"/>
          <p:nvPr/>
        </p:nvSpPr>
        <p:spPr>
          <a:xfrm>
            <a:off x="7102136" y="5850384"/>
            <a:ext cx="2432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TCSI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52592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110B-D365-4F90-A5E1-E663B9CC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perception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9F1D7-113B-45CF-9EEB-FF92761E8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 outcome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6BDC7D-E1CB-43D1-8F21-5E1CE69B3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584" t="28229" r="13246" b="6195"/>
          <a:stretch/>
        </p:blipFill>
        <p:spPr>
          <a:xfrm>
            <a:off x="1447190" y="2801709"/>
            <a:ext cx="4645151" cy="298653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C4FFF-CF3C-4751-9052-646A637CD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ICT contribution local economy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706CE-55A4-470E-BEEE-B8A47491DA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2.5 – 3.0 % OF GDP/GNP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CCF30-27D7-4E2D-8F52-82946049DDF0}"/>
              </a:ext>
            </a:extLst>
          </p:cNvPr>
          <p:cNvSpPr txBox="1"/>
          <p:nvPr/>
        </p:nvSpPr>
        <p:spPr>
          <a:xfrm>
            <a:off x="2201662" y="5788241"/>
            <a:ext cx="1713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TCSI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07800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6A26-5681-46C1-8F1C-86C619B4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516F7-3FC9-47A4-BFE6-148829C7D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Analogue to digital transition roadmap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D0C643-02E9-4BCA-B88B-B1A3315B2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847" t="22537" b="23524"/>
          <a:stretch/>
        </p:blipFill>
        <p:spPr>
          <a:xfrm>
            <a:off x="1447191" y="2821491"/>
            <a:ext cx="4645152" cy="263737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9E8A9-9416-4BEE-8A33-9777A750C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Roadmap outcome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A593C1-8985-4033-B998-16639F3A57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5617" t="19281" r="37667" b="21725"/>
          <a:stretch/>
        </p:blipFill>
        <p:spPr>
          <a:xfrm>
            <a:off x="6361611" y="2821491"/>
            <a:ext cx="4383198" cy="26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16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964F4-955D-4D4D-BC95-02CBBE9DAB1B}"/>
</file>

<file path=customXml/itemProps2.xml><?xml version="1.0" encoding="utf-8"?>
<ds:datastoreItem xmlns:ds="http://schemas.openxmlformats.org/officeDocument/2006/customXml" ds:itemID="{BB1978E1-18B1-4DD0-AB1D-A250008653B4}"/>
</file>

<file path=customXml/itemProps3.xml><?xml version="1.0" encoding="utf-8"?>
<ds:datastoreItem xmlns:ds="http://schemas.openxmlformats.org/officeDocument/2006/customXml" ds:itemID="{88294121-41FF-4C93-B2EC-E318BB4402DB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444</TotalTime>
  <Words>214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Gill Sans MT</vt:lpstr>
      <vt:lpstr>Gallery</vt:lpstr>
      <vt:lpstr>Pacific Radio Communication Workshop 2019  (PRW-19)  Coral Coast, Fiji  Solomon islands ICT &amp; market perception</vt:lpstr>
      <vt:lpstr>ICT challenges</vt:lpstr>
      <vt:lpstr>National ict &amp; broadcasting policy framework (launched 2017)</vt:lpstr>
      <vt:lpstr>Telecommunication act 2009 objective</vt:lpstr>
      <vt:lpstr>ICT Challenges</vt:lpstr>
      <vt:lpstr>Ict capex investment (infrastructure build) economic of scale</vt:lpstr>
      <vt:lpstr>Market perception</vt:lpstr>
      <vt:lpstr>Market perception</vt:lpstr>
      <vt:lpstr>Broadcasting</vt:lpstr>
      <vt:lpstr>Market on 5g evolution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</dc:title>
  <dc:creator>Wilson Sopanau</dc:creator>
  <cp:lastModifiedBy>Wilson Sopanau</cp:lastModifiedBy>
  <cp:revision>43</cp:revision>
  <dcterms:created xsi:type="dcterms:W3CDTF">2019-04-10T21:36:05Z</dcterms:created>
  <dcterms:modified xsi:type="dcterms:W3CDTF">2019-04-12T01:40:03Z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