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04/10/2019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04/10/2019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04/10/2019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04/10/2019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04/10/2019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04/10/2019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04/10/2019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cfsm.fm/ifile/18th%20Congress/Public%20Laws/PUBLIC%20LAW%2018-52.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9A201-D4E2-4B97-87DA-15E29DA1EB7E}"/>
              </a:ext>
            </a:extLst>
          </p:cNvPr>
          <p:cNvSpPr>
            <a:spLocks noGrp="1"/>
          </p:cNvSpPr>
          <p:nvPr>
            <p:ph type="ctrTitle"/>
          </p:nvPr>
        </p:nvSpPr>
        <p:spPr>
          <a:xfrm>
            <a:off x="504825" y="0"/>
            <a:ext cx="9353550" cy="3333749"/>
          </a:xfrm>
        </p:spPr>
        <p:txBody>
          <a:bodyPr/>
          <a:lstStyle/>
          <a:p>
            <a:pPr algn="ctr"/>
            <a:r>
              <a:rPr lang="en-US" dirty="0"/>
              <a:t>RF Management in the FSM</a:t>
            </a:r>
          </a:p>
        </p:txBody>
      </p:sp>
      <p:sp>
        <p:nvSpPr>
          <p:cNvPr id="3" name="Subtitle 2">
            <a:extLst>
              <a:ext uri="{FF2B5EF4-FFF2-40B4-BE49-F238E27FC236}">
                <a16:creationId xmlns:a16="http://schemas.microsoft.com/office/drawing/2014/main" id="{E48CD52C-E503-499D-8AEE-E5127B06AD82}"/>
              </a:ext>
            </a:extLst>
          </p:cNvPr>
          <p:cNvSpPr>
            <a:spLocks noGrp="1"/>
          </p:cNvSpPr>
          <p:nvPr>
            <p:ph type="subTitle" idx="1"/>
          </p:nvPr>
        </p:nvSpPr>
        <p:spPr>
          <a:xfrm>
            <a:off x="1507067" y="4050833"/>
            <a:ext cx="7856008" cy="2407117"/>
          </a:xfrm>
        </p:spPr>
        <p:txBody>
          <a:bodyPr/>
          <a:lstStyle/>
          <a:p>
            <a:r>
              <a:rPr lang="en-US" dirty="0"/>
              <a:t>PRW-19</a:t>
            </a:r>
          </a:p>
          <a:p>
            <a:r>
              <a:rPr lang="en-US" dirty="0"/>
              <a:t>Coral Coast, Fiji</a:t>
            </a:r>
          </a:p>
          <a:p>
            <a:r>
              <a:rPr lang="en-US" dirty="0"/>
              <a:t>11 April, 2019</a:t>
            </a:r>
          </a:p>
          <a:p>
            <a:r>
              <a:rPr lang="en-US" dirty="0"/>
              <a:t>FSM Department of Transportation, Communications &amp; Infrastructure</a:t>
            </a:r>
          </a:p>
        </p:txBody>
      </p:sp>
    </p:spTree>
    <p:extLst>
      <p:ext uri="{BB962C8B-B14F-4D97-AF65-F5344CB8AC3E}">
        <p14:creationId xmlns:p14="http://schemas.microsoft.com/office/powerpoint/2010/main" val="1568659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80B87-D19E-4F97-954E-7D75D808930A}"/>
              </a:ext>
            </a:extLst>
          </p:cNvPr>
          <p:cNvSpPr>
            <a:spLocks noGrp="1"/>
          </p:cNvSpPr>
          <p:nvPr>
            <p:ph type="title"/>
          </p:nvPr>
        </p:nvSpPr>
        <p:spPr>
          <a:xfrm>
            <a:off x="762000" y="0"/>
            <a:ext cx="8512002" cy="1930400"/>
          </a:xfrm>
        </p:spPr>
        <p:txBody>
          <a:bodyPr/>
          <a:lstStyle/>
          <a:p>
            <a:r>
              <a:rPr lang="en-US" dirty="0"/>
              <a:t>The Federated States of Micronesia – Basic Info</a:t>
            </a:r>
          </a:p>
        </p:txBody>
      </p:sp>
      <p:sp>
        <p:nvSpPr>
          <p:cNvPr id="3" name="Content Placeholder 2">
            <a:extLst>
              <a:ext uri="{FF2B5EF4-FFF2-40B4-BE49-F238E27FC236}">
                <a16:creationId xmlns:a16="http://schemas.microsoft.com/office/drawing/2014/main" id="{4ED97F4C-A65A-4F5F-83A0-0D46E73E37B4}"/>
              </a:ext>
            </a:extLst>
          </p:cNvPr>
          <p:cNvSpPr>
            <a:spLocks noGrp="1"/>
          </p:cNvSpPr>
          <p:nvPr>
            <p:ph idx="1"/>
          </p:nvPr>
        </p:nvSpPr>
        <p:spPr>
          <a:xfrm>
            <a:off x="677334" y="1333501"/>
            <a:ext cx="8676216" cy="5381624"/>
          </a:xfrm>
        </p:spPr>
        <p:txBody>
          <a:bodyPr>
            <a:normAutofit/>
          </a:bodyPr>
          <a:lstStyle/>
          <a:p>
            <a:r>
              <a:rPr lang="en-US" dirty="0"/>
              <a:t>4 States</a:t>
            </a:r>
          </a:p>
          <a:p>
            <a:pPr lvl="1"/>
            <a:r>
              <a:rPr lang="en-US" dirty="0"/>
              <a:t>Kosrae</a:t>
            </a:r>
          </a:p>
          <a:p>
            <a:pPr lvl="1"/>
            <a:r>
              <a:rPr lang="en-US" dirty="0"/>
              <a:t>Pohnpei - Capitol</a:t>
            </a:r>
          </a:p>
          <a:p>
            <a:pPr lvl="1"/>
            <a:r>
              <a:rPr lang="en-US" dirty="0"/>
              <a:t>Chuuk</a:t>
            </a:r>
          </a:p>
          <a:p>
            <a:pPr lvl="1"/>
            <a:r>
              <a:rPr lang="en-US" dirty="0"/>
              <a:t>Yap</a:t>
            </a:r>
          </a:p>
          <a:p>
            <a:r>
              <a:rPr lang="en-US" dirty="0"/>
              <a:t>Over 600 islands</a:t>
            </a:r>
          </a:p>
          <a:p>
            <a:r>
              <a:rPr lang="en-US" dirty="0"/>
              <a:t>Currency: USD</a:t>
            </a:r>
          </a:p>
          <a:p>
            <a:r>
              <a:rPr lang="en-US" dirty="0"/>
              <a:t>Mode of Transportation</a:t>
            </a:r>
          </a:p>
          <a:p>
            <a:pPr lvl="1"/>
            <a:r>
              <a:rPr lang="en-US" dirty="0"/>
              <a:t>Air transport between states – each state has 1 international airport</a:t>
            </a:r>
          </a:p>
          <a:p>
            <a:pPr lvl="1"/>
            <a:r>
              <a:rPr lang="en-US" dirty="0"/>
              <a:t>Sea transport to outer islands</a:t>
            </a:r>
          </a:p>
          <a:p>
            <a:pPr lvl="2"/>
            <a:r>
              <a:rPr lang="en-US" dirty="0"/>
              <a:t>Air transport (15 passenger aircraft) to only a few outer islands</a:t>
            </a:r>
          </a:p>
          <a:p>
            <a:r>
              <a:rPr lang="en-US" dirty="0"/>
              <a:t>Population: A little over 105,000</a:t>
            </a:r>
          </a:p>
          <a:p>
            <a:r>
              <a:rPr lang="en-US" dirty="0"/>
              <a:t>Telecommunications Operator: 1</a:t>
            </a:r>
          </a:p>
          <a:p>
            <a:endParaRPr lang="en-US" dirty="0"/>
          </a:p>
        </p:txBody>
      </p:sp>
    </p:spTree>
    <p:extLst>
      <p:ext uri="{BB962C8B-B14F-4D97-AF65-F5344CB8AC3E}">
        <p14:creationId xmlns:p14="http://schemas.microsoft.com/office/powerpoint/2010/main" val="2482558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43E35-506E-441E-B1ED-26BA0390C329}"/>
              </a:ext>
            </a:extLst>
          </p:cNvPr>
          <p:cNvSpPr>
            <a:spLocks noGrp="1"/>
          </p:cNvSpPr>
          <p:nvPr>
            <p:ph type="title"/>
          </p:nvPr>
        </p:nvSpPr>
        <p:spPr/>
        <p:txBody>
          <a:bodyPr/>
          <a:lstStyle/>
          <a:p>
            <a:r>
              <a:rPr lang="en-US" dirty="0"/>
              <a:t>The Federated States of Micronesia</a:t>
            </a:r>
          </a:p>
        </p:txBody>
      </p:sp>
      <p:pic>
        <p:nvPicPr>
          <p:cNvPr id="5" name="Content Placeholder 4">
            <a:extLst>
              <a:ext uri="{FF2B5EF4-FFF2-40B4-BE49-F238E27FC236}">
                <a16:creationId xmlns:a16="http://schemas.microsoft.com/office/drawing/2014/main" id="{17E8BBB1-8259-4E10-B974-A0A4FED8CEB8}"/>
              </a:ext>
            </a:extLst>
          </p:cNvPr>
          <p:cNvPicPr>
            <a:picLocks noGrp="1" noChangeAspect="1"/>
          </p:cNvPicPr>
          <p:nvPr>
            <p:ph idx="1"/>
          </p:nvPr>
        </p:nvPicPr>
        <p:blipFill>
          <a:blip r:embed="rId2"/>
          <a:stretch>
            <a:fillRect/>
          </a:stretch>
        </p:blipFill>
        <p:spPr>
          <a:xfrm>
            <a:off x="677334" y="1298274"/>
            <a:ext cx="8596667" cy="5606522"/>
          </a:xfrm>
        </p:spPr>
      </p:pic>
    </p:spTree>
    <p:extLst>
      <p:ext uri="{BB962C8B-B14F-4D97-AF65-F5344CB8AC3E}">
        <p14:creationId xmlns:p14="http://schemas.microsoft.com/office/powerpoint/2010/main" val="313403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C7E70-9AF8-4824-83CA-7861233DBA33}"/>
              </a:ext>
            </a:extLst>
          </p:cNvPr>
          <p:cNvSpPr>
            <a:spLocks noGrp="1"/>
          </p:cNvSpPr>
          <p:nvPr>
            <p:ph type="title"/>
          </p:nvPr>
        </p:nvSpPr>
        <p:spPr/>
        <p:txBody>
          <a:bodyPr/>
          <a:lstStyle/>
          <a:p>
            <a:r>
              <a:rPr lang="en-US" dirty="0"/>
              <a:t>FSM Department of Transportation, Communications &amp; Infrastructure</a:t>
            </a:r>
          </a:p>
        </p:txBody>
      </p:sp>
      <p:sp>
        <p:nvSpPr>
          <p:cNvPr id="3" name="Content Placeholder 2">
            <a:extLst>
              <a:ext uri="{FF2B5EF4-FFF2-40B4-BE49-F238E27FC236}">
                <a16:creationId xmlns:a16="http://schemas.microsoft.com/office/drawing/2014/main" id="{E12ABEF5-B7E1-450F-A999-6941A87EB526}"/>
              </a:ext>
            </a:extLst>
          </p:cNvPr>
          <p:cNvSpPr>
            <a:spLocks noGrp="1"/>
          </p:cNvSpPr>
          <p:nvPr>
            <p:ph idx="1"/>
          </p:nvPr>
        </p:nvSpPr>
        <p:spPr>
          <a:xfrm>
            <a:off x="677334" y="2160589"/>
            <a:ext cx="8828616" cy="4421186"/>
          </a:xfrm>
        </p:spPr>
        <p:txBody>
          <a:bodyPr>
            <a:normAutofit/>
          </a:bodyPr>
          <a:lstStyle/>
          <a:p>
            <a:r>
              <a:rPr lang="en-US" dirty="0"/>
              <a:t>Currently undertaking the role of managing RF for the FSM</a:t>
            </a:r>
          </a:p>
          <a:p>
            <a:pPr lvl="1"/>
            <a:r>
              <a:rPr lang="en-US" dirty="0"/>
              <a:t>1 main person</a:t>
            </a:r>
          </a:p>
          <a:p>
            <a:pPr lvl="1"/>
            <a:r>
              <a:rPr lang="en-US" dirty="0"/>
              <a:t>1 back-up person – me</a:t>
            </a:r>
          </a:p>
          <a:p>
            <a:r>
              <a:rPr lang="en-US" dirty="0"/>
              <a:t>In 2018, FSM Congress passed </a:t>
            </a:r>
            <a:r>
              <a:rPr lang="en-US" dirty="0">
                <a:hlinkClick r:id="rId2"/>
              </a:rPr>
              <a:t>Public Law 18-52</a:t>
            </a:r>
            <a:endParaRPr lang="en-US" dirty="0"/>
          </a:p>
          <a:p>
            <a:pPr lvl="1"/>
            <a:r>
              <a:rPr lang="en-US" dirty="0"/>
              <a:t>Establishes the new Office of the Telecommunication Regulation Authority (FSM TRA)</a:t>
            </a:r>
          </a:p>
          <a:p>
            <a:pPr lvl="2"/>
            <a:r>
              <a:rPr lang="en-US" dirty="0"/>
              <a:t>Currently has 4 people</a:t>
            </a:r>
          </a:p>
          <a:p>
            <a:pPr lvl="3"/>
            <a:r>
              <a:rPr lang="en-US" dirty="0"/>
              <a:t>CEO</a:t>
            </a:r>
          </a:p>
          <a:p>
            <a:pPr lvl="3"/>
            <a:r>
              <a:rPr lang="en-US" dirty="0"/>
              <a:t>1 Board Member</a:t>
            </a:r>
          </a:p>
          <a:p>
            <a:pPr lvl="3"/>
            <a:r>
              <a:rPr lang="en-US" dirty="0"/>
              <a:t>Secretary</a:t>
            </a:r>
          </a:p>
          <a:p>
            <a:pPr lvl="3"/>
            <a:r>
              <a:rPr lang="en-US" dirty="0"/>
              <a:t>Legal and Regulatory Officer</a:t>
            </a:r>
          </a:p>
          <a:p>
            <a:pPr lvl="1"/>
            <a:r>
              <a:rPr lang="en-US" dirty="0"/>
              <a:t>Law reassigns RF management to the FSM TRA</a:t>
            </a:r>
          </a:p>
          <a:p>
            <a:pPr lvl="1"/>
            <a:endParaRPr lang="en-US" dirty="0"/>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356086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9CD79-719A-4E8B-B423-32B8B8EC0428}"/>
              </a:ext>
            </a:extLst>
          </p:cNvPr>
          <p:cNvSpPr>
            <a:spLocks noGrp="1"/>
          </p:cNvSpPr>
          <p:nvPr>
            <p:ph type="title"/>
          </p:nvPr>
        </p:nvSpPr>
        <p:spPr/>
        <p:txBody>
          <a:bodyPr/>
          <a:lstStyle/>
          <a:p>
            <a:r>
              <a:rPr lang="en-US" dirty="0"/>
              <a:t>RF Management</a:t>
            </a:r>
          </a:p>
        </p:txBody>
      </p:sp>
      <p:sp>
        <p:nvSpPr>
          <p:cNvPr id="3" name="Content Placeholder 2">
            <a:extLst>
              <a:ext uri="{FF2B5EF4-FFF2-40B4-BE49-F238E27FC236}">
                <a16:creationId xmlns:a16="http://schemas.microsoft.com/office/drawing/2014/main" id="{359201AA-6627-4860-A4DD-F13CA0E76F6A}"/>
              </a:ext>
            </a:extLst>
          </p:cNvPr>
          <p:cNvSpPr>
            <a:spLocks noGrp="1"/>
          </p:cNvSpPr>
          <p:nvPr>
            <p:ph idx="1"/>
          </p:nvPr>
        </p:nvSpPr>
        <p:spPr/>
        <p:txBody>
          <a:bodyPr/>
          <a:lstStyle/>
          <a:p>
            <a:r>
              <a:rPr lang="en-US" dirty="0"/>
              <a:t>Spectrum XXI – Very basic application for collecting RF and operator data.</a:t>
            </a:r>
          </a:p>
          <a:p>
            <a:pPr lvl="1"/>
            <a:r>
              <a:rPr lang="en-US" dirty="0"/>
              <a:t>Provided by US</a:t>
            </a:r>
          </a:p>
          <a:p>
            <a:r>
              <a:rPr lang="en-US" dirty="0"/>
              <a:t>Since 2017, we have adopted the SMS4DC application to manage RF and operator data.</a:t>
            </a:r>
          </a:p>
          <a:p>
            <a:pPr lvl="1"/>
            <a:r>
              <a:rPr lang="en-US" dirty="0"/>
              <a:t>Provided by ITU</a:t>
            </a:r>
          </a:p>
          <a:p>
            <a:r>
              <a:rPr lang="en-US" dirty="0"/>
              <a:t>Since 2018, we have also been using AFIS</a:t>
            </a:r>
          </a:p>
          <a:p>
            <a:pPr lvl="1"/>
            <a:r>
              <a:rPr lang="en-US" dirty="0"/>
              <a:t>Provided by APT</a:t>
            </a:r>
          </a:p>
          <a:p>
            <a:r>
              <a:rPr lang="en-US" dirty="0"/>
              <a:t>Currently not charging operators for RF usage, although we are still requiring registration and renewal of expired licenses.</a:t>
            </a:r>
          </a:p>
          <a:p>
            <a:r>
              <a:rPr lang="en-US" dirty="0"/>
              <a:t>Application is available on department website for download.</a:t>
            </a:r>
          </a:p>
        </p:txBody>
      </p:sp>
    </p:spTree>
    <p:extLst>
      <p:ext uri="{BB962C8B-B14F-4D97-AF65-F5344CB8AC3E}">
        <p14:creationId xmlns:p14="http://schemas.microsoft.com/office/powerpoint/2010/main" val="799709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C1612-9024-4566-9F7A-2D4CEEB94303}"/>
              </a:ext>
            </a:extLst>
          </p:cNvPr>
          <p:cNvSpPr>
            <a:spLocks noGrp="1"/>
          </p:cNvSpPr>
          <p:nvPr>
            <p:ph type="title"/>
          </p:nvPr>
        </p:nvSpPr>
        <p:spPr/>
        <p:txBody>
          <a:bodyPr/>
          <a:lstStyle/>
          <a:p>
            <a:r>
              <a:rPr lang="en-US" dirty="0"/>
              <a:t>Type Approval</a:t>
            </a:r>
          </a:p>
        </p:txBody>
      </p:sp>
      <p:sp>
        <p:nvSpPr>
          <p:cNvPr id="3" name="Content Placeholder 2">
            <a:extLst>
              <a:ext uri="{FF2B5EF4-FFF2-40B4-BE49-F238E27FC236}">
                <a16:creationId xmlns:a16="http://schemas.microsoft.com/office/drawing/2014/main" id="{11F388E7-0999-4FFE-ABF9-6EE451563DA6}"/>
              </a:ext>
            </a:extLst>
          </p:cNvPr>
          <p:cNvSpPr>
            <a:spLocks noGrp="1"/>
          </p:cNvSpPr>
          <p:nvPr>
            <p:ph idx="1"/>
          </p:nvPr>
        </p:nvSpPr>
        <p:spPr/>
        <p:txBody>
          <a:bodyPr/>
          <a:lstStyle/>
          <a:p>
            <a:r>
              <a:rPr lang="en-US" dirty="0"/>
              <a:t>Legislation is in place which requires the FSM TRA to ensure type approval is enforced, although their rules and regulations are in the drafting stage.  We encourage importers to import FCC approved equipment. </a:t>
            </a:r>
          </a:p>
        </p:txBody>
      </p:sp>
    </p:spTree>
    <p:extLst>
      <p:ext uri="{BB962C8B-B14F-4D97-AF65-F5344CB8AC3E}">
        <p14:creationId xmlns:p14="http://schemas.microsoft.com/office/powerpoint/2010/main" val="74354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1CFC6-1D43-4E51-9CBD-BD731A34DBC1}"/>
              </a:ext>
            </a:extLst>
          </p:cNvPr>
          <p:cNvSpPr>
            <a:spLocks noGrp="1"/>
          </p:cNvSpPr>
          <p:nvPr>
            <p:ph type="title"/>
          </p:nvPr>
        </p:nvSpPr>
        <p:spPr>
          <a:xfrm>
            <a:off x="658284" y="2276475"/>
            <a:ext cx="8596668" cy="1320800"/>
          </a:xfrm>
        </p:spPr>
        <p:txBody>
          <a:bodyPr/>
          <a:lstStyle/>
          <a:p>
            <a:pPr algn="ctr"/>
            <a:r>
              <a:rPr lang="en-US" dirty="0"/>
              <a:t>Thank You</a:t>
            </a:r>
          </a:p>
        </p:txBody>
      </p:sp>
    </p:spTree>
    <p:extLst>
      <p:ext uri="{BB962C8B-B14F-4D97-AF65-F5344CB8AC3E}">
        <p14:creationId xmlns:p14="http://schemas.microsoft.com/office/powerpoint/2010/main" val="151060667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02BB634496EAB498A685EA26DE87D9A" ma:contentTypeVersion="2" ma:contentTypeDescription="Create a new document." ma:contentTypeScope="" ma:versionID="d754c1b691f26b256599553752d7519d">
  <xsd:schema xmlns:xsd="http://www.w3.org/2001/XMLSchema" xmlns:xs="http://www.w3.org/2001/XMLSchema" xmlns:p="http://schemas.microsoft.com/office/2006/metadata/properties" xmlns:ns1="http://schemas.microsoft.com/sharepoint/v3" xmlns:ns2="ce1d9229-ea97-4c6f-a2f4-dd635208ba85" targetNamespace="http://schemas.microsoft.com/office/2006/metadata/properties" ma:root="true" ma:fieldsID="59cb006743196f0fda619637c9e8a09d" ns1:_="" ns2:_="">
    <xsd:import namespace="http://schemas.microsoft.com/sharepoint/v3"/>
    <xsd:import namespace="ce1d9229-ea97-4c6f-a2f4-dd635208ba85"/>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e1d9229-ea97-4c6f-a2f4-dd635208ba85"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0A55DA1-BC52-41AB-B43A-FC92CC7917C8}"/>
</file>

<file path=customXml/itemProps2.xml><?xml version="1.0" encoding="utf-8"?>
<ds:datastoreItem xmlns:ds="http://schemas.openxmlformats.org/officeDocument/2006/customXml" ds:itemID="{D0E61E2F-FAC7-4FB8-88CD-4EEA2833A014}"/>
</file>

<file path=customXml/itemProps3.xml><?xml version="1.0" encoding="utf-8"?>
<ds:datastoreItem xmlns:ds="http://schemas.openxmlformats.org/officeDocument/2006/customXml" ds:itemID="{79A9C053-9B7A-4D4C-B0BE-844D820D54BF}"/>
</file>

<file path=docProps/app.xml><?xml version="1.0" encoding="utf-8"?>
<Properties xmlns="http://schemas.openxmlformats.org/officeDocument/2006/extended-properties" xmlns:vt="http://schemas.openxmlformats.org/officeDocument/2006/docPropsVTypes">
  <Template>Facet</Template>
  <TotalTime>360</TotalTime>
  <Words>278</Words>
  <Application>Microsoft Office PowerPoint</Application>
  <PresentationFormat>Widescreen</PresentationFormat>
  <Paragraphs>45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RF Management in the FSM</vt:lpstr>
      <vt:lpstr>The Federated States of Micronesia – Basic Info</vt:lpstr>
      <vt:lpstr>The Federated States of Micronesia</vt:lpstr>
      <vt:lpstr>FSM Department of Transportation, Communications &amp; Infrastructure</vt:lpstr>
      <vt:lpstr>RF Management</vt:lpstr>
      <vt:lpstr>Type Approval</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FSM Department of Transportation, Communications &amp; Infrastructure</dc:title>
  <dc:creator>Edward Albert</dc:creator>
  <cp:lastModifiedBy>Edward Albert</cp:lastModifiedBy>
  <cp:revision>25</cp:revision>
  <dcterms:created xsi:type="dcterms:W3CDTF">2019-04-10T21:20:37Z</dcterms:created>
  <dcterms:modified xsi:type="dcterms:W3CDTF">2019-04-11T03:21:29Z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0x010100202BB634496EAB498A685EA26DE87D9A</vt:lpwstr>
  </property>
</Properties>
</file>