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0" r:id="rId2"/>
    <p:sldId id="414" r:id="rId3"/>
    <p:sldId id="393" r:id="rId4"/>
    <p:sldId id="375" r:id="rId5"/>
    <p:sldId id="416" r:id="rId6"/>
    <p:sldId id="371" r:id="rId7"/>
    <p:sldId id="417" r:id="rId8"/>
    <p:sldId id="418" r:id="rId9"/>
    <p:sldId id="3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699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9" autoAdjust="0"/>
    <p:restoredTop sz="79509" autoAdjust="0"/>
  </p:normalViewPr>
  <p:slideViewPr>
    <p:cSldViewPr snapToGrid="0">
      <p:cViewPr varScale="1">
        <p:scale>
          <a:sx n="90" d="100"/>
          <a:sy n="90" d="100"/>
        </p:scale>
        <p:origin x="768" y="6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6856F-FB54-4945-A4F3-F5D452A328A1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F8097-C128-412F-8DAD-0D19B429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50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F8097-C128-412F-8DAD-0D19B42935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70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F8097-C128-412F-8DAD-0D19B42935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58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BC4E8D-7463-4E84-B753-3B79CC9754E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342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BC4E8D-7463-4E84-B753-3B79CC9754E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073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F8097-C128-412F-8DAD-0D19B42935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55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F8097-C128-412F-8DAD-0D19B42935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45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F8097-C128-412F-8DAD-0D19B42935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8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F8097-C128-412F-8DAD-0D19B42935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47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87412"/>
          </a:xfrm>
        </p:spPr>
        <p:txBody>
          <a:bodyPr anchor="b">
            <a:normAutofit/>
          </a:bodyPr>
          <a:lstStyle>
            <a:lvl1pPr marL="0" algn="r" defTabSz="914400" rtl="0" eaLnBrk="1" latinLnBrk="0" hangingPunct="1">
              <a:defRPr lang="en-US" sz="3500" b="1" kern="0" dirty="0">
                <a:solidFill>
                  <a:srgbClr val="4F81BD"/>
                </a:solidFill>
                <a:latin typeface="+mn-lt"/>
                <a:ea typeface="+mn-ea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50" y="2047875"/>
            <a:ext cx="6858000" cy="742950"/>
          </a:xfrm>
        </p:spPr>
        <p:txBody>
          <a:bodyPr>
            <a:normAutofit/>
          </a:bodyPr>
          <a:lstStyle>
            <a:lvl1pPr marL="0" indent="0" algn="r" defTabSz="914400" rtl="0" eaLnBrk="1" latinLnBrk="0" hangingPunct="1">
              <a:buNone/>
              <a:defRPr lang="en-US" sz="2000" i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30A0-C33A-4914-AA69-2A7D5A60618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5" r="20492"/>
          <a:stretch/>
        </p:blipFill>
        <p:spPr>
          <a:xfrm>
            <a:off x="157595" y="0"/>
            <a:ext cx="942109" cy="977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995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30A0-C33A-4914-AA69-2A7D5A60618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7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30A0-C33A-4914-AA69-2A7D5A60618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93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419" y="117475"/>
            <a:ext cx="8986981" cy="1061537"/>
          </a:xfrm>
          <a:noFill/>
          <a:ln>
            <a:noFill/>
          </a:ln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kern="0" dirty="0">
                <a:solidFill>
                  <a:srgbClr val="4F81BD"/>
                </a:solidFill>
                <a:latin typeface="+mn-lt"/>
                <a:ea typeface="+mn-ea"/>
                <a:cs typeface="Arial"/>
              </a:defRPr>
            </a:lvl1pPr>
          </a:lstStyle>
          <a:p>
            <a:r>
              <a:rPr lang="en-US" dirty="0" smtClean="0"/>
              <a:t>CLICK TO EDIT MASTER TITLE STYLE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02" y="1659374"/>
            <a:ext cx="8958698" cy="4351338"/>
          </a:xfrm>
        </p:spPr>
        <p:txBody>
          <a:bodyPr/>
          <a:lstStyle>
            <a:lvl1pPr marL="514350" indent="-514350">
              <a:buFont typeface="Wingdings" panose="05000000000000000000" pitchFamily="2" charset="2"/>
              <a:buChar char="Ø"/>
              <a:defRPr b="1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 i="1">
                <a:solidFill>
                  <a:schemeClr val="accent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30A0-C33A-4914-AA69-2A7D5A606188}" type="datetimeFigureOut">
              <a:rPr lang="en-US" smtClean="0"/>
              <a:t>4/12/2019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5" r="20492"/>
          <a:stretch/>
        </p:blipFill>
        <p:spPr>
          <a:xfrm>
            <a:off x="8100291" y="20785"/>
            <a:ext cx="942109" cy="977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2550" y="1036137"/>
            <a:ext cx="9042400" cy="46181"/>
          </a:xfrm>
          <a:prstGeom prst="line">
            <a:avLst/>
          </a:prstGeom>
          <a:ln cap="sq">
            <a:solidFill>
              <a:schemeClr val="accent3">
                <a:alpha val="9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32328" y="6257650"/>
            <a:ext cx="9042400" cy="46181"/>
          </a:xfrm>
          <a:prstGeom prst="line">
            <a:avLst/>
          </a:prstGeom>
          <a:ln cap="sq">
            <a:solidFill>
              <a:schemeClr val="accent3">
                <a:alpha val="9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176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30A0-C33A-4914-AA69-2A7D5A60618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63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30A0-C33A-4914-AA69-2A7D5A60618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5" r="20492"/>
          <a:stretch/>
        </p:blipFill>
        <p:spPr>
          <a:xfrm>
            <a:off x="8100291" y="30310"/>
            <a:ext cx="942109" cy="977900"/>
          </a:xfrm>
          <a:prstGeom prst="rect">
            <a:avLst/>
          </a:prstGeom>
          <a:effectLst>
            <a:softEdge rad="0"/>
          </a:effectLst>
          <a:scene3d>
            <a:camera prst="orthographicFront">
              <a:rot lat="60000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4054462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30A0-C33A-4914-AA69-2A7D5A60618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5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30A0-C33A-4914-AA69-2A7D5A60618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0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30A0-C33A-4914-AA69-2A7D5A60618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48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30A0-C33A-4914-AA69-2A7D5A60618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3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30A0-C33A-4914-AA69-2A7D5A60618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0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130A0-C33A-4914-AA69-2A7D5A606188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9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799" y="1674454"/>
            <a:ext cx="8372475" cy="887412"/>
          </a:xfrm>
        </p:spPr>
        <p:txBody>
          <a:bodyPr>
            <a:normAutofit/>
          </a:bodyPr>
          <a:lstStyle/>
          <a:p>
            <a:r>
              <a:rPr lang="en-US" dirty="0" smtClean="0"/>
              <a:t>5G (IMT-2020) Enabling Digital Services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799" y="2592773"/>
            <a:ext cx="8277226" cy="385762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GB" b="1" dirty="0"/>
              <a:t>Pacific Radio Communication Workshop 2019 (PRW-19)</a:t>
            </a:r>
            <a:endParaRPr lang="en-AU" dirty="0"/>
          </a:p>
          <a:p>
            <a:r>
              <a:rPr lang="en-US" b="1" dirty="0"/>
              <a:t>Coral Coast, Fiji</a:t>
            </a:r>
            <a:endParaRPr lang="en-AU" dirty="0"/>
          </a:p>
          <a:p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–12</a:t>
            </a:r>
            <a:r>
              <a:rPr lang="en-US" baseline="30000" dirty="0" smtClean="0"/>
              <a:t>th</a:t>
            </a:r>
            <a:r>
              <a:rPr lang="en-US" dirty="0" smtClean="0"/>
              <a:t> April 2019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i="0" dirty="0" smtClean="0">
                <a:solidFill>
                  <a:schemeClr val="accent1">
                    <a:lumMod val="50000"/>
                  </a:schemeClr>
                </a:solidFill>
              </a:rPr>
              <a:t>International Telecommunication Union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96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Where are we – hype vs reality?</a:t>
            </a:r>
            <a:endParaRPr lang="en-AU" dirty="0"/>
          </a:p>
        </p:txBody>
      </p:sp>
      <p:grpSp>
        <p:nvGrpSpPr>
          <p:cNvPr id="5" name="Group 4"/>
          <p:cNvGrpSpPr/>
          <p:nvPr/>
        </p:nvGrpSpPr>
        <p:grpSpPr>
          <a:xfrm>
            <a:off x="899657" y="1429390"/>
            <a:ext cx="3586204" cy="1316879"/>
            <a:chOff x="899657" y="1398971"/>
            <a:chExt cx="3586204" cy="1316879"/>
          </a:xfrm>
        </p:grpSpPr>
        <p:grpSp>
          <p:nvGrpSpPr>
            <p:cNvPr id="38" name="Group 52"/>
            <p:cNvGrpSpPr>
              <a:grpSpLocks/>
            </p:cNvGrpSpPr>
            <p:nvPr/>
          </p:nvGrpSpPr>
          <p:grpSpPr bwMode="auto">
            <a:xfrm>
              <a:off x="899657" y="1398971"/>
              <a:ext cx="3586204" cy="1316879"/>
              <a:chOff x="416" y="709"/>
              <a:chExt cx="1792" cy="833"/>
            </a:xfrm>
            <a:solidFill>
              <a:schemeClr val="accent1"/>
            </a:solidFill>
          </p:grpSpPr>
          <p:sp>
            <p:nvSpPr>
              <p:cNvPr id="39" name="103 Rectángulo"/>
              <p:cNvSpPr>
                <a:spLocks noChangeArrowheads="1"/>
              </p:cNvSpPr>
              <p:nvPr/>
            </p:nvSpPr>
            <p:spPr bwMode="auto">
              <a:xfrm>
                <a:off x="416" y="709"/>
                <a:ext cx="1792" cy="83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="" xmlns:a14="http://schemas.microsoft.com/office/drawing/2010/main" w="254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4291" tIns="32146" rIns="64291" bIns="32146"/>
              <a:lstStyle>
                <a:lvl1pPr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en-GB" altLang="es-ES">
                  <a:solidFill>
                    <a:srgbClr val="000000"/>
                  </a:solidFill>
                  <a:ea typeface="ヒラギノ角ゴ ProN W3" charset="-128"/>
                  <a:sym typeface="Gill Sans" charset="0"/>
                </a:endParaRPr>
              </a:p>
            </p:txBody>
          </p:sp>
          <p:sp>
            <p:nvSpPr>
              <p:cNvPr id="43" name="Rectangle 14"/>
              <p:cNvSpPr>
                <a:spLocks/>
              </p:cNvSpPr>
              <p:nvPr/>
            </p:nvSpPr>
            <p:spPr bwMode="auto">
              <a:xfrm>
                <a:off x="1231" y="893"/>
                <a:ext cx="927" cy="357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35717" tIns="35717" rIns="64289" bIns="35717" anchor="ctr">
                <a:spAutoFit/>
              </a:bodyPr>
              <a:lstStyle>
                <a:lvl1pPr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GB" altLang="es-ES" sz="1600" dirty="0" smtClean="0">
                    <a:solidFill>
                      <a:schemeClr val="bg1"/>
                    </a:solidFill>
                  </a:rPr>
                  <a:t>Race to be the first to market</a:t>
                </a:r>
                <a:endParaRPr lang="en-GB" altLang="es-ES" sz="1200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7704" y="1566545"/>
              <a:ext cx="1309729" cy="964800"/>
            </a:xfrm>
            <a:prstGeom prst="rect">
              <a:avLst/>
            </a:prstGeom>
          </p:spPr>
        </p:pic>
      </p:grpSp>
      <p:sp>
        <p:nvSpPr>
          <p:cNvPr id="17" name="Rounded Rectangle 16"/>
          <p:cNvSpPr/>
          <p:nvPr/>
        </p:nvSpPr>
        <p:spPr>
          <a:xfrm>
            <a:off x="4814887" y="1429029"/>
            <a:ext cx="2905125" cy="13176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Verizon (USA) and SK, KT and LG (Korea)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Ahead of 2020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Ongoing 5G deployments</a:t>
            </a:r>
            <a:endParaRPr lang="en-AU" sz="1600" dirty="0"/>
          </a:p>
        </p:txBody>
      </p:sp>
      <p:sp>
        <p:nvSpPr>
          <p:cNvPr id="21" name="Rounded Rectangle 20"/>
          <p:cNvSpPr/>
          <p:nvPr/>
        </p:nvSpPr>
        <p:spPr>
          <a:xfrm>
            <a:off x="4814886" y="3154304"/>
            <a:ext cx="2905125" cy="13176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Target consumer for early launch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Building business solutions for future growth</a:t>
            </a:r>
            <a:endParaRPr lang="en-AU" sz="1600" dirty="0"/>
          </a:p>
        </p:txBody>
      </p:sp>
      <p:grpSp>
        <p:nvGrpSpPr>
          <p:cNvPr id="9" name="Group 8"/>
          <p:cNvGrpSpPr/>
          <p:nvPr/>
        </p:nvGrpSpPr>
        <p:grpSpPr>
          <a:xfrm>
            <a:off x="899657" y="3154845"/>
            <a:ext cx="3586204" cy="1316879"/>
            <a:chOff x="899657" y="3186991"/>
            <a:chExt cx="3586204" cy="1316879"/>
          </a:xfrm>
        </p:grpSpPr>
        <p:grpSp>
          <p:nvGrpSpPr>
            <p:cNvPr id="44" name="Group 52"/>
            <p:cNvGrpSpPr>
              <a:grpSpLocks/>
            </p:cNvGrpSpPr>
            <p:nvPr/>
          </p:nvGrpSpPr>
          <p:grpSpPr bwMode="auto">
            <a:xfrm>
              <a:off x="899657" y="3186991"/>
              <a:ext cx="3586204" cy="1316879"/>
              <a:chOff x="416" y="709"/>
              <a:chExt cx="1792" cy="833"/>
            </a:xfrm>
            <a:solidFill>
              <a:schemeClr val="accent1"/>
            </a:solidFill>
          </p:grpSpPr>
          <p:sp>
            <p:nvSpPr>
              <p:cNvPr id="45" name="103 Rectángulo"/>
              <p:cNvSpPr>
                <a:spLocks noChangeArrowheads="1"/>
              </p:cNvSpPr>
              <p:nvPr/>
            </p:nvSpPr>
            <p:spPr bwMode="auto">
              <a:xfrm>
                <a:off x="416" y="709"/>
                <a:ext cx="1792" cy="83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  <a:extLst>
                <a:ext uri="{91240B29-F687-4f45-9708-019B960494DF}">
                  <a14:hiddenLine xmlns="" xmlns:a14="http://schemas.microsoft.com/office/drawing/2010/main" w="254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4291" tIns="32146" rIns="64291" bIns="32146"/>
              <a:lstStyle>
                <a:lvl1pPr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en-GB" altLang="es-ES">
                  <a:solidFill>
                    <a:srgbClr val="000000"/>
                  </a:solidFill>
                  <a:ea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" name="Rectangle 14"/>
              <p:cNvSpPr>
                <a:spLocks/>
              </p:cNvSpPr>
              <p:nvPr/>
            </p:nvSpPr>
            <p:spPr bwMode="auto">
              <a:xfrm>
                <a:off x="1231" y="893"/>
                <a:ext cx="927" cy="357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35717" tIns="35717" rIns="64289" bIns="35717" anchor="ctr">
                <a:spAutoFit/>
              </a:bodyPr>
              <a:lstStyle>
                <a:lvl1pPr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642938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64293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GB" altLang="es-ES" sz="1600" dirty="0" smtClean="0">
                    <a:solidFill>
                      <a:schemeClr val="bg1"/>
                    </a:solidFill>
                  </a:rPr>
                  <a:t>Consumer vs Business</a:t>
                </a:r>
                <a:endParaRPr lang="en-GB" altLang="es-ES" sz="1200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35739" y="3362670"/>
              <a:ext cx="1311694" cy="964800"/>
            </a:xfrm>
            <a:prstGeom prst="rect">
              <a:avLst/>
            </a:prstGeom>
          </p:spPr>
        </p:pic>
      </p:grpSp>
      <p:grpSp>
        <p:nvGrpSpPr>
          <p:cNvPr id="23" name="Group 52"/>
          <p:cNvGrpSpPr>
            <a:grpSpLocks/>
          </p:cNvGrpSpPr>
          <p:nvPr/>
        </p:nvGrpSpPr>
        <p:grpSpPr bwMode="auto">
          <a:xfrm>
            <a:off x="899657" y="4880300"/>
            <a:ext cx="3586204" cy="1316879"/>
            <a:chOff x="416" y="709"/>
            <a:chExt cx="1792" cy="833"/>
          </a:xfrm>
          <a:solidFill>
            <a:schemeClr val="accent1"/>
          </a:solidFill>
        </p:grpSpPr>
        <p:sp>
          <p:nvSpPr>
            <p:cNvPr id="26" name="103 Rectángulo"/>
            <p:cNvSpPr>
              <a:spLocks noChangeArrowheads="1"/>
            </p:cNvSpPr>
            <p:nvPr/>
          </p:nvSpPr>
          <p:spPr bwMode="auto">
            <a:xfrm>
              <a:off x="416" y="709"/>
              <a:ext cx="1792" cy="833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4291" tIns="32146" rIns="64291" bIns="32146"/>
            <a:lstStyle>
              <a:lvl1pPr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en-GB" altLang="es-ES">
                <a:solidFill>
                  <a:srgbClr val="000000"/>
                </a:solidFill>
                <a:ea typeface="ヒラギノ角ゴ ProN W3" charset="-128"/>
                <a:sym typeface="Gill Sans" charset="0"/>
              </a:endParaRPr>
            </a:p>
          </p:txBody>
        </p:sp>
        <p:sp>
          <p:nvSpPr>
            <p:cNvPr id="27" name="Rectangle 14"/>
            <p:cNvSpPr>
              <a:spLocks/>
            </p:cNvSpPr>
            <p:nvPr/>
          </p:nvSpPr>
          <p:spPr bwMode="auto">
            <a:xfrm>
              <a:off x="1231" y="971"/>
              <a:ext cx="927" cy="201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35717" tIns="35717" rIns="64289" bIns="35717" anchor="ctr">
              <a:spAutoFit/>
            </a:bodyPr>
            <a:lstStyle>
              <a:lvl1pPr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GB" altLang="es-ES" sz="1600" dirty="0" smtClean="0">
                  <a:solidFill>
                    <a:schemeClr val="bg1"/>
                  </a:solidFill>
                </a:rPr>
                <a:t>Mobile devices</a:t>
              </a:r>
              <a:endParaRPr lang="en-GB" altLang="es-E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4814886" y="4879579"/>
            <a:ext cx="2905125" cy="13176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Smartphones and mobile hotspots are flowing into the market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Growth is in 2020 </a:t>
            </a:r>
            <a:endParaRPr lang="en-AU" sz="16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5740" y="5055979"/>
            <a:ext cx="1311694" cy="96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1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5G </a:t>
            </a:r>
            <a:r>
              <a:rPr lang="en-AU" dirty="0" smtClean="0"/>
              <a:t>Market Development</a:t>
            </a:r>
            <a:endParaRPr lang="en-AU" dirty="0"/>
          </a:p>
        </p:txBody>
      </p:sp>
      <p:grpSp>
        <p:nvGrpSpPr>
          <p:cNvPr id="11" name="Group 52"/>
          <p:cNvGrpSpPr>
            <a:grpSpLocks/>
          </p:cNvGrpSpPr>
          <p:nvPr/>
        </p:nvGrpSpPr>
        <p:grpSpPr bwMode="auto">
          <a:xfrm>
            <a:off x="899657" y="1406443"/>
            <a:ext cx="3586204" cy="1316879"/>
            <a:chOff x="416" y="709"/>
            <a:chExt cx="1792" cy="833"/>
          </a:xfrm>
          <a:solidFill>
            <a:schemeClr val="accent1"/>
          </a:solidFill>
        </p:grpSpPr>
        <p:sp>
          <p:nvSpPr>
            <p:cNvPr id="24" name="103 Rectángulo"/>
            <p:cNvSpPr>
              <a:spLocks noChangeArrowheads="1"/>
            </p:cNvSpPr>
            <p:nvPr/>
          </p:nvSpPr>
          <p:spPr bwMode="auto">
            <a:xfrm>
              <a:off x="416" y="709"/>
              <a:ext cx="1792" cy="833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4291" tIns="32146" rIns="64291" bIns="32146"/>
            <a:lstStyle>
              <a:lvl1pPr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en-GB" altLang="es-ES">
                <a:solidFill>
                  <a:srgbClr val="000000"/>
                </a:solidFill>
                <a:ea typeface="ヒラギノ角ゴ ProN W3" charset="-128"/>
                <a:sym typeface="Gill Sans" charset="0"/>
              </a:endParaRPr>
            </a:p>
          </p:txBody>
        </p:sp>
        <p:sp>
          <p:nvSpPr>
            <p:cNvPr id="25" name="Rectangle 14"/>
            <p:cNvSpPr>
              <a:spLocks/>
            </p:cNvSpPr>
            <p:nvPr/>
          </p:nvSpPr>
          <p:spPr bwMode="auto">
            <a:xfrm>
              <a:off x="1231" y="815"/>
              <a:ext cx="927" cy="513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35717" tIns="35717" rIns="64289" bIns="35717" anchor="ctr">
              <a:spAutoFit/>
            </a:bodyPr>
            <a:lstStyle>
              <a:lvl1pPr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GB" altLang="es-ES" sz="1600" dirty="0" smtClean="0">
                  <a:solidFill>
                    <a:schemeClr val="bg1"/>
                  </a:solidFill>
                </a:rPr>
                <a:t>Introducing a </a:t>
              </a:r>
              <a:r>
                <a:rPr lang="en-GB" altLang="es-ES" sz="1600" dirty="0" smtClean="0">
                  <a:solidFill>
                    <a:schemeClr val="bg1"/>
                  </a:solidFill>
                </a:rPr>
                <a:t>new entrant with 5G Spectrum Auction </a:t>
              </a:r>
              <a:endParaRPr lang="en-GB" altLang="es-ES"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73" y="1581847"/>
            <a:ext cx="1324180" cy="966070"/>
          </a:xfrm>
          <a:prstGeom prst="rect">
            <a:avLst/>
          </a:prstGeom>
        </p:spPr>
      </p:pic>
      <p:grpSp>
        <p:nvGrpSpPr>
          <p:cNvPr id="38" name="Group 52"/>
          <p:cNvGrpSpPr>
            <a:grpSpLocks/>
          </p:cNvGrpSpPr>
          <p:nvPr/>
        </p:nvGrpSpPr>
        <p:grpSpPr bwMode="auto">
          <a:xfrm>
            <a:off x="899657" y="3127776"/>
            <a:ext cx="3586204" cy="1316879"/>
            <a:chOff x="416" y="709"/>
            <a:chExt cx="1792" cy="833"/>
          </a:xfrm>
          <a:solidFill>
            <a:schemeClr val="accent1"/>
          </a:solidFill>
        </p:grpSpPr>
        <p:sp>
          <p:nvSpPr>
            <p:cNvPr id="39" name="103 Rectángulo"/>
            <p:cNvSpPr>
              <a:spLocks noChangeArrowheads="1"/>
            </p:cNvSpPr>
            <p:nvPr/>
          </p:nvSpPr>
          <p:spPr bwMode="auto">
            <a:xfrm>
              <a:off x="416" y="709"/>
              <a:ext cx="1792" cy="833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4291" tIns="32146" rIns="64291" bIns="32146"/>
            <a:lstStyle>
              <a:lvl1pPr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en-GB" altLang="es-ES">
                <a:solidFill>
                  <a:srgbClr val="000000"/>
                </a:solidFill>
                <a:ea typeface="ヒラギノ角ゴ ProN W3" charset="-128"/>
                <a:sym typeface="Gill Sans" charset="0"/>
              </a:endParaRPr>
            </a:p>
          </p:txBody>
        </p:sp>
        <p:sp>
          <p:nvSpPr>
            <p:cNvPr id="43" name="Rectangle 14"/>
            <p:cNvSpPr>
              <a:spLocks/>
            </p:cNvSpPr>
            <p:nvPr/>
          </p:nvSpPr>
          <p:spPr bwMode="auto">
            <a:xfrm>
              <a:off x="1231" y="893"/>
              <a:ext cx="927" cy="357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35717" tIns="35717" rIns="64289" bIns="35717" anchor="ctr">
              <a:spAutoFit/>
            </a:bodyPr>
            <a:lstStyle>
              <a:lvl1pPr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GB" altLang="es-ES" sz="1600" dirty="0" smtClean="0">
                  <a:solidFill>
                    <a:schemeClr val="bg1"/>
                  </a:solidFill>
                </a:rPr>
                <a:t>Mobile Cloud Gaming</a:t>
              </a:r>
              <a:endParaRPr lang="en-GB" altLang="es-E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52"/>
          <p:cNvGrpSpPr>
            <a:grpSpLocks/>
          </p:cNvGrpSpPr>
          <p:nvPr/>
        </p:nvGrpSpPr>
        <p:grpSpPr bwMode="auto">
          <a:xfrm>
            <a:off x="899657" y="4880300"/>
            <a:ext cx="3586204" cy="1316879"/>
            <a:chOff x="416" y="709"/>
            <a:chExt cx="1792" cy="833"/>
          </a:xfrm>
          <a:solidFill>
            <a:schemeClr val="accent1"/>
          </a:solidFill>
        </p:grpSpPr>
        <p:sp>
          <p:nvSpPr>
            <p:cNvPr id="51" name="103 Rectángulo"/>
            <p:cNvSpPr>
              <a:spLocks noChangeArrowheads="1"/>
            </p:cNvSpPr>
            <p:nvPr/>
          </p:nvSpPr>
          <p:spPr bwMode="auto">
            <a:xfrm>
              <a:off x="416" y="709"/>
              <a:ext cx="1792" cy="833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4291" tIns="32146" rIns="64291" bIns="32146"/>
            <a:lstStyle>
              <a:lvl1pPr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en-GB" altLang="es-ES">
                <a:solidFill>
                  <a:srgbClr val="000000"/>
                </a:solidFill>
                <a:ea typeface="ヒラギノ角ゴ ProN W3" charset="-128"/>
                <a:sym typeface="Gill Sans" charset="0"/>
              </a:endParaRPr>
            </a:p>
          </p:txBody>
        </p:sp>
        <p:sp>
          <p:nvSpPr>
            <p:cNvPr id="54" name="Rectangle 14"/>
            <p:cNvSpPr>
              <a:spLocks/>
            </p:cNvSpPr>
            <p:nvPr/>
          </p:nvSpPr>
          <p:spPr bwMode="auto">
            <a:xfrm>
              <a:off x="1231" y="893"/>
              <a:ext cx="927" cy="357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35717" tIns="35717" rIns="64289" bIns="35717" anchor="ctr">
              <a:spAutoFit/>
            </a:bodyPr>
            <a:lstStyle>
              <a:lvl1pPr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6429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6429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GB" altLang="es-ES" sz="1600" dirty="0" smtClean="0">
                  <a:solidFill>
                    <a:schemeClr val="bg1"/>
                  </a:solidFill>
                </a:rPr>
                <a:t>Fixed Wireless Access</a:t>
              </a:r>
              <a:endParaRPr lang="en-GB" altLang="es-E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56" name="Rounded Rectangle 55"/>
          <p:cNvSpPr/>
          <p:nvPr/>
        </p:nvSpPr>
        <p:spPr>
          <a:xfrm>
            <a:off x="4814886" y="4879579"/>
            <a:ext cx="2905125" cy="13176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Delivering broadband services where there is lack of fibre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For business: faster deployment and backup </a:t>
            </a:r>
            <a:endParaRPr lang="en-AU" sz="1600" dirty="0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5740" y="5055979"/>
            <a:ext cx="1311694" cy="9648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1848" y="3301302"/>
            <a:ext cx="1297405" cy="964800"/>
          </a:xfrm>
          <a:prstGeom prst="rect">
            <a:avLst/>
          </a:prstGeom>
        </p:spPr>
      </p:pic>
      <p:sp>
        <p:nvSpPr>
          <p:cNvPr id="58" name="Rounded Rectangle 57"/>
          <p:cNvSpPr/>
          <p:nvPr/>
        </p:nvSpPr>
        <p:spPr>
          <a:xfrm>
            <a:off x="4814885" y="3188892"/>
            <a:ext cx="2905125" cy="13176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5G is ideal for gaming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Faster throughput, lower latency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AR/VR gaming opportunities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4814885" y="1406443"/>
            <a:ext cx="2905125" cy="13176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Belgium, Canada, Germany, Italy eyeing new </a:t>
            </a:r>
            <a:r>
              <a:rPr lang="en-AU" sz="1600" dirty="0" smtClean="0"/>
              <a:t>entrants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Japan, India and Singapore</a:t>
            </a:r>
            <a:endParaRPr lang="en-AU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/>
              <a:t>Or consolidation for cost effectiveness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293869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680" y="363687"/>
            <a:ext cx="7768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0" dirty="0" smtClean="0">
                <a:solidFill>
                  <a:srgbClr val="4F81BD"/>
                </a:solidFill>
                <a:latin typeface="Calibri"/>
                <a:cs typeface="Arial"/>
              </a:rPr>
              <a:t>Why Invest in </a:t>
            </a:r>
            <a:r>
              <a:rPr lang="en-US" sz="4000" b="1" kern="0" dirty="0" smtClean="0">
                <a:solidFill>
                  <a:srgbClr val="4F81BD"/>
                </a:solidFill>
                <a:latin typeface="Calibri"/>
                <a:cs typeface="Arial"/>
              </a:rPr>
              <a:t>5G?</a:t>
            </a:r>
            <a:endParaRPr lang="en-US" sz="4000" kern="0" dirty="0">
              <a:solidFill>
                <a:srgbClr val="4F81BD"/>
              </a:solidFill>
              <a:latin typeface="Calibri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6109" y="2150707"/>
            <a:ext cx="4755797" cy="2855056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800950"/>
              </p:ext>
            </p:extLst>
          </p:nvPr>
        </p:nvGraphicFramePr>
        <p:xfrm>
          <a:off x="338805" y="1425593"/>
          <a:ext cx="4573437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2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841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9111">
                <a:tc>
                  <a:txBody>
                    <a:bodyPr/>
                    <a:lstStyle/>
                    <a:p>
                      <a:pPr algn="ctr"/>
                      <a:r>
                        <a:rPr lang="en-AU" sz="36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AU" sz="3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Competitiveness – costly</a:t>
                      </a:r>
                      <a:r>
                        <a:rPr lang="en-US" sz="22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to lose customers to rivals</a:t>
                      </a:r>
                      <a:endParaRPr lang="en-AU" sz="22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534995"/>
              </p:ext>
            </p:extLst>
          </p:nvPr>
        </p:nvGraphicFramePr>
        <p:xfrm>
          <a:off x="338804" y="2376955"/>
          <a:ext cx="4573437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2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841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9111">
                <a:tc>
                  <a:txBody>
                    <a:bodyPr/>
                    <a:lstStyle/>
                    <a:p>
                      <a:pPr algn="ctr"/>
                      <a:r>
                        <a:rPr lang="en-AU" sz="3600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AU" sz="3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Cost per bit argument</a:t>
                      </a:r>
                      <a:endParaRPr lang="en-AU" sz="22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031711"/>
              </p:ext>
            </p:extLst>
          </p:nvPr>
        </p:nvGraphicFramePr>
        <p:xfrm>
          <a:off x="338804" y="3206397"/>
          <a:ext cx="4573437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2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841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9111">
                <a:tc>
                  <a:txBody>
                    <a:bodyPr/>
                    <a:lstStyle/>
                    <a:p>
                      <a:pPr algn="ctr"/>
                      <a:r>
                        <a:rPr lang="en-AU" sz="36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AU" sz="3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FWA as an additional source</a:t>
                      </a:r>
                      <a:r>
                        <a:rPr lang="en-US" sz="22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of revenue</a:t>
                      </a:r>
                      <a:endParaRPr lang="en-AU" sz="22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292256"/>
              </p:ext>
            </p:extLst>
          </p:nvPr>
        </p:nvGraphicFramePr>
        <p:xfrm>
          <a:off x="338804" y="4157759"/>
          <a:ext cx="4573437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2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841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9111">
                <a:tc>
                  <a:txBody>
                    <a:bodyPr/>
                    <a:lstStyle/>
                    <a:p>
                      <a:pPr algn="ctr"/>
                      <a:r>
                        <a:rPr lang="en-AU" sz="36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AU" sz="3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Gradual deployment</a:t>
                      </a:r>
                      <a:r>
                        <a:rPr lang="en-US" sz="22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2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– LTE provides full coverage</a:t>
                      </a:r>
                      <a:endParaRPr lang="en-AU" sz="22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024191"/>
              </p:ext>
            </p:extLst>
          </p:nvPr>
        </p:nvGraphicFramePr>
        <p:xfrm>
          <a:off x="338804" y="5109123"/>
          <a:ext cx="4573437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2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841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9111">
                <a:tc>
                  <a:txBody>
                    <a:bodyPr/>
                    <a:lstStyle/>
                    <a:p>
                      <a:pPr algn="ctr"/>
                      <a:r>
                        <a:rPr lang="en-AU" sz="3600" b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AU" sz="3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Leap of faith</a:t>
                      </a:r>
                      <a:r>
                        <a:rPr lang="en-US" sz="22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– build the network and the apps will come</a:t>
                      </a:r>
                      <a:endParaRPr lang="en-AU" sz="22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78934" y="5879802"/>
            <a:ext cx="70653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AU" sz="2200" u="sng" dirty="0" smtClean="0">
                <a:solidFill>
                  <a:schemeClr val="bg2">
                    <a:lumMod val="50000"/>
                  </a:schemeClr>
                </a:solidFill>
              </a:rPr>
              <a:t>Think of 5G when rolling out LTE – upgrading path</a:t>
            </a:r>
            <a:endParaRPr lang="en-AU" sz="2200" u="sng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93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680" y="363687"/>
            <a:ext cx="7768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0" dirty="0" smtClean="0">
                <a:solidFill>
                  <a:srgbClr val="4F81BD"/>
                </a:solidFill>
                <a:latin typeface="Calibri"/>
                <a:cs typeface="Arial"/>
              </a:rPr>
              <a:t>What about Business Solutions?</a:t>
            </a:r>
            <a:endParaRPr lang="en-US" sz="4000" kern="0" dirty="0">
              <a:solidFill>
                <a:srgbClr val="4F81BD"/>
              </a:solidFill>
              <a:latin typeface="Calibri"/>
              <a:cs typeface="Arial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892485"/>
              </p:ext>
            </p:extLst>
          </p:nvPr>
        </p:nvGraphicFramePr>
        <p:xfrm>
          <a:off x="338805" y="1425593"/>
          <a:ext cx="4573437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2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841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9111">
                <a:tc>
                  <a:txBody>
                    <a:bodyPr/>
                    <a:lstStyle/>
                    <a:p>
                      <a:pPr algn="ctr"/>
                      <a:r>
                        <a:rPr lang="en-AU" sz="36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AU" sz="3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Grow</a:t>
                      </a:r>
                      <a:r>
                        <a:rPr lang="en-US" sz="22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a</a:t>
                      </a:r>
                      <a:r>
                        <a:rPr lang="en-US" sz="22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wareness</a:t>
                      </a:r>
                      <a:r>
                        <a:rPr lang="en-US" sz="22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– too much hype and lack of 5G awareness</a:t>
                      </a:r>
                      <a:endParaRPr lang="en-AU" sz="22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24803"/>
              </p:ext>
            </p:extLst>
          </p:nvPr>
        </p:nvGraphicFramePr>
        <p:xfrm>
          <a:off x="338804" y="2376956"/>
          <a:ext cx="4573437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2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841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9111">
                <a:tc>
                  <a:txBody>
                    <a:bodyPr/>
                    <a:lstStyle/>
                    <a:p>
                      <a:pPr algn="ctr"/>
                      <a:r>
                        <a:rPr lang="en-AU" sz="3600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AU" sz="3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Ecosystem – from devices to applications</a:t>
                      </a:r>
                      <a:endParaRPr lang="en-AU" sz="22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895486"/>
              </p:ext>
            </p:extLst>
          </p:nvPr>
        </p:nvGraphicFramePr>
        <p:xfrm>
          <a:off x="338804" y="3328319"/>
          <a:ext cx="4573437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2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841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9111">
                <a:tc>
                  <a:txBody>
                    <a:bodyPr/>
                    <a:lstStyle/>
                    <a:p>
                      <a:pPr algn="ctr"/>
                      <a:r>
                        <a:rPr lang="en-AU" sz="36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AU" sz="3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Co-creation with</a:t>
                      </a:r>
                      <a:r>
                        <a:rPr lang="en-US" sz="22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customers</a:t>
                      </a:r>
                      <a:endParaRPr lang="en-AU" sz="22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975411"/>
              </p:ext>
            </p:extLst>
          </p:nvPr>
        </p:nvGraphicFramePr>
        <p:xfrm>
          <a:off x="338804" y="4157762"/>
          <a:ext cx="4573437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2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841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9111">
                <a:tc>
                  <a:txBody>
                    <a:bodyPr/>
                    <a:lstStyle/>
                    <a:p>
                      <a:pPr algn="ctr"/>
                      <a:r>
                        <a:rPr lang="en-AU" sz="36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AU" sz="3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From</a:t>
                      </a:r>
                      <a:r>
                        <a:rPr lang="en-US" sz="22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technology to business outcomes</a:t>
                      </a:r>
                      <a:endParaRPr lang="en-AU" sz="22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950" y="2102772"/>
            <a:ext cx="4584069" cy="3322637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185844"/>
              </p:ext>
            </p:extLst>
          </p:nvPr>
        </p:nvGraphicFramePr>
        <p:xfrm>
          <a:off x="338804" y="5109123"/>
          <a:ext cx="4573437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2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841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9111">
                <a:tc>
                  <a:txBody>
                    <a:bodyPr/>
                    <a:lstStyle/>
                    <a:p>
                      <a:pPr algn="ctr"/>
                      <a:r>
                        <a:rPr lang="en-AU" sz="3600" b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AU" sz="3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Private</a:t>
                      </a:r>
                      <a:r>
                        <a:rPr lang="en-US" sz="22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network vs </a:t>
                      </a:r>
                      <a:r>
                        <a:rPr lang="en-US" sz="22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WiFi</a:t>
                      </a:r>
                      <a:r>
                        <a:rPr lang="en-US" sz="22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6?</a:t>
                      </a:r>
                      <a:endParaRPr lang="en-AU" sz="22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38692" y="5805377"/>
            <a:ext cx="70653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AU" sz="2200" u="sng" dirty="0">
                <a:solidFill>
                  <a:schemeClr val="bg2">
                    <a:lumMod val="50000"/>
                  </a:schemeClr>
                </a:solidFill>
              </a:rPr>
              <a:t>Not all </a:t>
            </a:r>
            <a:r>
              <a:rPr lang="en-AU" sz="2200" u="sng" dirty="0" err="1" smtClean="0">
                <a:solidFill>
                  <a:schemeClr val="bg2">
                    <a:lumMod val="50000"/>
                  </a:schemeClr>
                </a:solidFill>
              </a:rPr>
              <a:t>telcos</a:t>
            </a:r>
            <a:r>
              <a:rPr lang="en-AU" sz="2200" u="sng" dirty="0" smtClean="0">
                <a:solidFill>
                  <a:schemeClr val="bg2">
                    <a:lumMod val="50000"/>
                  </a:schemeClr>
                </a:solidFill>
              </a:rPr>
              <a:t>/markets are ready to develop these solutions</a:t>
            </a:r>
            <a:endParaRPr lang="en-AU" sz="2200" u="sng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13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55419" y="117475"/>
            <a:ext cx="8986981" cy="1061537"/>
          </a:xfrm>
        </p:spPr>
        <p:txBody>
          <a:bodyPr/>
          <a:lstStyle/>
          <a:p>
            <a:r>
              <a:rPr lang="en-US" dirty="0" smtClean="0"/>
              <a:t>Is our country ready for 5G?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005" y="2154129"/>
            <a:ext cx="1022141" cy="6801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965" y="3067057"/>
            <a:ext cx="982089" cy="6801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017" y="3981347"/>
            <a:ext cx="1048264" cy="69757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1045" y="4947615"/>
            <a:ext cx="1102995" cy="579962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2711303" y="1429029"/>
            <a:ext cx="5008710" cy="13176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600" dirty="0" smtClean="0"/>
              <a:t>Staying ahead in 5G adoption is key for some policy makers – economic benefits </a:t>
            </a:r>
            <a:r>
              <a:rPr lang="en-AU" sz="1600" dirty="0" smtClean="0"/>
              <a:t>($billions </a:t>
            </a:r>
            <a:r>
              <a:rPr lang="en-AU" sz="1600" dirty="0" smtClean="0"/>
              <a:t>more to GDP, </a:t>
            </a:r>
            <a:r>
              <a:rPr lang="en-AU" sz="1600" dirty="0" smtClean="0"/>
              <a:t>smart </a:t>
            </a:r>
            <a:r>
              <a:rPr lang="en-AU" sz="1600" dirty="0" smtClean="0"/>
              <a:t>cities, </a:t>
            </a:r>
            <a:r>
              <a:rPr lang="en-AU" sz="1600" dirty="0" smtClean="0"/>
              <a:t>productivity, jobs</a:t>
            </a:r>
            <a:r>
              <a:rPr lang="en-AU" sz="1600" dirty="0" smtClean="0"/>
              <a:t>, innovation)</a:t>
            </a:r>
            <a:endParaRPr lang="en-AU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2711302" y="3154304"/>
            <a:ext cx="5008710" cy="13176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600" dirty="0"/>
              <a:t>Assess readiness based by benchmarking against market </a:t>
            </a:r>
            <a:r>
              <a:rPr lang="en-AU" sz="1600" dirty="0" smtClean="0"/>
              <a:t>leaders – market readiness and regulatory readiness</a:t>
            </a:r>
            <a:endParaRPr lang="en-AU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2711302" y="4879579"/>
            <a:ext cx="5008710" cy="13176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600" dirty="0"/>
              <a:t>Gap Analysis – </a:t>
            </a:r>
            <a:r>
              <a:rPr lang="en-AU" sz="1600" dirty="0" smtClean="0"/>
              <a:t>assess current situation, identify </a:t>
            </a:r>
            <a:r>
              <a:rPr lang="en-AU" sz="1600" dirty="0"/>
              <a:t>gaps and provide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00878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55419" y="117475"/>
            <a:ext cx="8986981" cy="1061537"/>
          </a:xfrm>
        </p:spPr>
        <p:txBody>
          <a:bodyPr/>
          <a:lstStyle/>
          <a:p>
            <a:r>
              <a:rPr lang="en-US" dirty="0" smtClean="0"/>
              <a:t>Market Readiness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366538"/>
              </p:ext>
            </p:extLst>
          </p:nvPr>
        </p:nvGraphicFramePr>
        <p:xfrm>
          <a:off x="646891" y="1132366"/>
          <a:ext cx="7639505" cy="5212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5650"/>
                <a:gridCol w="5863855"/>
              </a:tblGrid>
              <a:tr h="630510">
                <a:tc>
                  <a:txBody>
                    <a:bodyPr/>
                    <a:lstStyle/>
                    <a:p>
                      <a:pPr algn="l"/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Infrastructure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Readiness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Is the current infrastructure ready to support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5G?</a:t>
                      </a:r>
                      <a:endParaRPr lang="en-AU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Backhaul infrastructure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Higher speed LTE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Small cell deployment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720777">
                <a:tc>
                  <a:txBody>
                    <a:bodyPr/>
                    <a:lstStyle/>
                    <a:p>
                      <a:pPr algn="l"/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Industry Readiness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Is the industry ready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to deploy 5G?</a:t>
                      </a:r>
                      <a:endParaRPr lang="en-AU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R&amp;D and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manufacturing activities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Operator 5G preparation – trials, and vendor engagement (devices, network supplier selection)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720777">
                <a:tc>
                  <a:txBody>
                    <a:bodyPr/>
                    <a:lstStyle/>
                    <a:p>
                      <a:pPr algn="l"/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User Readiness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Will the people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buy into 5G?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Current mobile and Internet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usage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Level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of </a:t>
                      </a:r>
                      <a:r>
                        <a:rPr lang="en-AU" b="1" baseline="0" dirty="0" err="1" smtClean="0">
                          <a:solidFill>
                            <a:schemeClr val="bg1"/>
                          </a:solidFill>
                        </a:rPr>
                        <a:t>IoT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activities within the business segment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Availability of government services via mobile/Internet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32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55419" y="117475"/>
            <a:ext cx="8986981" cy="1061537"/>
          </a:xfrm>
        </p:spPr>
        <p:txBody>
          <a:bodyPr/>
          <a:lstStyle/>
          <a:p>
            <a:r>
              <a:rPr lang="en-US" dirty="0" smtClean="0"/>
              <a:t>Regulatory Readiness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505421"/>
              </p:ext>
            </p:extLst>
          </p:nvPr>
        </p:nvGraphicFramePr>
        <p:xfrm>
          <a:off x="646891" y="1132366"/>
          <a:ext cx="7639505" cy="53734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5650"/>
                <a:gridCol w="5863855"/>
              </a:tblGrid>
              <a:tr h="630510">
                <a:tc>
                  <a:txBody>
                    <a:bodyPr/>
                    <a:lstStyle/>
                    <a:p>
                      <a:pPr algn="l"/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Spectrum Allocation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1,886 MHz – how much is available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Availability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for &lt;1GHz, 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1-6GHz 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and </a:t>
                      </a:r>
                      <a:r>
                        <a:rPr lang="en-AU" b="1" baseline="0" dirty="0" err="1" smtClean="0">
                          <a:solidFill>
                            <a:schemeClr val="bg1"/>
                          </a:solidFill>
                        </a:rPr>
                        <a:t>mmWave</a:t>
                      </a:r>
                      <a:endParaRPr lang="en-AU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Timeframe: Spectrum allocation roadmap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720777">
                <a:tc>
                  <a:txBody>
                    <a:bodyPr/>
                    <a:lstStyle/>
                    <a:p>
                      <a:pPr algn="l"/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Licence Fees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Does the existing spectrum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pricing </a:t>
                      </a: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formula work? (think GHz bandwidth)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Base station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licensing (think small cell)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Subscriber licence</a:t>
                      </a: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 (think </a:t>
                      </a:r>
                      <a:r>
                        <a:rPr lang="en-AU" b="1" dirty="0" err="1" smtClean="0">
                          <a:solidFill>
                            <a:schemeClr val="bg1"/>
                          </a:solidFill>
                        </a:rPr>
                        <a:t>IoT</a:t>
                      </a: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720777">
                <a:tc>
                  <a:txBody>
                    <a:bodyPr/>
                    <a:lstStyle/>
                    <a:p>
                      <a:pPr algn="l"/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Site Acquisition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&amp; Sharing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Site access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– framework for building towers and access to buildings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Street furniture – lamppost, bus stops, etc.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720777">
                <a:tc>
                  <a:txBody>
                    <a:bodyPr/>
                    <a:lstStyle/>
                    <a:p>
                      <a:pPr algn="l"/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Backhaul Options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Access to incumbent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fibre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National fibre infrastructure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Wireless backhaul</a:t>
                      </a:r>
                      <a:r>
                        <a:rPr lang="en-A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– likely to be hybrid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720777">
                <a:tc>
                  <a:txBody>
                    <a:bodyPr/>
                    <a:lstStyle/>
                    <a:p>
                      <a:pPr algn="l"/>
                      <a:r>
                        <a:rPr lang="en-AU" b="1" dirty="0" err="1" smtClean="0">
                          <a:solidFill>
                            <a:schemeClr val="bg1"/>
                          </a:solidFill>
                        </a:rPr>
                        <a:t>QoS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Coverage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requirements tied to spectrum licence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720777">
                <a:tc>
                  <a:txBody>
                    <a:bodyPr/>
                    <a:lstStyle/>
                    <a:p>
                      <a:pPr algn="l"/>
                      <a:r>
                        <a:rPr lang="en-AU" b="1" smtClean="0">
                          <a:solidFill>
                            <a:schemeClr val="bg1"/>
                          </a:solidFill>
                        </a:rPr>
                        <a:t>Others considerations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AU" b="1" dirty="0" smtClean="0">
                          <a:solidFill>
                            <a:schemeClr val="bg1"/>
                          </a:solidFill>
                        </a:rPr>
                        <a:t>Cybersecurity,</a:t>
                      </a:r>
                      <a:r>
                        <a:rPr lang="en-AU" b="1" baseline="0" dirty="0" smtClean="0">
                          <a:solidFill>
                            <a:schemeClr val="bg1"/>
                          </a:solidFill>
                        </a:rPr>
                        <a:t> numbering, smart city initiative</a:t>
                      </a:r>
                      <a:endParaRPr lang="en-AU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53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29034" y="2278674"/>
            <a:ext cx="38344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100" b="1" dirty="0">
                <a:solidFill>
                  <a:srgbClr val="0070C0"/>
                </a:solidFill>
                <a:latin typeface="Calibri Light" panose="020F0302020204030204"/>
              </a:rPr>
              <a:t> </a:t>
            </a:r>
            <a:r>
              <a:rPr lang="en-US" sz="2100" b="1" dirty="0">
                <a:solidFill>
                  <a:srgbClr val="0070C0"/>
                </a:solidFill>
                <a:latin typeface="Calibri" panose="020F0502020204030204"/>
              </a:rPr>
              <a:t>“Committed to</a:t>
            </a:r>
          </a:p>
          <a:p>
            <a:pPr algn="ctr">
              <a:defRPr/>
            </a:pPr>
            <a:r>
              <a:rPr lang="en-US" sz="2100" b="1" dirty="0">
                <a:solidFill>
                  <a:srgbClr val="0070C0"/>
                </a:solidFill>
                <a:latin typeface="Calibri" panose="020F0502020204030204"/>
              </a:rPr>
              <a:t>                      connecting the WORLD”</a:t>
            </a:r>
            <a:endParaRPr lang="en-US" sz="2100" dirty="0">
              <a:solidFill>
                <a:srgbClr val="0070C0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US" sz="2100" dirty="0">
                <a:solidFill>
                  <a:srgbClr val="0070C0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24288" y="2470392"/>
            <a:ext cx="2258952" cy="7155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50" b="1" dirty="0">
                <a:ln w="28575">
                  <a:solidFill>
                    <a:prstClr val="white"/>
                  </a:solidFill>
                </a:ln>
                <a:solidFill>
                  <a:srgbClr val="0070C0"/>
                </a:solidFill>
                <a:latin typeface="Arial Black" pitchFamily="34" charset="0"/>
              </a:rPr>
              <a:t>I T</a:t>
            </a:r>
            <a:r>
              <a:rPr lang="en-US" sz="2100" b="1" dirty="0">
                <a:ln w="28575">
                  <a:solidFill>
                    <a:prstClr val="white"/>
                  </a:solidFill>
                </a:ln>
                <a:solidFill>
                  <a:srgbClr val="CC3300"/>
                </a:solidFill>
                <a:latin typeface="Arial Black" pitchFamily="34" charset="0"/>
              </a:rPr>
              <a:t>hank</a:t>
            </a:r>
            <a:r>
              <a:rPr lang="en-US" sz="4050" b="1" dirty="0">
                <a:ln w="28575">
                  <a:solidFill>
                    <a:prstClr val="white"/>
                  </a:solidFill>
                </a:ln>
                <a:solidFill>
                  <a:srgbClr val="0070C0"/>
                </a:solidFill>
                <a:latin typeface="Arial Black" pitchFamily="34" charset="0"/>
              </a:rPr>
              <a:t> U</a:t>
            </a:r>
            <a:endParaRPr lang="en-US" sz="4050" dirty="0">
              <a:ln w="28575">
                <a:solidFill>
                  <a:prstClr val="white"/>
                </a:solidFill>
              </a:ln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1" name="AutoShape 4" descr="Image result for ITU smart c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813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5956485-90FB-4C7B-AC78-C6AF01435BDD}"/>
</file>

<file path=customXml/itemProps2.xml><?xml version="1.0" encoding="utf-8"?>
<ds:datastoreItem xmlns:ds="http://schemas.openxmlformats.org/officeDocument/2006/customXml" ds:itemID="{53989D45-ADB8-4385-9BDD-B0B1FB8DAE68}"/>
</file>

<file path=customXml/itemProps3.xml><?xml version="1.0" encoding="utf-8"?>
<ds:datastoreItem xmlns:ds="http://schemas.openxmlformats.org/officeDocument/2006/customXml" ds:itemID="{2A850776-F15A-4FFE-B14C-E0F3362FBAF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4724</TotalTime>
  <Words>538</Words>
  <Application>Microsoft Office PowerPoint</Application>
  <PresentationFormat>On-screen Show (4:3)</PresentationFormat>
  <Paragraphs>109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Gill Sans</vt:lpstr>
      <vt:lpstr>ＭＳ Ｐゴシック</vt:lpstr>
      <vt:lpstr>ヒラギノ角ゴ ProN W3</vt:lpstr>
      <vt:lpstr>Arial</vt:lpstr>
      <vt:lpstr>Arial Black</vt:lpstr>
      <vt:lpstr>Calibri</vt:lpstr>
      <vt:lpstr>Calibri Light</vt:lpstr>
      <vt:lpstr>Wingdings</vt:lpstr>
      <vt:lpstr>Office Theme</vt:lpstr>
      <vt:lpstr>5G (IMT-2020) Enabling Digital Services</vt:lpstr>
      <vt:lpstr>Where are we – hype vs reality?</vt:lpstr>
      <vt:lpstr>Other 5G Market Development</vt:lpstr>
      <vt:lpstr>PowerPoint Presentation</vt:lpstr>
      <vt:lpstr>PowerPoint Presentation</vt:lpstr>
      <vt:lpstr>Is our country ready for 5G?</vt:lpstr>
      <vt:lpstr>Market Readiness</vt:lpstr>
      <vt:lpstr>Regulatory Readiness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Topics</dc:title>
  <dc:creator>ITU - AMR</dc:creator>
  <cp:lastModifiedBy>Siow Meng Soh</cp:lastModifiedBy>
  <cp:revision>147</cp:revision>
  <dcterms:created xsi:type="dcterms:W3CDTF">2016-01-11T04:07:16Z</dcterms:created>
  <dcterms:modified xsi:type="dcterms:W3CDTF">2019-04-11T23:06:19Z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