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olors3.xml" ContentType="application/vnd.ms-office.chartcolorstyle+xml"/>
  <Override PartName="/ppt/charts/chart3.xml" ContentType="application/vnd.openxmlformats-officedocument.drawingml.chart+xml"/>
  <Override PartName="/ppt/charts/chart1.xml" ContentType="application/vnd.openxmlformats-officedocument.drawingml.chart+xml"/>
  <Override PartName="/ppt/charts/style3.xml" ContentType="application/vnd.ms-office.chartstyle+xml"/>
  <Override PartName="/ppt/charts/colors1.xml" ContentType="application/vnd.ms-office.chartcolorstyle+xml"/>
  <Override PartName="/ppt/charts/style1.xml" ContentType="application/vnd.ms-office.chartstyle+xml"/>
  <Override PartName="/ppt/charts/style2.xml" ContentType="application/vnd.ms-office.chartstyle+xml"/>
  <Override PartName="/ppt/charts/chart2.xml" ContentType="application/vnd.openxmlformats-officedocument.drawingml.chart+xml"/>
  <Override PartName="/ppt/charts/colors2.xml" ContentType="application/vnd.ms-office.chartcolorstyle+xml"/>
  <Override PartName="/ppt/theme/themeOverride1.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75" d="100"/>
          <a:sy n="75" d="100"/>
        </p:scale>
        <p:origin x="58" y="5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esktop\Copy%20of%20Chart%20IM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istrator\Desktop\Copy%20of%20Chart%20IM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IMT Spectrum After WRC-07 (MHZ)</a:t>
            </a:r>
          </a:p>
        </c:rich>
      </c:tx>
      <c:layout>
        <c:manualLayout>
          <c:xMode val="edge"/>
          <c:yMode val="edge"/>
          <c:x val="1.1596675415573385E-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Sheet1!$B$23</c:f>
              <c:strCache>
                <c:ptCount val="1"/>
                <c:pt idx="0">
                  <c:v>&lt;20% of countries</c:v>
                </c:pt>
              </c:strCache>
            </c:strRef>
          </c:tx>
          <c:spPr>
            <a:solidFill>
              <a:schemeClr val="accent1"/>
            </a:solidFill>
            <a:ln>
              <a:noFill/>
            </a:ln>
            <a:effectLst/>
            <a:sp3d/>
          </c:spPr>
          <c:invertIfNegative val="0"/>
          <c:cat>
            <c:strRef>
              <c:f>Sheet1!$C$22:$F$22</c:f>
              <c:strCache>
                <c:ptCount val="4"/>
                <c:pt idx="0">
                  <c:v>Region 1 (121 Countries)</c:v>
                </c:pt>
                <c:pt idx="1">
                  <c:v>Region 2 (35 Countries)</c:v>
                </c:pt>
                <c:pt idx="2">
                  <c:v>Region3  (37 Countries)</c:v>
                </c:pt>
                <c:pt idx="3">
                  <c:v>World</c:v>
                </c:pt>
              </c:strCache>
            </c:strRef>
          </c:cat>
          <c:val>
            <c:numRef>
              <c:f>Sheet1!$C$23:$F$23</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0-53C7-4B17-9954-54E9C629F789}"/>
            </c:ext>
          </c:extLst>
        </c:ser>
        <c:ser>
          <c:idx val="1"/>
          <c:order val="1"/>
          <c:tx>
            <c:strRef>
              <c:f>Sheet1!$B$24</c:f>
              <c:strCache>
                <c:ptCount val="1"/>
                <c:pt idx="0">
                  <c:v>20 to 80 of countries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Sheet1!$C$22:$F$22</c:f>
              <c:strCache>
                <c:ptCount val="4"/>
                <c:pt idx="0">
                  <c:v>Region 1 (121 Countries)</c:v>
                </c:pt>
                <c:pt idx="1">
                  <c:v>Region 2 (35 Countries)</c:v>
                </c:pt>
                <c:pt idx="2">
                  <c:v>Region3  (37 Countries)</c:v>
                </c:pt>
                <c:pt idx="3">
                  <c:v>World</c:v>
                </c:pt>
              </c:strCache>
            </c:strRef>
          </c:cat>
          <c:val>
            <c:numRef>
              <c:f>Sheet1!$C$24:$F$24</c:f>
              <c:numCache>
                <c:formatCode>General</c:formatCode>
                <c:ptCount val="4"/>
                <c:pt idx="0">
                  <c:v>200</c:v>
                </c:pt>
                <c:pt idx="1">
                  <c:v>0</c:v>
                </c:pt>
                <c:pt idx="2">
                  <c:v>292</c:v>
                </c:pt>
                <c:pt idx="3">
                  <c:v>292</c:v>
                </c:pt>
              </c:numCache>
            </c:numRef>
          </c:val>
          <c:extLst xmlns:c16r2="http://schemas.microsoft.com/office/drawing/2015/06/chart">
            <c:ext xmlns:c16="http://schemas.microsoft.com/office/drawing/2014/chart" uri="{C3380CC4-5D6E-409C-BE32-E72D297353CC}">
              <c16:uniqueId val="{00000001-53C7-4B17-9954-54E9C629F789}"/>
            </c:ext>
          </c:extLst>
        </c:ser>
        <c:ser>
          <c:idx val="2"/>
          <c:order val="2"/>
          <c:tx>
            <c:strRef>
              <c:f>Sheet1!$B$25</c:f>
              <c:strCache>
                <c:ptCount val="1"/>
                <c:pt idx="0">
                  <c:v>80 to 99% Countries</c:v>
                </c:pt>
              </c:strCache>
            </c:strRef>
          </c:tx>
          <c:spPr>
            <a:solidFill>
              <a:schemeClr val="accent3"/>
            </a:solidFill>
            <a:ln>
              <a:noFill/>
            </a:ln>
            <a:effectLst/>
            <a:sp3d/>
          </c:spPr>
          <c:invertIfNegative val="0"/>
          <c:cat>
            <c:strRef>
              <c:f>Sheet1!$C$22:$F$22</c:f>
              <c:strCache>
                <c:ptCount val="4"/>
                <c:pt idx="0">
                  <c:v>Region 1 (121 Countries)</c:v>
                </c:pt>
                <c:pt idx="1">
                  <c:v>Region 2 (35 Countries)</c:v>
                </c:pt>
                <c:pt idx="2">
                  <c:v>Region3  (37 Countries)</c:v>
                </c:pt>
                <c:pt idx="3">
                  <c:v>World</c:v>
                </c:pt>
              </c:strCache>
            </c:strRef>
          </c:cat>
          <c:val>
            <c:numRef>
              <c:f>Sheet1!$C$25:$F$25</c:f>
              <c:numCache>
                <c:formatCode>General</c:formatCode>
                <c:ptCount val="4"/>
                <c:pt idx="0">
                  <c:v>0</c:v>
                </c:pt>
                <c:pt idx="1">
                  <c:v>0</c:v>
                </c:pt>
                <c:pt idx="2">
                  <c:v>0</c:v>
                </c:pt>
                <c:pt idx="3">
                  <c:v>26</c:v>
                </c:pt>
              </c:numCache>
            </c:numRef>
          </c:val>
          <c:extLst xmlns:c16r2="http://schemas.microsoft.com/office/drawing/2015/06/chart">
            <c:ext xmlns:c16="http://schemas.microsoft.com/office/drawing/2014/chart" uri="{C3380CC4-5D6E-409C-BE32-E72D297353CC}">
              <c16:uniqueId val="{00000002-53C7-4B17-9954-54E9C629F789}"/>
            </c:ext>
          </c:extLst>
        </c:ser>
        <c:ser>
          <c:idx val="3"/>
          <c:order val="3"/>
          <c:tx>
            <c:strRef>
              <c:f>Sheet1!$B$26</c:f>
              <c:strCache>
                <c:ptCount val="1"/>
                <c:pt idx="0">
                  <c:v>100% Countries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Sheet1!$C$22:$F$22</c:f>
              <c:strCache>
                <c:ptCount val="4"/>
                <c:pt idx="0">
                  <c:v>Region 1 (121 Countries)</c:v>
                </c:pt>
                <c:pt idx="1">
                  <c:v>Region 2 (35 Countries)</c:v>
                </c:pt>
                <c:pt idx="2">
                  <c:v>Region3  (37 Countries)</c:v>
                </c:pt>
                <c:pt idx="3">
                  <c:v>World</c:v>
                </c:pt>
              </c:strCache>
            </c:strRef>
          </c:cat>
          <c:val>
            <c:numRef>
              <c:f>Sheet1!$C$26:$F$26</c:f>
              <c:numCache>
                <c:formatCode>General</c:formatCode>
                <c:ptCount val="4"/>
                <c:pt idx="0">
                  <c:v>885</c:v>
                </c:pt>
                <c:pt idx="1">
                  <c:v>951</c:v>
                </c:pt>
                <c:pt idx="2">
                  <c:v>885</c:v>
                </c:pt>
                <c:pt idx="3">
                  <c:v>859</c:v>
                </c:pt>
              </c:numCache>
            </c:numRef>
          </c:val>
          <c:extLst xmlns:c16r2="http://schemas.microsoft.com/office/drawing/2015/06/chart">
            <c:ext xmlns:c16="http://schemas.microsoft.com/office/drawing/2014/chart" uri="{C3380CC4-5D6E-409C-BE32-E72D297353CC}">
              <c16:uniqueId val="{00000003-53C7-4B17-9954-54E9C629F789}"/>
            </c:ext>
          </c:extLst>
        </c:ser>
        <c:dLbls>
          <c:showLegendKey val="0"/>
          <c:showVal val="0"/>
          <c:showCatName val="0"/>
          <c:showSerName val="0"/>
          <c:showPercent val="0"/>
          <c:showBubbleSize val="0"/>
        </c:dLbls>
        <c:gapWidth val="150"/>
        <c:shape val="box"/>
        <c:axId val="323225544"/>
        <c:axId val="323226328"/>
        <c:axId val="0"/>
      </c:bar3DChart>
      <c:catAx>
        <c:axId val="323225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226328"/>
        <c:crosses val="autoZero"/>
        <c:auto val="1"/>
        <c:lblAlgn val="ctr"/>
        <c:lblOffset val="100"/>
        <c:noMultiLvlLbl val="0"/>
      </c:catAx>
      <c:valAx>
        <c:axId val="323226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225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IMT Bands After WRC-15 (Number of countries identified)</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280155197991554E-2"/>
          <c:y val="0.10254818993888105"/>
          <c:w val="0.95416912016432731"/>
          <c:h val="0.79289272902946373"/>
        </c:manualLayout>
      </c:layout>
      <c:bar3DChart>
        <c:barDir val="col"/>
        <c:grouping val="stacked"/>
        <c:varyColors val="0"/>
        <c:ser>
          <c:idx val="0"/>
          <c:order val="0"/>
          <c:tx>
            <c:strRef>
              <c:f>Sheet1!$B$39</c:f>
              <c:strCache>
                <c:ptCount val="1"/>
                <c:pt idx="0">
                  <c:v>Region 1 (121 Countries)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Sheet1!$C$38:$AC$38</c:f>
              <c:strCache>
                <c:ptCount val="27"/>
                <c:pt idx="0">
                  <c:v>450-470</c:v>
                </c:pt>
                <c:pt idx="1">
                  <c:v>470-608</c:v>
                </c:pt>
                <c:pt idx="2">
                  <c:v>608-610</c:v>
                </c:pt>
                <c:pt idx="3">
                  <c:v>610-614</c:v>
                </c:pt>
                <c:pt idx="4">
                  <c:v>614-694</c:v>
                </c:pt>
                <c:pt idx="5">
                  <c:v>694-698</c:v>
                </c:pt>
                <c:pt idx="6">
                  <c:v>698-790</c:v>
                </c:pt>
                <c:pt idx="7">
                  <c:v>790-806</c:v>
                </c:pt>
                <c:pt idx="8">
                  <c:v>806-862</c:v>
                </c:pt>
                <c:pt idx="9">
                  <c:v>862-890</c:v>
                </c:pt>
                <c:pt idx="10">
                  <c:v>890-902</c:v>
                </c:pt>
                <c:pt idx="11">
                  <c:v>902-928</c:v>
                </c:pt>
                <c:pt idx="12">
                  <c:v>928-960</c:v>
                </c:pt>
                <c:pt idx="13">
                  <c:v>1427-1452</c:v>
                </c:pt>
                <c:pt idx="14">
                  <c:v>1452-1492</c:v>
                </c:pt>
                <c:pt idx="15">
                  <c:v>1492-1518</c:v>
                </c:pt>
                <c:pt idx="16">
                  <c:v>1710-1885</c:v>
                </c:pt>
                <c:pt idx="17">
                  <c:v>1885-2025</c:v>
                </c:pt>
                <c:pt idx="18">
                  <c:v>2110-2200</c:v>
                </c:pt>
                <c:pt idx="19">
                  <c:v>2300-2400</c:v>
                </c:pt>
                <c:pt idx="20">
                  <c:v>2500-2690</c:v>
                </c:pt>
                <c:pt idx="21">
                  <c:v>3300-3400</c:v>
                </c:pt>
                <c:pt idx="22">
                  <c:v>3400-3500</c:v>
                </c:pt>
                <c:pt idx="23">
                  <c:v>3500-3600</c:v>
                </c:pt>
                <c:pt idx="24">
                  <c:v>3600-3700</c:v>
                </c:pt>
                <c:pt idx="25">
                  <c:v>4800-4900</c:v>
                </c:pt>
                <c:pt idx="26">
                  <c:v>4900-4990</c:v>
                </c:pt>
              </c:strCache>
            </c:strRef>
          </c:cat>
          <c:val>
            <c:numRef>
              <c:f>Sheet1!$C$39:$AC$39</c:f>
              <c:numCache>
                <c:formatCode>General</c:formatCode>
                <c:ptCount val="27"/>
                <c:pt idx="0">
                  <c:v>121</c:v>
                </c:pt>
                <c:pt idx="1">
                  <c:v>0</c:v>
                </c:pt>
                <c:pt idx="2">
                  <c:v>0</c:v>
                </c:pt>
                <c:pt idx="3">
                  <c:v>0</c:v>
                </c:pt>
                <c:pt idx="4">
                  <c:v>0</c:v>
                </c:pt>
                <c:pt idx="5">
                  <c:v>121</c:v>
                </c:pt>
                <c:pt idx="6">
                  <c:v>121</c:v>
                </c:pt>
                <c:pt idx="7">
                  <c:v>121</c:v>
                </c:pt>
                <c:pt idx="8">
                  <c:v>121</c:v>
                </c:pt>
                <c:pt idx="9">
                  <c:v>121</c:v>
                </c:pt>
                <c:pt idx="10">
                  <c:v>121</c:v>
                </c:pt>
                <c:pt idx="11">
                  <c:v>121</c:v>
                </c:pt>
                <c:pt idx="12">
                  <c:v>121</c:v>
                </c:pt>
                <c:pt idx="13">
                  <c:v>121</c:v>
                </c:pt>
                <c:pt idx="14">
                  <c:v>53</c:v>
                </c:pt>
                <c:pt idx="15">
                  <c:v>121</c:v>
                </c:pt>
                <c:pt idx="16">
                  <c:v>121</c:v>
                </c:pt>
                <c:pt idx="17">
                  <c:v>121</c:v>
                </c:pt>
                <c:pt idx="18">
                  <c:v>121</c:v>
                </c:pt>
                <c:pt idx="19">
                  <c:v>121</c:v>
                </c:pt>
                <c:pt idx="20">
                  <c:v>121</c:v>
                </c:pt>
                <c:pt idx="21">
                  <c:v>33</c:v>
                </c:pt>
                <c:pt idx="22">
                  <c:v>121</c:v>
                </c:pt>
                <c:pt idx="23">
                  <c:v>121</c:v>
                </c:pt>
                <c:pt idx="24">
                  <c:v>0</c:v>
                </c:pt>
                <c:pt idx="25">
                  <c:v>0</c:v>
                </c:pt>
                <c:pt idx="26">
                  <c:v>0</c:v>
                </c:pt>
              </c:numCache>
            </c:numRef>
          </c:val>
          <c:extLst xmlns:c16r2="http://schemas.microsoft.com/office/drawing/2015/06/chart">
            <c:ext xmlns:c16="http://schemas.microsoft.com/office/drawing/2014/chart" uri="{C3380CC4-5D6E-409C-BE32-E72D297353CC}">
              <c16:uniqueId val="{00000000-88F3-404A-A864-20F8F09BBBB8}"/>
            </c:ext>
          </c:extLst>
        </c:ser>
        <c:ser>
          <c:idx val="1"/>
          <c:order val="1"/>
          <c:tx>
            <c:strRef>
              <c:f>Sheet1!$B$40</c:f>
              <c:strCache>
                <c:ptCount val="1"/>
                <c:pt idx="0">
                  <c:v>Region 2 (35 Countries)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Sheet1!$C$38:$AC$38</c:f>
              <c:strCache>
                <c:ptCount val="27"/>
                <c:pt idx="0">
                  <c:v>450-470</c:v>
                </c:pt>
                <c:pt idx="1">
                  <c:v>470-608</c:v>
                </c:pt>
                <c:pt idx="2">
                  <c:v>608-610</c:v>
                </c:pt>
                <c:pt idx="3">
                  <c:v>610-614</c:v>
                </c:pt>
                <c:pt idx="4">
                  <c:v>614-694</c:v>
                </c:pt>
                <c:pt idx="5">
                  <c:v>694-698</c:v>
                </c:pt>
                <c:pt idx="6">
                  <c:v>698-790</c:v>
                </c:pt>
                <c:pt idx="7">
                  <c:v>790-806</c:v>
                </c:pt>
                <c:pt idx="8">
                  <c:v>806-862</c:v>
                </c:pt>
                <c:pt idx="9">
                  <c:v>862-890</c:v>
                </c:pt>
                <c:pt idx="10">
                  <c:v>890-902</c:v>
                </c:pt>
                <c:pt idx="11">
                  <c:v>902-928</c:v>
                </c:pt>
                <c:pt idx="12">
                  <c:v>928-960</c:v>
                </c:pt>
                <c:pt idx="13">
                  <c:v>1427-1452</c:v>
                </c:pt>
                <c:pt idx="14">
                  <c:v>1452-1492</c:v>
                </c:pt>
                <c:pt idx="15">
                  <c:v>1492-1518</c:v>
                </c:pt>
                <c:pt idx="16">
                  <c:v>1710-1885</c:v>
                </c:pt>
                <c:pt idx="17">
                  <c:v>1885-2025</c:v>
                </c:pt>
                <c:pt idx="18">
                  <c:v>2110-2200</c:v>
                </c:pt>
                <c:pt idx="19">
                  <c:v>2300-2400</c:v>
                </c:pt>
                <c:pt idx="20">
                  <c:v>2500-2690</c:v>
                </c:pt>
                <c:pt idx="21">
                  <c:v>3300-3400</c:v>
                </c:pt>
                <c:pt idx="22">
                  <c:v>3400-3500</c:v>
                </c:pt>
                <c:pt idx="23">
                  <c:v>3500-3600</c:v>
                </c:pt>
                <c:pt idx="24">
                  <c:v>3600-3700</c:v>
                </c:pt>
                <c:pt idx="25">
                  <c:v>4800-4900</c:v>
                </c:pt>
                <c:pt idx="26">
                  <c:v>4900-4990</c:v>
                </c:pt>
              </c:strCache>
            </c:strRef>
          </c:cat>
          <c:val>
            <c:numRef>
              <c:f>Sheet1!$C$40:$AC$40</c:f>
              <c:numCache>
                <c:formatCode>General</c:formatCode>
                <c:ptCount val="27"/>
                <c:pt idx="0">
                  <c:v>35</c:v>
                </c:pt>
                <c:pt idx="1">
                  <c:v>5</c:v>
                </c:pt>
                <c:pt idx="2">
                  <c:v>0</c:v>
                </c:pt>
                <c:pt idx="3">
                  <c:v>0</c:v>
                </c:pt>
                <c:pt idx="4">
                  <c:v>7</c:v>
                </c:pt>
                <c:pt idx="5">
                  <c:v>7</c:v>
                </c:pt>
                <c:pt idx="6">
                  <c:v>35</c:v>
                </c:pt>
                <c:pt idx="7">
                  <c:v>35</c:v>
                </c:pt>
                <c:pt idx="8">
                  <c:v>35</c:v>
                </c:pt>
                <c:pt idx="9">
                  <c:v>35</c:v>
                </c:pt>
                <c:pt idx="10">
                  <c:v>35</c:v>
                </c:pt>
                <c:pt idx="11">
                  <c:v>0</c:v>
                </c:pt>
                <c:pt idx="12">
                  <c:v>35</c:v>
                </c:pt>
                <c:pt idx="13">
                  <c:v>35</c:v>
                </c:pt>
                <c:pt idx="14">
                  <c:v>35</c:v>
                </c:pt>
                <c:pt idx="15">
                  <c:v>35</c:v>
                </c:pt>
                <c:pt idx="16">
                  <c:v>35</c:v>
                </c:pt>
                <c:pt idx="17">
                  <c:v>35</c:v>
                </c:pt>
                <c:pt idx="18">
                  <c:v>35</c:v>
                </c:pt>
                <c:pt idx="19">
                  <c:v>35</c:v>
                </c:pt>
                <c:pt idx="20">
                  <c:v>35</c:v>
                </c:pt>
                <c:pt idx="21">
                  <c:v>6</c:v>
                </c:pt>
                <c:pt idx="22">
                  <c:v>35</c:v>
                </c:pt>
                <c:pt idx="23">
                  <c:v>35</c:v>
                </c:pt>
                <c:pt idx="24">
                  <c:v>4</c:v>
                </c:pt>
                <c:pt idx="25">
                  <c:v>1</c:v>
                </c:pt>
                <c:pt idx="26">
                  <c:v>0</c:v>
                </c:pt>
              </c:numCache>
            </c:numRef>
          </c:val>
          <c:extLst xmlns:c16r2="http://schemas.microsoft.com/office/drawing/2015/06/chart">
            <c:ext xmlns:c16="http://schemas.microsoft.com/office/drawing/2014/chart" uri="{C3380CC4-5D6E-409C-BE32-E72D297353CC}">
              <c16:uniqueId val="{00000001-88F3-404A-A864-20F8F09BBBB8}"/>
            </c:ext>
          </c:extLst>
        </c:ser>
        <c:ser>
          <c:idx val="2"/>
          <c:order val="2"/>
          <c:tx>
            <c:strRef>
              <c:f>Sheet1!$B$41</c:f>
              <c:strCache>
                <c:ptCount val="1"/>
                <c:pt idx="0">
                  <c:v>Region 3  (37 Countries)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Sheet1!$C$38:$AC$38</c:f>
              <c:strCache>
                <c:ptCount val="27"/>
                <c:pt idx="0">
                  <c:v>450-470</c:v>
                </c:pt>
                <c:pt idx="1">
                  <c:v>470-608</c:v>
                </c:pt>
                <c:pt idx="2">
                  <c:v>608-610</c:v>
                </c:pt>
                <c:pt idx="3">
                  <c:v>610-614</c:v>
                </c:pt>
                <c:pt idx="4">
                  <c:v>614-694</c:v>
                </c:pt>
                <c:pt idx="5">
                  <c:v>694-698</c:v>
                </c:pt>
                <c:pt idx="6">
                  <c:v>698-790</c:v>
                </c:pt>
                <c:pt idx="7">
                  <c:v>790-806</c:v>
                </c:pt>
                <c:pt idx="8">
                  <c:v>806-862</c:v>
                </c:pt>
                <c:pt idx="9">
                  <c:v>862-890</c:v>
                </c:pt>
                <c:pt idx="10">
                  <c:v>890-902</c:v>
                </c:pt>
                <c:pt idx="11">
                  <c:v>902-928</c:v>
                </c:pt>
                <c:pt idx="12">
                  <c:v>928-960</c:v>
                </c:pt>
                <c:pt idx="13">
                  <c:v>1427-1452</c:v>
                </c:pt>
                <c:pt idx="14">
                  <c:v>1452-1492</c:v>
                </c:pt>
                <c:pt idx="15">
                  <c:v>1492-1518</c:v>
                </c:pt>
                <c:pt idx="16">
                  <c:v>1710-1885</c:v>
                </c:pt>
                <c:pt idx="17">
                  <c:v>1885-2025</c:v>
                </c:pt>
                <c:pt idx="18">
                  <c:v>2110-2200</c:v>
                </c:pt>
                <c:pt idx="19">
                  <c:v>2300-2400</c:v>
                </c:pt>
                <c:pt idx="20">
                  <c:v>2500-2690</c:v>
                </c:pt>
                <c:pt idx="21">
                  <c:v>3300-3400</c:v>
                </c:pt>
                <c:pt idx="22">
                  <c:v>3400-3500</c:v>
                </c:pt>
                <c:pt idx="23">
                  <c:v>3500-3600</c:v>
                </c:pt>
                <c:pt idx="24">
                  <c:v>3600-3700</c:v>
                </c:pt>
                <c:pt idx="25">
                  <c:v>4800-4900</c:v>
                </c:pt>
                <c:pt idx="26">
                  <c:v>4900-4990</c:v>
                </c:pt>
              </c:strCache>
            </c:strRef>
          </c:cat>
          <c:val>
            <c:numRef>
              <c:f>Sheet1!$C$41:$AC$41</c:f>
              <c:numCache>
                <c:formatCode>General</c:formatCode>
                <c:ptCount val="27"/>
                <c:pt idx="0">
                  <c:v>37</c:v>
                </c:pt>
                <c:pt idx="1">
                  <c:v>4</c:v>
                </c:pt>
                <c:pt idx="2">
                  <c:v>4</c:v>
                </c:pt>
                <c:pt idx="3">
                  <c:v>7</c:v>
                </c:pt>
                <c:pt idx="4">
                  <c:v>7</c:v>
                </c:pt>
                <c:pt idx="5">
                  <c:v>7</c:v>
                </c:pt>
                <c:pt idx="6">
                  <c:v>26</c:v>
                </c:pt>
                <c:pt idx="7">
                  <c:v>37</c:v>
                </c:pt>
                <c:pt idx="8">
                  <c:v>37</c:v>
                </c:pt>
                <c:pt idx="9">
                  <c:v>37</c:v>
                </c:pt>
                <c:pt idx="10">
                  <c:v>37</c:v>
                </c:pt>
                <c:pt idx="11">
                  <c:v>37</c:v>
                </c:pt>
                <c:pt idx="12">
                  <c:v>37</c:v>
                </c:pt>
                <c:pt idx="13">
                  <c:v>37</c:v>
                </c:pt>
                <c:pt idx="14">
                  <c:v>37</c:v>
                </c:pt>
                <c:pt idx="15">
                  <c:v>37</c:v>
                </c:pt>
                <c:pt idx="16">
                  <c:v>37</c:v>
                </c:pt>
                <c:pt idx="17">
                  <c:v>37</c:v>
                </c:pt>
                <c:pt idx="18">
                  <c:v>37</c:v>
                </c:pt>
                <c:pt idx="19">
                  <c:v>37</c:v>
                </c:pt>
                <c:pt idx="20">
                  <c:v>37</c:v>
                </c:pt>
                <c:pt idx="21">
                  <c:v>6</c:v>
                </c:pt>
                <c:pt idx="22">
                  <c:v>11</c:v>
                </c:pt>
                <c:pt idx="23">
                  <c:v>10</c:v>
                </c:pt>
                <c:pt idx="24">
                  <c:v>0</c:v>
                </c:pt>
                <c:pt idx="25">
                  <c:v>3</c:v>
                </c:pt>
                <c:pt idx="26">
                  <c:v>2</c:v>
                </c:pt>
              </c:numCache>
            </c:numRef>
          </c:val>
          <c:extLst xmlns:c16r2="http://schemas.microsoft.com/office/drawing/2015/06/chart">
            <c:ext xmlns:c16="http://schemas.microsoft.com/office/drawing/2014/chart" uri="{C3380CC4-5D6E-409C-BE32-E72D297353CC}">
              <c16:uniqueId val="{00000002-88F3-404A-A864-20F8F09BBBB8}"/>
            </c:ext>
          </c:extLst>
        </c:ser>
        <c:dLbls>
          <c:showLegendKey val="0"/>
          <c:showVal val="0"/>
          <c:showCatName val="0"/>
          <c:showSerName val="0"/>
          <c:showPercent val="0"/>
          <c:showBubbleSize val="0"/>
        </c:dLbls>
        <c:gapWidth val="150"/>
        <c:shape val="box"/>
        <c:axId val="323689152"/>
        <c:axId val="323689544"/>
        <c:axId val="0"/>
      </c:bar3DChart>
      <c:catAx>
        <c:axId val="323689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23689544"/>
        <c:crosses val="autoZero"/>
        <c:auto val="1"/>
        <c:lblAlgn val="ctr"/>
        <c:lblOffset val="100"/>
        <c:noMultiLvlLbl val="0"/>
      </c:catAx>
      <c:valAx>
        <c:axId val="323689544"/>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23689152"/>
        <c:crosses val="autoZero"/>
        <c:crossBetween val="between"/>
      </c:valAx>
      <c:spPr>
        <a:noFill/>
        <a:ln>
          <a:noFill/>
        </a:ln>
        <a:effectLst/>
      </c:spPr>
    </c:plotArea>
    <c:legend>
      <c:legendPos val="b"/>
      <c:layout>
        <c:manualLayout>
          <c:xMode val="edge"/>
          <c:yMode val="edge"/>
          <c:x val="0.24008134127343728"/>
          <c:y val="7.2648504312732329E-2"/>
          <c:w val="0.50268582861611122"/>
          <c:h val="4.185666620053794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IMT Spectrum After WRC-15 (MHz)</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Sheet1!$B$15</c:f>
              <c:strCache>
                <c:ptCount val="1"/>
                <c:pt idx="0">
                  <c:v>&lt;20% of countries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Sheet1!$C$13:$F$14</c:f>
              <c:strCache>
                <c:ptCount val="4"/>
                <c:pt idx="0">
                  <c:v>Region 1 (121 Countries)</c:v>
                </c:pt>
                <c:pt idx="1">
                  <c:v>Region 2 (35 Countries)</c:v>
                </c:pt>
                <c:pt idx="2">
                  <c:v>Region3  (37 Countries)</c:v>
                </c:pt>
                <c:pt idx="3">
                  <c:v>World</c:v>
                </c:pt>
              </c:strCache>
            </c:strRef>
          </c:cat>
          <c:val>
            <c:numRef>
              <c:f>Sheet1!$C$15:$F$15</c:f>
              <c:numCache>
                <c:formatCode>General</c:formatCode>
                <c:ptCount val="4"/>
                <c:pt idx="0">
                  <c:v>0</c:v>
                </c:pt>
                <c:pt idx="1">
                  <c:v>438</c:v>
                </c:pt>
                <c:pt idx="2">
                  <c:v>518</c:v>
                </c:pt>
                <c:pt idx="3">
                  <c:v>514</c:v>
                </c:pt>
              </c:numCache>
            </c:numRef>
          </c:val>
          <c:extLst xmlns:c16r2="http://schemas.microsoft.com/office/drawing/2015/06/chart">
            <c:ext xmlns:c16="http://schemas.microsoft.com/office/drawing/2014/chart" uri="{C3380CC4-5D6E-409C-BE32-E72D297353CC}">
              <c16:uniqueId val="{00000000-6FD4-49E2-8FD1-62A286077B5D}"/>
            </c:ext>
          </c:extLst>
        </c:ser>
        <c:ser>
          <c:idx val="1"/>
          <c:order val="1"/>
          <c:tx>
            <c:strRef>
              <c:f>Sheet1!$B$16</c:f>
              <c:strCache>
                <c:ptCount val="1"/>
                <c:pt idx="0">
                  <c:v>20 to 80 of countries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Sheet1!$C$13:$F$14</c:f>
              <c:strCache>
                <c:ptCount val="4"/>
                <c:pt idx="0">
                  <c:v>Region 1 (121 Countries)</c:v>
                </c:pt>
                <c:pt idx="1">
                  <c:v>Region 2 (35 Countries)</c:v>
                </c:pt>
                <c:pt idx="2">
                  <c:v>Region3  (37 Countries)</c:v>
                </c:pt>
                <c:pt idx="3">
                  <c:v>World</c:v>
                </c:pt>
              </c:strCache>
            </c:strRef>
          </c:cat>
          <c:val>
            <c:numRef>
              <c:f>Sheet1!$C$16:$F$16</c:f>
              <c:numCache>
                <c:formatCode>General</c:formatCode>
                <c:ptCount val="4"/>
                <c:pt idx="0">
                  <c:v>140</c:v>
                </c:pt>
                <c:pt idx="1">
                  <c:v>84</c:v>
                </c:pt>
                <c:pt idx="2">
                  <c:v>292</c:v>
                </c:pt>
                <c:pt idx="3">
                  <c:v>144</c:v>
                </c:pt>
              </c:numCache>
            </c:numRef>
          </c:val>
          <c:extLst xmlns:c16r2="http://schemas.microsoft.com/office/drawing/2015/06/chart">
            <c:ext xmlns:c16="http://schemas.microsoft.com/office/drawing/2014/chart" uri="{C3380CC4-5D6E-409C-BE32-E72D297353CC}">
              <c16:uniqueId val="{00000001-6FD4-49E2-8FD1-62A286077B5D}"/>
            </c:ext>
          </c:extLst>
        </c:ser>
        <c:ser>
          <c:idx val="2"/>
          <c:order val="2"/>
          <c:tx>
            <c:strRef>
              <c:f>Sheet1!$B$17</c:f>
              <c:strCache>
                <c:ptCount val="1"/>
                <c:pt idx="0">
                  <c:v>80 to 99% Countries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Sheet1!$C$13:$F$14</c:f>
              <c:strCache>
                <c:ptCount val="4"/>
                <c:pt idx="0">
                  <c:v>Region 1 (121 Countries)</c:v>
                </c:pt>
                <c:pt idx="1">
                  <c:v>Region 2 (35 Countries)</c:v>
                </c:pt>
                <c:pt idx="2">
                  <c:v>Region3  (37 Countries)</c:v>
                </c:pt>
                <c:pt idx="3">
                  <c:v>World</c:v>
                </c:pt>
              </c:strCache>
            </c:strRef>
          </c:cat>
          <c:val>
            <c:numRef>
              <c:f>Sheet1!$C$17:$F$17</c:f>
              <c:numCache>
                <c:formatCode>General</c:formatCode>
                <c:ptCount val="4"/>
                <c:pt idx="0">
                  <c:v>0</c:v>
                </c:pt>
                <c:pt idx="1">
                  <c:v>0</c:v>
                </c:pt>
                <c:pt idx="2">
                  <c:v>0</c:v>
                </c:pt>
                <c:pt idx="3">
                  <c:v>318</c:v>
                </c:pt>
              </c:numCache>
            </c:numRef>
          </c:val>
          <c:extLst xmlns:c16r2="http://schemas.microsoft.com/office/drawing/2015/06/chart">
            <c:ext xmlns:c16="http://schemas.microsoft.com/office/drawing/2014/chart" uri="{C3380CC4-5D6E-409C-BE32-E72D297353CC}">
              <c16:uniqueId val="{00000002-6FD4-49E2-8FD1-62A286077B5D}"/>
            </c:ext>
          </c:extLst>
        </c:ser>
        <c:ser>
          <c:idx val="3"/>
          <c:order val="3"/>
          <c:tx>
            <c:strRef>
              <c:f>Sheet1!$B$18</c:f>
              <c:strCache>
                <c:ptCount val="1"/>
                <c:pt idx="0">
                  <c:v>100% Countries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Sheet1!$C$13:$F$14</c:f>
              <c:strCache>
                <c:ptCount val="4"/>
                <c:pt idx="0">
                  <c:v>Region 1 (121 Countries)</c:v>
                </c:pt>
                <c:pt idx="1">
                  <c:v>Region 2 (35 Countries)</c:v>
                </c:pt>
                <c:pt idx="2">
                  <c:v>Region3  (37 Countries)</c:v>
                </c:pt>
                <c:pt idx="3">
                  <c:v>World</c:v>
                </c:pt>
              </c:strCache>
            </c:strRef>
          </c:cat>
          <c:val>
            <c:numRef>
              <c:f>Sheet1!$C$18:$F$18</c:f>
              <c:numCache>
                <c:formatCode>General</c:formatCode>
                <c:ptCount val="4"/>
                <c:pt idx="0">
                  <c:v>1232</c:v>
                </c:pt>
                <c:pt idx="1">
                  <c:v>1242</c:v>
                </c:pt>
                <c:pt idx="2">
                  <c:v>976</c:v>
                </c:pt>
                <c:pt idx="3">
                  <c:v>910</c:v>
                </c:pt>
              </c:numCache>
            </c:numRef>
          </c:val>
          <c:extLst xmlns:c16r2="http://schemas.microsoft.com/office/drawing/2015/06/chart">
            <c:ext xmlns:c16="http://schemas.microsoft.com/office/drawing/2014/chart" uri="{C3380CC4-5D6E-409C-BE32-E72D297353CC}">
              <c16:uniqueId val="{00000003-6FD4-49E2-8FD1-62A286077B5D}"/>
            </c:ext>
          </c:extLst>
        </c:ser>
        <c:dLbls>
          <c:showLegendKey val="0"/>
          <c:showVal val="0"/>
          <c:showCatName val="0"/>
          <c:showSerName val="0"/>
          <c:showPercent val="0"/>
          <c:showBubbleSize val="0"/>
        </c:dLbls>
        <c:gapWidth val="150"/>
        <c:shape val="box"/>
        <c:axId val="323969464"/>
        <c:axId val="323969856"/>
        <c:axId val="0"/>
      </c:bar3DChart>
      <c:catAx>
        <c:axId val="323969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3969856"/>
        <c:crosses val="autoZero"/>
        <c:auto val="1"/>
        <c:lblAlgn val="ctr"/>
        <c:lblOffset val="100"/>
        <c:noMultiLvlLbl val="0"/>
      </c:catAx>
      <c:valAx>
        <c:axId val="32396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969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23DE5-9B4E-486B-B150-DC2AEC111FDE}" type="datetimeFigureOut">
              <a:rPr lang="en-US" smtClean="0"/>
              <a:t>02/08/2018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0628B-C585-4F52-9634-D01894B0FF91}" type="slidenum">
              <a:rPr lang="en-US" smtClean="0"/>
              <a:t>‹#›</a:t>
            </a:fld>
            <a:endParaRPr lang="en-US"/>
          </a:p>
        </p:txBody>
      </p:sp>
    </p:spTree>
    <p:extLst>
      <p:ext uri="{BB962C8B-B14F-4D97-AF65-F5344CB8AC3E}">
        <p14:creationId xmlns:p14="http://schemas.microsoft.com/office/powerpoint/2010/main" val="4216773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BC4E8D-7463-4E84-B753-3B79CC9754E1}"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74632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15</a:t>
            </a:fld>
            <a:endParaRPr lang="en-US"/>
          </a:p>
        </p:txBody>
      </p:sp>
    </p:spTree>
    <p:extLst>
      <p:ext uri="{BB962C8B-B14F-4D97-AF65-F5344CB8AC3E}">
        <p14:creationId xmlns:p14="http://schemas.microsoft.com/office/powerpoint/2010/main" val="111337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16</a:t>
            </a:fld>
            <a:endParaRPr lang="en-US"/>
          </a:p>
        </p:txBody>
      </p:sp>
    </p:spTree>
    <p:extLst>
      <p:ext uri="{BB962C8B-B14F-4D97-AF65-F5344CB8AC3E}">
        <p14:creationId xmlns:p14="http://schemas.microsoft.com/office/powerpoint/2010/main" val="124105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1C032-DFBC-46A9-AC13-CAF1ED9DEC52}" type="slidenum">
              <a:rPr lang="en-US" smtClean="0"/>
              <a:t>27</a:t>
            </a:fld>
            <a:endParaRPr lang="en-US"/>
          </a:p>
        </p:txBody>
      </p:sp>
    </p:spTree>
    <p:extLst>
      <p:ext uri="{BB962C8B-B14F-4D97-AF65-F5344CB8AC3E}">
        <p14:creationId xmlns:p14="http://schemas.microsoft.com/office/powerpoint/2010/main" val="421346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BC4E8D-7463-4E84-B753-3B79CC9754E1}"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51070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BC4E8D-7463-4E84-B753-3B79CC9754E1}"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96288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BC4E8D-7463-4E84-B753-3B79CC9754E1}"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72165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10</a:t>
            </a:fld>
            <a:endParaRPr lang="en-US"/>
          </a:p>
        </p:txBody>
      </p:sp>
    </p:spTree>
    <p:extLst>
      <p:ext uri="{BB962C8B-B14F-4D97-AF65-F5344CB8AC3E}">
        <p14:creationId xmlns:p14="http://schemas.microsoft.com/office/powerpoint/2010/main" val="192990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11</a:t>
            </a:fld>
            <a:endParaRPr lang="en-US"/>
          </a:p>
        </p:txBody>
      </p:sp>
    </p:spTree>
    <p:extLst>
      <p:ext uri="{BB962C8B-B14F-4D97-AF65-F5344CB8AC3E}">
        <p14:creationId xmlns:p14="http://schemas.microsoft.com/office/powerpoint/2010/main" val="273268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12</a:t>
            </a:fld>
            <a:endParaRPr lang="en-US"/>
          </a:p>
        </p:txBody>
      </p:sp>
    </p:spTree>
    <p:extLst>
      <p:ext uri="{BB962C8B-B14F-4D97-AF65-F5344CB8AC3E}">
        <p14:creationId xmlns:p14="http://schemas.microsoft.com/office/powerpoint/2010/main" val="348960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13</a:t>
            </a:fld>
            <a:endParaRPr lang="en-US"/>
          </a:p>
        </p:txBody>
      </p:sp>
    </p:spTree>
    <p:extLst>
      <p:ext uri="{BB962C8B-B14F-4D97-AF65-F5344CB8AC3E}">
        <p14:creationId xmlns:p14="http://schemas.microsoft.com/office/powerpoint/2010/main" val="71791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14</a:t>
            </a:fld>
            <a:endParaRPr lang="en-US"/>
          </a:p>
        </p:txBody>
      </p:sp>
    </p:spTree>
    <p:extLst>
      <p:ext uri="{BB962C8B-B14F-4D97-AF65-F5344CB8AC3E}">
        <p14:creationId xmlns:p14="http://schemas.microsoft.com/office/powerpoint/2010/main" val="240847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A4709F-0B56-4C8D-8C6D-554145EC2372}" type="datetimeFigureOut">
              <a:rPr lang="en-US" smtClean="0"/>
              <a:t>02/08/2018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7D0B-5FDA-4C5F-92CC-3F70D7871A4A}" type="slidenum">
              <a:rPr lang="en-US" smtClean="0"/>
              <a:t>‹#›</a:t>
            </a:fld>
            <a:endParaRPr lang="en-US"/>
          </a:p>
        </p:txBody>
      </p:sp>
    </p:spTree>
    <p:extLst>
      <p:ext uri="{BB962C8B-B14F-4D97-AF65-F5344CB8AC3E}">
        <p14:creationId xmlns:p14="http://schemas.microsoft.com/office/powerpoint/2010/main" val="212139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4709F-0B56-4C8D-8C6D-554145EC2372}" type="datetimeFigureOut">
              <a:rPr lang="en-US" smtClean="0"/>
              <a:t>02/08/2018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7D0B-5FDA-4C5F-92CC-3F70D7871A4A}" type="slidenum">
              <a:rPr lang="en-US" smtClean="0"/>
              <a:t>‹#›</a:t>
            </a:fld>
            <a:endParaRPr lang="en-US"/>
          </a:p>
        </p:txBody>
      </p:sp>
    </p:spTree>
    <p:extLst>
      <p:ext uri="{BB962C8B-B14F-4D97-AF65-F5344CB8AC3E}">
        <p14:creationId xmlns:p14="http://schemas.microsoft.com/office/powerpoint/2010/main" val="73704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4709F-0B56-4C8D-8C6D-554145EC2372}" type="datetimeFigureOut">
              <a:rPr lang="en-US" smtClean="0"/>
              <a:t>02/08/2018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7D0B-5FDA-4C5F-92CC-3F70D7871A4A}" type="slidenum">
              <a:rPr lang="en-US" smtClean="0"/>
              <a:t>‹#›</a:t>
            </a:fld>
            <a:endParaRPr lang="en-US"/>
          </a:p>
        </p:txBody>
      </p:sp>
    </p:spTree>
    <p:extLst>
      <p:ext uri="{BB962C8B-B14F-4D97-AF65-F5344CB8AC3E}">
        <p14:creationId xmlns:p14="http://schemas.microsoft.com/office/powerpoint/2010/main" val="32843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4709F-0B56-4C8D-8C6D-554145EC2372}" type="datetimeFigureOut">
              <a:rPr lang="en-US" smtClean="0"/>
              <a:t>02/08/2018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7D0B-5FDA-4C5F-92CC-3F70D7871A4A}" type="slidenum">
              <a:rPr lang="en-US" smtClean="0"/>
              <a:t>‹#›</a:t>
            </a:fld>
            <a:endParaRPr lang="en-US"/>
          </a:p>
        </p:txBody>
      </p:sp>
    </p:spTree>
    <p:extLst>
      <p:ext uri="{BB962C8B-B14F-4D97-AF65-F5344CB8AC3E}">
        <p14:creationId xmlns:p14="http://schemas.microsoft.com/office/powerpoint/2010/main" val="304942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A4709F-0B56-4C8D-8C6D-554145EC2372}" type="datetimeFigureOut">
              <a:rPr lang="en-US" smtClean="0"/>
              <a:t>02/08/2018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17D0B-5FDA-4C5F-92CC-3F70D7871A4A}" type="slidenum">
              <a:rPr lang="en-US" smtClean="0"/>
              <a:t>‹#›</a:t>
            </a:fld>
            <a:endParaRPr lang="en-US"/>
          </a:p>
        </p:txBody>
      </p:sp>
    </p:spTree>
    <p:extLst>
      <p:ext uri="{BB962C8B-B14F-4D97-AF65-F5344CB8AC3E}">
        <p14:creationId xmlns:p14="http://schemas.microsoft.com/office/powerpoint/2010/main" val="285082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A4709F-0B56-4C8D-8C6D-554145EC2372}" type="datetimeFigureOut">
              <a:rPr lang="en-US" smtClean="0"/>
              <a:t>02/08/2018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17D0B-5FDA-4C5F-92CC-3F70D7871A4A}" type="slidenum">
              <a:rPr lang="en-US" smtClean="0"/>
              <a:t>‹#›</a:t>
            </a:fld>
            <a:endParaRPr lang="en-US"/>
          </a:p>
        </p:txBody>
      </p:sp>
    </p:spTree>
    <p:extLst>
      <p:ext uri="{BB962C8B-B14F-4D97-AF65-F5344CB8AC3E}">
        <p14:creationId xmlns:p14="http://schemas.microsoft.com/office/powerpoint/2010/main" val="42269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A4709F-0B56-4C8D-8C6D-554145EC2372}" type="datetimeFigureOut">
              <a:rPr lang="en-US" smtClean="0"/>
              <a:t>02/08/2018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17D0B-5FDA-4C5F-92CC-3F70D7871A4A}" type="slidenum">
              <a:rPr lang="en-US" smtClean="0"/>
              <a:t>‹#›</a:t>
            </a:fld>
            <a:endParaRPr lang="en-US"/>
          </a:p>
        </p:txBody>
      </p:sp>
    </p:spTree>
    <p:extLst>
      <p:ext uri="{BB962C8B-B14F-4D97-AF65-F5344CB8AC3E}">
        <p14:creationId xmlns:p14="http://schemas.microsoft.com/office/powerpoint/2010/main" val="146190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A4709F-0B56-4C8D-8C6D-554145EC2372}" type="datetimeFigureOut">
              <a:rPr lang="en-US" smtClean="0"/>
              <a:t>02/08/2018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17D0B-5FDA-4C5F-92CC-3F70D7871A4A}" type="slidenum">
              <a:rPr lang="en-US" smtClean="0"/>
              <a:t>‹#›</a:t>
            </a:fld>
            <a:endParaRPr lang="en-US"/>
          </a:p>
        </p:txBody>
      </p:sp>
    </p:spTree>
    <p:extLst>
      <p:ext uri="{BB962C8B-B14F-4D97-AF65-F5344CB8AC3E}">
        <p14:creationId xmlns:p14="http://schemas.microsoft.com/office/powerpoint/2010/main" val="63607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4709F-0B56-4C8D-8C6D-554145EC2372}" type="datetimeFigureOut">
              <a:rPr lang="en-US" smtClean="0"/>
              <a:t>02/08/2018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17D0B-5FDA-4C5F-92CC-3F70D7871A4A}" type="slidenum">
              <a:rPr lang="en-US" smtClean="0"/>
              <a:t>‹#›</a:t>
            </a:fld>
            <a:endParaRPr lang="en-US"/>
          </a:p>
        </p:txBody>
      </p:sp>
    </p:spTree>
    <p:extLst>
      <p:ext uri="{BB962C8B-B14F-4D97-AF65-F5344CB8AC3E}">
        <p14:creationId xmlns:p14="http://schemas.microsoft.com/office/powerpoint/2010/main" val="93817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A4709F-0B56-4C8D-8C6D-554145EC2372}" type="datetimeFigureOut">
              <a:rPr lang="en-US" smtClean="0"/>
              <a:t>02/08/2018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17D0B-5FDA-4C5F-92CC-3F70D7871A4A}" type="slidenum">
              <a:rPr lang="en-US" smtClean="0"/>
              <a:t>‹#›</a:t>
            </a:fld>
            <a:endParaRPr lang="en-US"/>
          </a:p>
        </p:txBody>
      </p:sp>
    </p:spTree>
    <p:extLst>
      <p:ext uri="{BB962C8B-B14F-4D97-AF65-F5344CB8AC3E}">
        <p14:creationId xmlns:p14="http://schemas.microsoft.com/office/powerpoint/2010/main" val="100890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A4709F-0B56-4C8D-8C6D-554145EC2372}" type="datetimeFigureOut">
              <a:rPr lang="en-US" smtClean="0"/>
              <a:t>02/08/2018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17D0B-5FDA-4C5F-92CC-3F70D7871A4A}" type="slidenum">
              <a:rPr lang="en-US" smtClean="0"/>
              <a:t>‹#›</a:t>
            </a:fld>
            <a:endParaRPr lang="en-US"/>
          </a:p>
        </p:txBody>
      </p:sp>
    </p:spTree>
    <p:extLst>
      <p:ext uri="{BB962C8B-B14F-4D97-AF65-F5344CB8AC3E}">
        <p14:creationId xmlns:p14="http://schemas.microsoft.com/office/powerpoint/2010/main" val="118949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4709F-0B56-4C8D-8C6D-554145EC2372}" type="datetimeFigureOut">
              <a:rPr lang="en-US" smtClean="0"/>
              <a:t>02/08/2018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17D0B-5FDA-4C5F-92CC-3F70D7871A4A}" type="slidenum">
              <a:rPr lang="en-US" smtClean="0"/>
              <a:t>‹#›</a:t>
            </a:fld>
            <a:endParaRPr lang="en-US"/>
          </a:p>
        </p:txBody>
      </p:sp>
    </p:spTree>
    <p:extLst>
      <p:ext uri="{BB962C8B-B14F-4D97-AF65-F5344CB8AC3E}">
        <p14:creationId xmlns:p14="http://schemas.microsoft.com/office/powerpoint/2010/main" val="2102530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tu.int/pub/R-REG-RR/en" TargetMode="External"/><Relationship Id="rId2" Type="http://schemas.openxmlformats.org/officeDocument/2006/relationships/hyperlink" Target="http://www.itu.int/pub/R-ACT-WRC.12-2015" TargetMode="Externa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md/R00-CA-CIR-0226/en" TargetMode="External"/><Relationship Id="rId2" Type="http://schemas.openxmlformats.org/officeDocument/2006/relationships/hyperlink" Target="http://www.itu.int/dms_pub/itu-r/oth/0c/0a/R0C0A00000C0027PDFE.pdf" TargetMode="External"/><Relationship Id="rId1" Type="http://schemas.openxmlformats.org/officeDocument/2006/relationships/slideLayout" Target="../slideLayouts/slideLayout2.xml"/><Relationship Id="rId4" Type="http://schemas.openxmlformats.org/officeDocument/2006/relationships/hyperlink" Target="https://www.itu.int/md/S17-CL-C-0141/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tu.int/rec/R-REC-M.1651/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itu.int/dms_ties/itu-r/md/15/tg5.1/c/R15-TG5.1-C-0092!N02!MSW-E.docx"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itu.int/dms_ties/itu-r/md/15/tg5.1/c/R15-TG5.1-C-0092!N02!MSW-E.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itu.int/dms_ties/itu-r/md/15/tg5.1/c/R15-TG5.1-C-0092!N02!MSW-E.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itu.int/ITU-R/go/rwp4c" TargetMode="External"/><Relationship Id="rId13" Type="http://schemas.openxmlformats.org/officeDocument/2006/relationships/slide" Target="slide19.xml"/><Relationship Id="rId3" Type="http://schemas.openxmlformats.org/officeDocument/2006/relationships/hyperlink" Target="http://www.itu.int/ITU-R/go/rwp1b" TargetMode="External"/><Relationship Id="rId7" Type="http://schemas.openxmlformats.org/officeDocument/2006/relationships/hyperlink" Target="http://www.itu.int/ITU-R/go/rwp1a" TargetMode="External"/><Relationship Id="rId12" Type="http://schemas.openxmlformats.org/officeDocument/2006/relationships/hyperlink" Target="http://www.itu.int/ITU-R/go/rwp5d" TargetMode="External"/><Relationship Id="rId2" Type="http://schemas.openxmlformats.org/officeDocument/2006/relationships/hyperlink" Target="http://www.itu.int/en/ITU-R/study-groups/rsg5/tg5-1/Pages/default.aspx" TargetMode="External"/><Relationship Id="rId1" Type="http://schemas.openxmlformats.org/officeDocument/2006/relationships/slideLayout" Target="../slideLayouts/slideLayout2.xml"/><Relationship Id="rId6" Type="http://schemas.openxmlformats.org/officeDocument/2006/relationships/hyperlink" Target="http://www.itu.int/ITU-R/go/rwp5b" TargetMode="External"/><Relationship Id="rId11" Type="http://schemas.openxmlformats.org/officeDocument/2006/relationships/hyperlink" Target="http://www.itu.int/ITU-R/go/rwp5a" TargetMode="External"/><Relationship Id="rId5" Type="http://schemas.openxmlformats.org/officeDocument/2006/relationships/hyperlink" Target="http://www.itu.int/ITU-R/go/rwp4a" TargetMode="External"/><Relationship Id="rId10" Type="http://schemas.openxmlformats.org/officeDocument/2006/relationships/hyperlink" Target="http://www.itu.int/ITU-R/go/rcpm" TargetMode="External"/><Relationship Id="rId4" Type="http://schemas.openxmlformats.org/officeDocument/2006/relationships/hyperlink" Target="http://www.itu.int/ITU-R/go/rwp5c" TargetMode="External"/><Relationship Id="rId9" Type="http://schemas.openxmlformats.org/officeDocument/2006/relationships/hyperlink" Target="http://www.itu.int/ITU-R/go/rwp7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5630" y="2549483"/>
            <a:ext cx="7891780" cy="1230037"/>
          </a:xfrm>
          <a:solidFill>
            <a:srgbClr val="0F90D0"/>
          </a:solidFill>
        </p:spPr>
        <p:txBody>
          <a:bodyPr anchor="ctr">
            <a:normAutofit/>
          </a:bodyPr>
          <a:lstStyle/>
          <a:p>
            <a:r>
              <a:rPr lang="en-US" sz="4400" dirty="0" smtClean="0">
                <a:solidFill>
                  <a:schemeClr val="bg1"/>
                </a:solidFill>
              </a:rPr>
              <a:t>IMT- Identified Spectrum</a:t>
            </a:r>
            <a:endParaRPr lang="en-US" sz="4400" dirty="0">
              <a:solidFill>
                <a:schemeClr val="bg1"/>
              </a:solidFill>
            </a:endParaRPr>
          </a:p>
        </p:txBody>
      </p:sp>
      <p:sp>
        <p:nvSpPr>
          <p:cNvPr id="3" name="Rectangle 2"/>
          <p:cNvSpPr/>
          <p:nvPr/>
        </p:nvSpPr>
        <p:spPr>
          <a:xfrm>
            <a:off x="2458720" y="5828540"/>
            <a:ext cx="6096000" cy="685059"/>
          </a:xfrm>
          <a:prstGeom prst="rect">
            <a:avLst/>
          </a:prstGeom>
        </p:spPr>
        <p:txBody>
          <a:bodyPr>
            <a:spAutoFit/>
          </a:bodyPr>
          <a:lstStyle/>
          <a:p>
            <a:pPr algn="ctr">
              <a:lnSpc>
                <a:spcPct val="107000"/>
              </a:lnSpc>
              <a:spcAft>
                <a:spcPts val="0"/>
              </a:spcAft>
            </a:pPr>
            <a:r>
              <a:rPr lang="en-US" dirty="0" smtClean="0">
                <a:solidFill>
                  <a:srgbClr val="0563C1"/>
                </a:solidFill>
                <a:latin typeface="Calibri" panose="020F0502020204030204" pitchFamily="34" charset="0"/>
                <a:ea typeface="Times New Roman" panose="02020603050405020304" pitchFamily="18" charset="0"/>
                <a:cs typeface="Arial" panose="020B0604020202020204" pitchFamily="34" charset="0"/>
              </a:rPr>
              <a:t>Sameer Sharma</a:t>
            </a:r>
          </a:p>
          <a:p>
            <a:pPr algn="ctr">
              <a:lnSpc>
                <a:spcPct val="107000"/>
              </a:lnSpc>
              <a:spcAft>
                <a:spcPts val="0"/>
              </a:spcAft>
            </a:pPr>
            <a:r>
              <a:rPr lang="en-US" dirty="0" smtClean="0">
                <a:solidFill>
                  <a:srgbClr val="0563C1"/>
                </a:solidFill>
                <a:latin typeface="Calibri" panose="020F0502020204030204" pitchFamily="34" charset="0"/>
                <a:ea typeface="Times New Roman" panose="02020603050405020304" pitchFamily="18" charset="0"/>
                <a:cs typeface="Arial" panose="020B0604020202020204" pitchFamily="34" charset="0"/>
              </a:rPr>
              <a:t>Senior Advisor , ITU  </a:t>
            </a:r>
            <a:endParaRPr lang="en-US" dirty="0">
              <a:effectLst/>
              <a:latin typeface="Calibri" panose="020F0502020204030204" pitchFamily="34" charset="0"/>
              <a:ea typeface="SimSun" panose="02010600030101010101" pitchFamily="2" charset="-122"/>
              <a:cs typeface="Arial" panose="020B0604020202020204" pitchFamily="34" charset="0"/>
            </a:endParaRPr>
          </a:p>
        </p:txBody>
      </p:sp>
      <p:sp>
        <p:nvSpPr>
          <p:cNvPr id="4" name="Rectangle 3"/>
          <p:cNvSpPr/>
          <p:nvPr/>
        </p:nvSpPr>
        <p:spPr>
          <a:xfrm>
            <a:off x="259878" y="734814"/>
            <a:ext cx="10635925" cy="584775"/>
          </a:xfrm>
          <a:prstGeom prst="rect">
            <a:avLst/>
          </a:prstGeom>
        </p:spPr>
        <p:txBody>
          <a:bodyPr wrap="none">
            <a:spAutoFit/>
          </a:bodyPr>
          <a:lstStyle/>
          <a:p>
            <a:pPr algn="ctr">
              <a:spcAft>
                <a:spcPts val="0"/>
              </a:spcAft>
            </a:pPr>
            <a:r>
              <a:rPr lang="en-GB" sz="3200" b="1" dirty="0">
                <a:solidFill>
                  <a:schemeClr val="accent1"/>
                </a:solidFill>
                <a:latin typeface="Calibri" panose="020F0502020204030204" pitchFamily="34" charset="0"/>
                <a:ea typeface="Times New Roman" panose="02020603050405020304" pitchFamily="18" charset="0"/>
              </a:rPr>
              <a:t>Industry Roundtable: Partnership for Digital Economy Growth</a:t>
            </a:r>
            <a:endParaRPr lang="en-US" sz="2400" dirty="0">
              <a:solidFill>
                <a:schemeClr val="accent1"/>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2458720" y="4609339"/>
            <a:ext cx="6096000" cy="671915"/>
          </a:xfrm>
          <a:prstGeom prst="rect">
            <a:avLst/>
          </a:prstGeom>
        </p:spPr>
        <p:txBody>
          <a:bodyPr>
            <a:spAutoFit/>
          </a:bodyPr>
          <a:lstStyle/>
          <a:p>
            <a:pPr algn="ctr">
              <a:lnSpc>
                <a:spcPct val="107000"/>
              </a:lnSpc>
            </a:pPr>
            <a:r>
              <a:rPr lang="en-GB" dirty="0">
                <a:solidFill>
                  <a:srgbClr val="0563C1"/>
                </a:solidFill>
                <a:latin typeface="Calibri" panose="020F0502020204030204" pitchFamily="34" charset="0"/>
                <a:ea typeface="Times New Roman" panose="02020603050405020304" pitchFamily="18" charset="0"/>
                <a:cs typeface="Arial" panose="020B0604020202020204" pitchFamily="34" charset="0"/>
              </a:rPr>
              <a:t>7 August 2018</a:t>
            </a:r>
            <a:endParaRPr lang="en-US" dirty="0">
              <a:solidFill>
                <a:srgbClr val="0563C1"/>
              </a:solidFill>
              <a:latin typeface="Calibri" panose="020F0502020204030204" pitchFamily="34" charset="0"/>
              <a:ea typeface="Times New Roman" panose="02020603050405020304" pitchFamily="18" charset="0"/>
              <a:cs typeface="Arial" panose="020B0604020202020204" pitchFamily="34" charset="0"/>
            </a:endParaRPr>
          </a:p>
          <a:p>
            <a:pPr algn="ctr">
              <a:lnSpc>
                <a:spcPct val="107000"/>
              </a:lnSpc>
            </a:pPr>
            <a:r>
              <a:rPr lang="en-GB" dirty="0">
                <a:solidFill>
                  <a:srgbClr val="0563C1"/>
                </a:solidFill>
                <a:latin typeface="Calibri" panose="020F0502020204030204" pitchFamily="34" charset="0"/>
                <a:ea typeface="Times New Roman" panose="02020603050405020304" pitchFamily="18" charset="0"/>
                <a:cs typeface="Arial" panose="020B0604020202020204" pitchFamily="34" charset="0"/>
              </a:rPr>
              <a:t>Dhaka, Bangladesh </a:t>
            </a:r>
            <a:endParaRPr lang="en-US" dirty="0">
              <a:solidFill>
                <a:srgbClr val="0563C1"/>
              </a:solidFill>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78676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040" y="76760"/>
            <a:ext cx="10515600" cy="1325563"/>
          </a:xfrm>
        </p:spPr>
        <p:txBody>
          <a:bodyPr>
            <a:normAutofit/>
          </a:bodyPr>
          <a:lstStyle/>
          <a:p>
            <a:r>
              <a:rPr lang="en-US" sz="3600" dirty="0">
                <a:solidFill>
                  <a:srgbClr val="0070C0"/>
                </a:solidFill>
                <a:latin typeface="Cambria" panose="02040503050406030204" pitchFamily="18" charset="0"/>
              </a:rPr>
              <a:t>IMT Spectrum after WRC-07</a:t>
            </a:r>
          </a:p>
        </p:txBody>
      </p:sp>
      <p:graphicFrame>
        <p:nvGraphicFramePr>
          <p:cNvPr id="5" name="Chart 4"/>
          <p:cNvGraphicFramePr>
            <a:graphicFrameLocks/>
          </p:cNvGraphicFramePr>
          <p:nvPr>
            <p:extLst/>
          </p:nvPr>
        </p:nvGraphicFramePr>
        <p:xfrm>
          <a:off x="1148080" y="1591049"/>
          <a:ext cx="9133839" cy="4615703"/>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a:spLocks noGrp="1"/>
          </p:cNvSpPr>
          <p:nvPr>
            <p:ph idx="1"/>
          </p:nvPr>
        </p:nvSpPr>
        <p:spPr>
          <a:xfrm>
            <a:off x="3027220" y="2146300"/>
            <a:ext cx="1379681" cy="355600"/>
          </a:xfrm>
        </p:spPr>
        <p:txBody>
          <a:bodyPr vert="horz" lIns="91440" tIns="45720" rIns="91440" bIns="45720" rtlCol="0">
            <a:normAutofit fontScale="70000" lnSpcReduction="20000"/>
          </a:bodyPr>
          <a:lstStyle/>
          <a:p>
            <a:pPr marL="0" lvl="2" indent="0" fontAlgn="base">
              <a:spcBef>
                <a:spcPts val="1000"/>
              </a:spcBef>
              <a:spcAft>
                <a:spcPct val="0"/>
              </a:spcAft>
              <a:buNone/>
              <a:tabLst>
                <a:tab pos="720725" algn="l"/>
                <a:tab pos="1187450" algn="l"/>
                <a:tab pos="1655763" algn="l"/>
                <a:tab pos="2124075" algn="l"/>
              </a:tabLst>
            </a:pPr>
            <a:r>
              <a:rPr lang="en-US" altLang="zh-CN" sz="3200" b="1" dirty="0"/>
              <a:t>1085 MHz</a:t>
            </a:r>
          </a:p>
        </p:txBody>
      </p:sp>
      <p:sp>
        <p:nvSpPr>
          <p:cNvPr id="9" name="Content Placeholder 2"/>
          <p:cNvSpPr txBox="1">
            <a:spLocks/>
          </p:cNvSpPr>
          <p:nvPr/>
        </p:nvSpPr>
        <p:spPr>
          <a:xfrm>
            <a:off x="4693229" y="2463800"/>
            <a:ext cx="1379681" cy="355600"/>
          </a:xfrm>
          <a:prstGeom prst="rect">
            <a:avLst/>
          </a:prstGeom>
        </p:spPr>
        <p:txBody>
          <a:bodyPr vert="horz" lIns="91440" tIns="45720" rIns="91440" bIns="45720" rtlCol="0">
            <a:normAutofit fontScale="70000" lnSpcReduction="20000"/>
          </a:bodyPr>
          <a:lstStyle>
            <a:lvl1pPr marL="514350" indent="-514350" algn="l" defTabSz="914400" rtl="0" eaLnBrk="1" latinLnBrk="0" hangingPunct="1">
              <a:lnSpc>
                <a:spcPct val="90000"/>
              </a:lnSpc>
              <a:spcBef>
                <a:spcPts val="1000"/>
              </a:spcBef>
              <a:buFont typeface="Wingdings" panose="05000000000000000000" pitchFamily="2" charset="2"/>
              <a:buChar char="Ø"/>
              <a:defRPr sz="28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i="1"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base">
              <a:spcBef>
                <a:spcPts val="1000"/>
              </a:spcBef>
              <a:spcAft>
                <a:spcPct val="0"/>
              </a:spcAft>
              <a:buNone/>
              <a:tabLst>
                <a:tab pos="720725" algn="l"/>
                <a:tab pos="1187450" algn="l"/>
                <a:tab pos="1655763" algn="l"/>
                <a:tab pos="2124075" algn="l"/>
              </a:tabLst>
            </a:pPr>
            <a:r>
              <a:rPr lang="en-US" altLang="zh-CN" sz="3200" b="1" i="0" dirty="0">
                <a:solidFill>
                  <a:schemeClr val="tx1"/>
                </a:solidFill>
              </a:rPr>
              <a:t>951 MHz</a:t>
            </a:r>
          </a:p>
        </p:txBody>
      </p:sp>
      <p:sp>
        <p:nvSpPr>
          <p:cNvPr id="10" name="Content Placeholder 2"/>
          <p:cNvSpPr txBox="1">
            <a:spLocks/>
          </p:cNvSpPr>
          <p:nvPr/>
        </p:nvSpPr>
        <p:spPr>
          <a:xfrm>
            <a:off x="6293429" y="1968500"/>
            <a:ext cx="1379681" cy="355600"/>
          </a:xfrm>
          <a:prstGeom prst="rect">
            <a:avLst/>
          </a:prstGeom>
        </p:spPr>
        <p:txBody>
          <a:bodyPr vert="horz" lIns="91440" tIns="45720" rIns="91440" bIns="45720" rtlCol="0">
            <a:normAutofit fontScale="70000" lnSpcReduction="20000"/>
          </a:bodyPr>
          <a:lstStyle>
            <a:lvl1pPr marL="514350" indent="-514350" algn="l" defTabSz="914400" rtl="0" eaLnBrk="1" latinLnBrk="0" hangingPunct="1">
              <a:lnSpc>
                <a:spcPct val="90000"/>
              </a:lnSpc>
              <a:spcBef>
                <a:spcPts val="1000"/>
              </a:spcBef>
              <a:buFont typeface="Wingdings" panose="05000000000000000000" pitchFamily="2" charset="2"/>
              <a:buChar char="Ø"/>
              <a:defRPr sz="28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i="1"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base">
              <a:spcBef>
                <a:spcPts val="1000"/>
              </a:spcBef>
              <a:spcAft>
                <a:spcPct val="0"/>
              </a:spcAft>
              <a:buNone/>
              <a:tabLst>
                <a:tab pos="720725" algn="l"/>
                <a:tab pos="1187450" algn="l"/>
                <a:tab pos="1655763" algn="l"/>
                <a:tab pos="2124075" algn="l"/>
              </a:tabLst>
            </a:pPr>
            <a:r>
              <a:rPr lang="en-US" altLang="zh-CN" sz="3200" b="1" i="0" dirty="0">
                <a:solidFill>
                  <a:schemeClr val="tx1"/>
                </a:solidFill>
              </a:rPr>
              <a:t>1177 MHz</a:t>
            </a:r>
          </a:p>
        </p:txBody>
      </p:sp>
      <p:sp>
        <p:nvSpPr>
          <p:cNvPr id="11" name="Content Placeholder 2"/>
          <p:cNvSpPr txBox="1">
            <a:spLocks/>
          </p:cNvSpPr>
          <p:nvPr/>
        </p:nvSpPr>
        <p:spPr>
          <a:xfrm>
            <a:off x="7830129" y="1968500"/>
            <a:ext cx="1379681" cy="355600"/>
          </a:xfrm>
          <a:prstGeom prst="rect">
            <a:avLst/>
          </a:prstGeom>
        </p:spPr>
        <p:txBody>
          <a:bodyPr vert="horz" lIns="91440" tIns="45720" rIns="91440" bIns="45720" rtlCol="0">
            <a:normAutofit fontScale="70000" lnSpcReduction="20000"/>
          </a:bodyPr>
          <a:lstStyle>
            <a:lvl1pPr marL="514350" indent="-514350" algn="l" defTabSz="914400" rtl="0" eaLnBrk="1" latinLnBrk="0" hangingPunct="1">
              <a:lnSpc>
                <a:spcPct val="90000"/>
              </a:lnSpc>
              <a:spcBef>
                <a:spcPts val="1000"/>
              </a:spcBef>
              <a:buFont typeface="Wingdings" panose="05000000000000000000" pitchFamily="2" charset="2"/>
              <a:buChar char="Ø"/>
              <a:defRPr sz="28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i="1"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base">
              <a:spcBef>
                <a:spcPts val="1000"/>
              </a:spcBef>
              <a:spcAft>
                <a:spcPct val="0"/>
              </a:spcAft>
              <a:buNone/>
              <a:tabLst>
                <a:tab pos="720725" algn="l"/>
                <a:tab pos="1187450" algn="l"/>
                <a:tab pos="1655763" algn="l"/>
                <a:tab pos="2124075" algn="l"/>
              </a:tabLst>
            </a:pPr>
            <a:r>
              <a:rPr lang="en-US" altLang="zh-CN" sz="3200" b="1" i="0" dirty="0">
                <a:solidFill>
                  <a:schemeClr val="tx1"/>
                </a:solidFill>
              </a:rPr>
              <a:t>1177 MHz</a:t>
            </a:r>
          </a:p>
        </p:txBody>
      </p:sp>
    </p:spTree>
    <p:extLst>
      <p:ext uri="{BB962C8B-B14F-4D97-AF65-F5344CB8AC3E}">
        <p14:creationId xmlns:p14="http://schemas.microsoft.com/office/powerpoint/2010/main" val="96557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p:cNvGraphicFramePr>
          <p:nvPr>
            <p:extLst/>
          </p:nvPr>
        </p:nvGraphicFramePr>
        <p:xfrm>
          <a:off x="341646" y="1818751"/>
          <a:ext cx="11163720" cy="2976652"/>
        </p:xfrm>
        <a:graphic>
          <a:graphicData uri="http://schemas.openxmlformats.org/drawingml/2006/table">
            <a:tbl>
              <a:tblPr firstRow="1" firstCol="1" bandRow="1">
                <a:tableStyleId>{5C22544A-7EE6-4342-B048-85BDC9FD1C3A}</a:tableStyleId>
              </a:tblPr>
              <a:tblGrid>
                <a:gridCol w="973649">
                  <a:extLst>
                    <a:ext uri="{9D8B030D-6E8A-4147-A177-3AD203B41FA5}">
                      <a16:colId xmlns="" xmlns:a16="http://schemas.microsoft.com/office/drawing/2014/main" val="20000"/>
                    </a:ext>
                  </a:extLst>
                </a:gridCol>
                <a:gridCol w="1632577">
                  <a:extLst>
                    <a:ext uri="{9D8B030D-6E8A-4147-A177-3AD203B41FA5}">
                      <a16:colId xmlns="" xmlns:a16="http://schemas.microsoft.com/office/drawing/2014/main" val="20001"/>
                    </a:ext>
                  </a:extLst>
                </a:gridCol>
                <a:gridCol w="1426249">
                  <a:extLst>
                    <a:ext uri="{9D8B030D-6E8A-4147-A177-3AD203B41FA5}">
                      <a16:colId xmlns="" xmlns:a16="http://schemas.microsoft.com/office/drawing/2014/main" val="20002"/>
                    </a:ext>
                  </a:extLst>
                </a:gridCol>
                <a:gridCol w="1426249">
                  <a:extLst>
                    <a:ext uri="{9D8B030D-6E8A-4147-A177-3AD203B41FA5}">
                      <a16:colId xmlns="" xmlns:a16="http://schemas.microsoft.com/office/drawing/2014/main" val="20003"/>
                    </a:ext>
                  </a:extLst>
                </a:gridCol>
                <a:gridCol w="1426249">
                  <a:extLst>
                    <a:ext uri="{9D8B030D-6E8A-4147-A177-3AD203B41FA5}">
                      <a16:colId xmlns="" xmlns:a16="http://schemas.microsoft.com/office/drawing/2014/main" val="20004"/>
                    </a:ext>
                  </a:extLst>
                </a:gridCol>
                <a:gridCol w="1426249">
                  <a:extLst>
                    <a:ext uri="{9D8B030D-6E8A-4147-A177-3AD203B41FA5}">
                      <a16:colId xmlns="" xmlns:a16="http://schemas.microsoft.com/office/drawing/2014/main" val="20005"/>
                    </a:ext>
                  </a:extLst>
                </a:gridCol>
                <a:gridCol w="1426249">
                  <a:extLst>
                    <a:ext uri="{9D8B030D-6E8A-4147-A177-3AD203B41FA5}">
                      <a16:colId xmlns="" xmlns:a16="http://schemas.microsoft.com/office/drawing/2014/main" val="20006"/>
                    </a:ext>
                  </a:extLst>
                </a:gridCol>
                <a:gridCol w="1426249">
                  <a:extLst>
                    <a:ext uri="{9D8B030D-6E8A-4147-A177-3AD203B41FA5}">
                      <a16:colId xmlns="" xmlns:a16="http://schemas.microsoft.com/office/drawing/2014/main" val="20007"/>
                    </a:ext>
                  </a:extLst>
                </a:gridCol>
              </a:tblGrid>
              <a:tr h="577701">
                <a:tc rowSpan="2">
                  <a:txBody>
                    <a:bodyPr/>
                    <a:lstStyle/>
                    <a:p>
                      <a:pPr algn="ctr" hangingPunct="0">
                        <a:spcBef>
                          <a:spcPts val="600"/>
                        </a:spcBef>
                        <a:spcAft>
                          <a:spcPts val="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800" b="1" dirty="0">
                          <a:effectLst/>
                          <a:latin typeface="+mn-lt"/>
                        </a:rPr>
                        <a:t>User </a:t>
                      </a:r>
                      <a:r>
                        <a:rPr lang="en-GB" sz="1800" b="1" dirty="0" smtClean="0">
                          <a:effectLst/>
                          <a:latin typeface="+mn-lt"/>
                        </a:rPr>
                        <a:t>density</a:t>
                      </a:r>
                      <a:endParaRPr lang="en-US" sz="2000" b="1" dirty="0">
                        <a:effectLst/>
                        <a:latin typeface="+mn-lt"/>
                        <a:ea typeface="Batang"/>
                      </a:endParaRPr>
                    </a:p>
                  </a:txBody>
                  <a:tcPr marL="0" marR="0" marT="0" marB="0" anchor="ctr"/>
                </a:tc>
                <a:tc rowSpan="2">
                  <a:txBody>
                    <a:bodyPr/>
                    <a:lstStyle/>
                    <a:p>
                      <a:pPr algn="ctr" hangingPunct="0">
                        <a:spcBef>
                          <a:spcPts val="600"/>
                        </a:spcBef>
                        <a:spcAft>
                          <a:spcPts val="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800" b="1" dirty="0">
                          <a:effectLst/>
                          <a:latin typeface="+mn-lt"/>
                        </a:rPr>
                        <a:t>Total </a:t>
                      </a:r>
                      <a:r>
                        <a:rPr lang="en-GB" sz="1800" b="1" dirty="0" smtClean="0">
                          <a:effectLst/>
                          <a:latin typeface="+mn-lt"/>
                        </a:rPr>
                        <a:t>requirement</a:t>
                      </a:r>
                      <a:br>
                        <a:rPr lang="en-GB" sz="1800" b="1" dirty="0" smtClean="0">
                          <a:effectLst/>
                          <a:latin typeface="+mn-lt"/>
                        </a:rPr>
                      </a:br>
                      <a:r>
                        <a:rPr lang="en-GB" sz="1800" b="1" dirty="0" smtClean="0">
                          <a:effectLst/>
                          <a:latin typeface="+mn-lt"/>
                        </a:rPr>
                        <a:t>by 2020</a:t>
                      </a:r>
                      <a:br>
                        <a:rPr lang="en-GB" sz="1800" b="1" dirty="0" smtClean="0">
                          <a:effectLst/>
                          <a:latin typeface="+mn-lt"/>
                        </a:rPr>
                      </a:br>
                      <a:r>
                        <a:rPr lang="en-GB" sz="1800" b="1" dirty="0" smtClean="0">
                          <a:effectLst/>
                          <a:latin typeface="+mn-lt"/>
                        </a:rPr>
                        <a:t>(MHz</a:t>
                      </a:r>
                      <a:r>
                        <a:rPr lang="en-GB" sz="1800" b="1" dirty="0">
                          <a:effectLst/>
                          <a:latin typeface="+mn-lt"/>
                        </a:rPr>
                        <a:t>)</a:t>
                      </a:r>
                      <a:endParaRPr lang="en-US" sz="2000" b="1" dirty="0">
                        <a:effectLst/>
                        <a:latin typeface="+mn-lt"/>
                        <a:ea typeface="Batang"/>
                      </a:endParaRPr>
                    </a:p>
                  </a:txBody>
                  <a:tcPr marL="0" marR="0" marT="0" marB="0" anchor="ctr"/>
                </a:tc>
                <a:tc gridSpan="2">
                  <a:txBody>
                    <a:bodyPr/>
                    <a:lstStyle/>
                    <a:p>
                      <a:pPr algn="ctr" hangingPunct="0">
                        <a:spcBef>
                          <a:spcPts val="600"/>
                        </a:spcBef>
                        <a:spcAft>
                          <a:spcPts val="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800" b="1" dirty="0">
                          <a:effectLst/>
                          <a:latin typeface="+mn-lt"/>
                        </a:rPr>
                        <a:t>Region 1</a:t>
                      </a:r>
                      <a:endParaRPr lang="en-US" sz="2000" b="1" dirty="0">
                        <a:effectLst/>
                        <a:latin typeface="+mn-lt"/>
                        <a:ea typeface="Batang"/>
                      </a:endParaRPr>
                    </a:p>
                  </a:txBody>
                  <a:tcPr marL="0" marR="0" marT="0" marB="0" anchor="ctr"/>
                </a:tc>
                <a:tc hMerge="1">
                  <a:txBody>
                    <a:bodyPr/>
                    <a:lstStyle/>
                    <a:p>
                      <a:endParaRPr lang="en-US"/>
                    </a:p>
                  </a:txBody>
                  <a:tcPr/>
                </a:tc>
                <a:tc gridSpan="2">
                  <a:txBody>
                    <a:bodyPr/>
                    <a:lstStyle/>
                    <a:p>
                      <a:pPr algn="ctr" hangingPunct="0">
                        <a:spcBef>
                          <a:spcPts val="600"/>
                        </a:spcBef>
                        <a:spcAft>
                          <a:spcPts val="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800" b="1" dirty="0">
                          <a:effectLst/>
                          <a:latin typeface="+mn-lt"/>
                        </a:rPr>
                        <a:t>Region 2</a:t>
                      </a:r>
                      <a:endParaRPr lang="en-US" sz="2000" b="1" dirty="0">
                        <a:effectLst/>
                        <a:latin typeface="+mn-lt"/>
                        <a:ea typeface="Batang"/>
                      </a:endParaRPr>
                    </a:p>
                  </a:txBody>
                  <a:tcPr marL="0" marR="0" marT="0" marB="0" anchor="ctr"/>
                </a:tc>
                <a:tc hMerge="1">
                  <a:txBody>
                    <a:bodyPr/>
                    <a:lstStyle/>
                    <a:p>
                      <a:endParaRPr lang="en-US"/>
                    </a:p>
                  </a:txBody>
                  <a:tcPr/>
                </a:tc>
                <a:tc gridSpan="2">
                  <a:txBody>
                    <a:bodyPr/>
                    <a:lstStyle/>
                    <a:p>
                      <a:pPr algn="ctr" hangingPunct="0">
                        <a:spcBef>
                          <a:spcPts val="600"/>
                        </a:spcBef>
                        <a:spcAft>
                          <a:spcPts val="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800" b="1" dirty="0">
                          <a:solidFill>
                            <a:srgbClr val="FFFF00"/>
                          </a:solidFill>
                          <a:effectLst/>
                          <a:latin typeface="+mn-lt"/>
                        </a:rPr>
                        <a:t>Region 3</a:t>
                      </a:r>
                      <a:endParaRPr lang="en-US" sz="2000" b="1" dirty="0">
                        <a:solidFill>
                          <a:srgbClr val="FFFF00"/>
                        </a:solidFill>
                        <a:effectLst/>
                        <a:latin typeface="+mn-lt"/>
                        <a:ea typeface="Batang"/>
                      </a:endParaRPr>
                    </a:p>
                  </a:txBody>
                  <a:tcPr marL="0" marR="0" marT="0" marB="0" anchor="ctr"/>
                </a:tc>
                <a:tc hMerge="1">
                  <a:txBody>
                    <a:bodyPr/>
                    <a:lstStyle/>
                    <a:p>
                      <a:endParaRPr lang="en-US"/>
                    </a:p>
                  </a:txBody>
                  <a:tcPr/>
                </a:tc>
                <a:extLst>
                  <a:ext uri="{0D108BD9-81ED-4DB2-BD59-A6C34878D82A}">
                    <a16:rowId xmlns="" xmlns:a16="http://schemas.microsoft.com/office/drawing/2014/main" val="10000"/>
                  </a:ext>
                </a:extLst>
              </a:tr>
              <a:tr h="1243549">
                <a:tc vMerge="1">
                  <a:txBody>
                    <a:bodyPr/>
                    <a:lstStyle/>
                    <a:p>
                      <a:endParaRPr lang="en-US"/>
                    </a:p>
                  </a:txBody>
                  <a:tcPr/>
                </a:tc>
                <a:tc vMerge="1">
                  <a:txBody>
                    <a:bodyPr/>
                    <a:lstStyle/>
                    <a:p>
                      <a:endParaRPr lang="en-US"/>
                    </a:p>
                  </a:txBody>
                  <a:tcPr/>
                </a:tc>
                <a:tc>
                  <a:txBody>
                    <a:bodyPr/>
                    <a:lstStyle/>
                    <a:p>
                      <a:pPr algn="ctr" hangingPunct="0">
                        <a:spcBef>
                          <a:spcPts val="600"/>
                        </a:spcBef>
                        <a:spcAft>
                          <a:spcPts val="0"/>
                        </a:spcAft>
                        <a:tabLst>
                          <a:tab pos="504190" algn="l"/>
                          <a:tab pos="756285" algn="l"/>
                          <a:tab pos="1008380" algn="l"/>
                          <a:tab pos="1260475" algn="l"/>
                          <a:tab pos="5080" algn="l"/>
                          <a:tab pos="180340" algn="l"/>
                          <a:tab pos="540385" algn="l"/>
                          <a:tab pos="900430" algn="l"/>
                          <a:tab pos="1188085" algn="l"/>
                          <a:tab pos="1260475" algn="l"/>
                          <a:tab pos="1620520" algn="l"/>
                          <a:tab pos="1980565" algn="l"/>
                          <a:tab pos="2340610" algn="l"/>
                          <a:tab pos="6049010" algn="ctr"/>
                        </a:tabLst>
                      </a:pPr>
                      <a:r>
                        <a:rPr lang="en-GB" sz="1800" b="0" dirty="0">
                          <a:effectLst/>
                          <a:latin typeface="+mn-lt"/>
                        </a:rPr>
                        <a:t>Already identified (MHz</a:t>
                      </a:r>
                      <a:r>
                        <a:rPr lang="en-GB" sz="1800" b="0" dirty="0" smtClean="0">
                          <a:effectLst/>
                          <a:latin typeface="+mn-lt"/>
                        </a:rPr>
                        <a:t>)</a:t>
                      </a:r>
                      <a:endParaRPr lang="en-US" sz="2000" b="0" dirty="0">
                        <a:effectLst/>
                        <a:latin typeface="+mn-lt"/>
                        <a:ea typeface="Batang"/>
                      </a:endParaRPr>
                    </a:p>
                  </a:txBody>
                  <a:tcPr marL="0" marR="0" marT="0" marB="0" anchor="ctr"/>
                </a:tc>
                <a:tc>
                  <a:txBody>
                    <a:bodyPr/>
                    <a:lstStyle/>
                    <a:p>
                      <a:pPr algn="ctr" hangingPunct="0">
                        <a:spcBef>
                          <a:spcPts val="600"/>
                        </a:spcBef>
                        <a:spcAft>
                          <a:spcPts val="0"/>
                        </a:spcAft>
                        <a:tabLst>
                          <a:tab pos="504190" algn="l"/>
                          <a:tab pos="756285" algn="l"/>
                          <a:tab pos="1008380" algn="l"/>
                          <a:tab pos="1260475" algn="l"/>
                          <a:tab pos="730250" algn="l"/>
                          <a:tab pos="900430" algn="l"/>
                          <a:tab pos="1188085" algn="l"/>
                          <a:tab pos="1260475" algn="l"/>
                          <a:tab pos="1620520" algn="l"/>
                          <a:tab pos="1980565" algn="l"/>
                          <a:tab pos="2340610" algn="l"/>
                          <a:tab pos="6049010" algn="ctr"/>
                        </a:tabLst>
                      </a:pPr>
                      <a:r>
                        <a:rPr lang="en-GB" sz="1800" b="0" dirty="0">
                          <a:effectLst/>
                          <a:latin typeface="+mn-lt"/>
                        </a:rPr>
                        <a:t>Additional </a:t>
                      </a:r>
                      <a:r>
                        <a:rPr lang="en-GB" sz="1800" b="0" dirty="0" smtClean="0">
                          <a:effectLst/>
                          <a:latin typeface="+mn-lt"/>
                        </a:rPr>
                        <a:t>demand </a:t>
                      </a:r>
                      <a:r>
                        <a:rPr lang="en-GB" sz="1800" b="0" dirty="0">
                          <a:effectLst/>
                          <a:latin typeface="+mn-lt"/>
                        </a:rPr>
                        <a:t>(MHz</a:t>
                      </a:r>
                      <a:r>
                        <a:rPr lang="en-GB" sz="1800" b="0" dirty="0" smtClean="0">
                          <a:effectLst/>
                          <a:latin typeface="+mn-lt"/>
                        </a:rPr>
                        <a:t>)</a:t>
                      </a:r>
                      <a:endParaRPr lang="en-US" sz="2000" b="0" dirty="0">
                        <a:effectLst/>
                        <a:latin typeface="+mn-lt"/>
                        <a:ea typeface="Batang"/>
                      </a:endParaRPr>
                    </a:p>
                  </a:txBody>
                  <a:tcPr marL="0" marR="0" marT="0" marB="0" anchor="ctr"/>
                </a:tc>
                <a:tc>
                  <a:txBody>
                    <a:bodyPr/>
                    <a:lstStyle/>
                    <a:p>
                      <a:pPr algn="ctr" hangingPunct="0">
                        <a:spcBef>
                          <a:spcPts val="600"/>
                        </a:spcBef>
                        <a:spcAft>
                          <a:spcPts val="0"/>
                        </a:spcAft>
                        <a:tabLst>
                          <a:tab pos="504190" algn="l"/>
                          <a:tab pos="756285" algn="l"/>
                          <a:tab pos="1008380" algn="l"/>
                          <a:tab pos="1260475" algn="l"/>
                          <a:tab pos="5080" algn="l"/>
                          <a:tab pos="180340" algn="l"/>
                          <a:tab pos="540385" algn="l"/>
                          <a:tab pos="900430" algn="l"/>
                          <a:tab pos="1188085" algn="l"/>
                          <a:tab pos="1260475" algn="l"/>
                          <a:tab pos="1620520" algn="l"/>
                          <a:tab pos="1980565" algn="l"/>
                          <a:tab pos="2340610" algn="l"/>
                          <a:tab pos="6049010" algn="ctr"/>
                        </a:tabLst>
                      </a:pPr>
                      <a:r>
                        <a:rPr lang="en-GB" sz="1800" b="0" dirty="0">
                          <a:effectLst/>
                          <a:latin typeface="+mn-lt"/>
                        </a:rPr>
                        <a:t>Already identified (MHz)</a:t>
                      </a:r>
                      <a:endParaRPr lang="en-US" sz="2000" b="0" dirty="0">
                        <a:effectLst/>
                        <a:latin typeface="+mn-lt"/>
                        <a:ea typeface="Batang"/>
                      </a:endParaRPr>
                    </a:p>
                  </a:txBody>
                  <a:tcPr marL="0" marR="0" marT="0" marB="0" anchor="ctr"/>
                </a:tc>
                <a:tc>
                  <a:txBody>
                    <a:bodyPr/>
                    <a:lstStyle/>
                    <a:p>
                      <a:pPr algn="ctr" hangingPunct="0">
                        <a:spcBef>
                          <a:spcPts val="600"/>
                        </a:spcBef>
                        <a:spcAft>
                          <a:spcPts val="0"/>
                        </a:spcAft>
                        <a:tabLst>
                          <a:tab pos="504190" algn="l"/>
                          <a:tab pos="756285" algn="l"/>
                          <a:tab pos="1008380" algn="l"/>
                          <a:tab pos="1260475" algn="l"/>
                          <a:tab pos="540385" algn="l"/>
                          <a:tab pos="900430" algn="l"/>
                          <a:tab pos="1188085" algn="l"/>
                          <a:tab pos="1260475" algn="l"/>
                          <a:tab pos="1620520" algn="l"/>
                          <a:tab pos="1980565" algn="l"/>
                          <a:tab pos="2340610" algn="l"/>
                          <a:tab pos="6049010" algn="ctr"/>
                        </a:tabLst>
                      </a:pPr>
                      <a:r>
                        <a:rPr lang="en-GB" sz="1800" b="0" dirty="0">
                          <a:effectLst/>
                          <a:latin typeface="+mn-lt"/>
                        </a:rPr>
                        <a:t>Additional </a:t>
                      </a:r>
                      <a:r>
                        <a:rPr lang="en-GB" sz="1800" b="0" dirty="0" smtClean="0">
                          <a:effectLst/>
                          <a:latin typeface="+mn-lt"/>
                        </a:rPr>
                        <a:t>demand </a:t>
                      </a:r>
                      <a:r>
                        <a:rPr lang="en-GB" sz="1800" b="0" dirty="0">
                          <a:effectLst/>
                          <a:latin typeface="+mn-lt"/>
                        </a:rPr>
                        <a:t>(MHz)</a:t>
                      </a:r>
                      <a:endParaRPr lang="en-US" sz="2000" b="0" dirty="0">
                        <a:effectLst/>
                        <a:latin typeface="+mn-lt"/>
                        <a:ea typeface="Batang"/>
                      </a:endParaRPr>
                    </a:p>
                  </a:txBody>
                  <a:tcPr marL="0" marR="0" marT="0" marB="0" anchor="ctr"/>
                </a:tc>
                <a:tc>
                  <a:txBody>
                    <a:bodyPr/>
                    <a:lstStyle/>
                    <a:p>
                      <a:pPr algn="ctr" hangingPunct="0">
                        <a:spcBef>
                          <a:spcPts val="600"/>
                        </a:spcBef>
                        <a:spcAft>
                          <a:spcPts val="0"/>
                        </a:spcAft>
                        <a:tabLst>
                          <a:tab pos="504190" algn="l"/>
                          <a:tab pos="756285" algn="l"/>
                          <a:tab pos="1008380" algn="l"/>
                          <a:tab pos="1260475" algn="l"/>
                          <a:tab pos="5080" algn="l"/>
                          <a:tab pos="180340" algn="l"/>
                          <a:tab pos="540385" algn="l"/>
                          <a:tab pos="900430" algn="l"/>
                          <a:tab pos="1188085" algn="l"/>
                          <a:tab pos="1260475" algn="l"/>
                          <a:tab pos="1620520" algn="l"/>
                          <a:tab pos="1980565" algn="l"/>
                          <a:tab pos="2340610" algn="l"/>
                        </a:tabLst>
                      </a:pPr>
                      <a:r>
                        <a:rPr lang="en-GB" sz="1800" b="0" dirty="0">
                          <a:effectLst/>
                          <a:latin typeface="+mn-lt"/>
                        </a:rPr>
                        <a:t>Already </a:t>
                      </a:r>
                      <a:r>
                        <a:rPr lang="en-GB" sz="1800" b="0" dirty="0" smtClean="0">
                          <a:effectLst/>
                          <a:latin typeface="+mn-lt"/>
                        </a:rPr>
                        <a:t>identified </a:t>
                      </a:r>
                      <a:r>
                        <a:rPr lang="en-GB" sz="1800" b="0" dirty="0">
                          <a:effectLst/>
                          <a:latin typeface="+mn-lt"/>
                        </a:rPr>
                        <a:t>(MHz</a:t>
                      </a:r>
                      <a:r>
                        <a:rPr lang="en-GB" sz="1800" b="0" dirty="0" smtClean="0">
                          <a:effectLst/>
                          <a:latin typeface="+mn-lt"/>
                        </a:rPr>
                        <a:t>)</a:t>
                      </a:r>
                      <a:endParaRPr lang="en-US" sz="2000" b="0" dirty="0">
                        <a:effectLst/>
                        <a:latin typeface="+mn-lt"/>
                        <a:ea typeface="Batang"/>
                      </a:endParaRPr>
                    </a:p>
                  </a:txBody>
                  <a:tcPr marL="0" marR="0" marT="0" marB="0" anchor="ctr"/>
                </a:tc>
                <a:tc>
                  <a:txBody>
                    <a:bodyPr/>
                    <a:lstStyle/>
                    <a:p>
                      <a:pPr algn="ctr" hangingPunct="0">
                        <a:spcBef>
                          <a:spcPts val="600"/>
                        </a:spcBef>
                        <a:spcAft>
                          <a:spcPts val="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800" b="0" dirty="0">
                          <a:effectLst/>
                          <a:latin typeface="+mn-lt"/>
                        </a:rPr>
                        <a:t>Additional </a:t>
                      </a:r>
                      <a:r>
                        <a:rPr lang="en-GB" sz="1800" b="0" dirty="0" smtClean="0">
                          <a:effectLst/>
                          <a:latin typeface="+mn-lt"/>
                        </a:rPr>
                        <a:t>demand </a:t>
                      </a:r>
                      <a:r>
                        <a:rPr lang="en-GB" sz="1800" b="0" dirty="0">
                          <a:effectLst/>
                          <a:latin typeface="+mn-lt"/>
                        </a:rPr>
                        <a:t>(MHz</a:t>
                      </a:r>
                      <a:r>
                        <a:rPr lang="en-GB" sz="1800" b="0" dirty="0" smtClean="0">
                          <a:effectLst/>
                          <a:latin typeface="+mn-lt"/>
                        </a:rPr>
                        <a:t>)</a:t>
                      </a:r>
                      <a:endParaRPr lang="en-US" sz="2000" b="0" dirty="0">
                        <a:effectLst/>
                        <a:latin typeface="+mn-lt"/>
                        <a:ea typeface="Batang"/>
                      </a:endParaRPr>
                    </a:p>
                  </a:txBody>
                  <a:tcPr marL="0" marR="0" marT="0" marB="0" anchor="ctr"/>
                </a:tc>
                <a:extLst>
                  <a:ext uri="{0D108BD9-81ED-4DB2-BD59-A6C34878D82A}">
                    <a16:rowId xmlns="" xmlns:a16="http://schemas.microsoft.com/office/drawing/2014/main" val="10001"/>
                  </a:ext>
                </a:extLst>
              </a:tr>
              <a:tr h="577701">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800" b="1" dirty="0">
                          <a:effectLst/>
                          <a:latin typeface="+mn-lt"/>
                        </a:rPr>
                        <a:t>Low</a:t>
                      </a:r>
                      <a:endParaRPr lang="en-US" sz="2000" b="1" dirty="0">
                        <a:effectLst/>
                        <a:latin typeface="+mn-lt"/>
                        <a:ea typeface="Batang"/>
                      </a:endParaRPr>
                    </a:p>
                  </a:txBody>
                  <a:tcPr marL="0" marR="0" marT="0" marB="0" anchor="ctr"/>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r>
                        <a:rPr lang="en-GB" sz="1800" b="0" dirty="0">
                          <a:effectLst/>
                          <a:latin typeface="+mn-lt"/>
                        </a:rPr>
                        <a:t>1 340</a:t>
                      </a:r>
                      <a:endParaRPr lang="en-US" sz="2000" b="0" dirty="0">
                        <a:effectLst/>
                        <a:latin typeface="+mn-lt"/>
                        <a:ea typeface="Batang"/>
                      </a:endParaRPr>
                    </a:p>
                  </a:txBody>
                  <a:tcPr marL="0" marR="0" marT="0" marB="0" anchor="ctr"/>
                </a:tc>
                <a:tc rowSpan="2">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r>
                        <a:rPr lang="en-GB" sz="1800" b="0" dirty="0" smtClean="0">
                          <a:effectLst/>
                          <a:latin typeface="+mn-lt"/>
                        </a:rPr>
                        <a:t>981-1 </a:t>
                      </a:r>
                      <a:r>
                        <a:rPr lang="en-GB" sz="1800" b="0" dirty="0">
                          <a:effectLst/>
                          <a:latin typeface="+mn-lt"/>
                        </a:rPr>
                        <a:t>181</a:t>
                      </a:r>
                      <a:endParaRPr lang="en-US" sz="2000" b="0" dirty="0">
                        <a:effectLst/>
                        <a:latin typeface="+mn-lt"/>
                        <a:ea typeface="Batang"/>
                      </a:endParaRPr>
                    </a:p>
                  </a:txBody>
                  <a:tcPr marL="0" marR="0" marT="0" marB="0" anchor="ctr"/>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r>
                        <a:rPr lang="en-GB" sz="1800" b="1" dirty="0" smtClean="0">
                          <a:solidFill>
                            <a:srgbClr val="FF0000"/>
                          </a:solidFill>
                          <a:effectLst/>
                          <a:latin typeface="+mn-lt"/>
                        </a:rPr>
                        <a:t>159</a:t>
                      </a:r>
                      <a:r>
                        <a:rPr lang="en-GB" sz="1800" b="0" dirty="0" smtClean="0">
                          <a:solidFill>
                            <a:schemeClr val="tx1"/>
                          </a:solidFill>
                          <a:effectLst/>
                          <a:latin typeface="+mn-lt"/>
                        </a:rPr>
                        <a:t> </a:t>
                      </a:r>
                      <a:r>
                        <a:rPr lang="en-GB" sz="1800" b="0" dirty="0" smtClean="0">
                          <a:effectLst/>
                          <a:latin typeface="+mn-lt"/>
                        </a:rPr>
                        <a:t>– 359</a:t>
                      </a:r>
                      <a:endParaRPr lang="en-US" sz="2000" b="0" dirty="0">
                        <a:effectLst/>
                        <a:latin typeface="+mn-lt"/>
                        <a:ea typeface="Batang"/>
                      </a:endParaRPr>
                    </a:p>
                  </a:txBody>
                  <a:tcPr marL="0" marR="0" marT="0" marB="0" anchor="ctr"/>
                </a:tc>
                <a:tc rowSpan="2">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r>
                        <a:rPr lang="en-GB" sz="1800" b="0" dirty="0" smtClean="0">
                          <a:effectLst/>
                          <a:latin typeface="+mn-lt"/>
                        </a:rPr>
                        <a:t>951</a:t>
                      </a:r>
                      <a:endParaRPr lang="en-US" sz="2000" b="0" dirty="0">
                        <a:effectLst/>
                        <a:latin typeface="+mn-lt"/>
                        <a:ea typeface="Batang"/>
                      </a:endParaRPr>
                    </a:p>
                  </a:txBody>
                  <a:tcPr marL="0" marR="0" marT="0" marB="0" anchor="ctr"/>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r>
                        <a:rPr lang="en-GB" sz="1800" b="0" dirty="0">
                          <a:effectLst/>
                          <a:latin typeface="+mn-lt"/>
                        </a:rPr>
                        <a:t>389</a:t>
                      </a:r>
                      <a:endParaRPr lang="en-US" sz="2000" b="0" dirty="0">
                        <a:effectLst/>
                        <a:latin typeface="+mn-lt"/>
                        <a:ea typeface="Batang"/>
                      </a:endParaRPr>
                    </a:p>
                  </a:txBody>
                  <a:tcPr marL="0" marR="0" marT="0" marB="0" anchor="ctr"/>
                </a:tc>
                <a:tc rowSpan="2">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r>
                        <a:rPr lang="en-GB" sz="1800" b="0" dirty="0" smtClean="0">
                          <a:effectLst/>
                          <a:latin typeface="+mn-lt"/>
                        </a:rPr>
                        <a:t>885 - 1 </a:t>
                      </a:r>
                      <a:r>
                        <a:rPr lang="en-GB" sz="1800" b="0" dirty="0">
                          <a:effectLst/>
                          <a:latin typeface="+mn-lt"/>
                        </a:rPr>
                        <a:t>177</a:t>
                      </a:r>
                      <a:endParaRPr lang="en-US" sz="2000" b="0" dirty="0">
                        <a:effectLst/>
                        <a:latin typeface="+mn-lt"/>
                        <a:ea typeface="Batang"/>
                      </a:endParaRPr>
                    </a:p>
                  </a:txBody>
                  <a:tcPr marL="0" marR="0" marT="0" marB="0" anchor="ctr"/>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r>
                        <a:rPr lang="en-GB" sz="1800" b="0" kern="1200" dirty="0" smtClean="0">
                          <a:solidFill>
                            <a:schemeClr val="tx1"/>
                          </a:solidFill>
                          <a:effectLst/>
                          <a:latin typeface="+mn-lt"/>
                          <a:ea typeface="+mn-ea"/>
                          <a:cs typeface="+mn-cs"/>
                        </a:rPr>
                        <a:t>163 – 455</a:t>
                      </a:r>
                      <a:endParaRPr lang="en-US" sz="1800" b="0" kern="1200" dirty="0">
                        <a:solidFill>
                          <a:schemeClr val="tx1"/>
                        </a:solidFill>
                        <a:effectLst/>
                        <a:latin typeface="+mn-lt"/>
                        <a:ea typeface="+mn-ea"/>
                        <a:cs typeface="+mn-cs"/>
                      </a:endParaRPr>
                    </a:p>
                  </a:txBody>
                  <a:tcPr marL="0" marR="0" marT="0" marB="0" anchor="ctr"/>
                </a:tc>
                <a:extLst>
                  <a:ext uri="{0D108BD9-81ED-4DB2-BD59-A6C34878D82A}">
                    <a16:rowId xmlns="" xmlns:a16="http://schemas.microsoft.com/office/drawing/2014/main" val="10002"/>
                  </a:ext>
                </a:extLst>
              </a:tr>
              <a:tr h="577701">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r>
                        <a:rPr lang="en-GB" sz="1800" b="1" dirty="0">
                          <a:effectLst/>
                          <a:latin typeface="+mn-lt"/>
                        </a:rPr>
                        <a:t>High</a:t>
                      </a:r>
                      <a:endParaRPr lang="en-US" sz="2000" b="1" dirty="0">
                        <a:effectLst/>
                        <a:latin typeface="+mn-lt"/>
                        <a:ea typeface="Batang"/>
                      </a:endParaRPr>
                    </a:p>
                  </a:txBody>
                  <a:tcPr marL="0" marR="0" marT="0" marB="0" anchor="ctr"/>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r>
                        <a:rPr lang="en-GB" sz="1800" b="0" dirty="0">
                          <a:effectLst/>
                          <a:latin typeface="+mn-lt"/>
                        </a:rPr>
                        <a:t>1 960</a:t>
                      </a:r>
                      <a:endParaRPr lang="en-US" sz="2000" b="0" dirty="0">
                        <a:effectLst/>
                        <a:latin typeface="+mn-lt"/>
                        <a:ea typeface="Batang"/>
                      </a:endParaRPr>
                    </a:p>
                  </a:txBody>
                  <a:tcPr marL="0" marR="0" marT="0" marB="0" anchor="ctr"/>
                </a:tc>
                <a:tc vMerge="1">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endParaRPr lang="en-US" sz="1800" b="0" dirty="0">
                        <a:effectLst/>
                        <a:latin typeface="Times New Roman"/>
                        <a:ea typeface="Batang"/>
                      </a:endParaRPr>
                    </a:p>
                  </a:txBody>
                  <a:tcPr marL="0" marR="0" marT="0" marB="0" anchor="ctr"/>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r>
                        <a:rPr lang="en-GB" sz="1800" b="0" dirty="0" smtClean="0">
                          <a:effectLst/>
                          <a:latin typeface="+mn-lt"/>
                        </a:rPr>
                        <a:t>779 - 979</a:t>
                      </a:r>
                      <a:endParaRPr lang="en-US" sz="2000" b="0" dirty="0">
                        <a:effectLst/>
                        <a:latin typeface="+mn-lt"/>
                        <a:ea typeface="Batang"/>
                      </a:endParaRPr>
                    </a:p>
                  </a:txBody>
                  <a:tcPr marL="0" marR="0" marT="0" marB="0" anchor="ctr"/>
                </a:tc>
                <a:tc vMerge="1">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endParaRPr lang="en-US" sz="1800" b="0" dirty="0">
                        <a:effectLst/>
                        <a:latin typeface="Times New Roman"/>
                        <a:ea typeface="Batang"/>
                      </a:endParaRPr>
                    </a:p>
                  </a:txBody>
                  <a:tcPr marL="0" marR="0" marT="0" marB="0" anchor="ctr"/>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r>
                        <a:rPr lang="en-GB" sz="1800" b="0" dirty="0">
                          <a:effectLst/>
                          <a:latin typeface="+mn-lt"/>
                        </a:rPr>
                        <a:t>1 009</a:t>
                      </a:r>
                      <a:endParaRPr lang="en-US" sz="2000" b="0" dirty="0">
                        <a:effectLst/>
                        <a:latin typeface="+mn-lt"/>
                        <a:ea typeface="Batang"/>
                      </a:endParaRPr>
                    </a:p>
                  </a:txBody>
                  <a:tcPr marL="0" marR="0" marT="0" marB="0" anchor="ctr"/>
                </a:tc>
                <a:tc vMerge="1">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endParaRPr lang="en-US" sz="1800" b="0" dirty="0">
                        <a:effectLst/>
                        <a:latin typeface="Times New Roman"/>
                        <a:ea typeface="Batang"/>
                      </a:endParaRPr>
                    </a:p>
                  </a:txBody>
                  <a:tcPr marL="0" marR="0" marT="0" marB="0" anchor="ctr"/>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 pos="6049010" algn="ctr"/>
                        </a:tabLst>
                      </a:pPr>
                      <a:r>
                        <a:rPr lang="en-GB" sz="1800" b="0" dirty="0" smtClean="0">
                          <a:solidFill>
                            <a:schemeClr val="tx1"/>
                          </a:solidFill>
                          <a:effectLst/>
                          <a:latin typeface="+mn-lt"/>
                        </a:rPr>
                        <a:t>783 - </a:t>
                      </a:r>
                      <a:r>
                        <a:rPr lang="en-GB" sz="1800" b="1" dirty="0" smtClean="0">
                          <a:solidFill>
                            <a:srgbClr val="FF0000"/>
                          </a:solidFill>
                          <a:effectLst/>
                          <a:latin typeface="+mn-lt"/>
                        </a:rPr>
                        <a:t>1 </a:t>
                      </a:r>
                      <a:r>
                        <a:rPr lang="en-GB" sz="1800" b="1" dirty="0">
                          <a:solidFill>
                            <a:srgbClr val="FF0000"/>
                          </a:solidFill>
                          <a:effectLst/>
                          <a:latin typeface="+mn-lt"/>
                        </a:rPr>
                        <a:t>075</a:t>
                      </a:r>
                      <a:endParaRPr lang="en-US" sz="2000" b="1" dirty="0">
                        <a:solidFill>
                          <a:srgbClr val="FF0000"/>
                        </a:solidFill>
                        <a:effectLst/>
                        <a:latin typeface="+mn-lt"/>
                        <a:ea typeface="Batang"/>
                      </a:endParaRPr>
                    </a:p>
                  </a:txBody>
                  <a:tcPr marL="0" marR="0" marT="0" marB="0" anchor="ctr"/>
                </a:tc>
                <a:extLst>
                  <a:ext uri="{0D108BD9-81ED-4DB2-BD59-A6C34878D82A}">
                    <a16:rowId xmlns="" xmlns:a16="http://schemas.microsoft.com/office/drawing/2014/main" val="10003"/>
                  </a:ext>
                </a:extLst>
              </a:tr>
            </a:tbl>
          </a:graphicData>
        </a:graphic>
      </p:graphicFrame>
      <p:graphicFrame>
        <p:nvGraphicFramePr>
          <p:cNvPr id="8" name="Table 7"/>
          <p:cNvGraphicFramePr>
            <a:graphicFrameLocks noGrp="1"/>
          </p:cNvGraphicFramePr>
          <p:nvPr>
            <p:extLst/>
          </p:nvPr>
        </p:nvGraphicFramePr>
        <p:xfrm>
          <a:off x="2029805" y="6329343"/>
          <a:ext cx="8371495" cy="324287"/>
        </p:xfrm>
        <a:graphic>
          <a:graphicData uri="http://schemas.openxmlformats.org/drawingml/2006/table">
            <a:tbl>
              <a:tblPr>
                <a:tableStyleId>{5C22544A-7EE6-4342-B048-85BDC9FD1C3A}</a:tableStyleId>
              </a:tblPr>
              <a:tblGrid>
                <a:gridCol w="8371495">
                  <a:extLst>
                    <a:ext uri="{9D8B030D-6E8A-4147-A177-3AD203B41FA5}">
                      <a16:colId xmlns="" xmlns:a16="http://schemas.microsoft.com/office/drawing/2014/main" val="20000"/>
                    </a:ext>
                  </a:extLst>
                </a:gridCol>
              </a:tblGrid>
              <a:tr h="324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2"/>
                          </a:solidFill>
                          <a:latin typeface="+mn-lt"/>
                          <a:ea typeface="Tahoma" panose="020B0604030504040204" pitchFamily="34" charset="0"/>
                          <a:cs typeface="Tahoma" panose="020B0604030504040204" pitchFamily="34" charset="0"/>
                        </a:rPr>
                        <a:t>Source</a:t>
                      </a:r>
                      <a:r>
                        <a:rPr lang="en-US" sz="2000" kern="1200" dirty="0" smtClean="0">
                          <a:solidFill>
                            <a:schemeClr val="tx2"/>
                          </a:solidFill>
                          <a:latin typeface="+mn-lt"/>
                          <a:ea typeface="Tahoma" panose="020B0604030504040204" pitchFamily="34" charset="0"/>
                          <a:cs typeface="Tahoma" panose="020B0604030504040204" pitchFamily="34" charset="0"/>
                        </a:rPr>
                        <a:t>: CPM-15 report </a:t>
                      </a:r>
                      <a:r>
                        <a:rPr lang="en-US" sz="1400" kern="1200" dirty="0" smtClean="0">
                          <a:solidFill>
                            <a:schemeClr val="tx2"/>
                          </a:solidFill>
                          <a:latin typeface="+mn-lt"/>
                          <a:ea typeface="Tahoma" panose="020B0604030504040204" pitchFamily="34" charset="0"/>
                          <a:cs typeface="Tahoma" panose="020B0604030504040204" pitchFamily="34" charset="0"/>
                        </a:rPr>
                        <a:t>(</a:t>
                      </a:r>
                      <a:r>
                        <a:rPr kumimoji="0" lang="en-US" sz="1600" b="0" i="0" u="none" strike="noStrike" kern="0" cap="none" spc="0" normalizeH="0" baseline="0" noProof="0" dirty="0" smtClean="0">
                          <a:ln>
                            <a:noFill/>
                          </a:ln>
                          <a:solidFill>
                            <a:srgbClr val="4F81BD"/>
                          </a:solidFill>
                          <a:effectLst/>
                          <a:uLnTx/>
                          <a:uFillTx/>
                          <a:latin typeface="+mn-lt"/>
                          <a:ea typeface="+mn-ea"/>
                          <a:cs typeface="+mn-cs"/>
                        </a:rPr>
                        <a:t>Additional Spectrum Requirements)</a:t>
                      </a:r>
                      <a:endParaRPr lang="en-US" sz="1050" kern="1200" dirty="0" smtClean="0">
                        <a:solidFill>
                          <a:schemeClr val="tx2"/>
                        </a:solidFill>
                        <a:latin typeface="+mn-lt"/>
                        <a:ea typeface="Tahoma" panose="020B0604030504040204" pitchFamily="34" charset="0"/>
                        <a:cs typeface="Tahoma" panose="020B0604030504040204" pitchFamily="34" charset="0"/>
                      </a:endParaRPr>
                    </a:p>
                  </a:txBody>
                  <a:tcPr marL="9525" marR="9525" marT="9525" marB="0" anchor="b">
                    <a:noFill/>
                  </a:tcPr>
                </a:tc>
                <a:extLst>
                  <a:ext uri="{0D108BD9-81ED-4DB2-BD59-A6C34878D82A}">
                    <a16:rowId xmlns="" xmlns:a16="http://schemas.microsoft.com/office/drawing/2014/main" val="10000"/>
                  </a:ext>
                </a:extLst>
              </a:tr>
            </a:tbl>
          </a:graphicData>
        </a:graphic>
      </p:graphicFrame>
      <p:sp>
        <p:nvSpPr>
          <p:cNvPr id="9" name="Content Placeholder 2"/>
          <p:cNvSpPr>
            <a:spLocks noGrp="1"/>
          </p:cNvSpPr>
          <p:nvPr>
            <p:ph idx="1"/>
          </p:nvPr>
        </p:nvSpPr>
        <p:spPr>
          <a:xfrm>
            <a:off x="1579420" y="1171576"/>
            <a:ext cx="8986981" cy="1127125"/>
          </a:xfrm>
        </p:spPr>
        <p:txBody>
          <a:bodyPr vert="horz" lIns="91440" tIns="45720" rIns="91440" bIns="45720" rtlCol="0">
            <a:normAutofit/>
          </a:bodyPr>
          <a:lstStyle/>
          <a:p>
            <a:pPr marL="514350" lvl="2" indent="-514350" fontAlgn="base">
              <a:spcBef>
                <a:spcPts val="1000"/>
              </a:spcBef>
              <a:spcAft>
                <a:spcPct val="0"/>
              </a:spcAft>
              <a:buFont typeface="Wingdings" panose="05000000000000000000" pitchFamily="2" charset="2"/>
              <a:buChar char="Ø"/>
              <a:tabLst>
                <a:tab pos="720725" algn="l"/>
                <a:tab pos="1187450" algn="l"/>
                <a:tab pos="1655763" algn="l"/>
                <a:tab pos="2124075" algn="l"/>
              </a:tabLst>
            </a:pPr>
            <a:r>
              <a:rPr lang="en-US" altLang="zh-CN" sz="3200" b="1" dirty="0">
                <a:solidFill>
                  <a:schemeClr val="accent5">
                    <a:lumMod val="75000"/>
                  </a:schemeClr>
                </a:solidFill>
              </a:rPr>
              <a:t>Need for More spectrum</a:t>
            </a:r>
          </a:p>
        </p:txBody>
      </p:sp>
      <p:sp>
        <p:nvSpPr>
          <p:cNvPr id="10" name="Rectangle 9"/>
          <p:cNvSpPr/>
          <p:nvPr/>
        </p:nvSpPr>
        <p:spPr>
          <a:xfrm>
            <a:off x="118330" y="5118552"/>
            <a:ext cx="11466582" cy="66681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lvl="1" algn="ctr" hangingPunct="0">
              <a:lnSpc>
                <a:spcPct val="90000"/>
              </a:lnSpc>
              <a:spcBef>
                <a:spcPts val="500"/>
              </a:spcBef>
            </a:pPr>
            <a:r>
              <a:rPr lang="en-US" sz="2000" dirty="0">
                <a:solidFill>
                  <a:schemeClr val="bg1"/>
                </a:solidFill>
              </a:rPr>
              <a:t>Estimated additional spectrum requirements by 2020 ranged from 159 to 1075 MHz depending on Region and user density)</a:t>
            </a:r>
          </a:p>
        </p:txBody>
      </p:sp>
      <p:sp>
        <p:nvSpPr>
          <p:cNvPr id="11" name="Title 1"/>
          <p:cNvSpPr txBox="1">
            <a:spLocks/>
          </p:cNvSpPr>
          <p:nvPr/>
        </p:nvSpPr>
        <p:spPr>
          <a:xfrm>
            <a:off x="1069312" y="-267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70C0"/>
                </a:solidFill>
                <a:latin typeface="Cambria" panose="02040503050406030204" pitchFamily="18" charset="0"/>
              </a:rPr>
              <a:t>Outcomes of WRC-15</a:t>
            </a:r>
            <a:endParaRPr lang="en-US" sz="3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269567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579420" y="1171576"/>
            <a:ext cx="8986981" cy="1127125"/>
          </a:xfrm>
        </p:spPr>
        <p:txBody>
          <a:bodyPr vert="horz" lIns="91440" tIns="45720" rIns="91440" bIns="45720" rtlCol="0">
            <a:normAutofit/>
          </a:bodyPr>
          <a:lstStyle/>
          <a:p>
            <a:pPr marL="514350" lvl="2" indent="-514350" fontAlgn="base">
              <a:spcBef>
                <a:spcPts val="1000"/>
              </a:spcBef>
              <a:spcAft>
                <a:spcPct val="0"/>
              </a:spcAft>
              <a:buFont typeface="Wingdings" panose="05000000000000000000" pitchFamily="2" charset="2"/>
              <a:buChar char="Ø"/>
              <a:tabLst>
                <a:tab pos="720725" algn="l"/>
                <a:tab pos="1187450" algn="l"/>
                <a:tab pos="1655763" algn="l"/>
                <a:tab pos="2124075" algn="l"/>
              </a:tabLst>
            </a:pPr>
            <a:r>
              <a:rPr lang="en-US" altLang="zh-CN" sz="3200" b="1" dirty="0">
                <a:solidFill>
                  <a:schemeClr val="accent5">
                    <a:lumMod val="75000"/>
                  </a:schemeClr>
                </a:solidFill>
              </a:rPr>
              <a:t>New spectrum Identified </a:t>
            </a:r>
          </a:p>
        </p:txBody>
      </p:sp>
      <p:graphicFrame>
        <p:nvGraphicFramePr>
          <p:cNvPr id="11" name="Table 10"/>
          <p:cNvGraphicFramePr>
            <a:graphicFrameLocks noGrp="1"/>
          </p:cNvGraphicFramePr>
          <p:nvPr>
            <p:extLst/>
          </p:nvPr>
        </p:nvGraphicFramePr>
        <p:xfrm>
          <a:off x="2032002" y="1669253"/>
          <a:ext cx="8331199" cy="4711702"/>
        </p:xfrm>
        <a:graphic>
          <a:graphicData uri="http://schemas.openxmlformats.org/drawingml/2006/table">
            <a:tbl>
              <a:tblPr firstRow="1" firstCol="1" bandRow="1">
                <a:tableStyleId>{7DF18680-E054-41AD-8BC1-D1AEF772440D}</a:tableStyleId>
              </a:tblPr>
              <a:tblGrid>
                <a:gridCol w="3272072">
                  <a:extLst>
                    <a:ext uri="{9D8B030D-6E8A-4147-A177-3AD203B41FA5}">
                      <a16:colId xmlns="" xmlns:a16="http://schemas.microsoft.com/office/drawing/2014/main" val="20000"/>
                    </a:ext>
                  </a:extLst>
                </a:gridCol>
                <a:gridCol w="1736714">
                  <a:extLst>
                    <a:ext uri="{9D8B030D-6E8A-4147-A177-3AD203B41FA5}">
                      <a16:colId xmlns="" xmlns:a16="http://schemas.microsoft.com/office/drawing/2014/main" val="20001"/>
                    </a:ext>
                  </a:extLst>
                </a:gridCol>
                <a:gridCol w="1107471">
                  <a:extLst>
                    <a:ext uri="{9D8B030D-6E8A-4147-A177-3AD203B41FA5}">
                      <a16:colId xmlns="" xmlns:a16="http://schemas.microsoft.com/office/drawing/2014/main" val="20002"/>
                    </a:ext>
                  </a:extLst>
                </a:gridCol>
                <a:gridCol w="1107471">
                  <a:extLst>
                    <a:ext uri="{9D8B030D-6E8A-4147-A177-3AD203B41FA5}">
                      <a16:colId xmlns="" xmlns:a16="http://schemas.microsoft.com/office/drawing/2014/main" val="20003"/>
                    </a:ext>
                  </a:extLst>
                </a:gridCol>
                <a:gridCol w="1107471">
                  <a:extLst>
                    <a:ext uri="{9D8B030D-6E8A-4147-A177-3AD203B41FA5}">
                      <a16:colId xmlns="" xmlns:a16="http://schemas.microsoft.com/office/drawing/2014/main" val="20004"/>
                    </a:ext>
                  </a:extLst>
                </a:gridCol>
              </a:tblGrid>
              <a:tr h="266065">
                <a:tc>
                  <a:txBody>
                    <a:bodyPr/>
                    <a:lstStyle/>
                    <a:p>
                      <a:pPr>
                        <a:lnSpc>
                          <a:spcPct val="107000"/>
                        </a:lnSpc>
                        <a:spcAft>
                          <a:spcPts val="0"/>
                        </a:spcAft>
                      </a:pPr>
                      <a:r>
                        <a:rPr lang="es-ES" sz="1600" dirty="0" smtClean="0">
                          <a:solidFill>
                            <a:srgbClr val="FF0000"/>
                          </a:solidFill>
                          <a:effectLst/>
                        </a:rPr>
                        <a:t>WRC - 15</a:t>
                      </a:r>
                      <a:endParaRPr lang="en-US"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solidFill>
                      <a:schemeClr val="bg1"/>
                    </a:solidFill>
                  </a:tcPr>
                </a:tc>
                <a:tc>
                  <a:txBody>
                    <a:bodyPr/>
                    <a:lstStyle/>
                    <a:p>
                      <a:pPr>
                        <a:lnSpc>
                          <a:spcPct val="107000"/>
                        </a:lnSpc>
                      </a:pPr>
                      <a:endParaRPr lang="en-US" sz="1100">
                        <a:effectLst/>
                        <a:latin typeface="Calibri" panose="020F0502020204030204" pitchFamily="34" charset="0"/>
                      </a:endParaRPr>
                    </a:p>
                  </a:txBody>
                  <a:tcPr marL="44450" marR="44450" marT="0" marB="0" anchor="b"/>
                </a:tc>
                <a:tc>
                  <a:txBody>
                    <a:bodyPr/>
                    <a:lstStyle/>
                    <a:p>
                      <a:pPr>
                        <a:lnSpc>
                          <a:spcPct val="107000"/>
                        </a:lnSpc>
                      </a:pPr>
                      <a:endParaRPr lang="en-US" sz="1100">
                        <a:effectLst/>
                        <a:latin typeface="Calibri" panose="020F0502020204030204" pitchFamily="34" charset="0"/>
                      </a:endParaRPr>
                    </a:p>
                  </a:txBody>
                  <a:tcPr marL="44450" marR="44450" marT="0" marB="0" anchor="b"/>
                </a:tc>
                <a:tc>
                  <a:txBody>
                    <a:bodyPr/>
                    <a:lstStyle/>
                    <a:p>
                      <a:pPr>
                        <a:lnSpc>
                          <a:spcPct val="107000"/>
                        </a:lnSpc>
                      </a:pPr>
                      <a:endParaRPr lang="en-US" sz="1100">
                        <a:effectLst/>
                        <a:latin typeface="Calibri" panose="020F0502020204030204" pitchFamily="34" charset="0"/>
                      </a:endParaRPr>
                    </a:p>
                  </a:txBody>
                  <a:tcPr marL="44450" marR="44450" marT="0" marB="0" anchor="b"/>
                </a:tc>
                <a:tc>
                  <a:txBody>
                    <a:bodyPr/>
                    <a:lstStyle/>
                    <a:p>
                      <a:pPr>
                        <a:lnSpc>
                          <a:spcPct val="107000"/>
                        </a:lnSpc>
                      </a:pPr>
                      <a:endParaRPr lang="en-US" sz="1100">
                        <a:effectLst/>
                        <a:latin typeface="Calibri" panose="020F0502020204030204" pitchFamily="34" charset="0"/>
                      </a:endParaRPr>
                    </a:p>
                  </a:txBody>
                  <a:tcPr marL="44450" marR="44450" marT="0" marB="0" anchor="b"/>
                </a:tc>
                <a:extLst>
                  <a:ext uri="{0D108BD9-81ED-4DB2-BD59-A6C34878D82A}">
                    <a16:rowId xmlns="" xmlns:a16="http://schemas.microsoft.com/office/drawing/2014/main" val="10000"/>
                  </a:ext>
                </a:extLst>
              </a:tr>
              <a:tr h="758222">
                <a:tc>
                  <a:txBody>
                    <a:bodyPr/>
                    <a:lstStyle/>
                    <a:p>
                      <a:pPr algn="ctr">
                        <a:lnSpc>
                          <a:spcPct val="107000"/>
                        </a:lnSpc>
                        <a:spcAft>
                          <a:spcPts val="0"/>
                        </a:spcAft>
                      </a:pPr>
                      <a:r>
                        <a:rPr lang="es-ES" sz="2800" dirty="0">
                          <a:effectLst/>
                        </a:rPr>
                        <a:t>Band (MHz)</a:t>
                      </a:r>
                      <a:endParaRPr lang="en-US" sz="2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s-ES" sz="2400" dirty="0" err="1">
                          <a:effectLst/>
                        </a:rPr>
                        <a:t>Bandwitdh</a:t>
                      </a:r>
                      <a:r>
                        <a:rPr lang="es-ES" sz="2400" dirty="0">
                          <a:effectLst/>
                        </a:rPr>
                        <a:t> </a:t>
                      </a:r>
                      <a:br>
                        <a:rPr lang="es-ES" sz="2400" dirty="0">
                          <a:effectLst/>
                        </a:rPr>
                      </a:br>
                      <a:r>
                        <a:rPr lang="es-ES" sz="2400" dirty="0">
                          <a:effectLst/>
                        </a:rPr>
                        <a:t>(MHz)</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s-ES" sz="2800" dirty="0">
                          <a:effectLst/>
                        </a:rPr>
                        <a:t>R1</a:t>
                      </a:r>
                      <a:endParaRPr lang="en-US" sz="2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s-ES" sz="2800" dirty="0">
                          <a:effectLst/>
                        </a:rPr>
                        <a:t>R2</a:t>
                      </a:r>
                      <a:endParaRPr lang="en-US" sz="2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s-ES" sz="2800" dirty="0">
                          <a:effectLst/>
                        </a:rPr>
                        <a:t>R3</a:t>
                      </a:r>
                      <a:endParaRPr lang="en-US" sz="28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 xmlns:a16="http://schemas.microsoft.com/office/drawing/2014/main" val="10001"/>
                  </a:ext>
                </a:extLst>
              </a:tr>
              <a:tr h="379112">
                <a:tc>
                  <a:txBody>
                    <a:bodyPr/>
                    <a:lstStyle/>
                    <a:p>
                      <a:pPr algn="ctr">
                        <a:lnSpc>
                          <a:spcPct val="107000"/>
                        </a:lnSpc>
                        <a:spcAft>
                          <a:spcPts val="0"/>
                        </a:spcAft>
                      </a:pPr>
                      <a:r>
                        <a:rPr lang="es-ES" sz="2400" dirty="0" smtClean="0">
                          <a:effectLst/>
                        </a:rPr>
                        <a:t>470 – 608</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s-ES" sz="2400" dirty="0" smtClean="0">
                          <a:effectLst/>
                        </a:rPr>
                        <a:t>138</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a:effectLst/>
                        </a:rPr>
                        <a:t> </a:t>
                      </a:r>
                      <a:endParaRPr lang="en-US" sz="24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a:effectLst/>
                        </a:rPr>
                        <a:t>some</a:t>
                      </a:r>
                      <a:endParaRPr lang="en-US" sz="24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a:effectLst/>
                        </a:rPr>
                        <a:t> </a:t>
                      </a:r>
                      <a:endParaRPr lang="en-US" sz="24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10002"/>
                  </a:ext>
                </a:extLst>
              </a:tr>
              <a:tr h="379112">
                <a:tc>
                  <a:txBody>
                    <a:bodyPr/>
                    <a:lstStyle/>
                    <a:p>
                      <a:pPr algn="ctr">
                        <a:lnSpc>
                          <a:spcPct val="107000"/>
                        </a:lnSpc>
                        <a:spcAft>
                          <a:spcPts val="0"/>
                        </a:spcAft>
                      </a:pPr>
                      <a:r>
                        <a:rPr lang="es-ES" sz="2400" dirty="0" smtClean="0">
                          <a:effectLst/>
                        </a:rPr>
                        <a:t>608 – 698</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s-ES" sz="2400" dirty="0">
                          <a:effectLst/>
                        </a:rPr>
                        <a:t>84</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a:effectLst/>
                        </a:rPr>
                        <a:t> </a:t>
                      </a:r>
                      <a:endParaRPr lang="en-US" sz="24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a:effectLst/>
                        </a:rPr>
                        <a:t>some</a:t>
                      </a:r>
                      <a:endParaRPr lang="en-US" sz="24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a:effectLst/>
                        </a:rPr>
                        <a:t> </a:t>
                      </a:r>
                      <a:endParaRPr lang="en-US" sz="24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10003"/>
                  </a:ext>
                </a:extLst>
              </a:tr>
              <a:tr h="379112">
                <a:tc>
                  <a:txBody>
                    <a:bodyPr/>
                    <a:lstStyle/>
                    <a:p>
                      <a:pPr algn="ctr">
                        <a:lnSpc>
                          <a:spcPct val="107000"/>
                        </a:lnSpc>
                        <a:spcAft>
                          <a:spcPts val="0"/>
                        </a:spcAft>
                      </a:pPr>
                      <a:r>
                        <a:rPr lang="es-ES" sz="2400" dirty="0" smtClean="0">
                          <a:effectLst/>
                        </a:rPr>
                        <a:t>1427 – 1452</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s-ES" sz="2400" dirty="0">
                          <a:effectLst/>
                        </a:rPr>
                        <a:t>25</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a:effectLst/>
                        </a:rPr>
                        <a:t>any</a:t>
                      </a:r>
                      <a:endParaRPr lang="en-US" sz="24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err="1">
                          <a:effectLst/>
                        </a:rPr>
                        <a:t>any</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err="1">
                          <a:effectLst/>
                        </a:rPr>
                        <a:t>any</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10004"/>
                  </a:ext>
                </a:extLst>
              </a:tr>
              <a:tr h="379112">
                <a:tc>
                  <a:txBody>
                    <a:bodyPr/>
                    <a:lstStyle/>
                    <a:p>
                      <a:pPr algn="ctr">
                        <a:lnSpc>
                          <a:spcPct val="107000"/>
                        </a:lnSpc>
                        <a:spcAft>
                          <a:spcPts val="0"/>
                        </a:spcAft>
                      </a:pPr>
                      <a:r>
                        <a:rPr lang="es-ES" sz="2400" dirty="0" smtClean="0">
                          <a:effectLst/>
                        </a:rPr>
                        <a:t>1452 – 1492</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s-ES" sz="2400">
                          <a:effectLst/>
                        </a:rPr>
                        <a:t>40</a:t>
                      </a:r>
                      <a:endParaRPr lang="en-US" sz="24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err="1">
                          <a:effectLst/>
                        </a:rPr>
                        <a:t>some</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a:effectLst/>
                        </a:rPr>
                        <a:t>any</a:t>
                      </a:r>
                      <a:endParaRPr lang="en-US" sz="24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err="1">
                          <a:effectLst/>
                        </a:rPr>
                        <a:t>any</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10005"/>
                  </a:ext>
                </a:extLst>
              </a:tr>
              <a:tr h="379112">
                <a:tc>
                  <a:txBody>
                    <a:bodyPr/>
                    <a:lstStyle/>
                    <a:p>
                      <a:pPr algn="ctr">
                        <a:lnSpc>
                          <a:spcPct val="107000"/>
                        </a:lnSpc>
                        <a:spcAft>
                          <a:spcPts val="0"/>
                        </a:spcAft>
                      </a:pPr>
                      <a:r>
                        <a:rPr lang="es-ES" sz="2400" dirty="0" smtClean="0">
                          <a:effectLst/>
                        </a:rPr>
                        <a:t>1492 – 1518</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s-ES" sz="2400" dirty="0">
                          <a:effectLst/>
                        </a:rPr>
                        <a:t>26</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err="1">
                          <a:effectLst/>
                        </a:rPr>
                        <a:t>any</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a:effectLst/>
                        </a:rPr>
                        <a:t>any</a:t>
                      </a:r>
                      <a:endParaRPr lang="en-US" sz="24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err="1">
                          <a:effectLst/>
                        </a:rPr>
                        <a:t>any</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10006"/>
                  </a:ext>
                </a:extLst>
              </a:tr>
              <a:tr h="379112">
                <a:tc>
                  <a:txBody>
                    <a:bodyPr/>
                    <a:lstStyle/>
                    <a:p>
                      <a:pPr algn="ctr">
                        <a:lnSpc>
                          <a:spcPct val="107000"/>
                        </a:lnSpc>
                        <a:spcAft>
                          <a:spcPts val="0"/>
                        </a:spcAft>
                      </a:pPr>
                      <a:r>
                        <a:rPr lang="es-ES" sz="2400" dirty="0" smtClean="0">
                          <a:effectLst/>
                        </a:rPr>
                        <a:t>3300 – 3400</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s-ES" sz="2400" dirty="0">
                          <a:effectLst/>
                        </a:rPr>
                        <a:t>100</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err="1">
                          <a:effectLst/>
                        </a:rPr>
                        <a:t>some</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err="1">
                          <a:effectLst/>
                        </a:rPr>
                        <a:t>some</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err="1">
                          <a:effectLst/>
                        </a:rPr>
                        <a:t>some</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10007"/>
                  </a:ext>
                </a:extLst>
              </a:tr>
              <a:tr h="379112">
                <a:tc>
                  <a:txBody>
                    <a:bodyPr/>
                    <a:lstStyle/>
                    <a:p>
                      <a:pPr algn="ctr">
                        <a:lnSpc>
                          <a:spcPct val="107000"/>
                        </a:lnSpc>
                        <a:spcAft>
                          <a:spcPts val="0"/>
                        </a:spcAft>
                      </a:pPr>
                      <a:r>
                        <a:rPr lang="es-ES" sz="2400" dirty="0" smtClean="0">
                          <a:effectLst/>
                        </a:rPr>
                        <a:t>3600 – 3700</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s-ES" sz="2400">
                          <a:effectLst/>
                        </a:rPr>
                        <a:t>100</a:t>
                      </a:r>
                      <a:endParaRPr lang="en-US" sz="24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a:effectLst/>
                        </a:rPr>
                        <a:t> </a:t>
                      </a:r>
                      <a:endParaRPr lang="en-US" sz="24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err="1">
                          <a:effectLst/>
                        </a:rPr>
                        <a:t>some</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a:effectLst/>
                        </a:rPr>
                        <a:t> </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10008"/>
                  </a:ext>
                </a:extLst>
              </a:tr>
              <a:tr h="379112">
                <a:tc>
                  <a:txBody>
                    <a:bodyPr/>
                    <a:lstStyle/>
                    <a:p>
                      <a:pPr algn="ctr">
                        <a:lnSpc>
                          <a:spcPct val="107000"/>
                        </a:lnSpc>
                        <a:spcAft>
                          <a:spcPts val="0"/>
                        </a:spcAft>
                      </a:pPr>
                      <a:r>
                        <a:rPr lang="es-ES" sz="2400" dirty="0" smtClean="0">
                          <a:effectLst/>
                        </a:rPr>
                        <a:t>4800 – 4990</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tc>
                  <a:txBody>
                    <a:bodyPr/>
                    <a:lstStyle/>
                    <a:p>
                      <a:pPr algn="ctr">
                        <a:lnSpc>
                          <a:spcPct val="107000"/>
                        </a:lnSpc>
                        <a:spcAft>
                          <a:spcPts val="0"/>
                        </a:spcAft>
                      </a:pPr>
                      <a:r>
                        <a:rPr lang="es-ES" sz="2400" dirty="0">
                          <a:effectLst/>
                        </a:rPr>
                        <a:t>190</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a:effectLst/>
                        </a:rPr>
                        <a:t> </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err="1">
                          <a:effectLst/>
                        </a:rPr>
                        <a:t>some</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2400" dirty="0" err="1">
                          <a:effectLst/>
                        </a:rPr>
                        <a:t>some</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10009"/>
                  </a:ext>
                </a:extLst>
              </a:tr>
              <a:tr h="532128">
                <a:tc>
                  <a:txBody>
                    <a:bodyPr/>
                    <a:lstStyle/>
                    <a:p>
                      <a:pPr marL="0" algn="ctr" defTabSz="914400" rtl="0" eaLnBrk="1" latinLnBrk="0" hangingPunct="1">
                        <a:lnSpc>
                          <a:spcPct val="107000"/>
                        </a:lnSpc>
                        <a:spcAft>
                          <a:spcPts val="0"/>
                        </a:spcAft>
                      </a:pPr>
                      <a:endParaRPr lang="en-US" sz="2400" kern="1200" dirty="0">
                        <a:solidFill>
                          <a:srgbClr val="C00000"/>
                        </a:solidFill>
                        <a:effectLst/>
                        <a:highlight>
                          <a:srgbClr val="FFFF00"/>
                        </a:highlight>
                        <a:latin typeface="+mn-lt"/>
                        <a:ea typeface="+mn-ea"/>
                        <a:cs typeface="+mn-cs"/>
                      </a:endParaRPr>
                    </a:p>
                  </a:txBody>
                  <a:tcPr marL="44450" marR="44450" marT="0" marB="0" anchor="ctr"/>
                </a:tc>
                <a:tc>
                  <a:txBody>
                    <a:bodyPr/>
                    <a:lstStyle/>
                    <a:p>
                      <a:pPr algn="ctr">
                        <a:lnSpc>
                          <a:spcPct val="107000"/>
                        </a:lnSpc>
                        <a:spcAft>
                          <a:spcPts val="0"/>
                        </a:spcAft>
                      </a:pPr>
                      <a:r>
                        <a:rPr lang="es-ES" sz="2400" kern="1200" dirty="0" smtClean="0">
                          <a:solidFill>
                            <a:srgbClr val="C00000"/>
                          </a:solidFill>
                          <a:effectLst/>
                          <a:highlight>
                            <a:srgbClr val="FFFF00"/>
                          </a:highlight>
                          <a:latin typeface="+mn-lt"/>
                          <a:ea typeface="+mn-ea"/>
                          <a:cs typeface="+mn-cs"/>
                        </a:rPr>
                        <a:t>New BW 709</a:t>
                      </a:r>
                      <a:endParaRPr lang="en-US" sz="2400" kern="1200" dirty="0">
                        <a:solidFill>
                          <a:srgbClr val="C00000"/>
                        </a:solidFill>
                        <a:effectLst/>
                        <a:highlight>
                          <a:srgbClr val="FFFF00"/>
                        </a:highlight>
                        <a:latin typeface="+mn-lt"/>
                        <a:ea typeface="+mn-ea"/>
                        <a:cs typeface="+mn-cs"/>
                      </a:endParaRPr>
                    </a:p>
                  </a:txBody>
                  <a:tcPr marL="44450" marR="44450" marT="0" marB="0" anchor="b"/>
                </a:tc>
                <a:tc>
                  <a:txBody>
                    <a:bodyPr/>
                    <a:lstStyle/>
                    <a:p>
                      <a:pPr algn="ctr">
                        <a:lnSpc>
                          <a:spcPct val="107000"/>
                        </a:lnSpc>
                        <a:spcAft>
                          <a:spcPts val="0"/>
                        </a:spcAft>
                      </a:pPr>
                      <a:r>
                        <a:rPr lang="es-ES" sz="2400" dirty="0">
                          <a:effectLst/>
                        </a:rPr>
                        <a:t> </a:t>
                      </a:r>
                      <a:endParaRPr lang="en-US" sz="24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1600">
                          <a:effectLst/>
                        </a:rPr>
                        <a:t> </a:t>
                      </a:r>
                      <a:endParaRPr lang="en-US" sz="160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tc>
                  <a:txBody>
                    <a:bodyPr/>
                    <a:lstStyle/>
                    <a:p>
                      <a:pPr algn="ctr">
                        <a:lnSpc>
                          <a:spcPct val="107000"/>
                        </a:lnSpc>
                        <a:spcAft>
                          <a:spcPts val="0"/>
                        </a:spcAft>
                      </a:pPr>
                      <a:r>
                        <a:rPr lang="es-ES" sz="1600" dirty="0">
                          <a:effectLst/>
                        </a:rPr>
                        <a:t> </a:t>
                      </a:r>
                      <a:endParaRPr lang="en-US" sz="16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10010"/>
                  </a:ext>
                </a:extLst>
              </a:tr>
            </a:tbl>
          </a:graphicData>
        </a:graphic>
      </p:graphicFrame>
      <p:sp>
        <p:nvSpPr>
          <p:cNvPr id="5" name="Title 1"/>
          <p:cNvSpPr txBox="1">
            <a:spLocks/>
          </p:cNvSpPr>
          <p:nvPr/>
        </p:nvSpPr>
        <p:spPr>
          <a:xfrm>
            <a:off x="1069312" y="-267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70C0"/>
                </a:solidFill>
                <a:latin typeface="Cambria" panose="02040503050406030204" pitchFamily="18" charset="0"/>
              </a:rPr>
              <a:t>Outcomes of WRC-15</a:t>
            </a:r>
            <a:endParaRPr lang="en-US" sz="3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382879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239932" y="874942"/>
            <a:ext cx="8986981" cy="847725"/>
          </a:xfrm>
        </p:spPr>
        <p:txBody>
          <a:bodyPr vert="horz" lIns="91440" tIns="45720" rIns="91440" bIns="45720" rtlCol="0">
            <a:normAutofit/>
          </a:bodyPr>
          <a:lstStyle/>
          <a:p>
            <a:pPr marL="514350" lvl="2" indent="-514350" fontAlgn="base">
              <a:spcBef>
                <a:spcPts val="1000"/>
              </a:spcBef>
              <a:spcAft>
                <a:spcPct val="0"/>
              </a:spcAft>
              <a:buFont typeface="Wingdings" panose="05000000000000000000" pitchFamily="2" charset="2"/>
              <a:buChar char="Ø"/>
              <a:tabLst>
                <a:tab pos="720725" algn="l"/>
                <a:tab pos="1187450" algn="l"/>
                <a:tab pos="1655763" algn="l"/>
                <a:tab pos="2124075" algn="l"/>
              </a:tabLst>
            </a:pPr>
            <a:r>
              <a:rPr lang="en-US" altLang="zh-CN" sz="3200" b="1" dirty="0">
                <a:solidFill>
                  <a:schemeClr val="accent5">
                    <a:lumMod val="75000"/>
                  </a:schemeClr>
                </a:solidFill>
              </a:rPr>
              <a:t>Spectrum for IMT</a:t>
            </a:r>
          </a:p>
        </p:txBody>
      </p:sp>
      <p:sp>
        <p:nvSpPr>
          <p:cNvPr id="6" name="Title 1"/>
          <p:cNvSpPr txBox="1">
            <a:spLocks/>
          </p:cNvSpPr>
          <p:nvPr/>
        </p:nvSpPr>
        <p:spPr>
          <a:xfrm>
            <a:off x="1069312" y="-267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70C0"/>
                </a:solidFill>
                <a:latin typeface="Cambria" panose="02040503050406030204" pitchFamily="18" charset="0"/>
              </a:rPr>
              <a:t>Outcomes of WRC-15</a:t>
            </a:r>
            <a:endParaRPr lang="en-US" sz="3600" dirty="0">
              <a:solidFill>
                <a:srgbClr val="0070C0"/>
              </a:solidFill>
              <a:latin typeface="Cambria" panose="02040503050406030204" pitchFamily="18" charset="0"/>
            </a:endParaRPr>
          </a:p>
        </p:txBody>
      </p:sp>
      <p:graphicFrame>
        <p:nvGraphicFramePr>
          <p:cNvPr id="2" name="Table 1"/>
          <p:cNvGraphicFramePr>
            <a:graphicFrameLocks noGrp="1"/>
          </p:cNvGraphicFramePr>
          <p:nvPr>
            <p:extLst/>
          </p:nvPr>
        </p:nvGraphicFramePr>
        <p:xfrm>
          <a:off x="317471" y="1298804"/>
          <a:ext cx="11186161" cy="4898664"/>
        </p:xfrm>
        <a:graphic>
          <a:graphicData uri="http://schemas.openxmlformats.org/drawingml/2006/table">
            <a:tbl>
              <a:tblPr firstRow="1" firstCol="1" lastRow="1" bandRow="1">
                <a:tableStyleId>{5C22544A-7EE6-4342-B048-85BDC9FD1C3A}</a:tableStyleId>
              </a:tblPr>
              <a:tblGrid>
                <a:gridCol w="1674565">
                  <a:extLst>
                    <a:ext uri="{9D8B030D-6E8A-4147-A177-3AD203B41FA5}">
                      <a16:colId xmlns="" xmlns:a16="http://schemas.microsoft.com/office/drawing/2014/main" val="2346957862"/>
                    </a:ext>
                  </a:extLst>
                </a:gridCol>
                <a:gridCol w="2377899">
                  <a:extLst>
                    <a:ext uri="{9D8B030D-6E8A-4147-A177-3AD203B41FA5}">
                      <a16:colId xmlns="" xmlns:a16="http://schemas.microsoft.com/office/drawing/2014/main" val="2998289153"/>
                    </a:ext>
                  </a:extLst>
                </a:gridCol>
                <a:gridCol w="2377899">
                  <a:extLst>
                    <a:ext uri="{9D8B030D-6E8A-4147-A177-3AD203B41FA5}">
                      <a16:colId xmlns="" xmlns:a16="http://schemas.microsoft.com/office/drawing/2014/main" val="2891110712"/>
                    </a:ext>
                  </a:extLst>
                </a:gridCol>
                <a:gridCol w="2377899">
                  <a:extLst>
                    <a:ext uri="{9D8B030D-6E8A-4147-A177-3AD203B41FA5}">
                      <a16:colId xmlns="" xmlns:a16="http://schemas.microsoft.com/office/drawing/2014/main" val="3517769961"/>
                    </a:ext>
                  </a:extLst>
                </a:gridCol>
                <a:gridCol w="2377899">
                  <a:extLst>
                    <a:ext uri="{9D8B030D-6E8A-4147-A177-3AD203B41FA5}">
                      <a16:colId xmlns="" xmlns:a16="http://schemas.microsoft.com/office/drawing/2014/main" val="1873542508"/>
                    </a:ext>
                  </a:extLst>
                </a:gridCol>
              </a:tblGrid>
              <a:tr h="501521">
                <a:tc rowSpan="2">
                  <a:txBody>
                    <a:bodyPr/>
                    <a:lstStyle/>
                    <a:p>
                      <a:pPr marL="0" marR="0" algn="ctr" hangingPunct="0">
                        <a:spcBef>
                          <a:spcPts val="400"/>
                        </a:spcBef>
                        <a:spcAft>
                          <a:spcPts val="400"/>
                        </a:spcAft>
                        <a:tabLst>
                          <a:tab pos="720090" algn="l"/>
                          <a:tab pos="1188085" algn="l"/>
                          <a:tab pos="1440180" algn="l"/>
                        </a:tabLst>
                      </a:pPr>
                      <a:r>
                        <a:rPr lang="en-GB" sz="1600" u="sng" dirty="0">
                          <a:effectLst/>
                        </a:rPr>
                        <a:t>B</a:t>
                      </a:r>
                      <a:r>
                        <a:rPr lang="en-GB" sz="1600" dirty="0">
                          <a:effectLst/>
                        </a:rPr>
                        <a:t>and </a:t>
                      </a:r>
                      <a:br>
                        <a:rPr lang="en-GB" sz="1600" dirty="0">
                          <a:effectLst/>
                        </a:rPr>
                      </a:br>
                      <a:r>
                        <a:rPr lang="en-GB" sz="1600" dirty="0">
                          <a:effectLst/>
                        </a:rPr>
                        <a:t>(MHz)</a:t>
                      </a:r>
                      <a:endParaRPr lang="en-US" sz="1600" b="1" dirty="0">
                        <a:effectLst/>
                        <a:latin typeface="Times New Roman Bold" panose="02020803070505020304" pitchFamily="18" charset="0"/>
                        <a:ea typeface="Times New Roman" panose="02020603050405020304" pitchFamily="18" charset="0"/>
                      </a:endParaRPr>
                    </a:p>
                  </a:txBody>
                  <a:tcPr marL="68580" marR="68580" marT="0" marB="0" anchor="ctr"/>
                </a:tc>
                <a:tc gridSpan="3">
                  <a:txBody>
                    <a:bodyPr/>
                    <a:lstStyle/>
                    <a:p>
                      <a:pPr marL="0" marR="0" algn="ctr" hangingPunct="0">
                        <a:spcBef>
                          <a:spcPts val="400"/>
                        </a:spcBef>
                        <a:spcAft>
                          <a:spcPts val="400"/>
                        </a:spcAft>
                        <a:tabLst>
                          <a:tab pos="720090" algn="l"/>
                          <a:tab pos="1188085" algn="l"/>
                          <a:tab pos="1440180" algn="l"/>
                        </a:tabLst>
                      </a:pPr>
                      <a:r>
                        <a:rPr lang="en-GB" sz="1600" u="sng" dirty="0">
                          <a:effectLst/>
                        </a:rPr>
                        <a:t>F</a:t>
                      </a:r>
                      <a:r>
                        <a:rPr lang="en-GB" sz="1600" dirty="0">
                          <a:effectLst/>
                        </a:rPr>
                        <a:t>ootnotes identifying </a:t>
                      </a:r>
                      <a:r>
                        <a:rPr lang="en-GB" sz="1600" dirty="0" smtClean="0">
                          <a:effectLst/>
                        </a:rPr>
                        <a:t>the</a:t>
                      </a:r>
                      <a:br>
                        <a:rPr lang="en-GB" sz="1600" dirty="0" smtClean="0">
                          <a:effectLst/>
                        </a:rPr>
                      </a:br>
                      <a:r>
                        <a:rPr lang="en-GB" sz="1600" dirty="0" smtClean="0">
                          <a:effectLst/>
                        </a:rPr>
                        <a:t>band </a:t>
                      </a:r>
                      <a:r>
                        <a:rPr lang="en-GB" sz="1600" dirty="0">
                          <a:effectLst/>
                        </a:rPr>
                        <a:t>for IMT</a:t>
                      </a:r>
                      <a:endParaRPr lang="en-US" sz="1600" b="1" dirty="0">
                        <a:effectLst/>
                        <a:latin typeface="Times New Roman Bold" panose="020208030705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hangingPunct="0">
                        <a:spcBef>
                          <a:spcPts val="400"/>
                        </a:spcBef>
                        <a:spcAft>
                          <a:spcPts val="400"/>
                        </a:spcAft>
                        <a:tabLst>
                          <a:tab pos="720090" algn="l"/>
                          <a:tab pos="1188085" algn="l"/>
                          <a:tab pos="1440180" algn="l"/>
                        </a:tabLst>
                      </a:pPr>
                      <a:r>
                        <a:rPr lang="en-US" sz="1600" b="1" kern="1200" dirty="0" smtClean="0">
                          <a:solidFill>
                            <a:schemeClr val="lt1"/>
                          </a:solidFill>
                          <a:effectLst/>
                          <a:latin typeface="+mn-lt"/>
                          <a:ea typeface="+mn-ea"/>
                          <a:cs typeface="+mn-cs"/>
                        </a:rPr>
                        <a:t>Bandwidth</a:t>
                      </a:r>
                      <a:endParaRPr lang="en-US" sz="1600" b="1" kern="1200" dirty="0">
                        <a:solidFill>
                          <a:schemeClr val="lt1"/>
                        </a:solidFill>
                        <a:effectLst/>
                        <a:latin typeface="+mn-lt"/>
                        <a:ea typeface="+mn-ea"/>
                        <a:cs typeface="+mn-cs"/>
                      </a:endParaRPr>
                    </a:p>
                  </a:txBody>
                  <a:tcPr marL="68580" marR="68580" marT="0" marB="0" anchor="ctr"/>
                </a:tc>
                <a:extLst>
                  <a:ext uri="{0D108BD9-81ED-4DB2-BD59-A6C34878D82A}">
                    <a16:rowId xmlns="" xmlns:a16="http://schemas.microsoft.com/office/drawing/2014/main" val="3677509155"/>
                  </a:ext>
                </a:extLst>
              </a:tr>
              <a:tr h="507286">
                <a:tc vMerge="1">
                  <a:txBody>
                    <a:bodyPr/>
                    <a:lstStyle/>
                    <a:p>
                      <a:endParaRPr lang="en-US"/>
                    </a:p>
                  </a:txBody>
                  <a:tcPr/>
                </a:tc>
                <a:tc>
                  <a:txBody>
                    <a:bodyPr/>
                    <a:lstStyle/>
                    <a:p>
                      <a:pPr marL="0" marR="0" algn="ctr" hangingPunct="0">
                        <a:spcBef>
                          <a:spcPts val="400"/>
                        </a:spcBef>
                        <a:spcAft>
                          <a:spcPts val="400"/>
                        </a:spcAft>
                        <a:tabLst>
                          <a:tab pos="720090" algn="l"/>
                          <a:tab pos="1188085" algn="l"/>
                          <a:tab pos="1440180" algn="l"/>
                        </a:tabLst>
                      </a:pPr>
                      <a:r>
                        <a:rPr lang="en-GB" sz="1600" u="sng" dirty="0">
                          <a:effectLst/>
                        </a:rPr>
                        <a:t>Region 1 </a:t>
                      </a:r>
                      <a:r>
                        <a:rPr lang="en-GB" sz="1600" dirty="0">
                          <a:effectLst/>
                        </a:rPr>
                        <a:t/>
                      </a:r>
                      <a:br>
                        <a:rPr lang="en-GB" sz="1600" dirty="0">
                          <a:effectLst/>
                        </a:rPr>
                      </a:br>
                      <a:r>
                        <a:rPr lang="en-GB" sz="1600" u="sng" dirty="0">
                          <a:effectLst/>
                        </a:rPr>
                        <a:t>or parts thereof</a:t>
                      </a:r>
                      <a:endParaRPr lang="en-US" sz="1600" b="1" dirty="0">
                        <a:effectLst/>
                        <a:latin typeface="Times New Roman Bold" panose="02020803070505020304" pitchFamily="18" charset="0"/>
                        <a:ea typeface="Times New Roman" panose="02020603050405020304" pitchFamily="18" charset="0"/>
                      </a:endParaRPr>
                    </a:p>
                  </a:txBody>
                  <a:tcPr marL="68580" marR="68580" marT="0" marB="0" anchor="ctr"/>
                </a:tc>
                <a:tc>
                  <a:txBody>
                    <a:bodyPr/>
                    <a:lstStyle/>
                    <a:p>
                      <a:pPr marL="0" marR="0" algn="ctr" hangingPunct="0">
                        <a:spcBef>
                          <a:spcPts val="400"/>
                        </a:spcBef>
                        <a:spcAft>
                          <a:spcPts val="400"/>
                        </a:spcAft>
                        <a:tabLst>
                          <a:tab pos="720090" algn="l"/>
                          <a:tab pos="1188085" algn="l"/>
                          <a:tab pos="1440180" algn="l"/>
                        </a:tabLst>
                      </a:pPr>
                      <a:r>
                        <a:rPr lang="en-GB" sz="1600" u="sng">
                          <a:effectLst/>
                        </a:rPr>
                        <a:t>Region 2 </a:t>
                      </a:r>
                      <a:r>
                        <a:rPr lang="en-GB" sz="1600">
                          <a:effectLst/>
                        </a:rPr>
                        <a:t/>
                      </a:r>
                      <a:br>
                        <a:rPr lang="en-GB" sz="1600">
                          <a:effectLst/>
                        </a:rPr>
                      </a:br>
                      <a:r>
                        <a:rPr lang="en-GB" sz="1600" u="sng">
                          <a:effectLst/>
                        </a:rPr>
                        <a:t>or parts thereof</a:t>
                      </a:r>
                      <a:endParaRPr lang="en-US" sz="1600" b="1">
                        <a:effectLst/>
                        <a:latin typeface="Times New Roman Bold" panose="02020803070505020304" pitchFamily="18" charset="0"/>
                        <a:ea typeface="Times New Roman" panose="02020603050405020304" pitchFamily="18" charset="0"/>
                      </a:endParaRPr>
                    </a:p>
                  </a:txBody>
                  <a:tcPr marL="68580" marR="68580" marT="0" marB="0" anchor="ctr"/>
                </a:tc>
                <a:tc>
                  <a:txBody>
                    <a:bodyPr/>
                    <a:lstStyle/>
                    <a:p>
                      <a:pPr marL="0" marR="0" algn="ctr" hangingPunct="0">
                        <a:spcBef>
                          <a:spcPts val="400"/>
                        </a:spcBef>
                        <a:spcAft>
                          <a:spcPts val="400"/>
                        </a:spcAft>
                        <a:tabLst>
                          <a:tab pos="720090" algn="l"/>
                          <a:tab pos="1188085" algn="l"/>
                          <a:tab pos="1440180" algn="l"/>
                        </a:tabLst>
                      </a:pPr>
                      <a:r>
                        <a:rPr lang="en-GB" sz="1600" b="1" u="sng" dirty="0">
                          <a:effectLst/>
                        </a:rPr>
                        <a:t>Region 3 </a:t>
                      </a:r>
                      <a:r>
                        <a:rPr lang="en-GB" sz="1600" b="1" dirty="0">
                          <a:effectLst/>
                        </a:rPr>
                        <a:t/>
                      </a:r>
                      <a:br>
                        <a:rPr lang="en-GB" sz="1600" b="1" dirty="0">
                          <a:effectLst/>
                        </a:rPr>
                      </a:br>
                      <a:r>
                        <a:rPr lang="en-GB" sz="1600" b="1" u="sng" dirty="0">
                          <a:effectLst/>
                        </a:rPr>
                        <a:t>or parts thereof</a:t>
                      </a:r>
                      <a:endParaRPr lang="en-US" sz="1600" b="1" dirty="0">
                        <a:effectLst/>
                        <a:latin typeface="Times New Roman Bold" panose="02020803070505020304" pitchFamily="18" charset="0"/>
                        <a:ea typeface="Times New Roman" panose="02020603050405020304" pitchFamily="18" charset="0"/>
                      </a:endParaRPr>
                    </a:p>
                  </a:txBody>
                  <a:tcPr marL="68580" marR="68580" marT="0" marB="0" anchor="ctr"/>
                </a:tc>
                <a:tc>
                  <a:txBody>
                    <a:bodyPr/>
                    <a:lstStyle/>
                    <a:p>
                      <a:pPr marL="0" marR="0" algn="ctr" hangingPunct="0">
                        <a:spcBef>
                          <a:spcPts val="400"/>
                        </a:spcBef>
                        <a:spcAft>
                          <a:spcPts val="400"/>
                        </a:spcAft>
                        <a:tabLst>
                          <a:tab pos="720090" algn="l"/>
                          <a:tab pos="1188085" algn="l"/>
                          <a:tab pos="1440180" algn="l"/>
                        </a:tabLst>
                      </a:pPr>
                      <a:endParaRPr lang="en-US" sz="1600" b="1" dirty="0">
                        <a:effectLst/>
                        <a:latin typeface="Times New Roman Bold" panose="020208030705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9239599"/>
                  </a:ext>
                </a:extLst>
              </a:tr>
              <a:tr h="255192">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a:effectLst/>
                        </a:rPr>
                        <a:t>450-470</a:t>
                      </a:r>
                      <a:endParaRPr lang="en-US" sz="16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u="sng" dirty="0">
                          <a:effectLst/>
                        </a:rPr>
                        <a:t>5</a:t>
                      </a:r>
                      <a:r>
                        <a:rPr lang="en-GB" sz="1600" b="1" dirty="0">
                          <a:effectLst/>
                        </a:rPr>
                        <a:t>.286AA</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defTabSz="914400" rtl="0" eaLnBrk="1" latinLnBrk="0" hangingPunct="1">
                        <a:lnSpc>
                          <a:spcPct val="107000"/>
                        </a:lnSpc>
                        <a:spcBef>
                          <a:spcPts val="200"/>
                        </a:spcBef>
                        <a:spcAft>
                          <a:spcPts val="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kern="1200" dirty="0" smtClean="0">
                          <a:solidFill>
                            <a:srgbClr val="C00000"/>
                          </a:solidFill>
                          <a:effectLst/>
                          <a:latin typeface="+mn-lt"/>
                          <a:ea typeface="+mn-ea"/>
                          <a:cs typeface="+mn-cs"/>
                        </a:rPr>
                        <a:t>20</a:t>
                      </a:r>
                      <a:endParaRPr lang="en-US" sz="1600" kern="1200" dirty="0">
                        <a:solidFill>
                          <a:srgbClr val="C00000"/>
                        </a:solidFill>
                        <a:effectLst/>
                        <a:latin typeface="+mn-lt"/>
                        <a:ea typeface="+mn-ea"/>
                        <a:cs typeface="+mn-cs"/>
                      </a:endParaRPr>
                    </a:p>
                  </a:txBody>
                  <a:tcPr marL="68580" marR="68580" marT="0" marB="0" anchor="ctr"/>
                </a:tc>
                <a:extLst>
                  <a:ext uri="{0D108BD9-81ED-4DB2-BD59-A6C34878D82A}">
                    <a16:rowId xmlns="" xmlns:a16="http://schemas.microsoft.com/office/drawing/2014/main" val="724499901"/>
                  </a:ext>
                </a:extLst>
              </a:tr>
              <a:tr h="255192">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u="sng">
                          <a:effectLst/>
                        </a:rPr>
                        <a:t>470-698</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dirty="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a:effectLst/>
                        </a:rPr>
                        <a:t>5.295, 5.308A</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u="sng" dirty="0">
                          <a:effectLst/>
                        </a:rPr>
                        <a:t>5.296A</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200"/>
                        </a:spcBef>
                        <a:spcAft>
                          <a:spcPts val="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kern="1200" dirty="0" smtClean="0">
                          <a:solidFill>
                            <a:srgbClr val="C00000"/>
                          </a:solidFill>
                          <a:effectLst/>
                          <a:latin typeface="+mn-lt"/>
                          <a:ea typeface="+mn-ea"/>
                          <a:cs typeface="+mn-cs"/>
                        </a:rPr>
                        <a:t>228</a:t>
                      </a:r>
                      <a:endParaRPr lang="en-US" sz="1600" kern="1200" dirty="0">
                        <a:solidFill>
                          <a:srgbClr val="C00000"/>
                        </a:solidFill>
                        <a:effectLst/>
                        <a:latin typeface="+mn-lt"/>
                        <a:ea typeface="+mn-ea"/>
                        <a:cs typeface="+mn-cs"/>
                      </a:endParaRPr>
                    </a:p>
                  </a:txBody>
                  <a:tcPr marL="68580" marR="68580" marT="0" marB="0" anchor="ctr"/>
                </a:tc>
                <a:extLst>
                  <a:ext uri="{0D108BD9-81ED-4DB2-BD59-A6C34878D82A}">
                    <a16:rowId xmlns="" xmlns:a16="http://schemas.microsoft.com/office/drawing/2014/main" val="3578355348"/>
                  </a:ext>
                </a:extLst>
              </a:tr>
              <a:tr h="255192">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dirty="0">
                          <a:effectLst/>
                        </a:rPr>
                        <a:t>6</a:t>
                      </a:r>
                      <a:r>
                        <a:rPr lang="en-US" sz="1600" u="sng" dirty="0">
                          <a:effectLst/>
                        </a:rPr>
                        <a:t>94/</a:t>
                      </a:r>
                      <a:r>
                        <a:rPr lang="en-US" sz="1600" dirty="0">
                          <a:effectLst/>
                        </a:rPr>
                        <a:t>698-960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dirty="0">
                          <a:effectLst/>
                        </a:rPr>
                        <a:t>5.317A</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a:effectLst/>
                        </a:rPr>
                        <a:t>5.317A</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u="sng" dirty="0">
                          <a:effectLst/>
                        </a:rPr>
                        <a:t>5</a:t>
                      </a:r>
                      <a:r>
                        <a:rPr lang="en-GB" sz="1600" b="1" dirty="0">
                          <a:effectLst/>
                        </a:rPr>
                        <a:t>.313A, 5.317A</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200"/>
                        </a:spcBef>
                        <a:spcAft>
                          <a:spcPts val="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kern="1200" dirty="0" smtClean="0">
                          <a:solidFill>
                            <a:srgbClr val="C00000"/>
                          </a:solidFill>
                          <a:effectLst/>
                          <a:latin typeface="+mn-lt"/>
                          <a:ea typeface="+mn-ea"/>
                          <a:cs typeface="+mn-cs"/>
                        </a:rPr>
                        <a:t>262</a:t>
                      </a:r>
                      <a:endParaRPr lang="en-US" sz="1600" kern="1200" dirty="0">
                        <a:solidFill>
                          <a:srgbClr val="C00000"/>
                        </a:solidFill>
                        <a:effectLst/>
                        <a:latin typeface="+mn-lt"/>
                        <a:ea typeface="+mn-ea"/>
                        <a:cs typeface="+mn-cs"/>
                      </a:endParaRPr>
                    </a:p>
                  </a:txBody>
                  <a:tcPr marL="68580" marR="68580" marT="0" marB="0" anchor="ctr"/>
                </a:tc>
                <a:extLst>
                  <a:ext uri="{0D108BD9-81ED-4DB2-BD59-A6C34878D82A}">
                    <a16:rowId xmlns="" xmlns:a16="http://schemas.microsoft.com/office/drawing/2014/main" val="3306610719"/>
                  </a:ext>
                </a:extLst>
              </a:tr>
              <a:tr h="262254">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u="sng">
                          <a:effectLst/>
                        </a:rPr>
                        <a:t>1 427-1 518</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dirty="0">
                          <a:effectLst/>
                        </a:rPr>
                        <a:t>5.341A, 5.346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a:effectLst/>
                        </a:rPr>
                        <a:t>5.341B</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u="sng">
                          <a:effectLst/>
                        </a:rPr>
                        <a:t>5.341C, 5.346A</a:t>
                      </a:r>
                      <a:endParaRPr lang="en-US"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200"/>
                        </a:spcBef>
                        <a:spcAft>
                          <a:spcPts val="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kern="1200" dirty="0" smtClean="0">
                          <a:solidFill>
                            <a:srgbClr val="C00000"/>
                          </a:solidFill>
                          <a:effectLst/>
                          <a:latin typeface="+mn-lt"/>
                          <a:ea typeface="+mn-ea"/>
                          <a:cs typeface="+mn-cs"/>
                        </a:rPr>
                        <a:t>91</a:t>
                      </a:r>
                      <a:endParaRPr lang="en-US" sz="1600" kern="1200" dirty="0">
                        <a:solidFill>
                          <a:srgbClr val="C00000"/>
                        </a:solidFill>
                        <a:effectLst/>
                        <a:latin typeface="+mn-lt"/>
                        <a:ea typeface="+mn-ea"/>
                        <a:cs typeface="+mn-cs"/>
                      </a:endParaRPr>
                    </a:p>
                  </a:txBody>
                  <a:tcPr marL="68580" marR="68580" marT="0" marB="0" anchor="ctr"/>
                </a:tc>
                <a:extLst>
                  <a:ext uri="{0D108BD9-81ED-4DB2-BD59-A6C34878D82A}">
                    <a16:rowId xmlns="" xmlns:a16="http://schemas.microsoft.com/office/drawing/2014/main" val="675362029"/>
                  </a:ext>
                </a:extLst>
              </a:tr>
              <a:tr h="255192">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a:effectLst/>
                        </a:rPr>
                        <a:t>1 710-2 025</a:t>
                      </a:r>
                      <a:endParaRPr lang="en-US" sz="16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b="1" dirty="0">
                          <a:effectLst/>
                        </a:rPr>
                        <a:t>5.384A, 5.388</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algn="ctr" defTabSz="914400" rtl="0" eaLnBrk="1" latinLnBrk="0" hangingPunct="1">
                        <a:lnSpc>
                          <a:spcPct val="107000"/>
                        </a:lnSpc>
                        <a:spcAft>
                          <a:spcPts val="0"/>
                        </a:spcAft>
                      </a:pPr>
                      <a:r>
                        <a:rPr lang="es-ES" sz="1600" kern="1200" dirty="0">
                          <a:solidFill>
                            <a:srgbClr val="C00000"/>
                          </a:solidFill>
                          <a:effectLst/>
                          <a:latin typeface="+mn-lt"/>
                          <a:ea typeface="+mn-ea"/>
                          <a:cs typeface="+mn-cs"/>
                        </a:rPr>
                        <a:t>315</a:t>
                      </a:r>
                      <a:endParaRPr lang="en-US" sz="1600" kern="1200" dirty="0">
                        <a:solidFill>
                          <a:srgbClr val="C00000"/>
                        </a:solidFill>
                        <a:effectLst/>
                        <a:latin typeface="+mn-lt"/>
                        <a:ea typeface="+mn-ea"/>
                        <a:cs typeface="+mn-cs"/>
                      </a:endParaRPr>
                    </a:p>
                  </a:txBody>
                  <a:tcPr marL="44450" marR="44450" marT="0" marB="0" anchor="ctr"/>
                </a:tc>
                <a:extLst>
                  <a:ext uri="{0D108BD9-81ED-4DB2-BD59-A6C34878D82A}">
                    <a16:rowId xmlns="" xmlns:a16="http://schemas.microsoft.com/office/drawing/2014/main" val="1697105896"/>
                  </a:ext>
                </a:extLst>
              </a:tr>
              <a:tr h="255192">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a:effectLst/>
                        </a:rPr>
                        <a:t>2 110-2 200</a:t>
                      </a:r>
                      <a:endParaRPr lang="en-US" sz="16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b="1" dirty="0">
                          <a:effectLst/>
                        </a:rPr>
                        <a:t>5.388</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es-ES" sz="1600" dirty="0">
                          <a:solidFill>
                            <a:srgbClr val="C00000"/>
                          </a:solidFill>
                          <a:effectLst/>
                        </a:rPr>
                        <a:t>90</a:t>
                      </a:r>
                      <a:endParaRPr lang="en-US"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 xmlns:a16="http://schemas.microsoft.com/office/drawing/2014/main" val="2948103579"/>
                  </a:ext>
                </a:extLst>
              </a:tr>
              <a:tr h="255192">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a:effectLst/>
                        </a:rPr>
                        <a:t>2 300-2 400</a:t>
                      </a:r>
                      <a:endParaRPr lang="en-US" sz="16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b="1" dirty="0">
                          <a:effectLst/>
                        </a:rPr>
                        <a:t>5.384A</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es-ES" sz="1600" dirty="0">
                          <a:solidFill>
                            <a:srgbClr val="C00000"/>
                          </a:solidFill>
                          <a:effectLst/>
                        </a:rPr>
                        <a:t>100</a:t>
                      </a:r>
                      <a:endParaRPr lang="en-US"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 xmlns:a16="http://schemas.microsoft.com/office/drawing/2014/main" val="4213544935"/>
                  </a:ext>
                </a:extLst>
              </a:tr>
              <a:tr h="255192">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a:effectLst/>
                        </a:rPr>
                        <a:t>2 500-2 690</a:t>
                      </a:r>
                      <a:endParaRPr lang="en-US" sz="16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b="1" dirty="0">
                          <a:effectLst/>
                        </a:rPr>
                        <a:t>5.384A</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es-ES" sz="1600" dirty="0">
                          <a:solidFill>
                            <a:srgbClr val="C00000"/>
                          </a:solidFill>
                          <a:effectLst/>
                        </a:rPr>
                        <a:t>190</a:t>
                      </a:r>
                      <a:endParaRPr lang="en-US"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 xmlns:a16="http://schemas.microsoft.com/office/drawing/2014/main" val="1849808974"/>
                  </a:ext>
                </a:extLst>
              </a:tr>
              <a:tr h="255192">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u="sng">
                          <a:effectLst/>
                        </a:rPr>
                        <a:t>3 300-3 400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a:effectLst/>
                        </a:rPr>
                        <a:t>5.429B</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dirty="0">
                          <a:effectLst/>
                        </a:rPr>
                        <a:t>5.429D</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u="sng" dirty="0">
                          <a:effectLst/>
                        </a:rPr>
                        <a:t>5.429F</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solidFill>
                            <a:srgbClr val="C00000"/>
                          </a:solidFill>
                          <a:effectLst/>
                        </a:rPr>
                        <a:t>100</a:t>
                      </a:r>
                      <a:endParaRPr lang="en-US"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4106084006"/>
                  </a:ext>
                </a:extLst>
              </a:tr>
              <a:tr h="295837">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a:effectLst/>
                        </a:rPr>
                        <a:t>3 400-3 600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dirty="0">
                          <a:effectLst/>
                        </a:rPr>
                        <a:t>5</a:t>
                      </a:r>
                      <a:r>
                        <a:rPr lang="en-GB" sz="1600" dirty="0">
                          <a:effectLst/>
                        </a:rPr>
                        <a:t>.430A</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dirty="0">
                          <a:effectLst/>
                        </a:rPr>
                        <a:t>5.431B</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u="sng" dirty="0">
                          <a:effectLst/>
                        </a:rPr>
                        <a:t>5</a:t>
                      </a:r>
                      <a:r>
                        <a:rPr lang="en-GB" sz="1600" b="1" dirty="0">
                          <a:effectLst/>
                        </a:rPr>
                        <a:t>.432A, 5.432B, 5.433A</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solidFill>
                            <a:srgbClr val="C00000"/>
                          </a:solidFill>
                          <a:effectLst/>
                        </a:rPr>
                        <a:t>200</a:t>
                      </a:r>
                      <a:endParaRPr lang="en-US"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ctr"/>
                </a:tc>
                <a:extLst>
                  <a:ext uri="{0D108BD9-81ED-4DB2-BD59-A6C34878D82A}">
                    <a16:rowId xmlns="" xmlns:a16="http://schemas.microsoft.com/office/drawing/2014/main" val="661982157"/>
                  </a:ext>
                </a:extLst>
              </a:tr>
              <a:tr h="255192">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u="sng">
                          <a:effectLst/>
                        </a:rPr>
                        <a:t>3 600-3 700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dirty="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a:effectLst/>
                        </a:rPr>
                        <a:t>5.434</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u="sng" dirty="0">
                          <a:effectLst/>
                        </a:rPr>
                        <a:t>-</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solidFill>
                            <a:srgbClr val="C00000"/>
                          </a:solidFill>
                          <a:effectLst/>
                        </a:rPr>
                        <a:t>100</a:t>
                      </a:r>
                      <a:endParaRPr lang="en-US"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3888708780"/>
                  </a:ext>
                </a:extLst>
              </a:tr>
              <a:tr h="255192">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u="sng">
                          <a:effectLst/>
                        </a:rPr>
                        <a:t>4 800-4 990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dirty="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u="sng" dirty="0">
                          <a:effectLst/>
                        </a:rPr>
                        <a:t>5.441A</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u="sng" dirty="0">
                          <a:effectLst/>
                        </a:rPr>
                        <a:t>5.441B</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solidFill>
                            <a:srgbClr val="C00000"/>
                          </a:solidFill>
                          <a:effectLst/>
                        </a:rPr>
                        <a:t>190</a:t>
                      </a:r>
                      <a:endParaRPr lang="en-US" sz="16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3167026562"/>
                  </a:ext>
                </a:extLst>
              </a:tr>
              <a:tr h="722546">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600" dirty="0" smtClean="0">
                          <a:effectLst/>
                          <a:latin typeface="Times New Roman" panose="02020603050405020304" pitchFamily="18" charset="0"/>
                          <a:ea typeface="Times New Roman" panose="02020603050405020304" pitchFamily="18" charset="0"/>
                        </a:rPr>
                        <a:t>Total Bandwidth</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algn="ctr">
                        <a:lnSpc>
                          <a:spcPct val="107000"/>
                        </a:lnSpc>
                        <a:spcAft>
                          <a:spcPts val="0"/>
                        </a:spcAft>
                      </a:pPr>
                      <a:r>
                        <a:rPr lang="es-ES" sz="2800" dirty="0" smtClean="0">
                          <a:solidFill>
                            <a:srgbClr val="C00000"/>
                          </a:solidFill>
                          <a:effectLst/>
                          <a:highlight>
                            <a:srgbClr val="FFFF00"/>
                          </a:highlight>
                        </a:rPr>
                        <a:t>1,886</a:t>
                      </a:r>
                    </a:p>
                    <a:p>
                      <a:pPr algn="ctr">
                        <a:lnSpc>
                          <a:spcPct val="107000"/>
                        </a:lnSpc>
                        <a:spcAft>
                          <a:spcPts val="0"/>
                        </a:spcAft>
                      </a:pPr>
                      <a:r>
                        <a:rPr lang="es-ES" sz="1600" i="1" dirty="0" smtClean="0">
                          <a:solidFill>
                            <a:srgbClr val="C00000"/>
                          </a:solidFill>
                          <a:effectLst/>
                          <a:highlight>
                            <a:srgbClr val="FFFF00"/>
                          </a:highlight>
                        </a:rPr>
                        <a:t>(Regional </a:t>
                      </a:r>
                      <a:r>
                        <a:rPr lang="es-ES" sz="1600" i="1" dirty="0" err="1" smtClean="0">
                          <a:solidFill>
                            <a:srgbClr val="C00000"/>
                          </a:solidFill>
                          <a:effectLst/>
                          <a:highlight>
                            <a:srgbClr val="FFFF00"/>
                          </a:highlight>
                        </a:rPr>
                        <a:t>allocations</a:t>
                      </a:r>
                      <a:r>
                        <a:rPr lang="es-ES" sz="1600" i="1" dirty="0" smtClean="0">
                          <a:solidFill>
                            <a:srgbClr val="C00000"/>
                          </a:solidFill>
                          <a:effectLst/>
                          <a:highlight>
                            <a:srgbClr val="FFFF00"/>
                          </a:highlight>
                        </a:rPr>
                        <a:t> </a:t>
                      </a:r>
                      <a:r>
                        <a:rPr lang="es-ES" sz="1600" i="1" dirty="0" err="1" smtClean="0">
                          <a:solidFill>
                            <a:srgbClr val="C00000"/>
                          </a:solidFill>
                          <a:effectLst/>
                          <a:highlight>
                            <a:srgbClr val="FFFF00"/>
                          </a:highlight>
                        </a:rPr>
                        <a:t>vary</a:t>
                      </a:r>
                      <a:r>
                        <a:rPr lang="es-ES" sz="1600" i="1" dirty="0" smtClean="0">
                          <a:solidFill>
                            <a:srgbClr val="C00000"/>
                          </a:solidFill>
                          <a:effectLst/>
                          <a:highlight>
                            <a:srgbClr val="FFFF00"/>
                          </a:highlight>
                        </a:rPr>
                        <a:t> and </a:t>
                      </a:r>
                      <a:r>
                        <a:rPr lang="es-ES" sz="1600" i="1" dirty="0" err="1" smtClean="0">
                          <a:solidFill>
                            <a:srgbClr val="C00000"/>
                          </a:solidFill>
                          <a:effectLst/>
                          <a:highlight>
                            <a:srgbClr val="FFFF00"/>
                          </a:highlight>
                        </a:rPr>
                        <a:t>therefore</a:t>
                      </a:r>
                      <a:r>
                        <a:rPr lang="es-ES" sz="1600" i="1" dirty="0" smtClean="0">
                          <a:solidFill>
                            <a:srgbClr val="C00000"/>
                          </a:solidFill>
                          <a:effectLst/>
                          <a:highlight>
                            <a:srgbClr val="FFFF00"/>
                          </a:highlight>
                        </a:rPr>
                        <a:t> </a:t>
                      </a:r>
                      <a:r>
                        <a:rPr lang="es-ES" sz="1600" i="1" dirty="0" err="1" smtClean="0">
                          <a:solidFill>
                            <a:srgbClr val="C00000"/>
                          </a:solidFill>
                          <a:effectLst/>
                          <a:highlight>
                            <a:srgbClr val="FFFF00"/>
                          </a:highlight>
                        </a:rPr>
                        <a:t>totals</a:t>
                      </a:r>
                      <a:r>
                        <a:rPr lang="es-ES" sz="1600" i="1" baseline="0" dirty="0" smtClean="0">
                          <a:solidFill>
                            <a:srgbClr val="C00000"/>
                          </a:solidFill>
                          <a:effectLst/>
                          <a:highlight>
                            <a:srgbClr val="FFFF00"/>
                          </a:highlight>
                        </a:rPr>
                        <a:t> can be </a:t>
                      </a:r>
                      <a:r>
                        <a:rPr lang="es-ES" sz="1600" i="1" baseline="0" dirty="0" err="1" smtClean="0">
                          <a:solidFill>
                            <a:srgbClr val="C00000"/>
                          </a:solidFill>
                          <a:effectLst/>
                          <a:highlight>
                            <a:srgbClr val="FFFF00"/>
                          </a:highlight>
                        </a:rPr>
                        <a:t>different</a:t>
                      </a:r>
                      <a:r>
                        <a:rPr lang="es-ES" sz="1600" i="1" baseline="0" dirty="0" smtClean="0">
                          <a:solidFill>
                            <a:srgbClr val="C00000"/>
                          </a:solidFill>
                          <a:effectLst/>
                          <a:highlight>
                            <a:srgbClr val="FFFF00"/>
                          </a:highlight>
                        </a:rPr>
                        <a:t> </a:t>
                      </a:r>
                      <a:r>
                        <a:rPr lang="es-ES" sz="1600" i="1" baseline="0" dirty="0" err="1" smtClean="0">
                          <a:solidFill>
                            <a:srgbClr val="C00000"/>
                          </a:solidFill>
                          <a:effectLst/>
                          <a:highlight>
                            <a:srgbClr val="FFFF00"/>
                          </a:highlight>
                        </a:rPr>
                        <a:t>for</a:t>
                      </a:r>
                      <a:r>
                        <a:rPr lang="es-ES" sz="1600" i="1" baseline="0" dirty="0" smtClean="0">
                          <a:solidFill>
                            <a:srgbClr val="C00000"/>
                          </a:solidFill>
                          <a:effectLst/>
                          <a:highlight>
                            <a:srgbClr val="FFFF00"/>
                          </a:highlight>
                        </a:rPr>
                        <a:t> a </a:t>
                      </a:r>
                      <a:r>
                        <a:rPr lang="es-ES" sz="1600" i="1" baseline="0" dirty="0" err="1" smtClean="0">
                          <a:solidFill>
                            <a:srgbClr val="C00000"/>
                          </a:solidFill>
                          <a:effectLst/>
                          <a:highlight>
                            <a:srgbClr val="FFFF00"/>
                          </a:highlight>
                        </a:rPr>
                        <a:t>specific</a:t>
                      </a:r>
                      <a:r>
                        <a:rPr lang="es-ES" sz="1600" i="1" baseline="0" dirty="0" smtClean="0">
                          <a:solidFill>
                            <a:srgbClr val="C00000"/>
                          </a:solidFill>
                          <a:effectLst/>
                          <a:highlight>
                            <a:srgbClr val="FFFF00"/>
                          </a:highlight>
                        </a:rPr>
                        <a:t> </a:t>
                      </a:r>
                      <a:r>
                        <a:rPr lang="es-ES" sz="1600" i="1" baseline="0" dirty="0" err="1" smtClean="0">
                          <a:solidFill>
                            <a:srgbClr val="C00000"/>
                          </a:solidFill>
                          <a:effectLst/>
                          <a:highlight>
                            <a:srgbClr val="FFFF00"/>
                          </a:highlight>
                        </a:rPr>
                        <a:t>region</a:t>
                      </a:r>
                      <a:r>
                        <a:rPr lang="es-ES" sz="1600" dirty="0" smtClean="0">
                          <a:solidFill>
                            <a:srgbClr val="C00000"/>
                          </a:solidFill>
                          <a:effectLst/>
                          <a:highlight>
                            <a:srgbClr val="FFFF00"/>
                          </a:highlight>
                        </a:rPr>
                        <a:t>)</a:t>
                      </a:r>
                      <a:endParaRPr lang="en-US" sz="16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US" sz="1600" dirty="0">
                        <a:effectLst/>
                        <a:latin typeface="Calibri" panose="020F0502020204030204" pitchFamily="34" charset="0"/>
                        <a:ea typeface="SimSun" panose="02010600030101010101" pitchFamily="2" charset="-122"/>
                        <a:cs typeface="Arial" panose="020B0604020202020204" pitchFamily="34" charset="0"/>
                      </a:endParaRPr>
                    </a:p>
                  </a:txBody>
                  <a:tcPr marL="44450" marR="44450" marT="0" marB="0" anchor="b"/>
                </a:tc>
                <a:extLst>
                  <a:ext uri="{0D108BD9-81ED-4DB2-BD59-A6C34878D82A}">
                    <a16:rowId xmlns="" xmlns:a16="http://schemas.microsoft.com/office/drawing/2014/main" val="3916090172"/>
                  </a:ext>
                </a:extLst>
              </a:tr>
            </a:tbl>
          </a:graphicData>
        </a:graphic>
      </p:graphicFrame>
    </p:spTree>
    <p:extLst>
      <p:ext uri="{BB962C8B-B14F-4D97-AF65-F5344CB8AC3E}">
        <p14:creationId xmlns:p14="http://schemas.microsoft.com/office/powerpoint/2010/main" val="245440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760" y="0"/>
            <a:ext cx="10515600" cy="1325563"/>
          </a:xfrm>
        </p:spPr>
        <p:txBody>
          <a:bodyPr>
            <a:normAutofit/>
          </a:bodyPr>
          <a:lstStyle/>
          <a:p>
            <a:r>
              <a:rPr lang="en-US" sz="3600" dirty="0">
                <a:solidFill>
                  <a:srgbClr val="0070C0"/>
                </a:solidFill>
                <a:latin typeface="Cambria" panose="02040503050406030204" pitchFamily="18" charset="0"/>
              </a:rPr>
              <a:t>IMT Bands after WRC-15</a:t>
            </a:r>
          </a:p>
        </p:txBody>
      </p:sp>
      <p:graphicFrame>
        <p:nvGraphicFramePr>
          <p:cNvPr id="7" name="Chart 6"/>
          <p:cNvGraphicFramePr>
            <a:graphicFrameLocks/>
          </p:cNvGraphicFramePr>
          <p:nvPr>
            <p:extLst/>
          </p:nvPr>
        </p:nvGraphicFramePr>
        <p:xfrm>
          <a:off x="416560" y="914400"/>
          <a:ext cx="11353800" cy="5811520"/>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le 2"/>
          <p:cNvSpPr/>
          <p:nvPr/>
        </p:nvSpPr>
        <p:spPr>
          <a:xfrm>
            <a:off x="2374900" y="4902200"/>
            <a:ext cx="1143000" cy="7366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619500" y="2044700"/>
            <a:ext cx="571500" cy="35941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787159" y="1752600"/>
            <a:ext cx="918441" cy="38862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810625" y="2184400"/>
            <a:ext cx="523876" cy="34544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423400" y="4914900"/>
            <a:ext cx="863600" cy="7366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521700" y="4635500"/>
            <a:ext cx="228600" cy="10033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53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862120" y="1994443"/>
            <a:ext cx="1379681" cy="673100"/>
          </a:xfrm>
        </p:spPr>
        <p:txBody>
          <a:bodyPr vert="horz" lIns="91440" tIns="45720" rIns="91440" bIns="45720" rtlCol="0">
            <a:normAutofit fontScale="55000" lnSpcReduction="20000"/>
          </a:bodyPr>
          <a:lstStyle/>
          <a:p>
            <a:pPr marL="0" lvl="2" indent="0" algn="ctr" fontAlgn="base">
              <a:spcBef>
                <a:spcPts val="1000"/>
              </a:spcBef>
              <a:spcAft>
                <a:spcPct val="0"/>
              </a:spcAft>
              <a:buNone/>
              <a:tabLst>
                <a:tab pos="720725" algn="l"/>
                <a:tab pos="1187450" algn="l"/>
                <a:tab pos="1655763" algn="l"/>
                <a:tab pos="2124075" algn="l"/>
              </a:tabLst>
            </a:pPr>
            <a:r>
              <a:rPr lang="en-US" altLang="zh-CN" sz="4400" b="1" dirty="0">
                <a:solidFill>
                  <a:srgbClr val="FF0000"/>
                </a:solidFill>
              </a:rPr>
              <a:t>+26%</a:t>
            </a:r>
          </a:p>
          <a:p>
            <a:pPr marL="0" lvl="2" indent="0" algn="ctr" fontAlgn="base">
              <a:spcBef>
                <a:spcPts val="1000"/>
              </a:spcBef>
              <a:spcAft>
                <a:spcPct val="0"/>
              </a:spcAft>
              <a:buNone/>
              <a:tabLst>
                <a:tab pos="720725" algn="l"/>
                <a:tab pos="1187450" algn="l"/>
                <a:tab pos="1655763" algn="l"/>
                <a:tab pos="2124075" algn="l"/>
              </a:tabLst>
            </a:pPr>
            <a:r>
              <a:rPr lang="en-US" altLang="zh-CN" sz="3200" b="1" dirty="0"/>
              <a:t>1372 MHz</a:t>
            </a:r>
          </a:p>
        </p:txBody>
      </p:sp>
      <p:sp>
        <p:nvSpPr>
          <p:cNvPr id="12" name="Content Placeholder 2"/>
          <p:cNvSpPr txBox="1">
            <a:spLocks/>
          </p:cNvSpPr>
          <p:nvPr/>
        </p:nvSpPr>
        <p:spPr>
          <a:xfrm>
            <a:off x="4755574" y="1505120"/>
            <a:ext cx="1379681" cy="673100"/>
          </a:xfrm>
          <a:prstGeom prst="rect">
            <a:avLst/>
          </a:prstGeom>
        </p:spPr>
        <p:txBody>
          <a:bodyPr vert="horz" lIns="91440" tIns="45720" rIns="91440" bIns="45720" rtlCol="0">
            <a:normAutofit fontScale="55000" lnSpcReduction="20000"/>
          </a:bodyPr>
          <a:lstStyle>
            <a:lvl1pPr marL="514350" indent="-514350" algn="l" defTabSz="914400" rtl="0" eaLnBrk="1" latinLnBrk="0" hangingPunct="1">
              <a:lnSpc>
                <a:spcPct val="90000"/>
              </a:lnSpc>
              <a:spcBef>
                <a:spcPts val="1000"/>
              </a:spcBef>
              <a:buFont typeface="Wingdings" panose="05000000000000000000" pitchFamily="2" charset="2"/>
              <a:buChar char="Ø"/>
              <a:defRPr sz="28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i="1"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fontAlgn="base">
              <a:spcBef>
                <a:spcPts val="1000"/>
              </a:spcBef>
              <a:spcAft>
                <a:spcPct val="0"/>
              </a:spcAft>
              <a:buNone/>
              <a:tabLst>
                <a:tab pos="720725" algn="l"/>
                <a:tab pos="1187450" algn="l"/>
                <a:tab pos="1655763" algn="l"/>
                <a:tab pos="2124075" algn="l"/>
              </a:tabLst>
            </a:pPr>
            <a:r>
              <a:rPr lang="en-US" altLang="zh-CN" sz="4400" b="1" i="0" dirty="0">
                <a:solidFill>
                  <a:srgbClr val="FF0000"/>
                </a:solidFill>
              </a:rPr>
              <a:t>+85%</a:t>
            </a:r>
          </a:p>
          <a:p>
            <a:pPr marL="0" lvl="2" indent="0" algn="ctr" fontAlgn="base">
              <a:spcBef>
                <a:spcPts val="1000"/>
              </a:spcBef>
              <a:spcAft>
                <a:spcPct val="0"/>
              </a:spcAft>
              <a:buNone/>
              <a:tabLst>
                <a:tab pos="720725" algn="l"/>
                <a:tab pos="1187450" algn="l"/>
                <a:tab pos="1655763" algn="l"/>
                <a:tab pos="2124075" algn="l"/>
              </a:tabLst>
            </a:pPr>
            <a:r>
              <a:rPr lang="en-US" altLang="zh-CN" sz="3200" b="1" i="0" dirty="0">
                <a:solidFill>
                  <a:schemeClr val="tx1"/>
                </a:solidFill>
              </a:rPr>
              <a:t>1764 MHz</a:t>
            </a:r>
          </a:p>
        </p:txBody>
      </p:sp>
      <p:sp>
        <p:nvSpPr>
          <p:cNvPr id="13" name="Content Placeholder 2"/>
          <p:cNvSpPr txBox="1">
            <a:spLocks/>
          </p:cNvSpPr>
          <p:nvPr/>
        </p:nvSpPr>
        <p:spPr>
          <a:xfrm>
            <a:off x="6649029" y="1501860"/>
            <a:ext cx="1379681" cy="673100"/>
          </a:xfrm>
          <a:prstGeom prst="rect">
            <a:avLst/>
          </a:prstGeom>
        </p:spPr>
        <p:txBody>
          <a:bodyPr vert="horz" lIns="91440" tIns="45720" rIns="91440" bIns="45720" rtlCol="0">
            <a:normAutofit fontScale="55000" lnSpcReduction="20000"/>
          </a:bodyPr>
          <a:lstStyle>
            <a:lvl1pPr marL="514350" indent="-514350" algn="l" defTabSz="914400" rtl="0" eaLnBrk="1" latinLnBrk="0" hangingPunct="1">
              <a:lnSpc>
                <a:spcPct val="90000"/>
              </a:lnSpc>
              <a:spcBef>
                <a:spcPts val="1000"/>
              </a:spcBef>
              <a:buFont typeface="Wingdings" panose="05000000000000000000" pitchFamily="2" charset="2"/>
              <a:buChar char="Ø"/>
              <a:defRPr sz="28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i="1"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fontAlgn="base">
              <a:spcBef>
                <a:spcPts val="1000"/>
              </a:spcBef>
              <a:spcAft>
                <a:spcPct val="0"/>
              </a:spcAft>
              <a:buNone/>
              <a:tabLst>
                <a:tab pos="720725" algn="l"/>
                <a:tab pos="1187450" algn="l"/>
                <a:tab pos="1655763" algn="l"/>
                <a:tab pos="2124075" algn="l"/>
              </a:tabLst>
            </a:pPr>
            <a:r>
              <a:rPr lang="en-US" altLang="zh-CN" sz="4400" b="1" i="0" dirty="0">
                <a:solidFill>
                  <a:srgbClr val="FF0000"/>
                </a:solidFill>
              </a:rPr>
              <a:t>+52%</a:t>
            </a:r>
          </a:p>
          <a:p>
            <a:pPr marL="0" lvl="2" indent="0" fontAlgn="base">
              <a:spcBef>
                <a:spcPts val="1000"/>
              </a:spcBef>
              <a:spcAft>
                <a:spcPct val="0"/>
              </a:spcAft>
              <a:buNone/>
              <a:tabLst>
                <a:tab pos="720725" algn="l"/>
                <a:tab pos="1187450" algn="l"/>
                <a:tab pos="1655763" algn="l"/>
                <a:tab pos="2124075" algn="l"/>
              </a:tabLst>
            </a:pPr>
            <a:r>
              <a:rPr lang="en-US" altLang="zh-CN" sz="3200" b="1" i="0" dirty="0">
                <a:solidFill>
                  <a:schemeClr val="tx1"/>
                </a:solidFill>
              </a:rPr>
              <a:t>1786 MHz</a:t>
            </a:r>
          </a:p>
        </p:txBody>
      </p:sp>
      <p:sp>
        <p:nvSpPr>
          <p:cNvPr id="14" name="Content Placeholder 2"/>
          <p:cNvSpPr txBox="1">
            <a:spLocks/>
          </p:cNvSpPr>
          <p:nvPr/>
        </p:nvSpPr>
        <p:spPr>
          <a:xfrm>
            <a:off x="8365839" y="1321343"/>
            <a:ext cx="1379681" cy="673100"/>
          </a:xfrm>
          <a:prstGeom prst="rect">
            <a:avLst/>
          </a:prstGeom>
        </p:spPr>
        <p:txBody>
          <a:bodyPr vert="horz" lIns="91440" tIns="45720" rIns="91440" bIns="45720" rtlCol="0">
            <a:normAutofit fontScale="55000" lnSpcReduction="20000"/>
          </a:bodyPr>
          <a:lstStyle>
            <a:lvl1pPr marL="514350" indent="-514350" algn="l" defTabSz="914400" rtl="0" eaLnBrk="1" latinLnBrk="0" hangingPunct="1">
              <a:lnSpc>
                <a:spcPct val="90000"/>
              </a:lnSpc>
              <a:spcBef>
                <a:spcPts val="1000"/>
              </a:spcBef>
              <a:buFont typeface="Wingdings" panose="05000000000000000000" pitchFamily="2" charset="2"/>
              <a:buChar char="Ø"/>
              <a:defRPr sz="28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i="1"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fontAlgn="base">
              <a:spcBef>
                <a:spcPts val="1000"/>
              </a:spcBef>
              <a:spcAft>
                <a:spcPct val="0"/>
              </a:spcAft>
              <a:buNone/>
              <a:tabLst>
                <a:tab pos="720725" algn="l"/>
                <a:tab pos="1187450" algn="l"/>
                <a:tab pos="1655763" algn="l"/>
                <a:tab pos="2124075" algn="l"/>
              </a:tabLst>
            </a:pPr>
            <a:r>
              <a:rPr lang="en-US" altLang="zh-CN" sz="4400" b="1" i="0" dirty="0">
                <a:solidFill>
                  <a:srgbClr val="FF0000"/>
                </a:solidFill>
              </a:rPr>
              <a:t>+60%</a:t>
            </a:r>
          </a:p>
          <a:p>
            <a:pPr marL="0" lvl="2" indent="0" fontAlgn="base">
              <a:spcBef>
                <a:spcPts val="1000"/>
              </a:spcBef>
              <a:spcAft>
                <a:spcPct val="0"/>
              </a:spcAft>
              <a:buNone/>
              <a:tabLst>
                <a:tab pos="720725" algn="l"/>
                <a:tab pos="1187450" algn="l"/>
                <a:tab pos="1655763" algn="l"/>
                <a:tab pos="2124075" algn="l"/>
              </a:tabLst>
            </a:pPr>
            <a:r>
              <a:rPr lang="en-US" altLang="zh-CN" sz="3200" b="1" i="0" dirty="0">
                <a:solidFill>
                  <a:schemeClr val="tx1"/>
                </a:solidFill>
              </a:rPr>
              <a:t>1886 MHz</a:t>
            </a:r>
          </a:p>
        </p:txBody>
      </p:sp>
      <p:graphicFrame>
        <p:nvGraphicFramePr>
          <p:cNvPr id="15" name="Chart 14"/>
          <p:cNvGraphicFramePr>
            <a:graphicFrameLocks/>
          </p:cNvGraphicFramePr>
          <p:nvPr>
            <p:extLst/>
          </p:nvPr>
        </p:nvGraphicFramePr>
        <p:xfrm>
          <a:off x="447040" y="1181100"/>
          <a:ext cx="10993120" cy="4775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a:spLocks noGrp="1"/>
          </p:cNvSpPr>
          <p:nvPr>
            <p:ph type="title"/>
          </p:nvPr>
        </p:nvSpPr>
        <p:spPr>
          <a:xfrm>
            <a:off x="1254760" y="0"/>
            <a:ext cx="10515600" cy="1325563"/>
          </a:xfrm>
        </p:spPr>
        <p:txBody>
          <a:bodyPr>
            <a:normAutofit/>
          </a:bodyPr>
          <a:lstStyle/>
          <a:p>
            <a:r>
              <a:rPr lang="en-US" sz="3600" dirty="0">
                <a:solidFill>
                  <a:srgbClr val="0070C0"/>
                </a:solidFill>
                <a:latin typeface="Cambria" panose="02040503050406030204" pitchFamily="18" charset="0"/>
              </a:rPr>
              <a:t>IMT Bands after WRC-15</a:t>
            </a:r>
          </a:p>
        </p:txBody>
      </p:sp>
    </p:spTree>
    <p:extLst>
      <p:ext uri="{BB962C8B-B14F-4D97-AF65-F5344CB8AC3E}">
        <p14:creationId xmlns:p14="http://schemas.microsoft.com/office/powerpoint/2010/main" val="245645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0967" y="1179012"/>
            <a:ext cx="11424138" cy="5259888"/>
          </a:xfrm>
        </p:spPr>
        <p:txBody>
          <a:bodyPr>
            <a:normAutofit fontScale="85000" lnSpcReduction="20000"/>
          </a:bodyPr>
          <a:lstStyle/>
          <a:p>
            <a:pPr>
              <a:lnSpc>
                <a:spcPct val="100000"/>
              </a:lnSpc>
            </a:pPr>
            <a:r>
              <a:rPr lang="en-US" sz="3300" dirty="0"/>
              <a:t>Satisfy growing IMT broadband spectrum requirements:</a:t>
            </a:r>
          </a:p>
          <a:p>
            <a:pPr lvl="1">
              <a:lnSpc>
                <a:spcPct val="100000"/>
              </a:lnSpc>
            </a:pPr>
            <a:r>
              <a:rPr lang="en-US" sz="3000" dirty="0"/>
              <a:t> </a:t>
            </a:r>
            <a:r>
              <a:rPr lang="en-US" sz="3000" dirty="0">
                <a:solidFill>
                  <a:srgbClr val="C00000"/>
                </a:solidFill>
              </a:rPr>
              <a:t>60%</a:t>
            </a:r>
            <a:r>
              <a:rPr lang="en-US" sz="3000" dirty="0"/>
              <a:t> increase in IMT bands after WRC-15</a:t>
            </a:r>
          </a:p>
          <a:p>
            <a:pPr lvl="1">
              <a:lnSpc>
                <a:spcPct val="100000"/>
              </a:lnSpc>
            </a:pPr>
            <a:r>
              <a:rPr lang="en-US" sz="3000" dirty="0"/>
              <a:t>Total IMT spectrum of </a:t>
            </a:r>
            <a:r>
              <a:rPr lang="en-US" sz="3000" dirty="0">
                <a:solidFill>
                  <a:srgbClr val="C00000"/>
                </a:solidFill>
              </a:rPr>
              <a:t>1886 MHz </a:t>
            </a:r>
          </a:p>
          <a:p>
            <a:pPr>
              <a:lnSpc>
                <a:spcPct val="100000"/>
              </a:lnSpc>
            </a:pPr>
            <a:endParaRPr lang="en-US" sz="3300" dirty="0"/>
          </a:p>
          <a:p>
            <a:pPr>
              <a:lnSpc>
                <a:spcPct val="100000"/>
              </a:lnSpc>
            </a:pPr>
            <a:r>
              <a:rPr lang="en-US" sz="3300" dirty="0"/>
              <a:t>Harmonization of IMT bands:  </a:t>
            </a:r>
          </a:p>
          <a:p>
            <a:pPr lvl="1">
              <a:lnSpc>
                <a:spcPct val="100000"/>
              </a:lnSpc>
            </a:pPr>
            <a:r>
              <a:rPr lang="en-US" sz="3100" dirty="0">
                <a:solidFill>
                  <a:srgbClr val="C00000"/>
                </a:solidFill>
              </a:rPr>
              <a:t>39% </a:t>
            </a:r>
            <a:r>
              <a:rPr lang="en-US" sz="3100" dirty="0"/>
              <a:t>increase in globally harmonized spectrum after WRC-15</a:t>
            </a:r>
          </a:p>
          <a:p>
            <a:pPr lvl="1">
              <a:lnSpc>
                <a:spcPct val="100000"/>
              </a:lnSpc>
            </a:pPr>
            <a:r>
              <a:rPr lang="en-US" sz="3100" dirty="0">
                <a:solidFill>
                  <a:srgbClr val="C00000"/>
                </a:solidFill>
              </a:rPr>
              <a:t>318 MHz </a:t>
            </a:r>
            <a:r>
              <a:rPr lang="en-US" sz="3100" dirty="0"/>
              <a:t>of harmonized bands in more than </a:t>
            </a:r>
            <a:r>
              <a:rPr lang="en-US" sz="3100" dirty="0">
                <a:solidFill>
                  <a:srgbClr val="C00000"/>
                </a:solidFill>
              </a:rPr>
              <a:t>80% </a:t>
            </a:r>
            <a:r>
              <a:rPr lang="en-US" sz="3100" dirty="0"/>
              <a:t>of countries: </a:t>
            </a:r>
          </a:p>
          <a:p>
            <a:pPr>
              <a:lnSpc>
                <a:spcPct val="100000"/>
              </a:lnSpc>
            </a:pPr>
            <a:endParaRPr lang="en-US" sz="3400" dirty="0">
              <a:solidFill>
                <a:srgbClr val="00B050"/>
              </a:solidFill>
            </a:endParaRPr>
          </a:p>
          <a:p>
            <a:pPr>
              <a:lnSpc>
                <a:spcPct val="100000"/>
              </a:lnSpc>
            </a:pPr>
            <a:r>
              <a:rPr lang="en-US" sz="3400" dirty="0">
                <a:solidFill>
                  <a:srgbClr val="00B050"/>
                </a:solidFill>
              </a:rPr>
              <a:t>Secures</a:t>
            </a:r>
            <a:r>
              <a:rPr lang="en-US" sz="3400" dirty="0"/>
              <a:t> </a:t>
            </a:r>
            <a:r>
              <a:rPr lang="en-US" sz="3400" dirty="0">
                <a:solidFill>
                  <a:srgbClr val="00B050"/>
                </a:solidFill>
              </a:rPr>
              <a:t>future of other services </a:t>
            </a:r>
            <a:r>
              <a:rPr lang="en-US" sz="3400" dirty="0"/>
              <a:t>through:</a:t>
            </a:r>
          </a:p>
          <a:p>
            <a:pPr lvl="1">
              <a:lnSpc>
                <a:spcPct val="100000"/>
              </a:lnSpc>
            </a:pPr>
            <a:r>
              <a:rPr lang="en-US" sz="3000" dirty="0"/>
              <a:t>coordination procedures, </a:t>
            </a:r>
          </a:p>
          <a:p>
            <a:pPr lvl="1">
              <a:lnSpc>
                <a:spcPct val="100000"/>
              </a:lnSpc>
            </a:pPr>
            <a:r>
              <a:rPr lang="en-US" sz="3000" dirty="0"/>
              <a:t>technical restrictions,</a:t>
            </a:r>
          </a:p>
          <a:p>
            <a:pPr lvl="1">
              <a:lnSpc>
                <a:spcPct val="100000"/>
              </a:lnSpc>
            </a:pPr>
            <a:r>
              <a:rPr lang="en-US" sz="3000" dirty="0"/>
              <a:t>In some cases operation on a non-interference basis </a:t>
            </a:r>
          </a:p>
        </p:txBody>
      </p:sp>
      <p:sp>
        <p:nvSpPr>
          <p:cNvPr id="4" name="Title 1"/>
          <p:cNvSpPr txBox="1">
            <a:spLocks/>
          </p:cNvSpPr>
          <p:nvPr/>
        </p:nvSpPr>
        <p:spPr>
          <a:xfrm>
            <a:off x="1109505"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70C0"/>
                </a:solidFill>
                <a:latin typeface="Cambria" panose="02040503050406030204" pitchFamily="18" charset="0"/>
              </a:rPr>
              <a:t>Outcomes of WRC-15 </a:t>
            </a:r>
            <a:r>
              <a:rPr lang="en-US" sz="2400" i="1" dirty="0" smtClean="0">
                <a:solidFill>
                  <a:srgbClr val="0070C0"/>
                </a:solidFill>
                <a:latin typeface="Cambria" panose="02040503050406030204" pitchFamily="18" charset="0"/>
              </a:rPr>
              <a:t>(Significance for MBB)</a:t>
            </a:r>
            <a:endParaRPr lang="en-US" sz="3600" i="1" dirty="0">
              <a:solidFill>
                <a:srgbClr val="0070C0"/>
              </a:solidFill>
              <a:latin typeface="Cambria" panose="02040503050406030204" pitchFamily="18" charset="0"/>
            </a:endParaRPr>
          </a:p>
        </p:txBody>
      </p:sp>
    </p:spTree>
    <p:extLst>
      <p:ext uri="{BB962C8B-B14F-4D97-AF65-F5344CB8AC3E}">
        <p14:creationId xmlns:p14="http://schemas.microsoft.com/office/powerpoint/2010/main" val="98446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604" y="368390"/>
            <a:ext cx="7772400" cy="584753"/>
          </a:xfrm>
        </p:spPr>
        <p:txBody>
          <a:bodyPr>
            <a:noAutofit/>
          </a:bodyPr>
          <a:lstStyle/>
          <a:p>
            <a:pPr algn="l"/>
            <a:r>
              <a:rPr lang="en-US" sz="3600" dirty="0">
                <a:solidFill>
                  <a:srgbClr val="0070C0"/>
                </a:solidFill>
                <a:latin typeface="Cambria" panose="02040503050406030204" pitchFamily="18" charset="0"/>
              </a:rPr>
              <a:t>WRC-15 </a:t>
            </a:r>
            <a:r>
              <a:rPr lang="en-US" sz="3600" dirty="0" smtClean="0">
                <a:solidFill>
                  <a:srgbClr val="0070C0"/>
                </a:solidFill>
                <a:latin typeface="Cambria" panose="02040503050406030204" pitchFamily="18" charset="0"/>
              </a:rPr>
              <a:t>(Follow up)</a:t>
            </a:r>
            <a:endParaRPr lang="fa-IR" sz="3600" dirty="0">
              <a:solidFill>
                <a:srgbClr val="0070C0"/>
              </a:solidFill>
              <a:latin typeface="Cambria" panose="02040503050406030204" pitchFamily="18" charset="0"/>
            </a:endParaRPr>
          </a:p>
        </p:txBody>
      </p:sp>
      <p:sp>
        <p:nvSpPr>
          <p:cNvPr id="3" name="Content Placeholder 2"/>
          <p:cNvSpPr>
            <a:spLocks noGrp="1"/>
          </p:cNvSpPr>
          <p:nvPr>
            <p:ph idx="1"/>
          </p:nvPr>
        </p:nvSpPr>
        <p:spPr>
          <a:xfrm>
            <a:off x="331595" y="1115372"/>
            <a:ext cx="8721970" cy="2491991"/>
          </a:xfrm>
        </p:spPr>
        <p:txBody>
          <a:bodyPr>
            <a:normAutofit/>
          </a:bodyPr>
          <a:lstStyle/>
          <a:p>
            <a:pPr marL="514350" lvl="1" indent="-514350">
              <a:lnSpc>
                <a:spcPct val="110000"/>
              </a:lnSpc>
              <a:spcBef>
                <a:spcPts val="1000"/>
              </a:spcBef>
              <a:buFont typeface="Wingdings" panose="05000000000000000000" pitchFamily="2" charset="2"/>
              <a:buChar char="Ø"/>
            </a:pPr>
            <a:r>
              <a:rPr lang="en-US" sz="2800" b="1" dirty="0">
                <a:solidFill>
                  <a:schemeClr val="tx2"/>
                </a:solidFill>
              </a:rPr>
              <a:t>WRC-15 Final ACTs available at: </a:t>
            </a:r>
          </a:p>
          <a:p>
            <a:pPr marL="971550" lvl="2" indent="-514350">
              <a:lnSpc>
                <a:spcPct val="110000"/>
              </a:lnSpc>
              <a:spcBef>
                <a:spcPts val="1000"/>
              </a:spcBef>
              <a:buFont typeface="Wingdings" panose="05000000000000000000" pitchFamily="2" charset="2"/>
              <a:buChar char="§"/>
            </a:pPr>
            <a:r>
              <a:rPr lang="en-US" sz="2600" dirty="0" smtClean="0">
                <a:hlinkClick r:id="rId2"/>
              </a:rPr>
              <a:t>www.itu.int/pub/R-ACT-WRC.12-2015</a:t>
            </a:r>
            <a:r>
              <a:rPr lang="en-US" dirty="0" smtClean="0"/>
              <a:t>  </a:t>
            </a:r>
            <a:r>
              <a:rPr lang="en-US" sz="1200" i="1" dirty="0" smtClean="0"/>
              <a:t>(ITU </a:t>
            </a:r>
            <a:r>
              <a:rPr lang="en-US" sz="1200" i="1" dirty="0"/>
              <a:t>CL-16/22 of 17 May 2016</a:t>
            </a:r>
            <a:r>
              <a:rPr lang="en-US" sz="1200" i="1" dirty="0" smtClean="0"/>
              <a:t>)</a:t>
            </a:r>
            <a:endParaRPr lang="en-US" sz="3200" i="1" dirty="0"/>
          </a:p>
          <a:p>
            <a:endParaRPr lang="en-US" sz="1500" dirty="0" smtClean="0"/>
          </a:p>
          <a:p>
            <a:pPr marL="514350" lvl="1" indent="-514350">
              <a:lnSpc>
                <a:spcPct val="110000"/>
              </a:lnSpc>
              <a:spcBef>
                <a:spcPts val="1000"/>
              </a:spcBef>
              <a:buFont typeface="Wingdings" panose="05000000000000000000" pitchFamily="2" charset="2"/>
              <a:buChar char="Ø"/>
            </a:pPr>
            <a:r>
              <a:rPr lang="en-US" sz="2800" b="1" dirty="0" smtClean="0">
                <a:solidFill>
                  <a:schemeClr val="tx2"/>
                </a:solidFill>
              </a:rPr>
              <a:t>Radio Regulation 2016 edition available at: </a:t>
            </a:r>
          </a:p>
          <a:p>
            <a:pPr lvl="1"/>
            <a:r>
              <a:rPr lang="en-US" dirty="0">
                <a:hlinkClick r:id="rId3"/>
              </a:rPr>
              <a:t>http://</a:t>
            </a:r>
            <a:r>
              <a:rPr lang="en-US" dirty="0" smtClean="0">
                <a:hlinkClick r:id="rId3"/>
              </a:rPr>
              <a:t>www.itu.int/pub/R-REG-RR/en</a:t>
            </a:r>
            <a:r>
              <a:rPr lang="en-US" dirty="0" smtClean="0"/>
              <a:t> </a:t>
            </a:r>
            <a:endParaRPr lang="en-US" dirty="0"/>
          </a:p>
        </p:txBody>
      </p:sp>
      <p:pic>
        <p:nvPicPr>
          <p:cNvPr id="5" name="Picture 4"/>
          <p:cNvPicPr>
            <a:picLocks noChangeAspect="1"/>
          </p:cNvPicPr>
          <p:nvPr/>
        </p:nvPicPr>
        <p:blipFill rotWithShape="1">
          <a:blip r:embed="rId4"/>
          <a:srcRect t="39772"/>
          <a:stretch/>
        </p:blipFill>
        <p:spPr>
          <a:xfrm>
            <a:off x="930765" y="3597315"/>
            <a:ext cx="6344237" cy="303066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5278" y="1275203"/>
            <a:ext cx="1000125" cy="1428750"/>
          </a:xfrm>
          <a:prstGeom prst="rect">
            <a:avLst/>
          </a:prstGeom>
        </p:spPr>
      </p:pic>
    </p:spTree>
    <p:extLst>
      <p:ext uri="{BB962C8B-B14F-4D97-AF65-F5344CB8AC3E}">
        <p14:creationId xmlns:p14="http://schemas.microsoft.com/office/powerpoint/2010/main" val="382185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 y="2331721"/>
            <a:ext cx="11986260" cy="1725930"/>
          </a:xfrm>
          <a:solidFill>
            <a:srgbClr val="0F90D0"/>
          </a:solidFill>
        </p:spPr>
        <p:txBody>
          <a:bodyPr anchor="ctr">
            <a:normAutofit/>
          </a:bodyPr>
          <a:lstStyle/>
          <a:p>
            <a:pPr algn="l"/>
            <a:r>
              <a:rPr lang="en-US" dirty="0" smtClean="0">
                <a:solidFill>
                  <a:schemeClr val="bg1"/>
                </a:solidFill>
              </a:rPr>
              <a:t>Going Forward</a:t>
            </a:r>
            <a:endParaRPr lang="en-US" dirty="0">
              <a:solidFill>
                <a:schemeClr val="bg1"/>
              </a:solidFill>
            </a:endParaRPr>
          </a:p>
        </p:txBody>
      </p:sp>
    </p:spTree>
    <p:extLst>
      <p:ext uri="{BB962C8B-B14F-4D97-AF65-F5344CB8AC3E}">
        <p14:creationId xmlns:p14="http://schemas.microsoft.com/office/powerpoint/2010/main" val="313413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1451" y="859388"/>
            <a:ext cx="10892413" cy="5778157"/>
            <a:chOff x="1752600" y="819195"/>
            <a:chExt cx="8784771" cy="5778157"/>
          </a:xfrm>
        </p:grpSpPr>
        <p:sp>
          <p:nvSpPr>
            <p:cNvPr id="3" name="Text Box 3"/>
            <p:cNvSpPr txBox="1">
              <a:spLocks noChangeArrowheads="1"/>
            </p:cNvSpPr>
            <p:nvPr/>
          </p:nvSpPr>
          <p:spPr bwMode="auto">
            <a:xfrm>
              <a:off x="1783534" y="819195"/>
              <a:ext cx="8753837" cy="553998"/>
            </a:xfrm>
            <a:prstGeom prst="rect">
              <a:avLst/>
            </a:prstGeom>
            <a:solidFill>
              <a:schemeClr val="accent6">
                <a:lumMod val="50000"/>
                <a:alpha val="49804"/>
              </a:schemeClr>
            </a:solidFill>
            <a:ln>
              <a:noFill/>
            </a:ln>
            <a:effectLst/>
            <a:extLst/>
          </p:spPr>
          <p:txBody>
            <a:bodyPr tIns="0" bIns="0">
              <a:noAutofit/>
            </a:bodyPr>
            <a:lstStyle>
              <a:lvl1pPr>
                <a:tabLst>
                  <a:tab pos="4032250" algn="ctr"/>
                  <a:tab pos="8080375" algn="r"/>
                </a:tabLst>
                <a:defRPr sz="2400">
                  <a:solidFill>
                    <a:schemeClr val="tx1"/>
                  </a:solidFill>
                  <a:latin typeface="Verdana" pitchFamily="34" charset="0"/>
                </a:defRPr>
              </a:lvl1pPr>
              <a:lvl2pPr>
                <a:tabLst>
                  <a:tab pos="4032250" algn="ctr"/>
                  <a:tab pos="8080375" algn="r"/>
                </a:tabLst>
                <a:defRPr sz="2400">
                  <a:solidFill>
                    <a:schemeClr val="tx1"/>
                  </a:solidFill>
                  <a:latin typeface="Verdana" pitchFamily="34" charset="0"/>
                </a:defRPr>
              </a:lvl2pPr>
              <a:lvl3pPr>
                <a:tabLst>
                  <a:tab pos="4032250" algn="ctr"/>
                  <a:tab pos="8080375" algn="r"/>
                </a:tabLst>
                <a:defRPr sz="2400">
                  <a:solidFill>
                    <a:schemeClr val="tx1"/>
                  </a:solidFill>
                  <a:latin typeface="Verdana" pitchFamily="34" charset="0"/>
                </a:defRPr>
              </a:lvl3pPr>
              <a:lvl4pPr>
                <a:tabLst>
                  <a:tab pos="4032250" algn="ctr"/>
                  <a:tab pos="8080375" algn="r"/>
                </a:tabLst>
                <a:defRPr sz="2400">
                  <a:solidFill>
                    <a:schemeClr val="tx1"/>
                  </a:solidFill>
                  <a:latin typeface="Verdana" pitchFamily="34" charset="0"/>
                </a:defRPr>
              </a:lvl4pPr>
              <a:lvl5pPr>
                <a:tabLst>
                  <a:tab pos="4032250" algn="ctr"/>
                  <a:tab pos="8080375" algn="r"/>
                </a:tabLst>
                <a:defRPr sz="2400">
                  <a:solidFill>
                    <a:schemeClr val="tx1"/>
                  </a:solidFill>
                  <a:latin typeface="Verdana" pitchFamily="34" charset="0"/>
                </a:defRPr>
              </a:lvl5pPr>
              <a:lvl6pPr eaLnBrk="0" fontAlgn="base" hangingPunct="0">
                <a:spcBef>
                  <a:spcPct val="0"/>
                </a:spcBef>
                <a:spcAft>
                  <a:spcPct val="0"/>
                </a:spcAft>
                <a:tabLst>
                  <a:tab pos="4032250" algn="ctr"/>
                  <a:tab pos="8080375" algn="r"/>
                </a:tabLst>
                <a:defRPr sz="2400">
                  <a:solidFill>
                    <a:schemeClr val="tx1"/>
                  </a:solidFill>
                  <a:latin typeface="Verdana" pitchFamily="34" charset="0"/>
                </a:defRPr>
              </a:lvl6pPr>
              <a:lvl7pPr eaLnBrk="0" fontAlgn="base" hangingPunct="0">
                <a:spcBef>
                  <a:spcPct val="0"/>
                </a:spcBef>
                <a:spcAft>
                  <a:spcPct val="0"/>
                </a:spcAft>
                <a:tabLst>
                  <a:tab pos="4032250" algn="ctr"/>
                  <a:tab pos="8080375" algn="r"/>
                </a:tabLst>
                <a:defRPr sz="2400">
                  <a:solidFill>
                    <a:schemeClr val="tx1"/>
                  </a:solidFill>
                  <a:latin typeface="Verdana" pitchFamily="34" charset="0"/>
                </a:defRPr>
              </a:lvl7pPr>
              <a:lvl8pPr eaLnBrk="0" fontAlgn="base" hangingPunct="0">
                <a:spcBef>
                  <a:spcPct val="0"/>
                </a:spcBef>
                <a:spcAft>
                  <a:spcPct val="0"/>
                </a:spcAft>
                <a:tabLst>
                  <a:tab pos="4032250" algn="ctr"/>
                  <a:tab pos="8080375" algn="r"/>
                </a:tabLst>
                <a:defRPr sz="2400">
                  <a:solidFill>
                    <a:schemeClr val="tx1"/>
                  </a:solidFill>
                  <a:latin typeface="Verdana" pitchFamily="34" charset="0"/>
                </a:defRPr>
              </a:lvl8pPr>
              <a:lvl9pPr eaLnBrk="0" fontAlgn="base" hangingPunct="0">
                <a:spcBef>
                  <a:spcPct val="0"/>
                </a:spcBef>
                <a:spcAft>
                  <a:spcPct val="0"/>
                </a:spcAft>
                <a:tabLst>
                  <a:tab pos="4032250" algn="ctr"/>
                  <a:tab pos="8080375" algn="r"/>
                </a:tabLst>
                <a:defRPr sz="2400">
                  <a:solidFill>
                    <a:schemeClr val="tx1"/>
                  </a:solidFill>
                  <a:latin typeface="Verdana" pitchFamily="34" charset="0"/>
                </a:defRPr>
              </a:lvl9pPr>
            </a:lstStyle>
            <a:p>
              <a:pPr algn="ctr" fontAlgn="base">
                <a:spcAft>
                  <a:spcPct val="0"/>
                </a:spcAft>
              </a:pPr>
              <a:r>
                <a:rPr lang="en-US" b="1" u="sng" dirty="0">
                  <a:solidFill>
                    <a:schemeClr val="bg1"/>
                  </a:solidFill>
                  <a:latin typeface="Arial" pitchFamily="34" charset="0"/>
                  <a:cs typeface="Times New Roman" pitchFamily="18" charset="0"/>
                </a:rPr>
                <a:t>WRC-15</a:t>
              </a:r>
              <a:r>
                <a:rPr lang="en-US" b="1" dirty="0">
                  <a:solidFill>
                    <a:schemeClr val="bg1"/>
                  </a:solidFill>
                  <a:latin typeface="Arial" pitchFamily="34" charset="0"/>
                  <a:cs typeface="Times New Roman" pitchFamily="18" charset="0"/>
                </a:rPr>
                <a:t>:</a:t>
              </a:r>
              <a:r>
                <a:rPr lang="en-GB" sz="3600" dirty="0">
                  <a:solidFill>
                    <a:schemeClr val="bg1"/>
                  </a:solidFill>
                  <a:latin typeface="Arial" pitchFamily="34" charset="0"/>
                  <a:cs typeface="Times New Roman" pitchFamily="18" charset="0"/>
                </a:rPr>
                <a:t>	</a:t>
              </a:r>
              <a:r>
                <a:rPr lang="en-GB" sz="3200" dirty="0">
                  <a:solidFill>
                    <a:schemeClr val="bg1"/>
                  </a:solidFill>
                  <a:latin typeface="Arial" pitchFamily="34" charset="0"/>
                  <a:cs typeface="Times New Roman" pitchFamily="18" charset="0"/>
                </a:rPr>
                <a:t>   </a:t>
              </a:r>
              <a:r>
                <a:rPr lang="en-US" sz="3200" b="1" dirty="0">
                  <a:solidFill>
                    <a:schemeClr val="bg1"/>
                  </a:solidFill>
                  <a:latin typeface="Arial" pitchFamily="34" charset="0"/>
                  <a:cs typeface="Times New Roman" pitchFamily="18" charset="0"/>
                </a:rPr>
                <a:t>WRC-19 Agenda</a:t>
              </a:r>
              <a:r>
                <a:rPr lang="en-US" sz="3200" dirty="0">
                  <a:solidFill>
                    <a:schemeClr val="bg1"/>
                  </a:solidFill>
                  <a:latin typeface="Arial" pitchFamily="34" charset="0"/>
                  <a:cs typeface="Times New Roman" pitchFamily="18" charset="0"/>
                </a:rPr>
                <a:t> - </a:t>
              </a:r>
              <a:r>
                <a:rPr lang="en-US" sz="2000" b="1" dirty="0">
                  <a:solidFill>
                    <a:schemeClr val="bg1"/>
                  </a:solidFill>
                  <a:latin typeface="Arial" pitchFamily="34" charset="0"/>
                  <a:cs typeface="Times New Roman" pitchFamily="18" charset="0"/>
                  <a:hlinkClick r:id="rId2"/>
                </a:rPr>
                <a:t>Resolution</a:t>
              </a:r>
              <a:r>
                <a:rPr lang="en-GB" sz="2000" b="1" dirty="0">
                  <a:solidFill>
                    <a:schemeClr val="bg1"/>
                  </a:solidFill>
                  <a:latin typeface="Arial" pitchFamily="34" charset="0"/>
                  <a:cs typeface="Times New Roman" pitchFamily="18" charset="0"/>
                  <a:hlinkClick r:id="rId2"/>
                </a:rPr>
                <a:t> </a:t>
              </a:r>
              <a:r>
                <a:rPr lang="en-US" sz="2000" b="1" dirty="0">
                  <a:solidFill>
                    <a:schemeClr val="bg1"/>
                  </a:solidFill>
                  <a:latin typeface="Arial" pitchFamily="34" charset="0"/>
                  <a:cs typeface="Times New Roman" pitchFamily="18" charset="0"/>
                  <a:hlinkClick r:id="rId2"/>
                </a:rPr>
                <a:t>809</a:t>
              </a:r>
              <a:r>
                <a:rPr lang="en-US" sz="1200" b="1" dirty="0">
                  <a:solidFill>
                    <a:schemeClr val="bg1"/>
                  </a:solidFill>
                  <a:latin typeface="Arial" pitchFamily="34" charset="0"/>
                  <a:cs typeface="Times New Roman" pitchFamily="18" charset="0"/>
                  <a:hlinkClick r:id="rId2"/>
                </a:rPr>
                <a:t> (WRC-15)</a:t>
              </a:r>
              <a:endParaRPr lang="en-GB" sz="2000" b="1" dirty="0">
                <a:solidFill>
                  <a:schemeClr val="bg1"/>
                </a:solidFill>
                <a:latin typeface="Arial" pitchFamily="34" charset="0"/>
                <a:cs typeface="Times New Roman" pitchFamily="18" charset="0"/>
              </a:endParaRPr>
            </a:p>
          </p:txBody>
        </p:sp>
        <p:sp>
          <p:nvSpPr>
            <p:cNvPr id="4" name="Text Box 4"/>
            <p:cNvSpPr txBox="1">
              <a:spLocks noChangeArrowheads="1"/>
            </p:cNvSpPr>
            <p:nvPr/>
          </p:nvSpPr>
          <p:spPr bwMode="auto">
            <a:xfrm>
              <a:off x="1752600" y="4957663"/>
              <a:ext cx="8784770" cy="830997"/>
            </a:xfrm>
            <a:prstGeom prst="rect">
              <a:avLst/>
            </a:prstGeom>
            <a:solidFill>
              <a:srgbClr val="002060"/>
            </a:solidFill>
            <a:ln>
              <a:noFill/>
            </a:ln>
            <a:effectLst/>
            <a:extLst/>
          </p:spPr>
          <p:txBody>
            <a:bodyPr wrap="square">
              <a:spAutoFit/>
            </a:bodyPr>
            <a:lstStyle/>
            <a:p>
              <a:pPr algn="ctr" fontAlgn="base">
                <a:spcBef>
                  <a:spcPct val="0"/>
                </a:spcBef>
                <a:spcAft>
                  <a:spcPct val="0"/>
                </a:spcAft>
              </a:pPr>
              <a:r>
                <a:rPr lang="en-US" sz="2400" dirty="0">
                  <a:solidFill>
                    <a:schemeClr val="bg1"/>
                  </a:solidFill>
                  <a:latin typeface="Arial" panose="020B0604020202020204" pitchFamily="34" charset="0"/>
                  <a:cs typeface="Arial" panose="020B0604020202020204" pitchFamily="34" charset="0"/>
                </a:rPr>
                <a:t>Final meetings of regional groups</a:t>
              </a:r>
            </a:p>
            <a:p>
              <a:pPr algn="ctr" fontAlgn="base">
                <a:spcBef>
                  <a:spcPct val="0"/>
                </a:spcBef>
                <a:spcAft>
                  <a:spcPct val="0"/>
                </a:spcAft>
              </a:pPr>
              <a:r>
                <a:rPr lang="en-US" sz="2400" dirty="0">
                  <a:solidFill>
                    <a:schemeClr val="bg1"/>
                  </a:solidFill>
                  <a:latin typeface="Arial" panose="020B0604020202020204" pitchFamily="34" charset="0"/>
                  <a:cs typeface="Arial" panose="020B0604020202020204" pitchFamily="34" charset="0"/>
                </a:rPr>
                <a:t>Member States’ proposals to WRC-19</a:t>
              </a:r>
            </a:p>
          </p:txBody>
        </p:sp>
        <p:sp>
          <p:nvSpPr>
            <p:cNvPr id="5" name="Text Box 5"/>
            <p:cNvSpPr txBox="1">
              <a:spLocks noChangeArrowheads="1"/>
            </p:cNvSpPr>
            <p:nvPr/>
          </p:nvSpPr>
          <p:spPr bwMode="auto">
            <a:xfrm>
              <a:off x="1752600" y="3898162"/>
              <a:ext cx="8784770" cy="800219"/>
            </a:xfrm>
            <a:prstGeom prst="rect">
              <a:avLst/>
            </a:prstGeom>
            <a:solidFill>
              <a:srgbClr val="C00000"/>
            </a:solidFill>
            <a:ln>
              <a:noFill/>
            </a:ln>
            <a:effectLst/>
            <a:extLst/>
          </p:spPr>
          <p:txBody>
            <a:bodyPr wrap="square">
              <a:spAutoFit/>
            </a:bodyPr>
            <a:lstStyle>
              <a:lvl1pPr>
                <a:tabLst>
                  <a:tab pos="2398713" algn="l"/>
                </a:tabLst>
                <a:defRPr sz="2400">
                  <a:solidFill>
                    <a:schemeClr val="tx1"/>
                  </a:solidFill>
                  <a:latin typeface="Verdana" pitchFamily="34" charset="0"/>
                </a:defRPr>
              </a:lvl1pPr>
              <a:lvl2pPr marL="530225">
                <a:tabLst>
                  <a:tab pos="2398713" algn="l"/>
                </a:tabLst>
                <a:defRPr sz="2400">
                  <a:solidFill>
                    <a:schemeClr val="tx1"/>
                  </a:solidFill>
                  <a:latin typeface="Verdana" pitchFamily="34" charset="0"/>
                </a:defRPr>
              </a:lvl2pPr>
              <a:lvl3pPr>
                <a:tabLst>
                  <a:tab pos="2398713" algn="l"/>
                </a:tabLst>
                <a:defRPr sz="2400">
                  <a:solidFill>
                    <a:schemeClr val="tx1"/>
                  </a:solidFill>
                  <a:latin typeface="Verdana" pitchFamily="34" charset="0"/>
                </a:defRPr>
              </a:lvl3pPr>
              <a:lvl4pPr>
                <a:tabLst>
                  <a:tab pos="2398713" algn="l"/>
                </a:tabLst>
                <a:defRPr sz="2400">
                  <a:solidFill>
                    <a:schemeClr val="tx1"/>
                  </a:solidFill>
                  <a:latin typeface="Verdana" pitchFamily="34" charset="0"/>
                </a:defRPr>
              </a:lvl4pPr>
              <a:lvl5pPr>
                <a:tabLst>
                  <a:tab pos="2398713" algn="l"/>
                </a:tabLst>
                <a:defRPr sz="2400">
                  <a:solidFill>
                    <a:schemeClr val="tx1"/>
                  </a:solidFill>
                  <a:latin typeface="Verdana" pitchFamily="34" charset="0"/>
                </a:defRPr>
              </a:lvl5pPr>
              <a:lvl6pPr eaLnBrk="0" fontAlgn="base" hangingPunct="0">
                <a:spcBef>
                  <a:spcPct val="0"/>
                </a:spcBef>
                <a:spcAft>
                  <a:spcPct val="0"/>
                </a:spcAft>
                <a:tabLst>
                  <a:tab pos="2398713" algn="l"/>
                </a:tabLst>
                <a:defRPr sz="2400">
                  <a:solidFill>
                    <a:schemeClr val="tx1"/>
                  </a:solidFill>
                  <a:latin typeface="Verdana" pitchFamily="34" charset="0"/>
                </a:defRPr>
              </a:lvl6pPr>
              <a:lvl7pPr eaLnBrk="0" fontAlgn="base" hangingPunct="0">
                <a:spcBef>
                  <a:spcPct val="0"/>
                </a:spcBef>
                <a:spcAft>
                  <a:spcPct val="0"/>
                </a:spcAft>
                <a:tabLst>
                  <a:tab pos="2398713" algn="l"/>
                </a:tabLst>
                <a:defRPr sz="2400">
                  <a:solidFill>
                    <a:schemeClr val="tx1"/>
                  </a:solidFill>
                  <a:latin typeface="Verdana" pitchFamily="34" charset="0"/>
                </a:defRPr>
              </a:lvl7pPr>
              <a:lvl8pPr eaLnBrk="0" fontAlgn="base" hangingPunct="0">
                <a:spcBef>
                  <a:spcPct val="0"/>
                </a:spcBef>
                <a:spcAft>
                  <a:spcPct val="0"/>
                </a:spcAft>
                <a:tabLst>
                  <a:tab pos="2398713" algn="l"/>
                </a:tabLst>
                <a:defRPr sz="2400">
                  <a:solidFill>
                    <a:schemeClr val="tx1"/>
                  </a:solidFill>
                  <a:latin typeface="Verdana" pitchFamily="34" charset="0"/>
                </a:defRPr>
              </a:lvl8pPr>
              <a:lvl9pPr eaLnBrk="0" fontAlgn="base" hangingPunct="0">
                <a:spcBef>
                  <a:spcPct val="0"/>
                </a:spcBef>
                <a:spcAft>
                  <a:spcPct val="0"/>
                </a:spcAft>
                <a:tabLst>
                  <a:tab pos="2398713" algn="l"/>
                </a:tabLst>
                <a:defRPr sz="2400">
                  <a:solidFill>
                    <a:schemeClr val="tx1"/>
                  </a:solidFill>
                  <a:latin typeface="Verdana" pitchFamily="34" charset="0"/>
                </a:defRPr>
              </a:lvl9pPr>
            </a:lstStyle>
            <a:p>
              <a:pPr algn="ctr" fontAlgn="base">
                <a:spcBef>
                  <a:spcPct val="100000"/>
                </a:spcBef>
                <a:spcAft>
                  <a:spcPct val="0"/>
                </a:spcAft>
              </a:pPr>
              <a:r>
                <a:rPr lang="en-US" sz="2800" dirty="0">
                  <a:solidFill>
                    <a:schemeClr val="bg1"/>
                  </a:solidFill>
                  <a:latin typeface="Arial" pitchFamily="34" charset="0"/>
                  <a:cs typeface="Times New Roman" pitchFamily="18" charset="0"/>
                </a:rPr>
                <a:t>2</a:t>
              </a:r>
              <a:r>
                <a:rPr lang="en-US" sz="2800" baseline="30000" dirty="0">
                  <a:solidFill>
                    <a:schemeClr val="bg1"/>
                  </a:solidFill>
                  <a:latin typeface="Arial" pitchFamily="34" charset="0"/>
                  <a:cs typeface="Times New Roman" pitchFamily="18" charset="0"/>
                </a:rPr>
                <a:t>nd</a:t>
              </a:r>
              <a:r>
                <a:rPr lang="en-US" sz="2800" dirty="0">
                  <a:solidFill>
                    <a:schemeClr val="bg1"/>
                  </a:solidFill>
                  <a:latin typeface="Arial" pitchFamily="34" charset="0"/>
                  <a:cs typeface="Times New Roman" pitchFamily="18" charset="0"/>
                </a:rPr>
                <a:t> Session</a:t>
              </a:r>
              <a:r>
                <a:rPr lang="en-US" dirty="0">
                  <a:solidFill>
                    <a:schemeClr val="bg1"/>
                  </a:solidFill>
                  <a:latin typeface="Arial" pitchFamily="34" charset="0"/>
                  <a:cs typeface="Times New Roman" pitchFamily="18" charset="0"/>
                </a:rPr>
                <a:t> of Conference Preparatory Meeting: </a:t>
              </a:r>
              <a:r>
                <a:rPr lang="en-US" sz="2800" dirty="0">
                  <a:solidFill>
                    <a:schemeClr val="bg1"/>
                  </a:solidFill>
                  <a:latin typeface="Arial" pitchFamily="34" charset="0"/>
                  <a:cs typeface="Times New Roman" pitchFamily="18" charset="0"/>
                </a:rPr>
                <a:t>CPM19-2</a:t>
              </a:r>
              <a:br>
                <a:rPr lang="en-US" sz="2800" dirty="0">
                  <a:solidFill>
                    <a:schemeClr val="bg1"/>
                  </a:solidFill>
                  <a:latin typeface="Arial" pitchFamily="34" charset="0"/>
                  <a:cs typeface="Times New Roman" pitchFamily="18" charset="0"/>
                </a:rPr>
              </a:br>
              <a:r>
                <a:rPr lang="en-US" sz="1800" dirty="0">
                  <a:solidFill>
                    <a:schemeClr val="bg1"/>
                  </a:solidFill>
                  <a:latin typeface="Arial" pitchFamily="34" charset="0"/>
                  <a:cs typeface="Times New Roman" pitchFamily="18" charset="0"/>
                </a:rPr>
                <a:t>Planned dates at CICG in Geneva from 18 to 28 February 2019</a:t>
              </a:r>
            </a:p>
          </p:txBody>
        </p:sp>
        <p:sp>
          <p:nvSpPr>
            <p:cNvPr id="7" name="Text Box 10"/>
            <p:cNvSpPr txBox="1">
              <a:spLocks noChangeArrowheads="1"/>
            </p:cNvSpPr>
            <p:nvPr/>
          </p:nvSpPr>
          <p:spPr bwMode="auto">
            <a:xfrm>
              <a:off x="1774825" y="1592114"/>
              <a:ext cx="8762546" cy="830997"/>
            </a:xfrm>
            <a:prstGeom prst="rect">
              <a:avLst/>
            </a:prstGeom>
            <a:solidFill>
              <a:schemeClr val="accent1">
                <a:alpha val="49804"/>
              </a:schemeClr>
            </a:solidFill>
            <a:ln>
              <a:noFill/>
            </a:ln>
            <a:effectLst/>
            <a:extLst/>
          </p:spPr>
          <p:txBody>
            <a:bodyPr wrap="square">
              <a:spAutoFit/>
            </a:bodyPr>
            <a:lstStyle>
              <a:lvl1pPr>
                <a:tabLst>
                  <a:tab pos="4211638" algn="dec"/>
                </a:tabLst>
                <a:defRPr sz="2400">
                  <a:solidFill>
                    <a:schemeClr val="tx1"/>
                  </a:solidFill>
                  <a:latin typeface="Verdana" pitchFamily="34" charset="0"/>
                </a:defRPr>
              </a:lvl1pPr>
              <a:lvl2pPr marL="530225">
                <a:tabLst>
                  <a:tab pos="4211638" algn="dec"/>
                </a:tabLst>
                <a:defRPr sz="2400">
                  <a:solidFill>
                    <a:schemeClr val="tx1"/>
                  </a:solidFill>
                  <a:latin typeface="Verdana" pitchFamily="34" charset="0"/>
                </a:defRPr>
              </a:lvl2pPr>
              <a:lvl3pPr>
                <a:tabLst>
                  <a:tab pos="4211638" algn="dec"/>
                </a:tabLst>
                <a:defRPr sz="2400">
                  <a:solidFill>
                    <a:schemeClr val="tx1"/>
                  </a:solidFill>
                  <a:latin typeface="Verdana" pitchFamily="34" charset="0"/>
                </a:defRPr>
              </a:lvl3pPr>
              <a:lvl4pPr>
                <a:tabLst>
                  <a:tab pos="4211638" algn="dec"/>
                </a:tabLst>
                <a:defRPr sz="2400">
                  <a:solidFill>
                    <a:schemeClr val="tx1"/>
                  </a:solidFill>
                  <a:latin typeface="Verdana" pitchFamily="34" charset="0"/>
                </a:defRPr>
              </a:lvl4pPr>
              <a:lvl5pPr>
                <a:tabLst>
                  <a:tab pos="4211638" algn="dec"/>
                </a:tabLst>
                <a:defRPr sz="2400">
                  <a:solidFill>
                    <a:schemeClr val="tx1"/>
                  </a:solidFill>
                  <a:latin typeface="Verdana" pitchFamily="34" charset="0"/>
                </a:defRPr>
              </a:lvl5pPr>
              <a:lvl6pPr eaLnBrk="0" fontAlgn="base" hangingPunct="0">
                <a:spcBef>
                  <a:spcPct val="0"/>
                </a:spcBef>
                <a:spcAft>
                  <a:spcPct val="0"/>
                </a:spcAft>
                <a:tabLst>
                  <a:tab pos="4211638" algn="dec"/>
                </a:tabLst>
                <a:defRPr sz="2400">
                  <a:solidFill>
                    <a:schemeClr val="tx1"/>
                  </a:solidFill>
                  <a:latin typeface="Verdana" pitchFamily="34" charset="0"/>
                </a:defRPr>
              </a:lvl6pPr>
              <a:lvl7pPr eaLnBrk="0" fontAlgn="base" hangingPunct="0">
                <a:spcBef>
                  <a:spcPct val="0"/>
                </a:spcBef>
                <a:spcAft>
                  <a:spcPct val="0"/>
                </a:spcAft>
                <a:tabLst>
                  <a:tab pos="4211638" algn="dec"/>
                </a:tabLst>
                <a:defRPr sz="2400">
                  <a:solidFill>
                    <a:schemeClr val="tx1"/>
                  </a:solidFill>
                  <a:latin typeface="Verdana" pitchFamily="34" charset="0"/>
                </a:defRPr>
              </a:lvl7pPr>
              <a:lvl8pPr eaLnBrk="0" fontAlgn="base" hangingPunct="0">
                <a:spcBef>
                  <a:spcPct val="0"/>
                </a:spcBef>
                <a:spcAft>
                  <a:spcPct val="0"/>
                </a:spcAft>
                <a:tabLst>
                  <a:tab pos="4211638" algn="dec"/>
                </a:tabLst>
                <a:defRPr sz="2400">
                  <a:solidFill>
                    <a:schemeClr val="tx1"/>
                  </a:solidFill>
                  <a:latin typeface="Verdana" pitchFamily="34" charset="0"/>
                </a:defRPr>
              </a:lvl8pPr>
              <a:lvl9pPr eaLnBrk="0" fontAlgn="base" hangingPunct="0">
                <a:spcBef>
                  <a:spcPct val="0"/>
                </a:spcBef>
                <a:spcAft>
                  <a:spcPct val="0"/>
                </a:spcAft>
                <a:tabLst>
                  <a:tab pos="4211638" algn="dec"/>
                </a:tabLst>
                <a:defRPr sz="2400">
                  <a:solidFill>
                    <a:schemeClr val="tx1"/>
                  </a:solidFill>
                  <a:latin typeface="Verdana" pitchFamily="34" charset="0"/>
                </a:defRPr>
              </a:lvl9pPr>
            </a:lstStyle>
            <a:p>
              <a:pPr algn="ctr" fontAlgn="base">
                <a:spcBef>
                  <a:spcPct val="100000"/>
                </a:spcBef>
                <a:spcAft>
                  <a:spcPct val="0"/>
                </a:spcAft>
              </a:pPr>
              <a:r>
                <a:rPr lang="en-US" dirty="0">
                  <a:latin typeface="+mj-lt"/>
                  <a:cs typeface="Times New Roman" pitchFamily="18" charset="0"/>
                </a:rPr>
                <a:t>1</a:t>
              </a:r>
              <a:r>
                <a:rPr lang="en-US" baseline="30000" dirty="0">
                  <a:latin typeface="+mj-lt"/>
                  <a:cs typeface="Times New Roman" pitchFamily="18" charset="0"/>
                </a:rPr>
                <a:t>st</a:t>
              </a:r>
              <a:r>
                <a:rPr lang="en-US" dirty="0">
                  <a:latin typeface="+mj-lt"/>
                  <a:cs typeface="Times New Roman" pitchFamily="18" charset="0"/>
                </a:rPr>
                <a:t> Session of Conference Preparatory Meeting: CPM19-1</a:t>
              </a:r>
              <a:br>
                <a:rPr lang="en-US" dirty="0">
                  <a:latin typeface="+mj-lt"/>
                  <a:cs typeface="Times New Roman" pitchFamily="18" charset="0"/>
                </a:rPr>
              </a:br>
              <a:r>
                <a:rPr lang="en-US" dirty="0">
                  <a:latin typeface="+mj-lt"/>
                  <a:cs typeface="Times New Roman" pitchFamily="18" charset="0"/>
                </a:rPr>
                <a:t>30 Nov – 1 Dec. 2015; </a:t>
              </a:r>
              <a:r>
                <a:rPr lang="en-US" b="1" dirty="0">
                  <a:latin typeface="+mj-lt"/>
                  <a:cs typeface="Times New Roman" pitchFamily="18" charset="0"/>
                </a:rPr>
                <a:t>Results</a:t>
              </a:r>
              <a:r>
                <a:rPr lang="en-GB" b="1" dirty="0">
                  <a:latin typeface="+mj-lt"/>
                  <a:cs typeface="Times New Roman" pitchFamily="18" charset="0"/>
                </a:rPr>
                <a:t> </a:t>
              </a:r>
              <a:r>
                <a:rPr lang="en-GB" b="1" dirty="0">
                  <a:latin typeface="+mj-lt"/>
                  <a:cs typeface="Times New Roman" pitchFamily="18" charset="0"/>
                  <a:hlinkClick r:id="rId3"/>
                </a:rPr>
                <a:t>@</a:t>
              </a:r>
              <a:r>
                <a:rPr lang="en-US" b="1" dirty="0">
                  <a:latin typeface="+mj-lt"/>
                  <a:cs typeface="Times New Roman" pitchFamily="18" charset="0"/>
                  <a:hlinkClick r:id="rId3"/>
                </a:rPr>
                <a:t>CA/226</a:t>
              </a:r>
              <a:r>
                <a:rPr lang="en-US" b="1" dirty="0">
                  <a:latin typeface="+mj-lt"/>
                  <a:cs typeface="Times New Roman" pitchFamily="18" charset="0"/>
                </a:rPr>
                <a:t> of 23</a:t>
              </a:r>
              <a:r>
                <a:rPr lang="en-GB" b="1" dirty="0">
                  <a:latin typeface="+mj-lt"/>
                  <a:cs typeface="Times New Roman" pitchFamily="18" charset="0"/>
                </a:rPr>
                <a:t>/12/</a:t>
              </a:r>
              <a:r>
                <a:rPr lang="en-US" b="1" dirty="0">
                  <a:latin typeface="+mj-lt"/>
                  <a:cs typeface="Times New Roman" pitchFamily="18" charset="0"/>
                </a:rPr>
                <a:t>2015</a:t>
              </a:r>
            </a:p>
          </p:txBody>
        </p:sp>
        <p:sp>
          <p:nvSpPr>
            <p:cNvPr id="9" name="AutoShape 13"/>
            <p:cNvSpPr>
              <a:spLocks noChangeArrowheads="1"/>
            </p:cNvSpPr>
            <p:nvPr/>
          </p:nvSpPr>
          <p:spPr bwMode="auto">
            <a:xfrm>
              <a:off x="5486085" y="4664276"/>
              <a:ext cx="869605" cy="293387"/>
            </a:xfrm>
            <a:prstGeom prst="downArrow">
              <a:avLst>
                <a:gd name="adj1" fmla="val 50000"/>
                <a:gd name="adj2" fmla="val 58333"/>
              </a:avLst>
            </a:prstGeom>
            <a:solidFill>
              <a:srgbClr val="FF0000"/>
            </a:solidFill>
            <a:ln w="571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Clr>
                  <a:srgbClr val="5C5C5C"/>
                </a:buClr>
                <a:buFont typeface="Arial" pitchFamily="34" charset="0"/>
                <a:buNone/>
              </a:pPr>
              <a:endParaRPr lang="en-US" b="1">
                <a:solidFill>
                  <a:srgbClr val="000066"/>
                </a:solidFill>
                <a:latin typeface="Tahoma" pitchFamily="34" charset="0"/>
                <a:cs typeface="Arial" pitchFamily="34" charset="0"/>
              </a:endParaRPr>
            </a:p>
          </p:txBody>
        </p:sp>
        <p:sp>
          <p:nvSpPr>
            <p:cNvPr id="11" name="AutoShape 7"/>
            <p:cNvSpPr>
              <a:spLocks noChangeArrowheads="1"/>
            </p:cNvSpPr>
            <p:nvPr/>
          </p:nvSpPr>
          <p:spPr bwMode="auto">
            <a:xfrm>
              <a:off x="5486085" y="1344108"/>
              <a:ext cx="869605" cy="248006"/>
            </a:xfrm>
            <a:prstGeom prst="downArrow">
              <a:avLst>
                <a:gd name="adj1" fmla="val 50000"/>
                <a:gd name="adj2" fmla="val 54281"/>
              </a:avLst>
            </a:prstGeom>
            <a:solidFill>
              <a:srgbClr val="FF0000"/>
            </a:solidFill>
            <a:ln w="571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Clr>
                  <a:srgbClr val="5C5C5C"/>
                </a:buClr>
                <a:buFont typeface="Arial" pitchFamily="34" charset="0"/>
                <a:buNone/>
              </a:pPr>
              <a:endParaRPr lang="en-US" b="1">
                <a:solidFill>
                  <a:srgbClr val="000066"/>
                </a:solidFill>
                <a:latin typeface="Tahoma" pitchFamily="34" charset="0"/>
                <a:cs typeface="Arial" pitchFamily="34" charset="0"/>
              </a:endParaRPr>
            </a:p>
          </p:txBody>
        </p:sp>
        <p:sp>
          <p:nvSpPr>
            <p:cNvPr id="10" name="AutoShape 14"/>
            <p:cNvSpPr>
              <a:spLocks noChangeArrowheads="1"/>
            </p:cNvSpPr>
            <p:nvPr/>
          </p:nvSpPr>
          <p:spPr bwMode="auto">
            <a:xfrm>
              <a:off x="5486085" y="3609411"/>
              <a:ext cx="869605" cy="341360"/>
            </a:xfrm>
            <a:prstGeom prst="downArrow">
              <a:avLst>
                <a:gd name="adj1" fmla="val 50000"/>
                <a:gd name="adj2" fmla="val 58333"/>
              </a:avLst>
            </a:prstGeom>
            <a:solidFill>
              <a:srgbClr val="FF0000"/>
            </a:solidFill>
            <a:ln w="571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Clr>
                  <a:srgbClr val="5C5C5C"/>
                </a:buClr>
                <a:buFont typeface="Arial" pitchFamily="34" charset="0"/>
                <a:buNone/>
              </a:pPr>
              <a:endParaRPr lang="en-US" b="1">
                <a:solidFill>
                  <a:srgbClr val="000066"/>
                </a:solidFill>
                <a:latin typeface="Tahoma" pitchFamily="34" charset="0"/>
                <a:cs typeface="Arial" pitchFamily="34" charset="0"/>
              </a:endParaRPr>
            </a:p>
          </p:txBody>
        </p:sp>
        <p:sp>
          <p:nvSpPr>
            <p:cNvPr id="13" name="Text Box 8"/>
            <p:cNvSpPr txBox="1">
              <a:spLocks noChangeArrowheads="1"/>
            </p:cNvSpPr>
            <p:nvPr/>
          </p:nvSpPr>
          <p:spPr bwMode="auto">
            <a:xfrm>
              <a:off x="1774825" y="6126804"/>
              <a:ext cx="8762546" cy="470548"/>
            </a:xfrm>
            <a:prstGeom prst="rect">
              <a:avLst/>
            </a:prstGeom>
            <a:solidFill>
              <a:srgbClr val="FFFF00"/>
            </a:solidFill>
            <a:ln>
              <a:noFill/>
            </a:ln>
            <a:effectLst/>
            <a:extLst/>
          </p:spPr>
          <p:txBody>
            <a:bodyPr wrap="square">
              <a:noAutofit/>
            </a:bodyPr>
            <a:lstStyle>
              <a:lvl1pPr defTabSz="1198563">
                <a:tabLst>
                  <a:tab pos="3941763" algn="dec"/>
                </a:tabLst>
                <a:defRPr sz="2400">
                  <a:solidFill>
                    <a:schemeClr val="tx1"/>
                  </a:solidFill>
                  <a:latin typeface="Verdana" pitchFamily="34" charset="0"/>
                </a:defRPr>
              </a:lvl1pPr>
              <a:lvl2pPr defTabSz="1198563">
                <a:tabLst>
                  <a:tab pos="3941763" algn="dec"/>
                </a:tabLst>
                <a:defRPr sz="2400">
                  <a:solidFill>
                    <a:schemeClr val="tx1"/>
                  </a:solidFill>
                  <a:latin typeface="Verdana" pitchFamily="34" charset="0"/>
                </a:defRPr>
              </a:lvl2pPr>
              <a:lvl3pPr defTabSz="1198563">
                <a:tabLst>
                  <a:tab pos="3941763" algn="dec"/>
                </a:tabLst>
                <a:defRPr sz="2400">
                  <a:solidFill>
                    <a:schemeClr val="tx1"/>
                  </a:solidFill>
                  <a:latin typeface="Verdana" pitchFamily="34" charset="0"/>
                </a:defRPr>
              </a:lvl3pPr>
              <a:lvl4pPr defTabSz="1198563">
                <a:tabLst>
                  <a:tab pos="3941763" algn="dec"/>
                </a:tabLst>
                <a:defRPr sz="2400">
                  <a:solidFill>
                    <a:schemeClr val="tx1"/>
                  </a:solidFill>
                  <a:latin typeface="Verdana" pitchFamily="34" charset="0"/>
                </a:defRPr>
              </a:lvl4pPr>
              <a:lvl5pPr defTabSz="1198563">
                <a:tabLst>
                  <a:tab pos="3941763" algn="dec"/>
                </a:tabLst>
                <a:defRPr sz="2400">
                  <a:solidFill>
                    <a:schemeClr val="tx1"/>
                  </a:solidFill>
                  <a:latin typeface="Verdana" pitchFamily="34" charset="0"/>
                </a:defRPr>
              </a:lvl5pPr>
              <a:lvl6pPr defTabSz="1198563" eaLnBrk="0" fontAlgn="base" hangingPunct="0">
                <a:spcBef>
                  <a:spcPct val="0"/>
                </a:spcBef>
                <a:spcAft>
                  <a:spcPct val="0"/>
                </a:spcAft>
                <a:tabLst>
                  <a:tab pos="3941763" algn="dec"/>
                </a:tabLst>
                <a:defRPr sz="2400">
                  <a:solidFill>
                    <a:schemeClr val="tx1"/>
                  </a:solidFill>
                  <a:latin typeface="Verdana" pitchFamily="34" charset="0"/>
                </a:defRPr>
              </a:lvl6pPr>
              <a:lvl7pPr defTabSz="1198563" eaLnBrk="0" fontAlgn="base" hangingPunct="0">
                <a:spcBef>
                  <a:spcPct val="0"/>
                </a:spcBef>
                <a:spcAft>
                  <a:spcPct val="0"/>
                </a:spcAft>
                <a:tabLst>
                  <a:tab pos="3941763" algn="dec"/>
                </a:tabLst>
                <a:defRPr sz="2400">
                  <a:solidFill>
                    <a:schemeClr val="tx1"/>
                  </a:solidFill>
                  <a:latin typeface="Verdana" pitchFamily="34" charset="0"/>
                </a:defRPr>
              </a:lvl7pPr>
              <a:lvl8pPr defTabSz="1198563" eaLnBrk="0" fontAlgn="base" hangingPunct="0">
                <a:spcBef>
                  <a:spcPct val="0"/>
                </a:spcBef>
                <a:spcAft>
                  <a:spcPct val="0"/>
                </a:spcAft>
                <a:tabLst>
                  <a:tab pos="3941763" algn="dec"/>
                </a:tabLst>
                <a:defRPr sz="2400">
                  <a:solidFill>
                    <a:schemeClr val="tx1"/>
                  </a:solidFill>
                  <a:latin typeface="Verdana" pitchFamily="34" charset="0"/>
                </a:defRPr>
              </a:lvl8pPr>
              <a:lvl9pPr defTabSz="1198563" eaLnBrk="0" fontAlgn="base" hangingPunct="0">
                <a:spcBef>
                  <a:spcPct val="0"/>
                </a:spcBef>
                <a:spcAft>
                  <a:spcPct val="0"/>
                </a:spcAft>
                <a:tabLst>
                  <a:tab pos="3941763" algn="dec"/>
                </a:tabLst>
                <a:defRPr sz="2400">
                  <a:solidFill>
                    <a:schemeClr val="tx1"/>
                  </a:solidFill>
                  <a:latin typeface="Verdana" pitchFamily="34" charset="0"/>
                </a:defRPr>
              </a:lvl9pPr>
            </a:lstStyle>
            <a:p>
              <a:pPr algn="ctr">
                <a:spcBef>
                  <a:spcPts val="600"/>
                </a:spcBef>
              </a:pPr>
              <a:r>
                <a:rPr lang="en-US" u="sng" dirty="0">
                  <a:latin typeface="Arial" pitchFamily="34" charset="0"/>
                  <a:cs typeface="Times New Roman" pitchFamily="18" charset="0"/>
                </a:rPr>
                <a:t>RA-19</a:t>
              </a:r>
              <a:r>
                <a:rPr lang="en-US" dirty="0">
                  <a:latin typeface="Arial" pitchFamily="34" charset="0"/>
                  <a:cs typeface="Times New Roman" pitchFamily="18" charset="0"/>
                </a:rPr>
                <a:t>: </a:t>
              </a:r>
              <a:r>
                <a:rPr lang="en-US" b="1" dirty="0">
                  <a:latin typeface="Arial" pitchFamily="34" charset="0"/>
                  <a:cs typeface="Times New Roman" pitchFamily="18" charset="0"/>
                </a:rPr>
                <a:t>21 to 25 Oct. 2019 ; </a:t>
              </a:r>
              <a:r>
                <a:rPr lang="en-US" u="sng" dirty="0">
                  <a:latin typeface="Arial" pitchFamily="34" charset="0"/>
                  <a:cs typeface="Times New Roman" pitchFamily="18" charset="0"/>
                </a:rPr>
                <a:t>WRC-19</a:t>
              </a:r>
              <a:r>
                <a:rPr lang="en-US" dirty="0">
                  <a:latin typeface="Arial" pitchFamily="34" charset="0"/>
                  <a:cs typeface="Times New Roman" pitchFamily="18" charset="0"/>
                </a:rPr>
                <a:t>: </a:t>
              </a:r>
              <a:r>
                <a:rPr lang="en-US" b="1" dirty="0">
                  <a:latin typeface="Arial" pitchFamily="34" charset="0"/>
                  <a:cs typeface="Times New Roman" pitchFamily="18" charset="0"/>
                </a:rPr>
                <a:t>28 Oct. to 22 Nov. 2019</a:t>
              </a:r>
              <a:endParaRPr lang="en-US" dirty="0">
                <a:latin typeface="Arial" pitchFamily="34" charset="0"/>
                <a:cs typeface="Times New Roman" pitchFamily="18" charset="0"/>
              </a:endParaRPr>
            </a:p>
            <a:p>
              <a:pPr algn="ctr">
                <a:spcBef>
                  <a:spcPts val="600"/>
                </a:spcBef>
              </a:pPr>
              <a:endParaRPr lang="en-US" dirty="0">
                <a:effectLst>
                  <a:outerShdw blurRad="38100" dist="38100" dir="2700000" algn="tl">
                    <a:srgbClr val="000000"/>
                  </a:outerShdw>
                </a:effectLst>
                <a:latin typeface="Times New Roman" pitchFamily="18" charset="0"/>
                <a:cs typeface="Times New Roman" pitchFamily="18" charset="0"/>
              </a:endParaRPr>
            </a:p>
          </p:txBody>
        </p:sp>
        <p:sp>
          <p:nvSpPr>
            <p:cNvPr id="14" name="AutoShape 13"/>
            <p:cNvSpPr>
              <a:spLocks noChangeArrowheads="1"/>
            </p:cNvSpPr>
            <p:nvPr/>
          </p:nvSpPr>
          <p:spPr bwMode="auto">
            <a:xfrm>
              <a:off x="5513717" y="5763668"/>
              <a:ext cx="869605" cy="401637"/>
            </a:xfrm>
            <a:prstGeom prst="downArrow">
              <a:avLst>
                <a:gd name="adj1" fmla="val 50000"/>
                <a:gd name="adj2" fmla="val 58333"/>
              </a:avLst>
            </a:prstGeom>
            <a:solidFill>
              <a:srgbClr val="FF0000"/>
            </a:solidFill>
            <a:ln w="571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Clr>
                  <a:srgbClr val="5C5C5C"/>
                </a:buClr>
                <a:buFont typeface="Arial" pitchFamily="34" charset="0"/>
                <a:buNone/>
              </a:pPr>
              <a:endParaRPr lang="en-US" b="1">
                <a:solidFill>
                  <a:srgbClr val="000066"/>
                </a:solidFill>
                <a:latin typeface="Tahoma" pitchFamily="34" charset="0"/>
                <a:cs typeface="Arial" pitchFamily="34" charset="0"/>
              </a:endParaRPr>
            </a:p>
          </p:txBody>
        </p:sp>
        <p:sp>
          <p:nvSpPr>
            <p:cNvPr id="16" name="Text Box 8"/>
            <p:cNvSpPr txBox="1">
              <a:spLocks noChangeArrowheads="1"/>
            </p:cNvSpPr>
            <p:nvPr/>
          </p:nvSpPr>
          <p:spPr bwMode="auto">
            <a:xfrm>
              <a:off x="1769542" y="2817698"/>
              <a:ext cx="8767828" cy="873790"/>
            </a:xfrm>
            <a:prstGeom prst="rect">
              <a:avLst/>
            </a:prstGeom>
            <a:solidFill>
              <a:srgbClr val="FF9900"/>
            </a:solidFill>
            <a:ln>
              <a:noFill/>
            </a:ln>
            <a:effectLst/>
            <a:extLst/>
          </p:spPr>
          <p:txBody>
            <a:bodyPr wrap="square">
              <a:noAutofit/>
            </a:bodyPr>
            <a:lstStyle>
              <a:lvl1pPr defTabSz="1198563">
                <a:tabLst>
                  <a:tab pos="3941763" algn="dec"/>
                </a:tabLst>
                <a:defRPr sz="2400">
                  <a:solidFill>
                    <a:schemeClr val="tx1"/>
                  </a:solidFill>
                  <a:latin typeface="Verdana" pitchFamily="34" charset="0"/>
                </a:defRPr>
              </a:lvl1pPr>
              <a:lvl2pPr defTabSz="1198563">
                <a:tabLst>
                  <a:tab pos="3941763" algn="dec"/>
                </a:tabLst>
                <a:defRPr sz="2400">
                  <a:solidFill>
                    <a:schemeClr val="tx1"/>
                  </a:solidFill>
                  <a:latin typeface="Verdana" pitchFamily="34" charset="0"/>
                </a:defRPr>
              </a:lvl2pPr>
              <a:lvl3pPr defTabSz="1198563">
                <a:tabLst>
                  <a:tab pos="3941763" algn="dec"/>
                </a:tabLst>
                <a:defRPr sz="2400">
                  <a:solidFill>
                    <a:schemeClr val="tx1"/>
                  </a:solidFill>
                  <a:latin typeface="Verdana" pitchFamily="34" charset="0"/>
                </a:defRPr>
              </a:lvl3pPr>
              <a:lvl4pPr defTabSz="1198563">
                <a:tabLst>
                  <a:tab pos="3941763" algn="dec"/>
                </a:tabLst>
                <a:defRPr sz="2400">
                  <a:solidFill>
                    <a:schemeClr val="tx1"/>
                  </a:solidFill>
                  <a:latin typeface="Verdana" pitchFamily="34" charset="0"/>
                </a:defRPr>
              </a:lvl4pPr>
              <a:lvl5pPr defTabSz="1198563">
                <a:tabLst>
                  <a:tab pos="3941763" algn="dec"/>
                </a:tabLst>
                <a:defRPr sz="2400">
                  <a:solidFill>
                    <a:schemeClr val="tx1"/>
                  </a:solidFill>
                  <a:latin typeface="Verdana" pitchFamily="34" charset="0"/>
                </a:defRPr>
              </a:lvl5pPr>
              <a:lvl6pPr defTabSz="1198563" eaLnBrk="0" fontAlgn="base" hangingPunct="0">
                <a:spcBef>
                  <a:spcPct val="0"/>
                </a:spcBef>
                <a:spcAft>
                  <a:spcPct val="0"/>
                </a:spcAft>
                <a:tabLst>
                  <a:tab pos="3941763" algn="dec"/>
                </a:tabLst>
                <a:defRPr sz="2400">
                  <a:solidFill>
                    <a:schemeClr val="tx1"/>
                  </a:solidFill>
                  <a:latin typeface="Verdana" pitchFamily="34" charset="0"/>
                </a:defRPr>
              </a:lvl6pPr>
              <a:lvl7pPr defTabSz="1198563" eaLnBrk="0" fontAlgn="base" hangingPunct="0">
                <a:spcBef>
                  <a:spcPct val="0"/>
                </a:spcBef>
                <a:spcAft>
                  <a:spcPct val="0"/>
                </a:spcAft>
                <a:tabLst>
                  <a:tab pos="3941763" algn="dec"/>
                </a:tabLst>
                <a:defRPr sz="2400">
                  <a:solidFill>
                    <a:schemeClr val="tx1"/>
                  </a:solidFill>
                  <a:latin typeface="Verdana" pitchFamily="34" charset="0"/>
                </a:defRPr>
              </a:lvl7pPr>
              <a:lvl8pPr defTabSz="1198563" eaLnBrk="0" fontAlgn="base" hangingPunct="0">
                <a:spcBef>
                  <a:spcPct val="0"/>
                </a:spcBef>
                <a:spcAft>
                  <a:spcPct val="0"/>
                </a:spcAft>
                <a:tabLst>
                  <a:tab pos="3941763" algn="dec"/>
                </a:tabLst>
                <a:defRPr sz="2400">
                  <a:solidFill>
                    <a:schemeClr val="tx1"/>
                  </a:solidFill>
                  <a:latin typeface="Verdana" pitchFamily="34" charset="0"/>
                </a:defRPr>
              </a:lvl8pPr>
              <a:lvl9pPr defTabSz="1198563" eaLnBrk="0" fontAlgn="base" hangingPunct="0">
                <a:spcBef>
                  <a:spcPct val="0"/>
                </a:spcBef>
                <a:spcAft>
                  <a:spcPct val="0"/>
                </a:spcAft>
                <a:tabLst>
                  <a:tab pos="3941763" algn="dec"/>
                </a:tabLst>
                <a:defRPr sz="2400">
                  <a:solidFill>
                    <a:schemeClr val="tx1"/>
                  </a:solidFill>
                  <a:latin typeface="Verdana" pitchFamily="34" charset="0"/>
                </a:defRPr>
              </a:lvl9pPr>
            </a:lstStyle>
            <a:p>
              <a:pPr algn="ctr">
                <a:spcBef>
                  <a:spcPts val="600"/>
                </a:spcBef>
              </a:pPr>
              <a:r>
                <a:rPr lang="en-US" u="sng" dirty="0">
                  <a:solidFill>
                    <a:schemeClr val="bg1"/>
                  </a:solidFill>
                  <a:latin typeface="Arial" pitchFamily="34" charset="0"/>
                  <a:cs typeface="Times New Roman" pitchFamily="18" charset="0"/>
                </a:rPr>
                <a:t>C-16</a:t>
              </a:r>
              <a:r>
                <a:rPr lang="en-GB" dirty="0">
                  <a:solidFill>
                    <a:schemeClr val="bg1"/>
                  </a:solidFill>
                  <a:latin typeface="Arial" pitchFamily="34" charset="0"/>
                  <a:cs typeface="Times New Roman" pitchFamily="18" charset="0"/>
                </a:rPr>
                <a:t>: </a:t>
              </a:r>
              <a:r>
                <a:rPr lang="en-GB" sz="2000" dirty="0">
                  <a:solidFill>
                    <a:schemeClr val="bg1"/>
                  </a:solidFill>
                  <a:latin typeface="Arial" pitchFamily="34" charset="0"/>
                  <a:cs typeface="Times New Roman" pitchFamily="18" charset="0"/>
                </a:rPr>
                <a:t>WRC-19 agenda &amp; dates in </a:t>
              </a:r>
              <a:r>
                <a:rPr lang="en-US" b="1" dirty="0">
                  <a:solidFill>
                    <a:schemeClr val="bg1"/>
                  </a:solidFill>
                  <a:latin typeface="Arial" pitchFamily="34" charset="0"/>
                  <a:cs typeface="Times New Roman" pitchFamily="18" charset="0"/>
                  <a:hlinkClick r:id="rId4"/>
                </a:rPr>
                <a:t>Res. 1380</a:t>
              </a:r>
              <a:r>
                <a:rPr lang="en-US" sz="2000" dirty="0">
                  <a:solidFill>
                    <a:schemeClr val="bg1"/>
                  </a:solidFill>
                  <a:latin typeface="Arial" pitchFamily="34" charset="0"/>
                  <a:cs typeface="Times New Roman" pitchFamily="18" charset="0"/>
                </a:rPr>
                <a:t> with </a:t>
              </a:r>
              <a:r>
                <a:rPr lang="en-US" sz="2000" b="1" u="sng" dirty="0">
                  <a:solidFill>
                    <a:schemeClr val="bg1"/>
                  </a:solidFill>
                  <a:latin typeface="Arial" pitchFamily="34" charset="0"/>
                  <a:cs typeface="Times New Roman" pitchFamily="18" charset="0"/>
                </a:rPr>
                <a:t>MOD</a:t>
              </a:r>
              <a:r>
                <a:rPr lang="en-US" sz="2000" dirty="0">
                  <a:solidFill>
                    <a:schemeClr val="bg1"/>
                  </a:solidFill>
                  <a:latin typeface="Arial" pitchFamily="34" charset="0"/>
                  <a:cs typeface="Times New Roman" pitchFamily="18" charset="0"/>
                </a:rPr>
                <a:t> venue @ </a:t>
              </a:r>
              <a:r>
                <a:rPr lang="en-US" u="sng" dirty="0">
                  <a:solidFill>
                    <a:schemeClr val="bg1"/>
                  </a:solidFill>
                  <a:latin typeface="Arial" pitchFamily="34" charset="0"/>
                  <a:cs typeface="Times New Roman" pitchFamily="18" charset="0"/>
                </a:rPr>
                <a:t>C-17</a:t>
              </a:r>
              <a:endParaRPr lang="en-US" sz="2200" dirty="0">
                <a:solidFill>
                  <a:schemeClr val="bg1"/>
                </a:solidFill>
                <a:latin typeface="Arial" pitchFamily="34" charset="0"/>
                <a:cs typeface="Times New Roman" pitchFamily="18" charset="0"/>
              </a:endParaRPr>
            </a:p>
            <a:p>
              <a:pPr marL="342900" indent="-342900" algn="ctr">
                <a:buFont typeface="Wingdings" panose="05000000000000000000" pitchFamily="2" charset="2"/>
                <a:buChar char="Ø"/>
              </a:pPr>
              <a:r>
                <a:rPr lang="en-US" sz="2200" b="1" dirty="0">
                  <a:solidFill>
                    <a:schemeClr val="bg1"/>
                  </a:solidFill>
                  <a:latin typeface="Arial" pitchFamily="34" charset="0"/>
                  <a:cs typeface="Times New Roman" pitchFamily="18" charset="0"/>
                </a:rPr>
                <a:t>Agenda</a:t>
              </a:r>
              <a:r>
                <a:rPr lang="en-US" sz="1800" b="1" dirty="0">
                  <a:solidFill>
                    <a:schemeClr val="bg1"/>
                  </a:solidFill>
                  <a:latin typeface="Arial" pitchFamily="34" charset="0"/>
                  <a:cs typeface="Times New Roman" pitchFamily="18" charset="0"/>
                </a:rPr>
                <a:t> &amp; </a:t>
              </a:r>
              <a:r>
                <a:rPr lang="en-US" sz="2200" b="1" dirty="0">
                  <a:solidFill>
                    <a:schemeClr val="bg1"/>
                  </a:solidFill>
                  <a:latin typeface="Arial" pitchFamily="34" charset="0"/>
                  <a:cs typeface="Times New Roman" pitchFamily="18" charset="0"/>
                </a:rPr>
                <a:t>dates approved, new venue </a:t>
              </a:r>
              <a:r>
                <a:rPr lang="en-US" sz="2200" dirty="0">
                  <a:solidFill>
                    <a:schemeClr val="bg1"/>
                  </a:solidFill>
                  <a:latin typeface="Arial" pitchFamily="34" charset="0"/>
                  <a:cs typeface="Times New Roman" pitchFamily="18" charset="0"/>
                </a:rPr>
                <a:t>for consultation </a:t>
              </a:r>
              <a:r>
                <a:rPr lang="en-US" sz="2200" b="1" dirty="0">
                  <a:solidFill>
                    <a:schemeClr val="bg1"/>
                  </a:solidFill>
                  <a:latin typeface="Arial" pitchFamily="34" charset="0"/>
                  <a:cs typeface="Times New Roman" pitchFamily="18" charset="0"/>
                </a:rPr>
                <a:t>of </a:t>
              </a:r>
              <a:r>
                <a:rPr lang="en-US" b="1" dirty="0">
                  <a:solidFill>
                    <a:schemeClr val="bg1"/>
                  </a:solidFill>
                  <a:latin typeface="Arial" pitchFamily="34" charset="0"/>
                  <a:cs typeface="Times New Roman" pitchFamily="18" charset="0"/>
                </a:rPr>
                <a:t>MS</a:t>
              </a:r>
              <a:endParaRPr lang="en-US" b="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8" name="AutoShape 12"/>
            <p:cNvSpPr>
              <a:spLocks noChangeArrowheads="1"/>
            </p:cNvSpPr>
            <p:nvPr/>
          </p:nvSpPr>
          <p:spPr bwMode="auto">
            <a:xfrm>
              <a:off x="5486085" y="2462659"/>
              <a:ext cx="869605" cy="401637"/>
            </a:xfrm>
            <a:prstGeom prst="downArrow">
              <a:avLst>
                <a:gd name="adj1" fmla="val 50000"/>
                <a:gd name="adj2" fmla="val 58333"/>
              </a:avLst>
            </a:prstGeom>
            <a:solidFill>
              <a:srgbClr val="FF0000"/>
            </a:solidFill>
            <a:ln w="571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Clr>
                  <a:srgbClr val="5C5C5C"/>
                </a:buClr>
                <a:buFont typeface="Arial" pitchFamily="34" charset="0"/>
                <a:buNone/>
              </a:pPr>
              <a:endParaRPr lang="en-US" b="1">
                <a:solidFill>
                  <a:srgbClr val="000066"/>
                </a:solidFill>
                <a:latin typeface="Tahoma" pitchFamily="34" charset="0"/>
                <a:cs typeface="Arial" pitchFamily="34" charset="0"/>
              </a:endParaRPr>
            </a:p>
          </p:txBody>
        </p:sp>
      </p:grpSp>
      <p:sp>
        <p:nvSpPr>
          <p:cNvPr id="17" name="Title 1"/>
          <p:cNvSpPr>
            <a:spLocks noGrp="1"/>
          </p:cNvSpPr>
          <p:nvPr>
            <p:ph type="title"/>
          </p:nvPr>
        </p:nvSpPr>
        <p:spPr>
          <a:xfrm>
            <a:off x="1179844" y="0"/>
            <a:ext cx="10868130" cy="1325563"/>
          </a:xfrm>
        </p:spPr>
        <p:txBody>
          <a:bodyPr>
            <a:normAutofit/>
          </a:bodyPr>
          <a:lstStyle/>
          <a:p>
            <a:r>
              <a:rPr lang="en-US" sz="3600" dirty="0" smtClean="0">
                <a:solidFill>
                  <a:srgbClr val="0070C0"/>
                </a:solidFill>
                <a:latin typeface="Cambria" panose="02040503050406030204" pitchFamily="18" charset="0"/>
              </a:rPr>
              <a:t>Main Steps towards WRC-19</a:t>
            </a:r>
            <a:endParaRPr lang="en-US" sz="3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2439318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666" y="74276"/>
            <a:ext cx="10515600" cy="1325563"/>
          </a:xfrm>
        </p:spPr>
        <p:txBody>
          <a:bodyPr>
            <a:normAutofit/>
          </a:bodyPr>
          <a:lstStyle/>
          <a:p>
            <a:r>
              <a:rPr lang="en-GB" sz="3600" dirty="0">
                <a:solidFill>
                  <a:srgbClr val="0070C0"/>
                </a:solidFill>
                <a:latin typeface="Cambria" panose="02040503050406030204" pitchFamily="18" charset="0"/>
              </a:rPr>
              <a:t>ITU – Organization</a:t>
            </a:r>
          </a:p>
        </p:txBody>
      </p:sp>
      <p:grpSp>
        <p:nvGrpSpPr>
          <p:cNvPr id="14" name="Group 13"/>
          <p:cNvGrpSpPr/>
          <p:nvPr/>
        </p:nvGrpSpPr>
        <p:grpSpPr>
          <a:xfrm>
            <a:off x="1236719" y="924448"/>
            <a:ext cx="10603230" cy="5109869"/>
            <a:chOff x="33341" y="917019"/>
            <a:chExt cx="9320047" cy="4183620"/>
          </a:xfrm>
        </p:grpSpPr>
        <p:sp>
          <p:nvSpPr>
            <p:cNvPr id="15" name="Text Box 64"/>
            <p:cNvSpPr txBox="1">
              <a:spLocks noChangeArrowheads="1"/>
            </p:cNvSpPr>
            <p:nvPr/>
          </p:nvSpPr>
          <p:spPr bwMode="white">
            <a:xfrm>
              <a:off x="8321043" y="1671639"/>
              <a:ext cx="720725" cy="2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a:solidFill>
                    <a:schemeClr val="tx2"/>
                  </a:solidFill>
                  <a:latin typeface="+mj-lt"/>
                </a:rPr>
                <a:t>Treaty</a:t>
              </a:r>
            </a:p>
          </p:txBody>
        </p:sp>
        <p:sp>
          <p:nvSpPr>
            <p:cNvPr id="16" name="Text Box 65"/>
            <p:cNvSpPr txBox="1">
              <a:spLocks noChangeArrowheads="1"/>
            </p:cNvSpPr>
            <p:nvPr/>
          </p:nvSpPr>
          <p:spPr bwMode="white">
            <a:xfrm>
              <a:off x="8321043" y="2354819"/>
              <a:ext cx="779463" cy="24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b="1" dirty="0" err="1">
                  <a:solidFill>
                    <a:schemeClr val="tx2"/>
                  </a:solidFill>
                  <a:latin typeface="+mj-lt"/>
                </a:rPr>
                <a:t>Organiz</a:t>
              </a:r>
              <a:r>
                <a:rPr lang="en-US" sz="1100" b="1" dirty="0">
                  <a:solidFill>
                    <a:schemeClr val="tx2"/>
                  </a:solidFill>
                  <a:latin typeface="+mj-lt"/>
                </a:rPr>
                <a:t>.</a:t>
              </a:r>
              <a:endParaRPr lang="en-US" sz="1100" dirty="0">
                <a:solidFill>
                  <a:schemeClr val="tx2"/>
                </a:solidFill>
                <a:latin typeface="+mj-lt"/>
              </a:endParaRPr>
            </a:p>
          </p:txBody>
        </p:sp>
        <p:sp>
          <p:nvSpPr>
            <p:cNvPr id="17" name="Text Box 66"/>
            <p:cNvSpPr txBox="1">
              <a:spLocks noChangeArrowheads="1"/>
            </p:cNvSpPr>
            <p:nvPr/>
          </p:nvSpPr>
          <p:spPr bwMode="white">
            <a:xfrm>
              <a:off x="8321040" y="3066438"/>
              <a:ext cx="735752" cy="2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a:solidFill>
                    <a:schemeClr val="tx2"/>
                  </a:solidFill>
                  <a:latin typeface="+mj-lt"/>
                </a:rPr>
                <a:t>Advisory</a:t>
              </a:r>
              <a:endParaRPr lang="en-US" sz="1200" dirty="0">
                <a:solidFill>
                  <a:schemeClr val="tx2"/>
                </a:solidFill>
                <a:latin typeface="+mj-lt"/>
              </a:endParaRPr>
            </a:p>
          </p:txBody>
        </p:sp>
        <p:sp>
          <p:nvSpPr>
            <p:cNvPr id="18" name="Text Box 67"/>
            <p:cNvSpPr txBox="1">
              <a:spLocks noChangeArrowheads="1"/>
            </p:cNvSpPr>
            <p:nvPr/>
          </p:nvSpPr>
          <p:spPr bwMode="white">
            <a:xfrm>
              <a:off x="8344856" y="3939780"/>
              <a:ext cx="775870" cy="2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a:solidFill>
                    <a:schemeClr val="tx2"/>
                  </a:solidFill>
                  <a:latin typeface="+mj-lt"/>
                </a:rPr>
                <a:t>Technical</a:t>
              </a:r>
              <a:endParaRPr lang="en-US" sz="1200" dirty="0">
                <a:solidFill>
                  <a:schemeClr val="tx2"/>
                </a:solidFill>
                <a:latin typeface="+mj-lt"/>
              </a:endParaRPr>
            </a:p>
          </p:txBody>
        </p:sp>
        <p:sp>
          <p:nvSpPr>
            <p:cNvPr id="19" name="TextBox 1358925"/>
            <p:cNvSpPr txBox="1">
              <a:spLocks noChangeArrowheads="1"/>
            </p:cNvSpPr>
            <p:nvPr/>
          </p:nvSpPr>
          <p:spPr bwMode="auto">
            <a:xfrm>
              <a:off x="8241668" y="4500052"/>
              <a:ext cx="1111720" cy="2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a:solidFill>
                    <a:schemeClr val="tx2"/>
                  </a:solidFill>
                  <a:latin typeface="+mj-lt"/>
                </a:rPr>
                <a:t>Secretariat</a:t>
              </a:r>
            </a:p>
          </p:txBody>
        </p:sp>
        <p:grpSp>
          <p:nvGrpSpPr>
            <p:cNvPr id="20" name="Group 19"/>
            <p:cNvGrpSpPr/>
            <p:nvPr/>
          </p:nvGrpSpPr>
          <p:grpSpPr>
            <a:xfrm>
              <a:off x="33341" y="917019"/>
              <a:ext cx="8246110" cy="4183620"/>
              <a:chOff x="33341" y="917019"/>
              <a:chExt cx="8246110" cy="4183620"/>
            </a:xfrm>
          </p:grpSpPr>
          <p:sp>
            <p:nvSpPr>
              <p:cNvPr id="26" name="AutoShape 50"/>
              <p:cNvSpPr>
                <a:spLocks noChangeArrowheads="1"/>
              </p:cNvSpPr>
              <p:nvPr/>
            </p:nvSpPr>
            <p:spPr bwMode="white">
              <a:xfrm>
                <a:off x="1609054" y="917019"/>
                <a:ext cx="4686760" cy="485775"/>
              </a:xfrm>
              <a:prstGeom prst="downArrow">
                <a:avLst>
                  <a:gd name="adj1" fmla="val 47935"/>
                  <a:gd name="adj2" fmla="val 45741"/>
                </a:avLst>
              </a:prstGeom>
              <a:solidFill>
                <a:schemeClr val="accent4">
                  <a:lumMod val="75000"/>
                </a:schemeClr>
              </a:solidFill>
              <a:ln>
                <a:noFill/>
                <a:headEnd/>
                <a:tailEnd/>
              </a:ln>
            </p:spPr>
            <p:style>
              <a:lnRef idx="1">
                <a:schemeClr val="accent5"/>
              </a:lnRef>
              <a:fillRef idx="2">
                <a:schemeClr val="accent5"/>
              </a:fillRef>
              <a:effectRef idx="1">
                <a:schemeClr val="accent5"/>
              </a:effectRef>
              <a:fontRef idx="minor">
                <a:schemeClr val="dk1"/>
              </a:fontRef>
            </p:style>
            <p:txBody>
              <a:bodyPr wrap="none" anchor="ctr">
                <a:sp3d/>
              </a:bodyPr>
              <a:lstStyle/>
              <a:p>
                <a:pPr algn="ctr">
                  <a:defRPr/>
                </a:pPr>
                <a:r>
                  <a:rPr lang="en-US" b="1" dirty="0">
                    <a:solidFill>
                      <a:schemeClr val="bg1"/>
                    </a:solidFill>
                    <a:latin typeface="Arial Narrow" pitchFamily="34" charset="0"/>
                  </a:rPr>
                  <a:t>Membership Inputs</a:t>
                </a:r>
              </a:p>
            </p:txBody>
          </p:sp>
          <p:grpSp>
            <p:nvGrpSpPr>
              <p:cNvPr id="27" name="Group 26"/>
              <p:cNvGrpSpPr/>
              <p:nvPr/>
            </p:nvGrpSpPr>
            <p:grpSpPr>
              <a:xfrm>
                <a:off x="33341" y="1600199"/>
                <a:ext cx="8246110" cy="3500440"/>
                <a:chOff x="33341" y="1600199"/>
                <a:chExt cx="8246110" cy="3500440"/>
              </a:xfrm>
            </p:grpSpPr>
            <p:sp>
              <p:nvSpPr>
                <p:cNvPr id="28" name="Rectangle 53"/>
                <p:cNvSpPr>
                  <a:spLocks noChangeArrowheads="1"/>
                </p:cNvSpPr>
                <p:nvPr/>
              </p:nvSpPr>
              <p:spPr bwMode="white">
                <a:xfrm>
                  <a:off x="33341" y="1600199"/>
                  <a:ext cx="2484437" cy="3500440"/>
                </a:xfrm>
                <a:prstGeom prst="rect">
                  <a:avLst/>
                </a:prstGeom>
                <a:solidFill>
                  <a:schemeClr val="accent1"/>
                </a:solidFill>
                <a:ln w="12700" algn="ctr">
                  <a:noFill/>
                  <a:prstDash val="lgDash"/>
                  <a:miter lim="800000"/>
                  <a:headEnd/>
                  <a:tailEnd/>
                </a:ln>
                <a:extLst/>
              </p:spPr>
              <p:txBody>
                <a:bodyPr wrap="none" anchor="ctr"/>
                <a:lstStyle/>
                <a:p>
                  <a:endParaRPr lang="en-US">
                    <a:solidFill>
                      <a:prstClr val="black"/>
                    </a:solidFill>
                  </a:endParaRPr>
                </a:p>
              </p:txBody>
            </p:sp>
            <p:sp>
              <p:nvSpPr>
                <p:cNvPr id="29" name="Rectangle 57"/>
                <p:cNvSpPr>
                  <a:spLocks noChangeArrowheads="1"/>
                </p:cNvSpPr>
                <p:nvPr/>
              </p:nvSpPr>
              <p:spPr bwMode="white">
                <a:xfrm>
                  <a:off x="5544188" y="1600199"/>
                  <a:ext cx="2735263" cy="3500439"/>
                </a:xfrm>
                <a:prstGeom prst="rect">
                  <a:avLst/>
                </a:prstGeom>
                <a:solidFill>
                  <a:srgbClr val="FF0000"/>
                </a:solidFill>
                <a:ln w="12700" algn="ctr">
                  <a:noFill/>
                  <a:prstDash val="lgDash"/>
                  <a:miter lim="800000"/>
                  <a:headEnd/>
                  <a:tailEnd/>
                </a:ln>
                <a:extLst/>
              </p:spPr>
              <p:txBody>
                <a:bodyPr wrap="none" anchor="ctr"/>
                <a:lstStyle/>
                <a:p>
                  <a:endParaRPr lang="en-US">
                    <a:solidFill>
                      <a:prstClr val="black"/>
                    </a:solidFill>
                  </a:endParaRPr>
                </a:p>
              </p:txBody>
            </p:sp>
            <p:sp>
              <p:nvSpPr>
                <p:cNvPr id="30" name="Rectangle 63"/>
                <p:cNvSpPr>
                  <a:spLocks noChangeArrowheads="1"/>
                </p:cNvSpPr>
                <p:nvPr/>
              </p:nvSpPr>
              <p:spPr bwMode="white">
                <a:xfrm>
                  <a:off x="2640330" y="1600199"/>
                  <a:ext cx="2808288" cy="3478771"/>
                </a:xfrm>
                <a:prstGeom prst="rect">
                  <a:avLst/>
                </a:prstGeom>
                <a:solidFill>
                  <a:schemeClr val="accent6"/>
                </a:solidFill>
                <a:ln w="12700" algn="ctr">
                  <a:noFill/>
                  <a:prstDash val="lgDash"/>
                  <a:miter lim="800000"/>
                  <a:headEnd/>
                  <a:tailEnd/>
                </a:ln>
                <a:extLst/>
              </p:spPr>
              <p:txBody>
                <a:bodyPr wrap="none" anchor="ctr"/>
                <a:lstStyle/>
                <a:p>
                  <a:endParaRPr lang="en-US">
                    <a:solidFill>
                      <a:prstClr val="black"/>
                    </a:solidFill>
                  </a:endParaRPr>
                </a:p>
              </p:txBody>
            </p:sp>
            <p:sp>
              <p:nvSpPr>
                <p:cNvPr id="31" name="Rectangle 8"/>
                <p:cNvSpPr>
                  <a:spLocks noChangeArrowheads="1"/>
                </p:cNvSpPr>
                <p:nvPr/>
              </p:nvSpPr>
              <p:spPr bwMode="white">
                <a:xfrm>
                  <a:off x="611188" y="2357439"/>
                  <a:ext cx="1223962" cy="432197"/>
                </a:xfrm>
                <a:prstGeom prst="rect">
                  <a:avLst/>
                </a:prstGeom>
                <a:solidFill>
                  <a:schemeClr val="bg1"/>
                </a:solidFill>
                <a:ln w="3175" algn="ctr">
                  <a:noFill/>
                  <a:prstDash val="lgDash"/>
                  <a:miter lim="800000"/>
                  <a:headEnd/>
                  <a:tailEnd/>
                </a:ln>
              </p:spPr>
              <p:txBody>
                <a:bodyPr wrap="none" anchor="ctr"/>
                <a:lstStyle/>
                <a:p>
                  <a:pPr algn="ctr"/>
                  <a:r>
                    <a:rPr lang="en-US" sz="2000" b="1" dirty="0">
                      <a:solidFill>
                        <a:schemeClr val="tx2"/>
                      </a:solidFill>
                    </a:rPr>
                    <a:t>WTDC</a:t>
                  </a:r>
                </a:p>
              </p:txBody>
            </p:sp>
            <p:sp>
              <p:nvSpPr>
                <p:cNvPr id="32" name="AutoShape 9"/>
                <p:cNvSpPr>
                  <a:spLocks noChangeArrowheads="1"/>
                </p:cNvSpPr>
                <p:nvPr/>
              </p:nvSpPr>
              <p:spPr bwMode="white">
                <a:xfrm>
                  <a:off x="1547816" y="3005138"/>
                  <a:ext cx="865187" cy="486966"/>
                </a:xfrm>
                <a:prstGeom prst="flowChartDocument">
                  <a:avLst/>
                </a:prstGeom>
                <a:solidFill>
                  <a:schemeClr val="bg1"/>
                </a:solidFill>
                <a:ln w="3175" algn="ctr">
                  <a:noFill/>
                  <a:prstDash val="lgDash"/>
                  <a:miter lim="800000"/>
                  <a:headEnd/>
                  <a:tailEnd/>
                </a:ln>
              </p:spPr>
              <p:txBody>
                <a:bodyPr wrap="none" anchor="ctr"/>
                <a:lstStyle/>
                <a:p>
                  <a:pPr algn="ctr"/>
                  <a:r>
                    <a:rPr lang="en-US" sz="1400" dirty="0">
                      <a:solidFill>
                        <a:schemeClr val="tx2"/>
                      </a:solidFill>
                    </a:rPr>
                    <a:t>Action</a:t>
                  </a:r>
                </a:p>
                <a:p>
                  <a:pPr algn="ctr"/>
                  <a:r>
                    <a:rPr lang="en-US" sz="1400" dirty="0">
                      <a:solidFill>
                        <a:schemeClr val="tx2"/>
                      </a:solidFill>
                    </a:rPr>
                    <a:t> Plan</a:t>
                  </a:r>
                </a:p>
              </p:txBody>
            </p:sp>
            <p:cxnSp>
              <p:nvCxnSpPr>
                <p:cNvPr id="33" name="AutoShape 12"/>
                <p:cNvCxnSpPr>
                  <a:cxnSpLocks noChangeShapeType="1"/>
                  <a:stCxn id="31" idx="3"/>
                  <a:endCxn id="32" idx="0"/>
                </p:cNvCxnSpPr>
                <p:nvPr/>
              </p:nvCxnSpPr>
              <p:spPr bwMode="white">
                <a:xfrm>
                  <a:off x="1835153" y="2574133"/>
                  <a:ext cx="144463" cy="431006"/>
                </a:xfrm>
                <a:prstGeom prst="bentConnector2">
                  <a:avLst/>
                </a:prstGeom>
                <a:noFill/>
                <a:ln w="76200">
                  <a:noFill/>
                  <a:miter lim="800000"/>
                  <a:headEnd/>
                  <a:tailEnd type="triangle" w="med" len="med"/>
                </a:ln>
                <a:extLst>
                  <a:ext uri="{909E8E84-426E-40DD-AFC4-6F175D3DCCD1}">
                    <a14:hiddenFill xmlns:a14="http://schemas.microsoft.com/office/drawing/2010/main">
                      <a:noFill/>
                    </a14:hiddenFill>
                  </a:ext>
                </a:extLst>
              </p:spPr>
            </p:cxnSp>
            <p:sp>
              <p:nvSpPr>
                <p:cNvPr id="34" name="Rectangle 13"/>
                <p:cNvSpPr>
                  <a:spLocks noChangeArrowheads="1"/>
                </p:cNvSpPr>
                <p:nvPr/>
              </p:nvSpPr>
              <p:spPr bwMode="white">
                <a:xfrm>
                  <a:off x="908054" y="3771901"/>
                  <a:ext cx="1158908" cy="591741"/>
                </a:xfrm>
                <a:prstGeom prst="rect">
                  <a:avLst/>
                </a:prstGeom>
                <a:solidFill>
                  <a:schemeClr val="bg1"/>
                </a:solidFill>
                <a:ln w="3175" algn="ctr">
                  <a:noFill/>
                  <a:prstDash val="lgDash"/>
                  <a:miter lim="800000"/>
                  <a:headEnd/>
                  <a:tailEnd/>
                </a:ln>
              </p:spPr>
              <p:txBody>
                <a:bodyPr wrap="none" anchor="ctr"/>
                <a:lstStyle/>
                <a:p>
                  <a:pPr algn="ctr"/>
                  <a:r>
                    <a:rPr lang="en-US" sz="1400" dirty="0">
                      <a:solidFill>
                        <a:schemeClr val="tx2"/>
                      </a:solidFill>
                    </a:rPr>
                    <a:t>Study Groups</a:t>
                  </a:r>
                </a:p>
              </p:txBody>
            </p:sp>
            <p:sp>
              <p:nvSpPr>
                <p:cNvPr id="35" name="Rectangle 15"/>
                <p:cNvSpPr>
                  <a:spLocks noChangeArrowheads="1"/>
                </p:cNvSpPr>
                <p:nvPr/>
              </p:nvSpPr>
              <p:spPr bwMode="white">
                <a:xfrm>
                  <a:off x="3424558" y="2334579"/>
                  <a:ext cx="1223963" cy="432197"/>
                </a:xfrm>
                <a:prstGeom prst="rect">
                  <a:avLst/>
                </a:prstGeom>
                <a:solidFill>
                  <a:srgbClr val="FFFF00"/>
                </a:solidFill>
                <a:ln w="3175" algn="ctr">
                  <a:noFill/>
                  <a:prstDash val="dash"/>
                  <a:miter lim="800000"/>
                  <a:headEnd/>
                  <a:tailEnd/>
                </a:ln>
                <a:effectLst/>
              </p:spPr>
              <p:txBody>
                <a:bodyPr wrap="none" anchor="ctr"/>
                <a:lstStyle/>
                <a:p>
                  <a:pPr algn="ctr"/>
                  <a:r>
                    <a:rPr lang="en-US" b="1" dirty="0">
                      <a:solidFill>
                        <a:prstClr val="white">
                          <a:lumMod val="50000"/>
                        </a:prstClr>
                      </a:solidFill>
                    </a:rPr>
                    <a:t>WTSA</a:t>
                  </a:r>
                </a:p>
              </p:txBody>
            </p:sp>
            <p:cxnSp>
              <p:nvCxnSpPr>
                <p:cNvPr id="36" name="AutoShape 17"/>
                <p:cNvCxnSpPr>
                  <a:cxnSpLocks noChangeShapeType="1"/>
                  <a:stCxn id="35" idx="3"/>
                  <a:endCxn id="43" idx="0"/>
                </p:cNvCxnSpPr>
                <p:nvPr/>
              </p:nvCxnSpPr>
              <p:spPr bwMode="white">
                <a:xfrm>
                  <a:off x="4648521" y="2550678"/>
                  <a:ext cx="166289" cy="593764"/>
                </a:xfrm>
                <a:prstGeom prst="bentConnector2">
                  <a:avLst/>
                </a:prstGeom>
                <a:noFill/>
                <a:ln w="76200">
                  <a:noFill/>
                  <a:miter lim="800000"/>
                  <a:headEnd/>
                  <a:tailEnd type="triangle" w="med" len="med"/>
                </a:ln>
                <a:extLst>
                  <a:ext uri="{909E8E84-426E-40DD-AFC4-6F175D3DCCD1}">
                    <a14:hiddenFill xmlns:a14="http://schemas.microsoft.com/office/drawing/2010/main">
                      <a:noFill/>
                    </a14:hiddenFill>
                  </a:ext>
                </a:extLst>
              </p:spPr>
            </p:cxnSp>
            <p:sp>
              <p:nvSpPr>
                <p:cNvPr id="37" name="Rectangle 18"/>
                <p:cNvSpPr>
                  <a:spLocks noChangeArrowheads="1"/>
                </p:cNvSpPr>
                <p:nvPr/>
              </p:nvSpPr>
              <p:spPr bwMode="white">
                <a:xfrm>
                  <a:off x="3409503" y="3763913"/>
                  <a:ext cx="1246505" cy="583011"/>
                </a:xfrm>
                <a:prstGeom prst="rect">
                  <a:avLst/>
                </a:prstGeom>
                <a:solidFill>
                  <a:srgbClr val="FFFF00"/>
                </a:solidFill>
                <a:ln w="3175" algn="ctr">
                  <a:noFill/>
                  <a:prstDash val="dash"/>
                  <a:miter lim="800000"/>
                  <a:headEnd/>
                  <a:tailEnd/>
                </a:ln>
                <a:effectLst/>
              </p:spPr>
              <p:txBody>
                <a:bodyPr wrap="none" anchor="ctr"/>
                <a:lstStyle/>
                <a:p>
                  <a:pPr algn="ctr"/>
                  <a:r>
                    <a:rPr lang="en-US" sz="1400" dirty="0">
                      <a:solidFill>
                        <a:prstClr val="white">
                          <a:lumMod val="50000"/>
                        </a:prstClr>
                      </a:solidFill>
                    </a:rPr>
                    <a:t>Study Groups</a:t>
                  </a:r>
                </a:p>
              </p:txBody>
            </p:sp>
            <p:cxnSp>
              <p:nvCxnSpPr>
                <p:cNvPr id="38" name="AutoShape 19"/>
                <p:cNvCxnSpPr>
                  <a:cxnSpLocks noChangeShapeType="1"/>
                  <a:endCxn id="37" idx="0"/>
                </p:cNvCxnSpPr>
                <p:nvPr/>
              </p:nvCxnSpPr>
              <p:spPr bwMode="white">
                <a:xfrm rot="16200000" flipH="1">
                  <a:off x="3696725" y="3427882"/>
                  <a:ext cx="591740" cy="80322"/>
                </a:xfrm>
                <a:prstGeom prst="bentConnector3">
                  <a:avLst>
                    <a:gd name="adj1" fmla="val 50000"/>
                  </a:avLst>
                </a:prstGeom>
                <a:noFill/>
                <a:ln w="76200">
                  <a:noFill/>
                  <a:miter lim="800000"/>
                  <a:headEnd/>
                  <a:tailEnd type="triangle" w="med" len="med"/>
                </a:ln>
                <a:extLst>
                  <a:ext uri="{909E8E84-426E-40DD-AFC4-6F175D3DCCD1}">
                    <a14:hiddenFill xmlns:a14="http://schemas.microsoft.com/office/drawing/2010/main">
                      <a:noFill/>
                    </a14:hiddenFill>
                  </a:ext>
                </a:extLst>
              </p:spPr>
            </p:cxnSp>
            <p:sp>
              <p:nvSpPr>
                <p:cNvPr id="39" name="Rectangle 20"/>
                <p:cNvSpPr>
                  <a:spLocks noChangeArrowheads="1"/>
                </p:cNvSpPr>
                <p:nvPr/>
              </p:nvSpPr>
              <p:spPr bwMode="white">
                <a:xfrm>
                  <a:off x="42866" y="3109795"/>
                  <a:ext cx="865188" cy="303609"/>
                </a:xfrm>
                <a:prstGeom prst="rect">
                  <a:avLst/>
                </a:prstGeom>
                <a:solidFill>
                  <a:schemeClr val="bg1"/>
                </a:solidFill>
                <a:ln w="3175" algn="ctr">
                  <a:noFill/>
                  <a:prstDash val="lgDash"/>
                  <a:miter lim="800000"/>
                  <a:headEnd/>
                  <a:tailEnd/>
                </a:ln>
              </p:spPr>
              <p:txBody>
                <a:bodyPr wrap="none" anchor="ctr"/>
                <a:lstStyle/>
                <a:p>
                  <a:pPr algn="ctr"/>
                  <a:r>
                    <a:rPr lang="en-US" sz="1400" b="1" dirty="0">
                      <a:solidFill>
                        <a:schemeClr val="tx2"/>
                      </a:solidFill>
                    </a:rPr>
                    <a:t>TDAG</a:t>
                  </a:r>
                </a:p>
              </p:txBody>
            </p:sp>
            <p:sp>
              <p:nvSpPr>
                <p:cNvPr id="40" name="Rectangle 22"/>
                <p:cNvSpPr>
                  <a:spLocks noChangeArrowheads="1"/>
                </p:cNvSpPr>
                <p:nvPr/>
              </p:nvSpPr>
              <p:spPr bwMode="white">
                <a:xfrm>
                  <a:off x="2644647" y="3158253"/>
                  <a:ext cx="865188" cy="303609"/>
                </a:xfrm>
                <a:prstGeom prst="rect">
                  <a:avLst/>
                </a:prstGeom>
                <a:solidFill>
                  <a:srgbClr val="FFFF00"/>
                </a:solidFill>
                <a:ln w="3175" algn="ctr">
                  <a:noFill/>
                  <a:prstDash val="dash"/>
                  <a:miter lim="800000"/>
                  <a:headEnd/>
                  <a:tailEnd/>
                </a:ln>
                <a:effectLst/>
              </p:spPr>
              <p:txBody>
                <a:bodyPr wrap="none" anchor="ctr"/>
                <a:lstStyle/>
                <a:p>
                  <a:pPr algn="ctr"/>
                  <a:r>
                    <a:rPr lang="en-US" sz="1400" b="1" dirty="0">
                      <a:solidFill>
                        <a:prstClr val="white">
                          <a:lumMod val="50000"/>
                        </a:prstClr>
                      </a:solidFill>
                    </a:rPr>
                    <a:t>TSAG</a:t>
                  </a:r>
                </a:p>
              </p:txBody>
            </p:sp>
            <p:cxnSp>
              <p:nvCxnSpPr>
                <p:cNvPr id="41" name="AutoShape 23"/>
                <p:cNvCxnSpPr>
                  <a:cxnSpLocks noChangeShapeType="1"/>
                  <a:stCxn id="40" idx="2"/>
                  <a:endCxn id="37" idx="1"/>
                </p:cNvCxnSpPr>
                <p:nvPr/>
              </p:nvCxnSpPr>
              <p:spPr bwMode="white">
                <a:xfrm rot="16200000" flipH="1">
                  <a:off x="2946594" y="3592509"/>
                  <a:ext cx="593557" cy="332262"/>
                </a:xfrm>
                <a:prstGeom prst="bentConnector2">
                  <a:avLst/>
                </a:prstGeom>
                <a:noFill/>
                <a:ln w="76200">
                  <a:noFill/>
                  <a:miter lim="800000"/>
                  <a:headEnd/>
                  <a:tailEnd type="triangle" w="med" len="med"/>
                </a:ln>
                <a:extLst>
                  <a:ext uri="{909E8E84-426E-40DD-AFC4-6F175D3DCCD1}">
                    <a14:hiddenFill xmlns:a14="http://schemas.microsoft.com/office/drawing/2010/main">
                      <a:noFill/>
                    </a14:hiddenFill>
                  </a:ext>
                </a:extLst>
              </p:spPr>
            </p:cxnSp>
            <p:sp>
              <p:nvSpPr>
                <p:cNvPr id="42" name="Rectangle 24"/>
                <p:cNvSpPr>
                  <a:spLocks noChangeArrowheads="1"/>
                </p:cNvSpPr>
                <p:nvPr/>
              </p:nvSpPr>
              <p:spPr bwMode="white">
                <a:xfrm>
                  <a:off x="95885" y="1971200"/>
                  <a:ext cx="647700" cy="303610"/>
                </a:xfrm>
                <a:prstGeom prst="rect">
                  <a:avLst/>
                </a:prstGeom>
                <a:solidFill>
                  <a:schemeClr val="bg1"/>
                </a:solidFill>
                <a:ln w="3175" algn="ctr">
                  <a:noFill/>
                  <a:prstDash val="lgDash"/>
                  <a:miter lim="800000"/>
                  <a:headEnd/>
                  <a:tailEnd/>
                </a:ln>
              </p:spPr>
              <p:txBody>
                <a:bodyPr wrap="none" anchor="ctr"/>
                <a:lstStyle/>
                <a:p>
                  <a:pPr algn="ctr"/>
                  <a:r>
                    <a:rPr lang="en-US" sz="1400" dirty="0">
                      <a:solidFill>
                        <a:schemeClr val="tx2"/>
                      </a:solidFill>
                    </a:rPr>
                    <a:t>RPM</a:t>
                  </a:r>
                </a:p>
              </p:txBody>
            </p:sp>
            <p:sp>
              <p:nvSpPr>
                <p:cNvPr id="43" name="AutoShape 26"/>
                <p:cNvSpPr>
                  <a:spLocks noChangeArrowheads="1"/>
                </p:cNvSpPr>
                <p:nvPr/>
              </p:nvSpPr>
              <p:spPr bwMode="white">
                <a:xfrm>
                  <a:off x="4347291" y="3144442"/>
                  <a:ext cx="935037" cy="486966"/>
                </a:xfrm>
                <a:prstGeom prst="flowChartDocument">
                  <a:avLst/>
                </a:prstGeom>
                <a:solidFill>
                  <a:srgbClr val="FFFF00"/>
                </a:solidFill>
                <a:ln w="3175" algn="ctr">
                  <a:noFill/>
                  <a:prstDash val="dash"/>
                  <a:miter lim="800000"/>
                  <a:headEnd/>
                  <a:tailEnd/>
                </a:ln>
                <a:effectLst/>
              </p:spPr>
              <p:txBody>
                <a:bodyPr wrap="none" anchor="ctr"/>
                <a:lstStyle/>
                <a:p>
                  <a:pPr algn="ctr"/>
                  <a:r>
                    <a:rPr lang="en-US" sz="1400" dirty="0">
                      <a:solidFill>
                        <a:prstClr val="white">
                          <a:lumMod val="50000"/>
                        </a:prstClr>
                      </a:solidFill>
                    </a:rPr>
                    <a:t>Action</a:t>
                  </a:r>
                </a:p>
                <a:p>
                  <a:pPr algn="ctr"/>
                  <a:r>
                    <a:rPr lang="en-US" sz="1400" dirty="0">
                      <a:solidFill>
                        <a:prstClr val="white">
                          <a:lumMod val="50000"/>
                        </a:prstClr>
                      </a:solidFill>
                    </a:rPr>
                    <a:t>Plan</a:t>
                  </a:r>
                </a:p>
              </p:txBody>
            </p:sp>
            <p:sp>
              <p:nvSpPr>
                <p:cNvPr id="44" name="Rectangle 28"/>
                <p:cNvSpPr>
                  <a:spLocks noChangeArrowheads="1"/>
                </p:cNvSpPr>
                <p:nvPr/>
              </p:nvSpPr>
              <p:spPr bwMode="white">
                <a:xfrm>
                  <a:off x="6168073" y="2415140"/>
                  <a:ext cx="1223962" cy="432197"/>
                </a:xfrm>
                <a:prstGeom prst="rect">
                  <a:avLst/>
                </a:prstGeom>
                <a:solidFill>
                  <a:schemeClr val="accent2">
                    <a:lumMod val="50000"/>
                  </a:schemeClr>
                </a:solidFill>
                <a:ln w="38100" algn="ctr">
                  <a:noFill/>
                  <a:miter lim="800000"/>
                  <a:headEnd/>
                  <a:tailEnd/>
                </a:ln>
                <a:effectLst/>
              </p:spPr>
              <p:txBody>
                <a:bodyPr wrap="none" anchor="ctr"/>
                <a:lstStyle/>
                <a:p>
                  <a:pPr algn="ctr"/>
                  <a:r>
                    <a:rPr lang="en-US" b="1" dirty="0">
                      <a:solidFill>
                        <a:schemeClr val="bg1"/>
                      </a:solidFill>
                    </a:rPr>
                    <a:t>RA</a:t>
                  </a:r>
                </a:p>
              </p:txBody>
            </p:sp>
            <p:sp>
              <p:nvSpPr>
                <p:cNvPr id="45" name="Rectangle 31"/>
                <p:cNvSpPr>
                  <a:spLocks noChangeArrowheads="1"/>
                </p:cNvSpPr>
                <p:nvPr/>
              </p:nvSpPr>
              <p:spPr bwMode="white">
                <a:xfrm>
                  <a:off x="6133464" y="3993119"/>
                  <a:ext cx="1293815" cy="506932"/>
                </a:xfrm>
                <a:prstGeom prst="rect">
                  <a:avLst/>
                </a:prstGeom>
                <a:solidFill>
                  <a:schemeClr val="accent2">
                    <a:lumMod val="50000"/>
                  </a:schemeClr>
                </a:solidFill>
                <a:ln w="38100" algn="ctr">
                  <a:noFill/>
                  <a:miter lim="800000"/>
                  <a:headEnd/>
                  <a:tailEnd/>
                </a:ln>
                <a:effectLst/>
              </p:spPr>
              <p:txBody>
                <a:bodyPr wrap="none" anchor="ctr"/>
                <a:lstStyle/>
                <a:p>
                  <a:pPr algn="ctr"/>
                  <a:r>
                    <a:rPr lang="en-US" sz="1400" dirty="0">
                      <a:solidFill>
                        <a:schemeClr val="bg1"/>
                      </a:solidFill>
                    </a:rPr>
                    <a:t>Study Groups </a:t>
                  </a:r>
                </a:p>
                <a:p>
                  <a:pPr algn="ctr"/>
                  <a:r>
                    <a:rPr lang="en-US" sz="1400" dirty="0">
                      <a:solidFill>
                        <a:schemeClr val="bg1"/>
                      </a:solidFill>
                    </a:rPr>
                    <a:t>and CPMs</a:t>
                  </a:r>
                </a:p>
              </p:txBody>
            </p:sp>
            <p:cxnSp>
              <p:nvCxnSpPr>
                <p:cNvPr id="46" name="AutoShape 32"/>
                <p:cNvCxnSpPr>
                  <a:cxnSpLocks noChangeShapeType="1"/>
                  <a:stCxn id="44" idx="2"/>
                </p:cNvCxnSpPr>
                <p:nvPr/>
              </p:nvCxnSpPr>
              <p:spPr bwMode="white">
                <a:xfrm>
                  <a:off x="6780848" y="2847337"/>
                  <a:ext cx="0" cy="742950"/>
                </a:xfrm>
                <a:prstGeom prst="straightConnector1">
                  <a:avLst/>
                </a:prstGeom>
                <a:noFill/>
                <a:ln w="76200">
                  <a:noFill/>
                  <a:round/>
                  <a:headEnd/>
                  <a:tailEnd type="triangle" w="med" len="med"/>
                </a:ln>
                <a:extLst>
                  <a:ext uri="{909E8E84-426E-40DD-AFC4-6F175D3DCCD1}">
                    <a14:hiddenFill xmlns:a14="http://schemas.microsoft.com/office/drawing/2010/main">
                      <a:noFill/>
                    </a14:hiddenFill>
                  </a:ext>
                </a:extLst>
              </p:spPr>
            </p:cxnSp>
            <p:sp>
              <p:nvSpPr>
                <p:cNvPr id="47" name="Rectangle 33"/>
                <p:cNvSpPr>
                  <a:spLocks noChangeArrowheads="1"/>
                </p:cNvSpPr>
                <p:nvPr/>
              </p:nvSpPr>
              <p:spPr bwMode="white">
                <a:xfrm>
                  <a:off x="5612451" y="3167063"/>
                  <a:ext cx="865187" cy="303610"/>
                </a:xfrm>
                <a:prstGeom prst="rect">
                  <a:avLst/>
                </a:prstGeom>
                <a:solidFill>
                  <a:schemeClr val="accent2">
                    <a:lumMod val="50000"/>
                  </a:schemeClr>
                </a:solidFill>
                <a:ln w="38100" algn="ctr">
                  <a:noFill/>
                  <a:miter lim="800000"/>
                  <a:headEnd/>
                  <a:tailEnd/>
                </a:ln>
                <a:effectLst/>
              </p:spPr>
              <p:txBody>
                <a:bodyPr wrap="none" anchor="ctr"/>
                <a:lstStyle/>
                <a:p>
                  <a:pPr algn="ctr"/>
                  <a:r>
                    <a:rPr lang="en-US" b="1" dirty="0">
                      <a:solidFill>
                        <a:schemeClr val="bg1"/>
                      </a:solidFill>
                    </a:rPr>
                    <a:t>RAG</a:t>
                  </a:r>
                </a:p>
              </p:txBody>
            </p:sp>
            <p:cxnSp>
              <p:nvCxnSpPr>
                <p:cNvPr id="48" name="AutoShape 34"/>
                <p:cNvCxnSpPr>
                  <a:cxnSpLocks noChangeShapeType="1"/>
                </p:cNvCxnSpPr>
                <p:nvPr/>
              </p:nvCxnSpPr>
              <p:spPr bwMode="white">
                <a:xfrm rot="16200000" flipH="1">
                  <a:off x="5510254" y="3985618"/>
                  <a:ext cx="1315640" cy="285750"/>
                </a:xfrm>
                <a:prstGeom prst="bentConnector3">
                  <a:avLst>
                    <a:gd name="adj1" fmla="val 99968"/>
                  </a:avLst>
                </a:prstGeom>
                <a:noFill/>
                <a:ln w="76200">
                  <a:noFill/>
                  <a:miter lim="800000"/>
                  <a:headEnd/>
                  <a:tailEnd type="triangle" w="med" len="med"/>
                </a:ln>
                <a:extLst>
                  <a:ext uri="{909E8E84-426E-40DD-AFC4-6F175D3DCCD1}">
                    <a14:hiddenFill xmlns:a14="http://schemas.microsoft.com/office/drawing/2010/main">
                      <a:noFill/>
                    </a14:hiddenFill>
                  </a:ext>
                </a:extLst>
              </p:spPr>
            </p:cxnSp>
            <p:sp>
              <p:nvSpPr>
                <p:cNvPr id="49" name="Rectangle 36"/>
                <p:cNvSpPr>
                  <a:spLocks noChangeArrowheads="1"/>
                </p:cNvSpPr>
                <p:nvPr/>
              </p:nvSpPr>
              <p:spPr bwMode="white">
                <a:xfrm>
                  <a:off x="6196650" y="1706226"/>
                  <a:ext cx="1223962" cy="432197"/>
                </a:xfrm>
                <a:prstGeom prst="rect">
                  <a:avLst/>
                </a:prstGeom>
                <a:solidFill>
                  <a:schemeClr val="accent2">
                    <a:lumMod val="50000"/>
                  </a:schemeClr>
                </a:solidFill>
                <a:ln w="38100" algn="ctr">
                  <a:noFill/>
                  <a:miter lim="800000"/>
                  <a:headEnd/>
                  <a:tailEnd/>
                </a:ln>
                <a:effectLst/>
              </p:spPr>
              <p:txBody>
                <a:bodyPr wrap="none" anchor="ctr"/>
                <a:lstStyle/>
                <a:p>
                  <a:pPr algn="ctr">
                    <a:defRPr/>
                  </a:pPr>
                  <a:r>
                    <a:rPr lang="fr-CH" b="1" dirty="0">
                      <a:solidFill>
                        <a:schemeClr val="bg1"/>
                      </a:solidFill>
                    </a:rPr>
                    <a:t>WRC</a:t>
                  </a:r>
                  <a:endParaRPr lang="en-US" b="1" dirty="0">
                    <a:solidFill>
                      <a:schemeClr val="bg1"/>
                    </a:solidFill>
                  </a:endParaRPr>
                </a:p>
              </p:txBody>
            </p:sp>
            <p:sp>
              <p:nvSpPr>
                <p:cNvPr id="50" name="Rectangle 39"/>
                <p:cNvSpPr>
                  <a:spLocks noChangeArrowheads="1"/>
                </p:cNvSpPr>
                <p:nvPr/>
              </p:nvSpPr>
              <p:spPr bwMode="white">
                <a:xfrm>
                  <a:off x="2667635" y="1834040"/>
                  <a:ext cx="647700" cy="303610"/>
                </a:xfrm>
                <a:prstGeom prst="rect">
                  <a:avLst/>
                </a:prstGeom>
                <a:solidFill>
                  <a:srgbClr val="FFFF00"/>
                </a:solidFill>
                <a:ln w="3175" algn="ctr">
                  <a:noFill/>
                  <a:prstDash val="dash"/>
                  <a:miter lim="800000"/>
                  <a:headEnd/>
                  <a:tailEnd/>
                </a:ln>
                <a:effectLst/>
              </p:spPr>
              <p:txBody>
                <a:bodyPr wrap="none" anchor="ctr"/>
                <a:lstStyle/>
                <a:p>
                  <a:pPr algn="ctr">
                    <a:defRPr/>
                  </a:pPr>
                  <a:r>
                    <a:rPr lang="en-US" sz="1400" dirty="0">
                      <a:solidFill>
                        <a:prstClr val="white">
                          <a:lumMod val="50000"/>
                        </a:prstClr>
                      </a:solidFill>
                    </a:rPr>
                    <a:t>RPR</a:t>
                  </a:r>
                  <a:endParaRPr lang="en-US" sz="1400" dirty="0">
                    <a:solidFill>
                      <a:prstClr val="black"/>
                    </a:solidFill>
                  </a:endParaRPr>
                </a:p>
              </p:txBody>
            </p:sp>
            <p:cxnSp>
              <p:nvCxnSpPr>
                <p:cNvPr id="51" name="AutoShape 42"/>
                <p:cNvCxnSpPr>
                  <a:cxnSpLocks noChangeShapeType="1"/>
                  <a:stCxn id="45" idx="3"/>
                  <a:endCxn id="49" idx="3"/>
                </p:cNvCxnSpPr>
                <p:nvPr/>
              </p:nvCxnSpPr>
              <p:spPr bwMode="white">
                <a:xfrm flipH="1" flipV="1">
                  <a:off x="7420612" y="1922325"/>
                  <a:ext cx="6666" cy="2324260"/>
                </a:xfrm>
                <a:prstGeom prst="bentConnector3">
                  <a:avLst>
                    <a:gd name="adj1" fmla="val -3894378"/>
                  </a:avLst>
                </a:prstGeom>
                <a:noFill/>
                <a:ln w="76200">
                  <a:noFill/>
                  <a:miter lim="800000"/>
                  <a:headEnd/>
                  <a:tailEnd type="triangle" w="med" len="med"/>
                </a:ln>
                <a:extLst>
                  <a:ext uri="{909E8E84-426E-40DD-AFC4-6F175D3DCCD1}">
                    <a14:hiddenFill xmlns:a14="http://schemas.microsoft.com/office/drawing/2010/main">
                      <a:noFill/>
                    </a14:hiddenFill>
                  </a:ext>
                </a:extLst>
              </p:spPr>
            </p:cxnSp>
            <p:cxnSp>
              <p:nvCxnSpPr>
                <p:cNvPr id="52" name="AutoShape 44"/>
                <p:cNvCxnSpPr>
                  <a:cxnSpLocks noChangeShapeType="1"/>
                  <a:stCxn id="44" idx="3"/>
                  <a:endCxn id="56" idx="0"/>
                </p:cNvCxnSpPr>
                <p:nvPr/>
              </p:nvCxnSpPr>
              <p:spPr bwMode="white">
                <a:xfrm>
                  <a:off x="7392035" y="2631239"/>
                  <a:ext cx="88903" cy="668579"/>
                </a:xfrm>
                <a:prstGeom prst="bentConnector2">
                  <a:avLst/>
                </a:prstGeom>
                <a:noFill/>
                <a:ln w="76200">
                  <a:noFill/>
                  <a:miter lim="800000"/>
                  <a:headEnd/>
                  <a:tailEnd type="triangle" w="med" len="med"/>
                </a:ln>
                <a:extLst>
                  <a:ext uri="{909E8E84-426E-40DD-AFC4-6F175D3DCCD1}">
                    <a14:hiddenFill xmlns:a14="http://schemas.microsoft.com/office/drawing/2010/main">
                      <a:noFill/>
                    </a14:hiddenFill>
                  </a:ext>
                </a:extLst>
              </p:spPr>
            </p:cxnSp>
            <p:cxnSp>
              <p:nvCxnSpPr>
                <p:cNvPr id="53" name="AutoShape 45"/>
                <p:cNvCxnSpPr>
                  <a:cxnSpLocks noChangeShapeType="1"/>
                  <a:endCxn id="49" idx="3"/>
                </p:cNvCxnSpPr>
                <p:nvPr/>
              </p:nvCxnSpPr>
              <p:spPr bwMode="white">
                <a:xfrm rot="16200000" flipV="1">
                  <a:off x="7695846" y="1647685"/>
                  <a:ext cx="308372" cy="858838"/>
                </a:xfrm>
                <a:prstGeom prst="bentConnector2">
                  <a:avLst/>
                </a:prstGeom>
                <a:noFill/>
                <a:ln w="76200">
                  <a:noFill/>
                  <a:miter lim="800000"/>
                  <a:headEnd/>
                  <a:tailEnd type="triangle" w="med" len="med"/>
                </a:ln>
                <a:extLst>
                  <a:ext uri="{909E8E84-426E-40DD-AFC4-6F175D3DCCD1}">
                    <a14:hiddenFill xmlns:a14="http://schemas.microsoft.com/office/drawing/2010/main">
                      <a:noFill/>
                    </a14:hiddenFill>
                  </a:ext>
                </a:extLst>
              </p:spPr>
            </p:cxnSp>
            <p:cxnSp>
              <p:nvCxnSpPr>
                <p:cNvPr id="54" name="AutoShape 46"/>
                <p:cNvCxnSpPr>
                  <a:cxnSpLocks noChangeShapeType="1"/>
                  <a:stCxn id="49" idx="1"/>
                  <a:endCxn id="55" idx="0"/>
                </p:cNvCxnSpPr>
                <p:nvPr/>
              </p:nvCxnSpPr>
              <p:spPr bwMode="white">
                <a:xfrm rot="10800000" flipV="1">
                  <a:off x="5842322" y="1922325"/>
                  <a:ext cx="354329" cy="785156"/>
                </a:xfrm>
                <a:prstGeom prst="bentConnector2">
                  <a:avLst/>
                </a:prstGeom>
                <a:noFill/>
                <a:ln w="76200">
                  <a:noFill/>
                  <a:miter lim="800000"/>
                  <a:headEnd/>
                  <a:tailEnd type="triangle" w="med" len="med"/>
                </a:ln>
                <a:extLst>
                  <a:ext uri="{909E8E84-426E-40DD-AFC4-6F175D3DCCD1}">
                    <a14:hiddenFill xmlns:a14="http://schemas.microsoft.com/office/drawing/2010/main">
                      <a:noFill/>
                    </a14:hiddenFill>
                  </a:ext>
                </a:extLst>
              </p:spPr>
            </p:cxnSp>
            <p:sp>
              <p:nvSpPr>
                <p:cNvPr id="55" name="AutoShape 47"/>
                <p:cNvSpPr>
                  <a:spLocks noChangeArrowheads="1"/>
                </p:cNvSpPr>
                <p:nvPr/>
              </p:nvSpPr>
              <p:spPr bwMode="white">
                <a:xfrm>
                  <a:off x="5589908" y="2707481"/>
                  <a:ext cx="504825" cy="325041"/>
                </a:xfrm>
                <a:prstGeom prst="flowChartDocument">
                  <a:avLst/>
                </a:prstGeom>
                <a:solidFill>
                  <a:schemeClr val="accent2">
                    <a:lumMod val="50000"/>
                  </a:schemeClr>
                </a:solidFill>
                <a:ln w="38100" algn="ctr">
                  <a:noFill/>
                  <a:miter lim="800000"/>
                  <a:headEnd/>
                  <a:tailEnd/>
                </a:ln>
                <a:effectLst/>
              </p:spPr>
              <p:txBody>
                <a:bodyPr wrap="none" anchor="ctr"/>
                <a:lstStyle/>
                <a:p>
                  <a:pPr algn="ctr"/>
                  <a:r>
                    <a:rPr lang="en-US" sz="1400" dirty="0">
                      <a:solidFill>
                        <a:schemeClr val="bg1"/>
                      </a:solidFill>
                    </a:rPr>
                    <a:t>RR</a:t>
                  </a:r>
                </a:p>
              </p:txBody>
            </p:sp>
            <p:sp>
              <p:nvSpPr>
                <p:cNvPr id="56" name="AutoShape 48"/>
                <p:cNvSpPr>
                  <a:spLocks noChangeArrowheads="1"/>
                </p:cNvSpPr>
                <p:nvPr/>
              </p:nvSpPr>
              <p:spPr bwMode="white">
                <a:xfrm>
                  <a:off x="7120575" y="3299818"/>
                  <a:ext cx="720725" cy="486965"/>
                </a:xfrm>
                <a:prstGeom prst="flowChartDocument">
                  <a:avLst/>
                </a:prstGeom>
                <a:solidFill>
                  <a:schemeClr val="accent2">
                    <a:lumMod val="50000"/>
                  </a:schemeClr>
                </a:solidFill>
                <a:ln w="38100" algn="ctr">
                  <a:noFill/>
                  <a:miter lim="800000"/>
                  <a:headEnd/>
                  <a:tailEnd/>
                </a:ln>
                <a:effectLst/>
              </p:spPr>
              <p:txBody>
                <a:bodyPr wrap="none" anchor="ctr"/>
                <a:lstStyle/>
                <a:p>
                  <a:pPr algn="ctr"/>
                  <a:r>
                    <a:rPr lang="en-US" sz="1400" dirty="0">
                      <a:solidFill>
                        <a:schemeClr val="bg1"/>
                      </a:solidFill>
                    </a:rPr>
                    <a:t>Action </a:t>
                  </a:r>
                </a:p>
                <a:p>
                  <a:pPr algn="ctr"/>
                  <a:r>
                    <a:rPr lang="en-US" sz="1400" dirty="0">
                      <a:solidFill>
                        <a:schemeClr val="bg1"/>
                      </a:solidFill>
                    </a:rPr>
                    <a:t>Plan</a:t>
                  </a:r>
                </a:p>
              </p:txBody>
            </p:sp>
            <p:cxnSp>
              <p:nvCxnSpPr>
                <p:cNvPr id="57" name="AutoShape 59"/>
                <p:cNvCxnSpPr>
                  <a:cxnSpLocks noChangeShapeType="1"/>
                  <a:stCxn id="50" idx="2"/>
                  <a:endCxn id="35" idx="1"/>
                </p:cNvCxnSpPr>
                <p:nvPr/>
              </p:nvCxnSpPr>
              <p:spPr bwMode="white">
                <a:xfrm rot="16200000" flipH="1">
                  <a:off x="3001507" y="2127627"/>
                  <a:ext cx="413028" cy="433073"/>
                </a:xfrm>
                <a:prstGeom prst="bentConnector2">
                  <a:avLst/>
                </a:prstGeom>
                <a:noFill/>
                <a:ln w="76200">
                  <a:noFill/>
                  <a:miter lim="800000"/>
                  <a:headEnd/>
                  <a:tailEnd type="triangle" w="med" len="med"/>
                </a:ln>
                <a:extLst>
                  <a:ext uri="{909E8E84-426E-40DD-AFC4-6F175D3DCCD1}">
                    <a14:hiddenFill xmlns:a14="http://schemas.microsoft.com/office/drawing/2010/main">
                      <a:noFill/>
                    </a14:hiddenFill>
                  </a:ext>
                </a:extLst>
              </p:spPr>
            </p:cxnSp>
            <p:cxnSp>
              <p:nvCxnSpPr>
                <p:cNvPr id="58" name="AutoShape 34"/>
                <p:cNvCxnSpPr>
                  <a:cxnSpLocks noChangeShapeType="1"/>
                </p:cNvCxnSpPr>
                <p:nvPr/>
              </p:nvCxnSpPr>
              <p:spPr bwMode="white">
                <a:xfrm rot="16200000" flipH="1">
                  <a:off x="-154583" y="3932039"/>
                  <a:ext cx="1315641" cy="285750"/>
                </a:xfrm>
                <a:prstGeom prst="bentConnector3">
                  <a:avLst>
                    <a:gd name="adj1" fmla="val 99968"/>
                  </a:avLst>
                </a:prstGeom>
                <a:noFill/>
                <a:ln w="76200">
                  <a:noFill/>
                  <a:miter lim="800000"/>
                  <a:headEnd/>
                  <a:tailEnd type="triangle" w="med" len="med"/>
                </a:ln>
                <a:extLst>
                  <a:ext uri="{909E8E84-426E-40DD-AFC4-6F175D3DCCD1}">
                    <a14:hiddenFill xmlns:a14="http://schemas.microsoft.com/office/drawing/2010/main">
                      <a:noFill/>
                    </a14:hiddenFill>
                  </a:ext>
                </a:extLst>
              </p:spPr>
            </p:cxnSp>
            <p:sp>
              <p:nvSpPr>
                <p:cNvPr id="59" name="TextBox 58"/>
                <p:cNvSpPr txBox="1"/>
                <p:nvPr/>
              </p:nvSpPr>
              <p:spPr>
                <a:xfrm>
                  <a:off x="3508217" y="4521231"/>
                  <a:ext cx="903620" cy="483814"/>
                </a:xfrm>
                <a:prstGeom prst="rect">
                  <a:avLst/>
                </a:prstGeom>
                <a:noFill/>
                <a:ln>
                  <a:noFill/>
                </a:ln>
                <a:effectLst/>
              </p:spPr>
              <p:txBody>
                <a:bodyPr anchor="ctr">
                  <a:spAutoFit/>
                </a:bodyPr>
                <a:lstStyle>
                  <a:defPPr>
                    <a:defRPr lang="en-US"/>
                  </a:defPPr>
                  <a:lvl1pPr algn="ctr" defTabSz="914400">
                    <a:defRPr sz="2800" b="1">
                      <a:solidFill>
                        <a:prstClr val="white">
                          <a:lumMod val="95000"/>
                        </a:prstClr>
                      </a:solidFill>
                    </a:defRPr>
                  </a:lvl1pPr>
                </a:lstStyle>
                <a:p>
                  <a:r>
                    <a:rPr lang="en-US" dirty="0"/>
                    <a:t>TSB</a:t>
                  </a:r>
                </a:p>
              </p:txBody>
            </p:sp>
            <p:sp>
              <p:nvSpPr>
                <p:cNvPr id="60" name="TextBox 59"/>
                <p:cNvSpPr txBox="1"/>
                <p:nvPr/>
              </p:nvSpPr>
              <p:spPr>
                <a:xfrm>
                  <a:off x="6314722" y="4544092"/>
                  <a:ext cx="885005" cy="483814"/>
                </a:xfrm>
                <a:prstGeom prst="rect">
                  <a:avLst/>
                </a:prstGeom>
                <a:noFill/>
                <a:ln>
                  <a:noFill/>
                </a:ln>
                <a:effectLst/>
              </p:spPr>
              <p:txBody>
                <a:bodyPr anchor="ctr">
                  <a:spAutoFit/>
                </a:bodyPr>
                <a:lstStyle>
                  <a:defPPr>
                    <a:defRPr lang="en-US"/>
                  </a:defPPr>
                  <a:lvl1pPr algn="ctr" defTabSz="914400">
                    <a:defRPr sz="2800" b="1">
                      <a:solidFill>
                        <a:prstClr val="white">
                          <a:lumMod val="95000"/>
                        </a:prstClr>
                      </a:solidFill>
                    </a:defRPr>
                  </a:lvl1pPr>
                </a:lstStyle>
                <a:p>
                  <a:r>
                    <a:rPr lang="en-US" dirty="0"/>
                    <a:t>BR</a:t>
                  </a:r>
                </a:p>
              </p:txBody>
            </p:sp>
            <p:sp>
              <p:nvSpPr>
                <p:cNvPr id="61" name="TextBox 60"/>
                <p:cNvSpPr txBox="1"/>
                <p:nvPr/>
              </p:nvSpPr>
              <p:spPr>
                <a:xfrm>
                  <a:off x="645326" y="4545672"/>
                  <a:ext cx="883979" cy="483814"/>
                </a:xfrm>
                <a:prstGeom prst="rect">
                  <a:avLst/>
                </a:prstGeom>
                <a:noFill/>
                <a:ln>
                  <a:noFill/>
                </a:ln>
                <a:effectLst/>
              </p:spPr>
              <p:txBody>
                <a:bodyPr anchor="ctr">
                  <a:spAutoFit/>
                </a:bodyPr>
                <a:lstStyle/>
                <a:p>
                  <a:pPr algn="ctr">
                    <a:defRPr/>
                  </a:pPr>
                  <a:r>
                    <a:rPr lang="en-US" sz="2800" b="1" dirty="0">
                      <a:solidFill>
                        <a:prstClr val="white">
                          <a:lumMod val="95000"/>
                        </a:prstClr>
                      </a:solidFill>
                    </a:rPr>
                    <a:t>BDT</a:t>
                  </a:r>
                </a:p>
              </p:txBody>
            </p:sp>
            <p:cxnSp>
              <p:nvCxnSpPr>
                <p:cNvPr id="62" name="AutoShape 23"/>
                <p:cNvCxnSpPr>
                  <a:cxnSpLocks noChangeShapeType="1"/>
                </p:cNvCxnSpPr>
                <p:nvPr/>
              </p:nvCxnSpPr>
              <p:spPr bwMode="white">
                <a:xfrm rot="16200000" flipH="1">
                  <a:off x="2918065" y="4218148"/>
                  <a:ext cx="812006" cy="319087"/>
                </a:xfrm>
                <a:prstGeom prst="bentConnector3">
                  <a:avLst>
                    <a:gd name="adj1" fmla="val 98361"/>
                  </a:avLst>
                </a:prstGeom>
                <a:noFill/>
                <a:ln w="76200">
                  <a:noFill/>
                  <a:miter lim="800000"/>
                  <a:headEnd/>
                  <a:tailEnd type="triangle" w="med" len="med"/>
                </a:ln>
                <a:extLst>
                  <a:ext uri="{909E8E84-426E-40DD-AFC4-6F175D3DCCD1}">
                    <a14:hiddenFill xmlns:a14="http://schemas.microsoft.com/office/drawing/2010/main">
                      <a:noFill/>
                    </a14:hiddenFill>
                  </a:ext>
                </a:extLst>
              </p:spPr>
            </p:cxnSp>
            <p:cxnSp>
              <p:nvCxnSpPr>
                <p:cNvPr id="63" name="Elbow Connector 62"/>
                <p:cNvCxnSpPr>
                  <a:stCxn id="42" idx="2"/>
                  <a:endCxn id="31" idx="1"/>
                </p:cNvCxnSpPr>
                <p:nvPr/>
              </p:nvCxnSpPr>
              <p:spPr>
                <a:xfrm rot="16200000" flipH="1">
                  <a:off x="366097" y="2328447"/>
                  <a:ext cx="298728" cy="191453"/>
                </a:xfrm>
                <a:prstGeom prst="bent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a:endCxn id="34" idx="0"/>
                </p:cNvCxnSpPr>
                <p:nvPr/>
              </p:nvCxnSpPr>
              <p:spPr>
                <a:xfrm rot="16200000" flipH="1">
                  <a:off x="872583" y="3156975"/>
                  <a:ext cx="965509" cy="264342"/>
                </a:xfrm>
                <a:prstGeom prst="bentConnector3">
                  <a:avLst>
                    <a:gd name="adj1" fmla="val 50000"/>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31" idx="3"/>
                  <a:endCxn id="32" idx="0"/>
                </p:cNvCxnSpPr>
                <p:nvPr/>
              </p:nvCxnSpPr>
              <p:spPr>
                <a:xfrm>
                  <a:off x="1835150" y="2573538"/>
                  <a:ext cx="145260" cy="431600"/>
                </a:xfrm>
                <a:prstGeom prst="bent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39" idx="2"/>
                  <a:endCxn id="61" idx="1"/>
                </p:cNvCxnSpPr>
                <p:nvPr/>
              </p:nvCxnSpPr>
              <p:spPr>
                <a:xfrm rot="16200000" flipH="1">
                  <a:off x="-126694" y="4015559"/>
                  <a:ext cx="1374174" cy="169865"/>
                </a:xfrm>
                <a:prstGeom prst="bent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50" idx="2"/>
                  <a:endCxn id="35" idx="1"/>
                </p:cNvCxnSpPr>
                <p:nvPr/>
              </p:nvCxnSpPr>
              <p:spPr>
                <a:xfrm rot="16200000" flipH="1">
                  <a:off x="3001507" y="2127627"/>
                  <a:ext cx="413028" cy="433073"/>
                </a:xfrm>
                <a:prstGeom prst="bentConnector2">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40" idx="2"/>
                  <a:endCxn id="59" idx="1"/>
                </p:cNvCxnSpPr>
                <p:nvPr/>
              </p:nvCxnSpPr>
              <p:spPr>
                <a:xfrm rot="16200000" flipH="1">
                  <a:off x="2642091" y="3897012"/>
                  <a:ext cx="1301276" cy="430976"/>
                </a:xfrm>
                <a:prstGeom prst="bentConnector2">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35" idx="2"/>
                  <a:endCxn id="37" idx="0"/>
                </p:cNvCxnSpPr>
                <p:nvPr/>
              </p:nvCxnSpPr>
              <p:spPr>
                <a:xfrm rot="5400000">
                  <a:off x="3536080" y="3263452"/>
                  <a:ext cx="997137" cy="3784"/>
                </a:xfrm>
                <a:prstGeom prst="bentConnector3">
                  <a:avLst>
                    <a:gd name="adj1" fmla="val 50000"/>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35" idx="3"/>
                  <a:endCxn id="43" idx="0"/>
                </p:cNvCxnSpPr>
                <p:nvPr/>
              </p:nvCxnSpPr>
              <p:spPr>
                <a:xfrm>
                  <a:off x="4648521" y="2550678"/>
                  <a:ext cx="166289" cy="593764"/>
                </a:xfrm>
                <a:prstGeom prst="bentConnector2">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49" idx="2"/>
                  <a:endCxn id="55" idx="0"/>
                </p:cNvCxnSpPr>
                <p:nvPr/>
              </p:nvCxnSpPr>
              <p:spPr>
                <a:xfrm rot="5400000">
                  <a:off x="6040947" y="1939797"/>
                  <a:ext cx="569058" cy="966310"/>
                </a:xfrm>
                <a:prstGeom prst="bentConnector3">
                  <a:avLst>
                    <a:gd name="adj1" fmla="val 2054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45" idx="3"/>
                  <a:endCxn id="49" idx="3"/>
                </p:cNvCxnSpPr>
                <p:nvPr/>
              </p:nvCxnSpPr>
              <p:spPr>
                <a:xfrm flipH="1" flipV="1">
                  <a:off x="7420612" y="1922325"/>
                  <a:ext cx="6666" cy="2324260"/>
                </a:xfrm>
                <a:prstGeom prst="bentConnector3">
                  <a:avLst>
                    <a:gd name="adj1" fmla="val -3894378"/>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44" idx="2"/>
                  <a:endCxn id="45" idx="0"/>
                </p:cNvCxnSpPr>
                <p:nvPr/>
              </p:nvCxnSpPr>
              <p:spPr>
                <a:xfrm rot="16200000" flipH="1">
                  <a:off x="6207322" y="3420069"/>
                  <a:ext cx="1145782" cy="318"/>
                </a:xfrm>
                <a:prstGeom prst="bentConnector3">
                  <a:avLst>
                    <a:gd name="adj1" fmla="val 50000"/>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47" idx="2"/>
                  <a:endCxn id="60" idx="1"/>
                </p:cNvCxnSpPr>
                <p:nvPr/>
              </p:nvCxnSpPr>
              <p:spPr>
                <a:xfrm rot="16200000" flipH="1">
                  <a:off x="5522220" y="3993496"/>
                  <a:ext cx="1315326" cy="269678"/>
                </a:xfrm>
                <a:prstGeom prst="bent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44" idx="3"/>
                  <a:endCxn id="56" idx="0"/>
                </p:cNvCxnSpPr>
                <p:nvPr/>
              </p:nvCxnSpPr>
              <p:spPr>
                <a:xfrm>
                  <a:off x="7392035" y="2631239"/>
                  <a:ext cx="88903" cy="668579"/>
                </a:xfrm>
                <a:prstGeom prst="bent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sp>
          <p:nvSpPr>
            <p:cNvPr id="21" name="Right Arrow 20"/>
            <p:cNvSpPr/>
            <p:nvPr/>
          </p:nvSpPr>
          <p:spPr>
            <a:xfrm rot="10800000">
              <a:off x="8313420" y="1932505"/>
              <a:ext cx="621668" cy="9125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8399940" y="4737380"/>
              <a:ext cx="621668" cy="9125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800000">
              <a:off x="8399940" y="3355608"/>
              <a:ext cx="621668" cy="91258"/>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8366760" y="2669325"/>
              <a:ext cx="621668" cy="9125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8420100" y="4195173"/>
              <a:ext cx="621668" cy="9125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8340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44" y="0"/>
            <a:ext cx="10868130" cy="1325563"/>
          </a:xfrm>
        </p:spPr>
        <p:txBody>
          <a:bodyPr>
            <a:normAutofit/>
          </a:bodyPr>
          <a:lstStyle/>
          <a:p>
            <a:r>
              <a:rPr lang="en-US" sz="3600" dirty="0">
                <a:solidFill>
                  <a:srgbClr val="0070C0"/>
                </a:solidFill>
                <a:latin typeface="Cambria" panose="02040503050406030204" pitchFamily="18" charset="0"/>
              </a:rPr>
              <a:t>CPM19-1 </a:t>
            </a:r>
          </a:p>
        </p:txBody>
      </p:sp>
      <p:sp>
        <p:nvSpPr>
          <p:cNvPr id="3" name="Content Placeholder 2"/>
          <p:cNvSpPr>
            <a:spLocks noGrp="1"/>
          </p:cNvSpPr>
          <p:nvPr>
            <p:ph idx="1"/>
          </p:nvPr>
        </p:nvSpPr>
        <p:spPr>
          <a:xfrm>
            <a:off x="130626" y="1351250"/>
            <a:ext cx="11615895" cy="5200273"/>
          </a:xfrm>
        </p:spPr>
        <p:txBody>
          <a:bodyPr>
            <a:noAutofit/>
          </a:bodyPr>
          <a:lstStyle/>
          <a:p>
            <a:r>
              <a:rPr lang="en-US" dirty="0" smtClean="0"/>
              <a:t>Following the WRC-15 the CPM19 had its first meeting from 30 November – 1 December 2015. </a:t>
            </a:r>
          </a:p>
          <a:p>
            <a:pPr lvl="1"/>
            <a:r>
              <a:rPr lang="en-US" dirty="0" smtClean="0">
                <a:solidFill>
                  <a:srgbClr val="00B050"/>
                </a:solidFill>
              </a:rPr>
              <a:t>269</a:t>
            </a:r>
            <a:r>
              <a:rPr lang="en-US" dirty="0" smtClean="0"/>
              <a:t> participants from </a:t>
            </a:r>
            <a:r>
              <a:rPr lang="en-US" dirty="0" smtClean="0">
                <a:solidFill>
                  <a:srgbClr val="00B050"/>
                </a:solidFill>
              </a:rPr>
              <a:t>63</a:t>
            </a:r>
            <a:r>
              <a:rPr lang="en-US" dirty="0" smtClean="0"/>
              <a:t> Member States, </a:t>
            </a:r>
            <a:r>
              <a:rPr lang="en-US" dirty="0" smtClean="0">
                <a:solidFill>
                  <a:srgbClr val="00B050"/>
                </a:solidFill>
              </a:rPr>
              <a:t>1</a:t>
            </a:r>
            <a:r>
              <a:rPr lang="en-US" dirty="0" smtClean="0"/>
              <a:t> Observer from the State of Palestine and </a:t>
            </a:r>
            <a:r>
              <a:rPr lang="en-US" dirty="0" smtClean="0">
                <a:solidFill>
                  <a:srgbClr val="00B050"/>
                </a:solidFill>
              </a:rPr>
              <a:t>25</a:t>
            </a:r>
            <a:r>
              <a:rPr lang="en-US" dirty="0" smtClean="0"/>
              <a:t> Sector Members</a:t>
            </a:r>
          </a:p>
          <a:p>
            <a:endParaRPr lang="en-US" dirty="0" smtClean="0">
              <a:solidFill>
                <a:srgbClr val="C00000"/>
              </a:solidFill>
            </a:endParaRPr>
          </a:p>
          <a:p>
            <a:r>
              <a:rPr lang="en-US" dirty="0" smtClean="0">
                <a:solidFill>
                  <a:srgbClr val="C00000"/>
                </a:solidFill>
              </a:rPr>
              <a:t>The </a:t>
            </a:r>
            <a:r>
              <a:rPr lang="en-US" dirty="0">
                <a:solidFill>
                  <a:srgbClr val="C00000"/>
                </a:solidFill>
              </a:rPr>
              <a:t>main task of the CPM </a:t>
            </a:r>
            <a:r>
              <a:rPr lang="en-US" dirty="0" smtClean="0">
                <a:solidFill>
                  <a:srgbClr val="C00000"/>
                </a:solidFill>
              </a:rPr>
              <a:t>was </a:t>
            </a:r>
            <a:r>
              <a:rPr lang="en-US" dirty="0">
                <a:solidFill>
                  <a:srgbClr val="C00000"/>
                </a:solidFill>
              </a:rPr>
              <a:t>to decide on the structure of the CPM Report (for the WRC-19 conference) and the chapter rapporteurs and allocate the work to the relevant study groups.</a:t>
            </a:r>
          </a:p>
          <a:p>
            <a:endParaRPr lang="en-US" dirty="0" smtClean="0"/>
          </a:p>
          <a:p>
            <a:pPr marL="0" indent="0" algn="ctr">
              <a:buNone/>
            </a:pPr>
            <a:r>
              <a:rPr lang="en-US" sz="2000" i="1" dirty="0">
                <a:solidFill>
                  <a:schemeClr val="accent3"/>
                </a:solidFill>
              </a:rPr>
              <a:t>Resolution COM 6/16 </a:t>
            </a:r>
            <a:r>
              <a:rPr lang="en-US" sz="2000" i="1" dirty="0" smtClean="0">
                <a:solidFill>
                  <a:schemeClr val="accent3"/>
                </a:solidFill>
              </a:rPr>
              <a:t> of WRC-15 contains </a:t>
            </a:r>
            <a:r>
              <a:rPr lang="en-US" sz="2000" i="1" dirty="0">
                <a:solidFill>
                  <a:schemeClr val="accent3"/>
                </a:solidFill>
              </a:rPr>
              <a:t>the proposed agenda items for the WRC-19 and also references to the relevant Resolutions which are calling for the appropriate studies.</a:t>
            </a:r>
          </a:p>
        </p:txBody>
      </p:sp>
    </p:spTree>
    <p:extLst>
      <p:ext uri="{BB962C8B-B14F-4D97-AF65-F5344CB8AC3E}">
        <p14:creationId xmlns:p14="http://schemas.microsoft.com/office/powerpoint/2010/main" val="221378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548" y="1120816"/>
            <a:ext cx="11465169" cy="5273238"/>
          </a:xfrm>
          <a:prstGeom prst="rect">
            <a:avLst/>
          </a:prstGeom>
        </p:spPr>
        <p:txBody>
          <a:bodyPr wrap="square">
            <a:spAutoFit/>
          </a:bodyPr>
          <a:lstStyle/>
          <a:p>
            <a:pPr marL="285750" indent="-285750" algn="just" hangingPunct="0">
              <a:lnSpc>
                <a:spcPts val="1600"/>
              </a:lnSpc>
              <a:spcBef>
                <a:spcPts val="800"/>
              </a:spcBef>
              <a:buFont typeface="Wingdings" panose="05000000000000000000" pitchFamily="2" charset="2"/>
              <a:buChar char="Ø"/>
              <a:tabLst>
                <a:tab pos="504190" algn="l"/>
                <a:tab pos="756285" algn="l"/>
                <a:tab pos="1008380" algn="l"/>
                <a:tab pos="1260475" algn="l"/>
              </a:tabLst>
            </a:pPr>
            <a:r>
              <a:rPr lang="en-US" sz="2800" b="1" kern="0" dirty="0">
                <a:solidFill>
                  <a:srgbClr val="002060"/>
                </a:solidFill>
                <a:latin typeface="Calibri" panose="020F0502020204030204" pitchFamily="34" charset="0"/>
              </a:rPr>
              <a:t>CHAPTER 1: 	</a:t>
            </a:r>
            <a:r>
              <a:rPr lang="en-US" sz="2800" i="1" kern="0" dirty="0">
                <a:solidFill>
                  <a:schemeClr val="accent1"/>
                </a:solidFill>
                <a:latin typeface="Calibri" panose="020F0502020204030204" pitchFamily="34" charset="0"/>
                <a:cs typeface="Times New Roman Bold" panose="02020803070505020304" pitchFamily="18" charset="0"/>
              </a:rPr>
              <a:t>Land mobile and fixed services</a:t>
            </a:r>
          </a:p>
          <a:p>
            <a:pPr marL="742950" lvl="1" indent="-285750" algn="just" hangingPunct="0">
              <a:lnSpc>
                <a:spcPts val="1600"/>
              </a:lnSpc>
              <a:spcBef>
                <a:spcPts val="800"/>
              </a:spcBef>
              <a:buFont typeface="Wingdings" panose="05000000000000000000" pitchFamily="2" charset="2"/>
              <a:buChar char="§"/>
              <a:tabLst>
                <a:tab pos="504190" algn="l"/>
                <a:tab pos="756285" algn="l"/>
                <a:tab pos="1008380" algn="l"/>
                <a:tab pos="1260475" algn="l"/>
              </a:tabLst>
            </a:pPr>
            <a:r>
              <a:rPr lang="en-US"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Agenda items:</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1.11</a:t>
            </a:r>
            <a:r>
              <a:rPr lang="en-US" sz="20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1.12, 1.14, 1.15</a:t>
            </a:r>
          </a:p>
          <a:p>
            <a:pPr algn="just" hangingPunct="0">
              <a:lnSpc>
                <a:spcPts val="1400"/>
              </a:lnSpc>
              <a:spcBef>
                <a:spcPts val="800"/>
              </a:spcBef>
              <a:tabLst>
                <a:tab pos="503238" algn="l"/>
                <a:tab pos="755650" algn="l"/>
                <a:tab pos="1008063" algn="l"/>
                <a:tab pos="1260475" algn="l"/>
                <a:tab pos="503238" algn="l"/>
                <a:tab pos="755650" algn="l"/>
                <a:tab pos="1008063" algn="l"/>
                <a:tab pos="1260475" algn="l"/>
                <a:tab pos="1349375" algn="l"/>
                <a:tab pos="1439863" algn="l"/>
                <a:tab pos="1530350" algn="l"/>
                <a:tab pos="1854200" algn="l"/>
                <a:tab pos="2070100" algn="l"/>
                <a:tab pos="27432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		Rapporteur:		</a:t>
            </a:r>
            <a:r>
              <a:rPr lang="en-US" sz="2000" dirty="0" err="1" smtClean="0">
                <a:latin typeface="Calibri" panose="020F0502020204030204" pitchFamily="34" charset="0"/>
                <a:ea typeface="Times New Roman" panose="02020603050405020304" pitchFamily="18" charset="0"/>
                <a:cs typeface="Calibri" panose="020F0502020204030204" pitchFamily="34" charset="0"/>
              </a:rPr>
              <a:t>Ms</a:t>
            </a:r>
            <a:r>
              <a:rPr lang="en-US" sz="2000" dirty="0" smtClean="0">
                <a:latin typeface="Calibri" panose="020F0502020204030204" pitchFamily="34" charset="0"/>
                <a:ea typeface="Times New Roman" panose="02020603050405020304" pitchFamily="18" charset="0"/>
                <a:cs typeface="Calibri" panose="020F0502020204030204" pitchFamily="34" charset="0"/>
              </a:rPr>
              <a:t> </a:t>
            </a:r>
            <a:r>
              <a:rPr lang="en-US" sz="2000" dirty="0" err="1">
                <a:latin typeface="Calibri" panose="020F0502020204030204" pitchFamily="34" charset="0"/>
                <a:ea typeface="Times New Roman" panose="02020603050405020304" pitchFamily="18" charset="0"/>
                <a:cs typeface="Calibri" panose="020F0502020204030204" pitchFamily="34" charset="0"/>
              </a:rPr>
              <a:t>Keer</a:t>
            </a:r>
            <a:r>
              <a:rPr lang="en-US" sz="2000" dirty="0">
                <a:latin typeface="Calibri" panose="020F0502020204030204" pitchFamily="34" charset="0"/>
                <a:ea typeface="Times New Roman" panose="02020603050405020304" pitchFamily="18" charset="0"/>
                <a:cs typeface="Calibri" panose="020F0502020204030204" pitchFamily="34" charset="0"/>
              </a:rPr>
              <a:t> ZHU (China (People's Republic of)) </a:t>
            </a:r>
          </a:p>
          <a:p>
            <a:pPr marL="285750" indent="-285750" algn="just" hangingPunct="0">
              <a:lnSpc>
                <a:spcPts val="1600"/>
              </a:lnSpc>
              <a:spcBef>
                <a:spcPts val="1800"/>
              </a:spcBef>
              <a:buFont typeface="Wingdings" panose="05000000000000000000" pitchFamily="2" charset="2"/>
              <a:buChar char="Ø"/>
              <a:tabLst>
                <a:tab pos="504190" algn="l"/>
                <a:tab pos="756285" algn="l"/>
                <a:tab pos="1008380" algn="l"/>
                <a:tab pos="1260475" algn="l"/>
              </a:tabLst>
            </a:pPr>
            <a:endParaRPr lang="en-US" sz="2800" b="1" kern="0" dirty="0">
              <a:solidFill>
                <a:srgbClr val="002060"/>
              </a:solidFill>
              <a:latin typeface="Calibri" panose="020F0502020204030204" pitchFamily="34" charset="0"/>
            </a:endParaRPr>
          </a:p>
          <a:p>
            <a:pPr marL="285750" indent="-285750" algn="just" hangingPunct="0">
              <a:lnSpc>
                <a:spcPts val="1600"/>
              </a:lnSpc>
              <a:spcBef>
                <a:spcPts val="1800"/>
              </a:spcBef>
              <a:buFont typeface="Wingdings" panose="05000000000000000000" pitchFamily="2" charset="2"/>
              <a:buChar char="Ø"/>
              <a:tabLst>
                <a:tab pos="504190" algn="l"/>
                <a:tab pos="756285" algn="l"/>
                <a:tab pos="1008380" algn="l"/>
                <a:tab pos="1260475" algn="l"/>
              </a:tabLst>
            </a:pPr>
            <a:r>
              <a:rPr lang="en-US" sz="2800" b="1" kern="0" dirty="0">
                <a:solidFill>
                  <a:srgbClr val="002060"/>
                </a:solidFill>
                <a:latin typeface="Calibri" panose="020F0502020204030204" pitchFamily="34" charset="0"/>
              </a:rPr>
              <a:t>CHAPTER 2:	</a:t>
            </a:r>
            <a:r>
              <a:rPr lang="en-US" sz="2800" i="1" kern="0" dirty="0">
                <a:solidFill>
                  <a:schemeClr val="accent1"/>
                </a:solidFill>
                <a:latin typeface="Calibri" panose="020F0502020204030204" pitchFamily="34" charset="0"/>
                <a:cs typeface="Times New Roman Bold" panose="02020803070505020304" pitchFamily="18" charset="0"/>
              </a:rPr>
              <a:t>Broadband applications in the mobile service</a:t>
            </a:r>
          </a:p>
          <a:p>
            <a:pPr marL="742950" lvl="1" indent="-285750" algn="just" hangingPunct="0">
              <a:lnSpc>
                <a:spcPts val="1600"/>
              </a:lnSpc>
              <a:spcBef>
                <a:spcPts val="800"/>
              </a:spcBef>
              <a:buFont typeface="Wingdings" panose="05000000000000000000" pitchFamily="2" charset="2"/>
              <a:buChar char="§"/>
              <a:tabLst>
                <a:tab pos="504190" algn="l"/>
                <a:tab pos="756285" algn="l"/>
                <a:tab pos="1008380" algn="l"/>
                <a:tab pos="1260475" algn="l"/>
              </a:tabLst>
            </a:pPr>
            <a:r>
              <a:rPr lang="fr-CH"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Agenda items:	</a:t>
            </a:r>
            <a:r>
              <a:rPr lang="fr-CH" sz="2000"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1.13</a:t>
            </a:r>
            <a:r>
              <a:rPr lang="fr-CH" sz="20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1.16, 9.1 (issues 9.1.1, 9.1.5, 9.1.8)</a:t>
            </a:r>
            <a:endParaRPr lang="en-US" sz="2000"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a:p>
            <a:pPr algn="just" hangingPunct="0">
              <a:lnSpc>
                <a:spcPts val="1400"/>
              </a:lnSpc>
              <a:spcBef>
                <a:spcPts val="800"/>
              </a:spcBef>
              <a:tabLst>
                <a:tab pos="504190" algn="l"/>
                <a:tab pos="756285" algn="l"/>
                <a:tab pos="1008380" algn="l"/>
                <a:tab pos="1260475" algn="l"/>
                <a:tab pos="504190" algn="l"/>
                <a:tab pos="756285" algn="l"/>
                <a:tab pos="1008380" algn="l"/>
                <a:tab pos="1260475" algn="l"/>
                <a:tab pos="1350645" algn="l"/>
                <a:tab pos="1440180" algn="l"/>
                <a:tab pos="1530350" algn="l"/>
                <a:tab pos="1854835" algn="l"/>
                <a:tab pos="2070735" algn="l"/>
              </a:tabLst>
            </a:pPr>
            <a:r>
              <a:rPr lang="fr-CH" sz="2000" dirty="0">
                <a:latin typeface="Calibri" panose="020F0502020204030204" pitchFamily="34" charset="0"/>
                <a:ea typeface="Times New Roman" panose="02020603050405020304" pitchFamily="18" charset="0"/>
                <a:cs typeface="Calibri" panose="020F0502020204030204" pitchFamily="34" charset="0"/>
              </a:rPr>
              <a:t>		Rapporteur:		</a:t>
            </a:r>
            <a:r>
              <a:rPr lang="fr-CH"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Mr </a:t>
            </a:r>
            <a:r>
              <a:rPr lang="fr-CH" sz="2000" dirty="0">
                <a:latin typeface="Calibri" panose="020F0502020204030204" pitchFamily="34" charset="0"/>
                <a:ea typeface="Times New Roman" panose="02020603050405020304" pitchFamily="18" charset="0"/>
                <a:cs typeface="Calibri" panose="020F0502020204030204" pitchFamily="34" charset="0"/>
              </a:rPr>
              <a:t>José ARIAS (Mexico)</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hangingPunct="0">
              <a:lnSpc>
                <a:spcPts val="1600"/>
              </a:lnSpc>
              <a:spcBef>
                <a:spcPts val="1800"/>
              </a:spcBef>
              <a:buFont typeface="Wingdings" panose="05000000000000000000" pitchFamily="2" charset="2"/>
              <a:buChar char="Ø"/>
              <a:tabLst>
                <a:tab pos="504190" algn="l"/>
                <a:tab pos="756285" algn="l"/>
                <a:tab pos="1008380" algn="l"/>
                <a:tab pos="1260475" algn="l"/>
              </a:tabLst>
            </a:pPr>
            <a:endParaRPr lang="fr-CH" sz="2800" b="1" kern="0" dirty="0">
              <a:solidFill>
                <a:srgbClr val="002060"/>
              </a:solidFill>
              <a:latin typeface="Calibri" panose="020F0502020204030204" pitchFamily="34" charset="0"/>
            </a:endParaRPr>
          </a:p>
          <a:p>
            <a:pPr marL="285750" indent="-285750" algn="just" hangingPunct="0">
              <a:lnSpc>
                <a:spcPts val="1600"/>
              </a:lnSpc>
              <a:spcBef>
                <a:spcPts val="1800"/>
              </a:spcBef>
              <a:buFont typeface="Wingdings" panose="05000000000000000000" pitchFamily="2" charset="2"/>
              <a:buChar char="Ø"/>
              <a:tabLst>
                <a:tab pos="504190" algn="l"/>
                <a:tab pos="756285" algn="l"/>
                <a:tab pos="1008380" algn="l"/>
                <a:tab pos="1260475" algn="l"/>
              </a:tabLst>
            </a:pPr>
            <a:r>
              <a:rPr lang="fr-CH" sz="2800" b="1" kern="0" dirty="0">
                <a:solidFill>
                  <a:srgbClr val="002060"/>
                </a:solidFill>
                <a:latin typeface="Calibri" panose="020F0502020204030204" pitchFamily="34" charset="0"/>
              </a:rPr>
              <a:t>CHAPTER 3:	</a:t>
            </a:r>
            <a:r>
              <a:rPr lang="fr-CH" sz="2800" i="1" kern="0" dirty="0">
                <a:solidFill>
                  <a:schemeClr val="accent1"/>
                </a:solidFill>
                <a:latin typeface="Calibri" panose="020F0502020204030204" pitchFamily="34" charset="0"/>
                <a:cs typeface="Times New Roman Bold" panose="02020803070505020304" pitchFamily="18" charset="0"/>
              </a:rPr>
              <a:t>Satellite services</a:t>
            </a:r>
            <a:endParaRPr lang="en-US" sz="2800" i="1" kern="0" dirty="0">
              <a:solidFill>
                <a:schemeClr val="accent1"/>
              </a:solidFill>
              <a:latin typeface="Calibri" panose="020F0502020204030204" pitchFamily="34" charset="0"/>
              <a:cs typeface="Times New Roman Bold" panose="02020803070505020304" pitchFamily="18" charset="0"/>
            </a:endParaRPr>
          </a:p>
          <a:p>
            <a:pPr marL="742950" lvl="1" indent="-285750" algn="just" hangingPunct="0">
              <a:lnSpc>
                <a:spcPts val="1600"/>
              </a:lnSpc>
              <a:spcBef>
                <a:spcPts val="800"/>
              </a:spcBef>
              <a:buFont typeface="Wingdings" panose="05000000000000000000" pitchFamily="2" charset="2"/>
              <a:buChar char="§"/>
              <a:tabLst>
                <a:tab pos="504190" algn="l"/>
                <a:tab pos="756285" algn="l"/>
                <a:tab pos="1008380" algn="l"/>
                <a:tab pos="1260475" algn="l"/>
              </a:tabLst>
            </a:pPr>
            <a:r>
              <a:rPr lang="en-US"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Agenda items:	</a:t>
            </a:r>
            <a:r>
              <a:rPr lang="en-US" sz="2000"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1.4</a:t>
            </a:r>
            <a:r>
              <a:rPr lang="en-US" sz="20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1.5, 1.6, 7, 9.1 (issues 9.1.2, 9.1.3, 9.1.9)</a:t>
            </a:r>
          </a:p>
          <a:p>
            <a:pPr algn="just" hangingPunct="0">
              <a:lnSpc>
                <a:spcPts val="1400"/>
              </a:lnSpc>
              <a:spcBef>
                <a:spcPts val="800"/>
              </a:spcBef>
              <a:tabLst>
                <a:tab pos="504190" algn="l"/>
                <a:tab pos="756285" algn="l"/>
                <a:tab pos="1008380" algn="l"/>
                <a:tab pos="1260475" algn="l"/>
                <a:tab pos="504190" algn="l"/>
                <a:tab pos="756285" algn="l"/>
                <a:tab pos="1008380" algn="l"/>
                <a:tab pos="1260475" algn="l"/>
                <a:tab pos="1350645" algn="l"/>
                <a:tab pos="1440180" algn="l"/>
                <a:tab pos="1530350" algn="l"/>
                <a:tab pos="1854835" algn="l"/>
                <a:tab pos="2070735" algn="l"/>
                <a:tab pos="288036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		Rapporteur:		</a:t>
            </a:r>
            <a:r>
              <a:rPr lang="en-US" sz="2000" dirty="0" err="1" smtClean="0">
                <a:latin typeface="Calibri" panose="020F0502020204030204" pitchFamily="34" charset="0"/>
                <a:ea typeface="Times New Roman" panose="02020603050405020304" pitchFamily="18" charset="0"/>
                <a:cs typeface="Calibri" panose="020F0502020204030204" pitchFamily="34" charset="0"/>
              </a:rPr>
              <a:t>Mr</a:t>
            </a:r>
            <a:r>
              <a:rPr lang="en-US" sz="2000" dirty="0" smtClean="0">
                <a:latin typeface="Calibri" panose="020F0502020204030204" pitchFamily="34" charset="0"/>
                <a:ea typeface="Times New Roman" panose="02020603050405020304" pitchFamily="18" charset="0"/>
                <a:cs typeface="Calibri" panose="020F0502020204030204" pitchFamily="34" charset="0"/>
              </a:rPr>
              <a:t> </a:t>
            </a:r>
            <a:r>
              <a:rPr lang="en-US" sz="2000" dirty="0">
                <a:latin typeface="Calibri" panose="020F0502020204030204" pitchFamily="34" charset="0"/>
                <a:ea typeface="Times New Roman" panose="02020603050405020304" pitchFamily="18" charset="0"/>
                <a:cs typeface="Calibri" panose="020F0502020204030204" pitchFamily="34" charset="0"/>
              </a:rPr>
              <a:t>Nicolay VARLAMOV (Russian Federation)</a:t>
            </a:r>
          </a:p>
          <a:p>
            <a:pPr marL="285750" indent="-285750" algn="just" hangingPunct="0">
              <a:lnSpc>
                <a:spcPts val="1600"/>
              </a:lnSpc>
              <a:spcBef>
                <a:spcPts val="1800"/>
              </a:spcBef>
              <a:buFont typeface="Wingdings" panose="05000000000000000000" pitchFamily="2" charset="2"/>
              <a:buChar char="Ø"/>
              <a:tabLst>
                <a:tab pos="504190" algn="l"/>
                <a:tab pos="756285" algn="l"/>
                <a:tab pos="1008380" algn="l"/>
                <a:tab pos="1260475" algn="l"/>
              </a:tabLst>
            </a:pPr>
            <a:endParaRPr lang="fr-CH" sz="2800" b="1" kern="0" dirty="0">
              <a:solidFill>
                <a:srgbClr val="002060"/>
              </a:solidFill>
              <a:latin typeface="Calibri" panose="020F0502020204030204" pitchFamily="34" charset="0"/>
            </a:endParaRPr>
          </a:p>
          <a:p>
            <a:pPr marL="285750" indent="-285750" algn="just" hangingPunct="0">
              <a:lnSpc>
                <a:spcPts val="1600"/>
              </a:lnSpc>
              <a:spcBef>
                <a:spcPts val="1800"/>
              </a:spcBef>
              <a:buFont typeface="Wingdings" panose="05000000000000000000" pitchFamily="2" charset="2"/>
              <a:buChar char="Ø"/>
              <a:tabLst>
                <a:tab pos="504190" algn="l"/>
                <a:tab pos="756285" algn="l"/>
                <a:tab pos="1008380" algn="l"/>
                <a:tab pos="1260475" algn="l"/>
              </a:tabLst>
            </a:pPr>
            <a:r>
              <a:rPr lang="fr-CH" sz="2800" b="1" kern="0" dirty="0">
                <a:solidFill>
                  <a:srgbClr val="002060"/>
                </a:solidFill>
                <a:latin typeface="Calibri" panose="020F0502020204030204" pitchFamily="34" charset="0"/>
              </a:rPr>
              <a:t>CHAPTER 4:	</a:t>
            </a:r>
            <a:r>
              <a:rPr lang="fr-CH" sz="2800" i="1" kern="0" dirty="0">
                <a:solidFill>
                  <a:schemeClr val="accent1"/>
                </a:solidFill>
                <a:latin typeface="Calibri" panose="020F0502020204030204" pitchFamily="34" charset="0"/>
                <a:cs typeface="Times New Roman Bold" panose="02020803070505020304" pitchFamily="18" charset="0"/>
              </a:rPr>
              <a:t>Science services</a:t>
            </a:r>
            <a:endParaRPr lang="en-US" sz="2800" i="1" kern="0" dirty="0">
              <a:solidFill>
                <a:schemeClr val="accent1"/>
              </a:solidFill>
              <a:latin typeface="Calibri" panose="020F0502020204030204" pitchFamily="34" charset="0"/>
              <a:cs typeface="Times New Roman Bold" panose="02020803070505020304" pitchFamily="18" charset="0"/>
            </a:endParaRPr>
          </a:p>
          <a:p>
            <a:pPr marL="742950" lvl="1" indent="-285750" algn="just" hangingPunct="0">
              <a:lnSpc>
                <a:spcPts val="1600"/>
              </a:lnSpc>
              <a:spcBef>
                <a:spcPts val="800"/>
              </a:spcBef>
              <a:buFont typeface="Wingdings" panose="05000000000000000000" pitchFamily="2" charset="2"/>
              <a:buChar char="§"/>
              <a:tabLst>
                <a:tab pos="504190" algn="l"/>
                <a:tab pos="756285" algn="l"/>
                <a:tab pos="1008380" algn="l"/>
                <a:tab pos="1260475" algn="l"/>
              </a:tabLst>
            </a:pPr>
            <a:r>
              <a:rPr lang="fr-CH"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Agenda items:	</a:t>
            </a:r>
            <a:r>
              <a:rPr lang="fr-CH" sz="2000"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1.2</a:t>
            </a:r>
            <a:r>
              <a:rPr lang="fr-CH" sz="20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1.3, 1.7</a:t>
            </a:r>
            <a:endParaRPr lang="en-US" sz="2000"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a:p>
            <a:pPr algn="just" hangingPunct="0">
              <a:lnSpc>
                <a:spcPts val="1400"/>
              </a:lnSpc>
              <a:spcBef>
                <a:spcPts val="800"/>
              </a:spcBef>
              <a:tabLst>
                <a:tab pos="504190" algn="l"/>
                <a:tab pos="756285" algn="l"/>
                <a:tab pos="1008380" algn="l"/>
                <a:tab pos="1260475" algn="l"/>
                <a:tab pos="504190" algn="l"/>
                <a:tab pos="756285" algn="l"/>
                <a:tab pos="1008380" algn="l"/>
                <a:tab pos="1260475" algn="l"/>
                <a:tab pos="1350645" algn="l"/>
                <a:tab pos="1440180" algn="l"/>
                <a:tab pos="1530350" algn="l"/>
                <a:tab pos="1854835" algn="l"/>
                <a:tab pos="2070735" algn="l"/>
                <a:tab pos="2880360" algn="l"/>
              </a:tabLst>
            </a:pPr>
            <a:r>
              <a:rPr lang="fr-CH" sz="2000" dirty="0">
                <a:latin typeface="Calibri" panose="020F0502020204030204" pitchFamily="34" charset="0"/>
                <a:ea typeface="Times New Roman" panose="02020603050405020304" pitchFamily="18" charset="0"/>
                <a:cs typeface="Calibri" panose="020F0502020204030204" pitchFamily="34" charset="0"/>
              </a:rPr>
              <a:t>		Rapporteur:		</a:t>
            </a:r>
            <a:r>
              <a:rPr lang="fr-CH" sz="2000" dirty="0" smtClean="0">
                <a:latin typeface="Calibri" panose="020F0502020204030204" pitchFamily="34" charset="0"/>
                <a:ea typeface="Times New Roman" panose="02020603050405020304" pitchFamily="18" charset="0"/>
                <a:cs typeface="Calibri" panose="020F0502020204030204" pitchFamily="34" charset="0"/>
              </a:rPr>
              <a:t>Mr </a:t>
            </a:r>
            <a:r>
              <a:rPr lang="fr-CH" sz="2000" dirty="0" err="1">
                <a:latin typeface="Calibri" panose="020F0502020204030204" pitchFamily="34" charset="0"/>
                <a:ea typeface="Times New Roman" panose="02020603050405020304" pitchFamily="18" charset="0"/>
                <a:cs typeface="Calibri" panose="020F0502020204030204" pitchFamily="34" charset="0"/>
              </a:rPr>
              <a:t>Vicent</a:t>
            </a:r>
            <a:r>
              <a:rPr lang="fr-CH" sz="2000" dirty="0">
                <a:latin typeface="Calibri" panose="020F0502020204030204" pitchFamily="34" charset="0"/>
                <a:ea typeface="Times New Roman" panose="02020603050405020304" pitchFamily="18" charset="0"/>
                <a:cs typeface="Calibri" panose="020F0502020204030204" pitchFamily="34" charset="0"/>
              </a:rPr>
              <a:t> MEENS (France)</a:t>
            </a:r>
            <a:endParaRPr lang="en-US"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Title 1"/>
          <p:cNvSpPr txBox="1">
            <a:spLocks/>
          </p:cNvSpPr>
          <p:nvPr/>
        </p:nvSpPr>
        <p:spPr>
          <a:xfrm>
            <a:off x="1179844" y="0"/>
            <a:ext cx="10868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70C0"/>
                </a:solidFill>
                <a:latin typeface="Cambria" panose="02040503050406030204" pitchFamily="18" charset="0"/>
              </a:rPr>
              <a:t>CPM19-1 </a:t>
            </a:r>
            <a:endParaRPr lang="en-US" sz="3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241112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8784" y="1626119"/>
            <a:ext cx="11226772" cy="2708434"/>
          </a:xfrm>
          <a:prstGeom prst="rect">
            <a:avLst/>
          </a:prstGeom>
        </p:spPr>
        <p:txBody>
          <a:bodyPr wrap="square">
            <a:spAutoFit/>
          </a:bodyPr>
          <a:lstStyle/>
          <a:p>
            <a:pPr marL="285750" indent="-285750" algn="just" hangingPunct="0">
              <a:lnSpc>
                <a:spcPts val="1600"/>
              </a:lnSpc>
              <a:spcBef>
                <a:spcPts val="800"/>
              </a:spcBef>
              <a:buFont typeface="Wingdings" panose="05000000000000000000" pitchFamily="2" charset="2"/>
              <a:buChar char="Ø"/>
              <a:tabLst>
                <a:tab pos="504190" algn="l"/>
                <a:tab pos="756285" algn="l"/>
                <a:tab pos="1008380" algn="l"/>
                <a:tab pos="1260475" algn="l"/>
              </a:tabLst>
            </a:pPr>
            <a:r>
              <a:rPr lang="en-US" sz="2800" b="1" kern="0" dirty="0">
                <a:solidFill>
                  <a:srgbClr val="002060"/>
                </a:solidFill>
                <a:latin typeface="Calibri" panose="020F0502020204030204" pitchFamily="34" charset="0"/>
              </a:rPr>
              <a:t>CHAPTER 5: </a:t>
            </a:r>
            <a:r>
              <a:rPr lang="en-US" sz="2800" b="1" kern="0" dirty="0" smtClean="0">
                <a:solidFill>
                  <a:srgbClr val="002060"/>
                </a:solidFill>
                <a:latin typeface="Calibri" panose="020F0502020204030204" pitchFamily="34" charset="0"/>
              </a:rPr>
              <a:t>	</a:t>
            </a:r>
            <a:r>
              <a:rPr lang="en-US" sz="2800" i="1" kern="0" dirty="0" smtClean="0">
                <a:solidFill>
                  <a:schemeClr val="accent1"/>
                </a:solidFill>
                <a:latin typeface="Calibri" panose="020F0502020204030204" pitchFamily="34" charset="0"/>
              </a:rPr>
              <a:t>Maritime</a:t>
            </a:r>
            <a:r>
              <a:rPr lang="en-US" sz="2800" i="1" kern="0" dirty="0">
                <a:solidFill>
                  <a:schemeClr val="accent1"/>
                </a:solidFill>
                <a:latin typeface="Calibri" panose="020F0502020204030204" pitchFamily="34" charset="0"/>
              </a:rPr>
              <a:t>, aeronautical and amateur services </a:t>
            </a:r>
          </a:p>
          <a:p>
            <a:pPr marL="742950" lvl="1" indent="-285750" algn="just" hangingPunct="0">
              <a:lnSpc>
                <a:spcPts val="1600"/>
              </a:lnSpc>
              <a:spcBef>
                <a:spcPts val="800"/>
              </a:spcBef>
              <a:buFont typeface="Wingdings" panose="05000000000000000000" pitchFamily="2" charset="2"/>
              <a:buChar char="§"/>
              <a:tabLst>
                <a:tab pos="504190" algn="l"/>
                <a:tab pos="756285" algn="l"/>
                <a:tab pos="1008380" algn="l"/>
                <a:tab pos="1260475" algn="l"/>
              </a:tabLst>
            </a:pPr>
            <a:r>
              <a:rPr lang="en-US"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Agenda items:	</a:t>
            </a:r>
            <a:r>
              <a:rPr lang="en-US" sz="2000"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1.1</a:t>
            </a:r>
            <a:r>
              <a:rPr lang="en-US" sz="20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1.8, 1.9, 1.10, 9.1 (issue 9.1.4)</a:t>
            </a:r>
          </a:p>
          <a:p>
            <a:pPr algn="just" hangingPunct="0">
              <a:lnSpc>
                <a:spcPts val="1400"/>
              </a:lnSpc>
              <a:spcBef>
                <a:spcPts val="800"/>
              </a:spcBef>
              <a:tabLst>
                <a:tab pos="504190" algn="l"/>
                <a:tab pos="756285" algn="l"/>
                <a:tab pos="1008380" algn="l"/>
                <a:tab pos="1260475" algn="l"/>
                <a:tab pos="504190" algn="l"/>
                <a:tab pos="756285" algn="l"/>
                <a:tab pos="1008380" algn="l"/>
                <a:tab pos="1260475" algn="l"/>
                <a:tab pos="1350645" algn="l"/>
                <a:tab pos="1440180" algn="l"/>
                <a:tab pos="1530350" algn="l"/>
                <a:tab pos="1854835" algn="l"/>
                <a:tab pos="2070735" algn="l"/>
              </a:tabLst>
            </a:pP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000" dirty="0">
                <a:latin typeface="Calibri" panose="020F0502020204030204" pitchFamily="34" charset="0"/>
                <a:ea typeface="Times New Roman" panose="02020603050405020304" pitchFamily="18" charset="0"/>
                <a:cs typeface="Calibri" panose="020F0502020204030204" pitchFamily="34" charset="0"/>
              </a:rPr>
              <a:t>Rapporteur:		</a:t>
            </a:r>
            <a:r>
              <a:rPr lang="en-US" sz="2000" dirty="0" err="1" smtClean="0">
                <a:latin typeface="Calibri" panose="020F0502020204030204" pitchFamily="34" charset="0"/>
                <a:ea typeface="Times New Roman" panose="02020603050405020304" pitchFamily="18" charset="0"/>
                <a:cs typeface="Calibri" panose="020F0502020204030204" pitchFamily="34" charset="0"/>
              </a:rPr>
              <a:t>Mr</a:t>
            </a:r>
            <a:r>
              <a:rPr lang="en-US" sz="2000" dirty="0" smtClean="0">
                <a:latin typeface="Calibri" panose="020F0502020204030204" pitchFamily="34" charset="0"/>
                <a:ea typeface="Times New Roman" panose="02020603050405020304" pitchFamily="18" charset="0"/>
                <a:cs typeface="Calibri" panose="020F0502020204030204" pitchFamily="34" charset="0"/>
              </a:rPr>
              <a:t> </a:t>
            </a:r>
            <a:r>
              <a:rPr lang="en-US" sz="2000" dirty="0" err="1">
                <a:latin typeface="Calibri" panose="020F0502020204030204" pitchFamily="34" charset="0"/>
                <a:ea typeface="Times New Roman" panose="02020603050405020304" pitchFamily="18" charset="0"/>
                <a:cs typeface="Calibri" panose="020F0502020204030204" pitchFamily="34" charset="0"/>
              </a:rPr>
              <a:t>Wael</a:t>
            </a:r>
            <a:r>
              <a:rPr lang="en-US" sz="2000" dirty="0">
                <a:latin typeface="Calibri" panose="020F0502020204030204" pitchFamily="34" charset="0"/>
                <a:ea typeface="Times New Roman" panose="02020603050405020304" pitchFamily="18" charset="0"/>
                <a:cs typeface="Calibri" panose="020F0502020204030204" pitchFamily="34" charset="0"/>
              </a:rPr>
              <a:t> EL SAYED (Egypt (Arab Republic of</a:t>
            </a:r>
            <a:r>
              <a:rPr lang="en-US" sz="2000" dirty="0" smtClean="0">
                <a:latin typeface="Calibri" panose="020F0502020204030204" pitchFamily="34" charset="0"/>
                <a:ea typeface="Times New Roman" panose="02020603050405020304" pitchFamily="18" charset="0"/>
                <a:cs typeface="Calibri" panose="020F0502020204030204" pitchFamily="34" charset="0"/>
              </a:rPr>
              <a:t>))</a:t>
            </a:r>
          </a:p>
          <a:p>
            <a:pPr algn="just" hangingPunct="0">
              <a:lnSpc>
                <a:spcPts val="1400"/>
              </a:lnSpc>
              <a:spcBef>
                <a:spcPts val="800"/>
              </a:spcBef>
              <a:tabLst>
                <a:tab pos="504190" algn="l"/>
                <a:tab pos="756285" algn="l"/>
                <a:tab pos="1008380" algn="l"/>
                <a:tab pos="1260475" algn="l"/>
                <a:tab pos="504190" algn="l"/>
                <a:tab pos="756285" algn="l"/>
                <a:tab pos="1008380" algn="l"/>
                <a:tab pos="1260475" algn="l"/>
                <a:tab pos="1350645" algn="l"/>
                <a:tab pos="1440180" algn="l"/>
                <a:tab pos="1530350" algn="l"/>
                <a:tab pos="1854835" algn="l"/>
                <a:tab pos="2070735" algn="l"/>
              </a:tabLst>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just" hangingPunct="0">
              <a:lnSpc>
                <a:spcPts val="1600"/>
              </a:lnSpc>
              <a:spcBef>
                <a:spcPts val="3000"/>
              </a:spcBef>
              <a:buFont typeface="Wingdings" panose="05000000000000000000" pitchFamily="2" charset="2"/>
              <a:buChar char="Ø"/>
              <a:tabLst>
                <a:tab pos="503238" algn="l"/>
                <a:tab pos="755650" algn="l"/>
                <a:tab pos="1008063" algn="l"/>
                <a:tab pos="1260475" algn="l"/>
                <a:tab pos="503238" algn="l"/>
                <a:tab pos="755650" algn="l"/>
                <a:tab pos="1008063" algn="l"/>
                <a:tab pos="1260475" algn="l"/>
                <a:tab pos="2743200" algn="l"/>
              </a:tabLst>
            </a:pPr>
            <a:r>
              <a:rPr lang="en-US" sz="2800" b="1" kern="0" dirty="0">
                <a:solidFill>
                  <a:srgbClr val="002060"/>
                </a:solidFill>
                <a:latin typeface="Calibri" panose="020F0502020204030204" pitchFamily="34" charset="0"/>
              </a:rPr>
              <a:t>CHAPTER </a:t>
            </a:r>
            <a:r>
              <a:rPr lang="en-US" sz="2800" b="1" kern="0" dirty="0" smtClean="0">
                <a:solidFill>
                  <a:srgbClr val="002060"/>
                </a:solidFill>
                <a:latin typeface="Calibri" panose="020F0502020204030204" pitchFamily="34" charset="0"/>
              </a:rPr>
              <a:t>6:	</a:t>
            </a:r>
            <a:r>
              <a:rPr lang="en-US" sz="2800" i="1" kern="0" dirty="0" smtClean="0">
                <a:solidFill>
                  <a:schemeClr val="accent1"/>
                </a:solidFill>
                <a:latin typeface="Calibri" panose="020F0502020204030204" pitchFamily="34" charset="0"/>
              </a:rPr>
              <a:t>General </a:t>
            </a:r>
            <a:r>
              <a:rPr lang="en-US" sz="2800" i="1" kern="0" dirty="0">
                <a:solidFill>
                  <a:schemeClr val="accent1"/>
                </a:solidFill>
                <a:latin typeface="Calibri" panose="020F0502020204030204" pitchFamily="34" charset="0"/>
              </a:rPr>
              <a:t>issues</a:t>
            </a:r>
          </a:p>
          <a:p>
            <a:pPr marL="742950" lvl="1" indent="-285750" algn="just" hangingPunct="0">
              <a:lnSpc>
                <a:spcPts val="1600"/>
              </a:lnSpc>
              <a:spcBef>
                <a:spcPts val="800"/>
              </a:spcBef>
              <a:buFont typeface="Wingdings" panose="05000000000000000000" pitchFamily="2" charset="2"/>
              <a:buChar char="§"/>
              <a:tabLst>
                <a:tab pos="504190" algn="l"/>
                <a:tab pos="756285" algn="l"/>
                <a:tab pos="1008380" algn="l"/>
                <a:tab pos="1260475" algn="l"/>
              </a:tabLst>
            </a:pPr>
            <a:r>
              <a:rPr lang="en-US"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Agenda items:	</a:t>
            </a:r>
            <a:r>
              <a:rPr lang="en-US" sz="2000"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2</a:t>
            </a:r>
            <a:r>
              <a:rPr lang="en-US" sz="20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4, 9.1 (issues 9.1.6, 9.1.7), 10</a:t>
            </a:r>
          </a:p>
          <a:p>
            <a:pPr algn="just" hangingPunct="0">
              <a:lnSpc>
                <a:spcPts val="1400"/>
              </a:lnSpc>
              <a:spcBef>
                <a:spcPts val="800"/>
              </a:spcBef>
              <a:tabLst>
                <a:tab pos="504190" algn="l"/>
                <a:tab pos="756285" algn="l"/>
                <a:tab pos="1008380" algn="l"/>
                <a:tab pos="1260475" algn="l"/>
                <a:tab pos="504190" algn="l"/>
                <a:tab pos="756285" algn="l"/>
                <a:tab pos="1008380" algn="l"/>
                <a:tab pos="1260475" algn="l"/>
                <a:tab pos="1350645" algn="l"/>
                <a:tab pos="1440180" algn="l"/>
                <a:tab pos="1530350" algn="l"/>
                <a:tab pos="1854835" algn="l"/>
                <a:tab pos="2070735" algn="l"/>
              </a:tabLst>
            </a:pP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000" dirty="0">
                <a:latin typeface="Calibri" panose="020F0502020204030204" pitchFamily="34" charset="0"/>
                <a:ea typeface="Times New Roman" panose="02020603050405020304" pitchFamily="18" charset="0"/>
                <a:cs typeface="Calibri" panose="020F0502020204030204" pitchFamily="34" charset="0"/>
              </a:rPr>
              <a:t>Rapporteur:		</a:t>
            </a:r>
            <a:r>
              <a:rPr lang="en-US" sz="2000" dirty="0" err="1" smtClean="0">
                <a:latin typeface="Calibri" panose="020F0502020204030204" pitchFamily="34" charset="0"/>
                <a:ea typeface="Times New Roman" panose="02020603050405020304" pitchFamily="18" charset="0"/>
                <a:cs typeface="Calibri" panose="020F0502020204030204" pitchFamily="34" charset="0"/>
              </a:rPr>
              <a:t>Mr</a:t>
            </a:r>
            <a:r>
              <a:rPr lang="en-US" sz="2000" dirty="0" smtClean="0">
                <a:latin typeface="Calibri" panose="020F0502020204030204" pitchFamily="34" charset="0"/>
                <a:ea typeface="Times New Roman" panose="02020603050405020304" pitchFamily="18" charset="0"/>
                <a:cs typeface="Calibri" panose="020F0502020204030204" pitchFamily="34" charset="0"/>
              </a:rPr>
              <a:t> </a:t>
            </a:r>
            <a:r>
              <a:rPr lang="en-US" sz="2000" dirty="0">
                <a:latin typeface="Calibri" panose="020F0502020204030204" pitchFamily="34" charset="0"/>
                <a:ea typeface="Times New Roman" panose="02020603050405020304" pitchFamily="18" charset="0"/>
                <a:cs typeface="Calibri" panose="020F0502020204030204" pitchFamily="34" charset="0"/>
              </a:rPr>
              <a:t>Peter N. NGIGE (Kenya (Republic of))</a:t>
            </a:r>
          </a:p>
          <a:p>
            <a:pPr algn="just">
              <a:lnSpc>
                <a:spcPts val="1400"/>
              </a:lnSpc>
              <a:tabLst>
                <a:tab pos="504190" algn="l"/>
                <a:tab pos="756285" algn="l"/>
                <a:tab pos="1008380" algn="l"/>
                <a:tab pos="1260475" algn="l"/>
                <a:tab pos="457200" algn="l"/>
              </a:tabLst>
            </a:pPr>
            <a: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r>
            <a:br>
              <a:rPr lang="en-US" sz="1600" dirty="0">
                <a:solidFill>
                  <a:prstClr val="black"/>
                </a:solidFill>
                <a:latin typeface="Calibri" panose="020F0502020204030204" pitchFamily="34" charset="0"/>
                <a:ea typeface="Times New Roman" panose="02020603050405020304" pitchFamily="18" charset="0"/>
                <a:cs typeface="Calibri" panose="020F0502020204030204" pitchFamily="34" charset="0"/>
              </a:rPr>
            </a:br>
            <a:endParaRPr lang="en-US" sz="2400" dirty="0"/>
          </a:p>
        </p:txBody>
      </p:sp>
      <p:sp>
        <p:nvSpPr>
          <p:cNvPr id="4" name="Title 1"/>
          <p:cNvSpPr txBox="1">
            <a:spLocks/>
          </p:cNvSpPr>
          <p:nvPr/>
        </p:nvSpPr>
        <p:spPr>
          <a:xfrm>
            <a:off x="1179844" y="0"/>
            <a:ext cx="10868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70C0"/>
                </a:solidFill>
                <a:latin typeface="Cambria" panose="02040503050406030204" pitchFamily="18" charset="0"/>
              </a:rPr>
              <a:t>CPM19-1 </a:t>
            </a:r>
            <a:endParaRPr lang="en-US" sz="3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284902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847" y="395447"/>
            <a:ext cx="7619459" cy="438565"/>
          </a:xfrm>
        </p:spPr>
        <p:txBody>
          <a:bodyPr>
            <a:noAutofit/>
          </a:bodyPr>
          <a:lstStyle/>
          <a:p>
            <a:pPr algn="l"/>
            <a:r>
              <a:rPr lang="en-US" sz="3600" dirty="0" smtClean="0">
                <a:solidFill>
                  <a:srgbClr val="0070C0"/>
                </a:solidFill>
                <a:latin typeface="Cambria" panose="02040503050406030204" pitchFamily="18" charset="0"/>
              </a:rPr>
              <a:t>Summary of AI</a:t>
            </a:r>
            <a:endParaRPr lang="fa-IR" sz="3600" dirty="0">
              <a:solidFill>
                <a:srgbClr val="0070C0"/>
              </a:solidFill>
              <a:latin typeface="Cambria" panose="02040503050406030204" pitchFamily="18" charset="0"/>
            </a:endParaRPr>
          </a:p>
        </p:txBody>
      </p:sp>
      <p:graphicFrame>
        <p:nvGraphicFramePr>
          <p:cNvPr id="6" name="Table 5"/>
          <p:cNvGraphicFramePr>
            <a:graphicFrameLocks noGrp="1"/>
          </p:cNvGraphicFramePr>
          <p:nvPr>
            <p:extLst/>
          </p:nvPr>
        </p:nvGraphicFramePr>
        <p:xfrm>
          <a:off x="401934" y="1085215"/>
          <a:ext cx="11414928" cy="4668702"/>
        </p:xfrm>
        <a:graphic>
          <a:graphicData uri="http://schemas.openxmlformats.org/drawingml/2006/table">
            <a:tbl>
              <a:tblPr firstRow="1" bandRow="1">
                <a:tableStyleId>{5C22544A-7EE6-4342-B048-85BDC9FD1C3A}</a:tableStyleId>
              </a:tblPr>
              <a:tblGrid>
                <a:gridCol w="3195376">
                  <a:extLst>
                    <a:ext uri="{9D8B030D-6E8A-4147-A177-3AD203B41FA5}">
                      <a16:colId xmlns="" xmlns:a16="http://schemas.microsoft.com/office/drawing/2014/main" val="20000"/>
                    </a:ext>
                  </a:extLst>
                </a:gridCol>
                <a:gridCol w="6322393">
                  <a:extLst>
                    <a:ext uri="{9D8B030D-6E8A-4147-A177-3AD203B41FA5}">
                      <a16:colId xmlns="" xmlns:a16="http://schemas.microsoft.com/office/drawing/2014/main" val="20001"/>
                    </a:ext>
                  </a:extLst>
                </a:gridCol>
                <a:gridCol w="1897159">
                  <a:extLst>
                    <a:ext uri="{9D8B030D-6E8A-4147-A177-3AD203B41FA5}">
                      <a16:colId xmlns="" xmlns:a16="http://schemas.microsoft.com/office/drawing/2014/main" val="20002"/>
                    </a:ext>
                  </a:extLst>
                </a:gridCol>
              </a:tblGrid>
              <a:tr h="418164">
                <a:tc>
                  <a:txBody>
                    <a:bodyPr/>
                    <a:lstStyle/>
                    <a:p>
                      <a:r>
                        <a:rPr lang="en-US" sz="2400" dirty="0" smtClean="0"/>
                        <a:t>Agenda</a:t>
                      </a:r>
                      <a:r>
                        <a:rPr lang="en-US" sz="2400" baseline="0" dirty="0" smtClean="0"/>
                        <a:t> Item</a:t>
                      </a:r>
                      <a:endParaRPr lang="en-US" sz="2400" dirty="0"/>
                    </a:p>
                  </a:txBody>
                  <a:tcPr marL="68580" marR="68580" marT="34290" marB="34290"/>
                </a:tc>
                <a:tc>
                  <a:txBody>
                    <a:bodyPr/>
                    <a:lstStyle/>
                    <a:p>
                      <a:r>
                        <a:rPr lang="en-US" sz="2400" dirty="0" smtClean="0"/>
                        <a:t>Issues Covered</a:t>
                      </a:r>
                      <a:endParaRPr lang="en-US" sz="2400" dirty="0"/>
                    </a:p>
                  </a:txBody>
                  <a:tcPr marL="68580" marR="68580" marT="34290" marB="34290"/>
                </a:tc>
                <a:tc>
                  <a:txBody>
                    <a:bodyPr/>
                    <a:lstStyle/>
                    <a:p>
                      <a:r>
                        <a:rPr lang="en-US" sz="2400" dirty="0" smtClean="0"/>
                        <a:t>Chapter Number</a:t>
                      </a:r>
                      <a:endParaRPr lang="en-US" sz="2400" dirty="0"/>
                    </a:p>
                  </a:txBody>
                  <a:tcPr marL="68580" marR="68580" marT="34290" marB="34290"/>
                </a:tc>
                <a:extLst>
                  <a:ext uri="{0D108BD9-81ED-4DB2-BD59-A6C34878D82A}">
                    <a16:rowId xmlns="" xmlns:a16="http://schemas.microsoft.com/office/drawing/2014/main" val="10000"/>
                  </a:ext>
                </a:extLst>
              </a:tr>
              <a:tr h="715861">
                <a:tc>
                  <a:txBody>
                    <a:bodyPr/>
                    <a:lstStyle/>
                    <a:p>
                      <a:r>
                        <a:rPr lang="en-US" sz="2400" b="1" dirty="0" smtClean="0">
                          <a:latin typeface="+mj-lt"/>
                        </a:rPr>
                        <a:t>1.1, 1.2, 1.3, 1.4</a:t>
                      </a:r>
                      <a:endParaRPr lang="en-US" sz="2400" b="1" dirty="0">
                        <a:latin typeface="+mj-lt"/>
                      </a:endParaRPr>
                    </a:p>
                  </a:txBody>
                  <a:tcPr marL="68580" marR="68580" marT="34290" marB="34290"/>
                </a:tc>
                <a:tc>
                  <a:txBody>
                    <a:bodyPr/>
                    <a:lstStyle/>
                    <a:p>
                      <a:r>
                        <a:rPr lang="en-US" sz="2400" dirty="0" smtClean="0">
                          <a:solidFill>
                            <a:srgbClr val="C00000"/>
                          </a:solidFill>
                        </a:rPr>
                        <a:t>Mobile and Amateur</a:t>
                      </a:r>
                      <a:endParaRPr lang="en-US" sz="2400" dirty="0">
                        <a:solidFill>
                          <a:srgbClr val="C00000"/>
                        </a:solidFill>
                      </a:endParaRPr>
                    </a:p>
                  </a:txBody>
                  <a:tcPr marL="68580" marR="68580" marT="34290" marB="34290"/>
                </a:tc>
                <a:tc>
                  <a:txBody>
                    <a:bodyPr/>
                    <a:lstStyle/>
                    <a:p>
                      <a:pPr algn="ctr"/>
                      <a:r>
                        <a:rPr lang="en-US" sz="2400" dirty="0" smtClean="0"/>
                        <a:t>1</a:t>
                      </a:r>
                      <a:endParaRPr lang="en-US" sz="2400" dirty="0"/>
                    </a:p>
                  </a:txBody>
                  <a:tcPr marL="68580" marR="68580" marT="34290" marB="34290"/>
                </a:tc>
                <a:extLst>
                  <a:ext uri="{0D108BD9-81ED-4DB2-BD59-A6C34878D82A}">
                    <a16:rowId xmlns="" xmlns:a16="http://schemas.microsoft.com/office/drawing/2014/main" val="10001"/>
                  </a:ext>
                </a:extLst>
              </a:tr>
              <a:tr h="418164">
                <a:tc>
                  <a:txBody>
                    <a:bodyPr/>
                    <a:lstStyle/>
                    <a:p>
                      <a:r>
                        <a:rPr lang="en-US" sz="2400" b="1" dirty="0" smtClean="0">
                          <a:latin typeface="+mj-lt"/>
                        </a:rPr>
                        <a:t>1.11, 1.12, 1.13, 1.14</a:t>
                      </a:r>
                      <a:endParaRPr lang="en-US" sz="2400" b="1" dirty="0">
                        <a:latin typeface="+mj-lt"/>
                      </a:endParaRPr>
                    </a:p>
                  </a:txBody>
                  <a:tcPr marL="68580" marR="68580" marT="34290" marB="34290"/>
                </a:tc>
                <a:tc>
                  <a:txBody>
                    <a:bodyPr/>
                    <a:lstStyle/>
                    <a:p>
                      <a:r>
                        <a:rPr lang="en-US" sz="2400" dirty="0" smtClean="0">
                          <a:solidFill>
                            <a:srgbClr val="C00000"/>
                          </a:solidFill>
                        </a:rPr>
                        <a:t>Science</a:t>
                      </a:r>
                      <a:endParaRPr lang="en-US" sz="2400" dirty="0">
                        <a:solidFill>
                          <a:srgbClr val="C00000"/>
                        </a:solidFill>
                      </a:endParaRPr>
                    </a:p>
                  </a:txBody>
                  <a:tcPr marL="68580" marR="68580" marT="34290" marB="34290"/>
                </a:tc>
                <a:tc>
                  <a:txBody>
                    <a:bodyPr/>
                    <a:lstStyle/>
                    <a:p>
                      <a:pPr algn="ctr"/>
                      <a:r>
                        <a:rPr lang="en-US" sz="2400" dirty="0" smtClean="0"/>
                        <a:t>2</a:t>
                      </a:r>
                      <a:endParaRPr lang="en-US" sz="2400" dirty="0"/>
                    </a:p>
                  </a:txBody>
                  <a:tcPr marL="68580" marR="68580" marT="34290" marB="34290"/>
                </a:tc>
                <a:extLst>
                  <a:ext uri="{0D108BD9-81ED-4DB2-BD59-A6C34878D82A}">
                    <a16:rowId xmlns="" xmlns:a16="http://schemas.microsoft.com/office/drawing/2014/main" val="10002"/>
                  </a:ext>
                </a:extLst>
              </a:tr>
              <a:tr h="461303">
                <a:tc>
                  <a:txBody>
                    <a:bodyPr/>
                    <a:lstStyle/>
                    <a:p>
                      <a:r>
                        <a:rPr lang="en-US" sz="2400" b="1" dirty="0" smtClean="0">
                          <a:latin typeface="+mj-lt"/>
                        </a:rPr>
                        <a:t>1.5,1.15, 1.16, 1.17, 1.18</a:t>
                      </a:r>
                      <a:endParaRPr lang="en-US" sz="2400" b="1" dirty="0">
                        <a:latin typeface="+mj-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rgbClr val="C00000"/>
                          </a:solidFill>
                        </a:rPr>
                        <a:t>Aeronautical, Maritime and Radiolocation Issues</a:t>
                      </a:r>
                      <a:endParaRPr lang="en-US" sz="2400" dirty="0">
                        <a:solidFill>
                          <a:srgbClr val="C00000"/>
                        </a:solidFill>
                      </a:endParaRPr>
                    </a:p>
                  </a:txBody>
                  <a:tcPr marL="68580" marR="68580" marT="34290" marB="34290"/>
                </a:tc>
                <a:tc>
                  <a:txBody>
                    <a:bodyPr/>
                    <a:lstStyle/>
                    <a:p>
                      <a:pPr algn="ctr"/>
                      <a:r>
                        <a:rPr lang="en-US" sz="2400" dirty="0" smtClean="0"/>
                        <a:t>3</a:t>
                      </a:r>
                      <a:endParaRPr lang="en-US" sz="2400" dirty="0"/>
                    </a:p>
                  </a:txBody>
                  <a:tcPr marL="68580" marR="68580" marT="34290" marB="34290"/>
                </a:tc>
                <a:extLst>
                  <a:ext uri="{0D108BD9-81ED-4DB2-BD59-A6C34878D82A}">
                    <a16:rowId xmlns="" xmlns:a16="http://schemas.microsoft.com/office/drawing/2014/main" val="10003"/>
                  </a:ext>
                </a:extLst>
              </a:tr>
              <a:tr h="1022658">
                <a:tc>
                  <a:txBody>
                    <a:bodyPr/>
                    <a:lstStyle/>
                    <a:p>
                      <a:r>
                        <a:rPr lang="en-US" sz="2400" b="1" dirty="0" smtClean="0">
                          <a:latin typeface="+mj-lt"/>
                        </a:rPr>
                        <a:t>1.6, 1.7, 1.8 , 1.9  (1.9.1</a:t>
                      </a:r>
                      <a:r>
                        <a:rPr lang="en-US" sz="2400" b="1" baseline="0" dirty="0" smtClean="0">
                          <a:latin typeface="+mj-lt"/>
                        </a:rPr>
                        <a:t> and 1.9.2</a:t>
                      </a:r>
                      <a:r>
                        <a:rPr lang="en-US" sz="2400" b="1" dirty="0" smtClean="0">
                          <a:latin typeface="+mj-lt"/>
                        </a:rPr>
                        <a:t>), 1.10</a:t>
                      </a:r>
                      <a:endParaRPr lang="en-US" sz="2400" b="1" dirty="0">
                        <a:latin typeface="+mj-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400" dirty="0" smtClean="0">
                          <a:solidFill>
                            <a:srgbClr val="C00000"/>
                          </a:solidFill>
                        </a:rPr>
                        <a:t>Satellite Services, FSS</a:t>
                      </a:r>
                      <a:endParaRPr lang="en-US" sz="2400" dirty="0" smtClean="0">
                        <a:solidFill>
                          <a:srgbClr val="C00000"/>
                        </a:solidFill>
                      </a:endParaRPr>
                    </a:p>
                    <a:p>
                      <a:endParaRPr lang="en-US" sz="2400" dirty="0">
                        <a:solidFill>
                          <a:srgbClr val="C00000"/>
                        </a:solidFill>
                      </a:endParaRPr>
                    </a:p>
                  </a:txBody>
                  <a:tcPr marL="68580" marR="68580" marT="34290" marB="34290"/>
                </a:tc>
                <a:tc>
                  <a:txBody>
                    <a:bodyPr/>
                    <a:lstStyle/>
                    <a:p>
                      <a:pPr algn="ctr"/>
                      <a:r>
                        <a:rPr lang="en-US" sz="2400" dirty="0" smtClean="0"/>
                        <a:t>4</a:t>
                      </a:r>
                      <a:endParaRPr lang="en-US" sz="2400" dirty="0"/>
                    </a:p>
                  </a:txBody>
                  <a:tcPr marL="68580" marR="68580" marT="34290" marB="34290"/>
                </a:tc>
                <a:extLst>
                  <a:ext uri="{0D108BD9-81ED-4DB2-BD59-A6C34878D82A}">
                    <a16:rowId xmlns="" xmlns:a16="http://schemas.microsoft.com/office/drawing/2014/main" val="10004"/>
                  </a:ext>
                </a:extLst>
              </a:tr>
              <a:tr h="575036">
                <a:tc>
                  <a:txBody>
                    <a:bodyPr/>
                    <a:lstStyle/>
                    <a:p>
                      <a:r>
                        <a:rPr lang="en-US" sz="2400" b="1" dirty="0" smtClean="0">
                          <a:latin typeface="+mj-lt"/>
                        </a:rPr>
                        <a:t>7, 9</a:t>
                      </a:r>
                      <a:r>
                        <a:rPr lang="en-US" sz="2400" b="1" baseline="0" dirty="0" smtClean="0">
                          <a:latin typeface="+mj-lt"/>
                        </a:rPr>
                        <a:t> (9.1, 9.2, 9.3)</a:t>
                      </a:r>
                      <a:endParaRPr lang="en-US" sz="2400" b="1" dirty="0">
                        <a:latin typeface="+mj-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srgbClr val="C00000"/>
                          </a:solidFill>
                        </a:rPr>
                        <a:t> Satellite Regulatory Issues</a:t>
                      </a:r>
                      <a:endParaRPr lang="en-US" sz="2400" dirty="0" smtClean="0">
                        <a:solidFill>
                          <a:srgbClr val="C00000"/>
                        </a:solidFill>
                      </a:endParaRPr>
                    </a:p>
                    <a:p>
                      <a:endParaRPr lang="en-US" sz="2400" dirty="0">
                        <a:solidFill>
                          <a:srgbClr val="C00000"/>
                        </a:solidFill>
                      </a:endParaRPr>
                    </a:p>
                  </a:txBody>
                  <a:tcPr marL="68580" marR="68580" marT="34290" marB="34290"/>
                </a:tc>
                <a:tc>
                  <a:txBody>
                    <a:bodyPr/>
                    <a:lstStyle/>
                    <a:p>
                      <a:pPr algn="ctr"/>
                      <a:r>
                        <a:rPr lang="en-US" sz="2400" dirty="0" smtClean="0"/>
                        <a:t>5</a:t>
                      </a:r>
                      <a:endParaRPr lang="en-US" sz="2400" dirty="0"/>
                    </a:p>
                  </a:txBody>
                  <a:tcPr marL="68580" marR="68580" marT="34290" marB="34290"/>
                </a:tc>
                <a:extLst>
                  <a:ext uri="{0D108BD9-81ED-4DB2-BD59-A6C34878D82A}">
                    <a16:rowId xmlns="" xmlns:a16="http://schemas.microsoft.com/office/drawing/2014/main" val="10005"/>
                  </a:ext>
                </a:extLst>
              </a:tr>
              <a:tr h="418164">
                <a:tc>
                  <a:txBody>
                    <a:bodyPr/>
                    <a:lstStyle/>
                    <a:p>
                      <a:r>
                        <a:rPr lang="en-US" sz="2400" b="1" dirty="0" smtClean="0">
                          <a:latin typeface="+mj-lt"/>
                        </a:rPr>
                        <a:t>2 (2.1 and 2.2), 4, 9, 10</a:t>
                      </a:r>
                      <a:endParaRPr lang="en-US" sz="2400" b="1" dirty="0">
                        <a:latin typeface="+mj-lt"/>
                      </a:endParaRPr>
                    </a:p>
                  </a:txBody>
                  <a:tcPr marL="68580" marR="68580" marT="34290" marB="34290"/>
                </a:tc>
                <a:tc>
                  <a:txBody>
                    <a:bodyPr/>
                    <a:lstStyle/>
                    <a:p>
                      <a:r>
                        <a:rPr lang="en-US" sz="2400" dirty="0" smtClean="0">
                          <a:solidFill>
                            <a:srgbClr val="C00000"/>
                          </a:solidFill>
                        </a:rPr>
                        <a:t>General Issues</a:t>
                      </a:r>
                      <a:endParaRPr lang="en-US" sz="2400" dirty="0">
                        <a:solidFill>
                          <a:srgbClr val="C00000"/>
                        </a:solidFill>
                      </a:endParaRPr>
                    </a:p>
                  </a:txBody>
                  <a:tcPr marL="68580" marR="68580" marT="34290" marB="34290"/>
                </a:tc>
                <a:tc>
                  <a:txBody>
                    <a:bodyPr/>
                    <a:lstStyle/>
                    <a:p>
                      <a:pPr algn="ctr"/>
                      <a:r>
                        <a:rPr lang="en-US" sz="2400" dirty="0" smtClean="0"/>
                        <a:t>6</a:t>
                      </a:r>
                      <a:endParaRPr lang="en-US" sz="2400" dirty="0"/>
                    </a:p>
                  </a:txBody>
                  <a:tcPr marL="68580" marR="68580" marT="34290" marB="34290"/>
                </a:tc>
                <a:extLst>
                  <a:ext uri="{0D108BD9-81ED-4DB2-BD59-A6C34878D82A}">
                    <a16:rowId xmlns="" xmlns:a16="http://schemas.microsoft.com/office/drawing/2014/main" val="10006"/>
                  </a:ext>
                </a:extLst>
              </a:tr>
            </a:tbl>
          </a:graphicData>
        </a:graphic>
      </p:graphicFrame>
      <p:sp>
        <p:nvSpPr>
          <p:cNvPr id="3" name="Rectangle 2"/>
          <p:cNvSpPr/>
          <p:nvPr/>
        </p:nvSpPr>
        <p:spPr>
          <a:xfrm>
            <a:off x="1767778" y="6075735"/>
            <a:ext cx="7336029" cy="461665"/>
          </a:xfrm>
          <a:prstGeom prst="rect">
            <a:avLst/>
          </a:prstGeom>
          <a:solidFill>
            <a:srgbClr val="FFFF00"/>
          </a:solidFill>
        </p:spPr>
        <p:txBody>
          <a:bodyPr wrap="square">
            <a:spAutoFit/>
          </a:bodyPr>
          <a:lstStyle/>
          <a:p>
            <a:pPr algn="ctr"/>
            <a:r>
              <a:rPr lang="en-US" sz="2400" dirty="0"/>
              <a:t>Res. 809 </a:t>
            </a:r>
            <a:r>
              <a:rPr lang="en-US" sz="1400" dirty="0"/>
              <a:t>(WRC-15): </a:t>
            </a:r>
            <a:r>
              <a:rPr lang="en-US" sz="2400" b="1" dirty="0"/>
              <a:t>17 specific and 6 standing Items</a:t>
            </a:r>
          </a:p>
        </p:txBody>
      </p:sp>
    </p:spTree>
    <p:extLst>
      <p:ext uri="{BB962C8B-B14F-4D97-AF65-F5344CB8AC3E}">
        <p14:creationId xmlns:p14="http://schemas.microsoft.com/office/powerpoint/2010/main" val="3917929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847" y="395447"/>
            <a:ext cx="9119233" cy="438565"/>
          </a:xfrm>
        </p:spPr>
        <p:txBody>
          <a:bodyPr>
            <a:noAutofit/>
          </a:bodyPr>
          <a:lstStyle/>
          <a:p>
            <a:pPr algn="l"/>
            <a:r>
              <a:rPr lang="en-US" dirty="0" smtClean="0"/>
              <a:t>IMT spectrum requirements and WRC-19</a:t>
            </a:r>
            <a:endParaRPr lang="fa-IR" sz="3600" dirty="0">
              <a:solidFill>
                <a:srgbClr val="0070C0"/>
              </a:solidFill>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242358" y="1320800"/>
            <a:ext cx="11787082" cy="1817280"/>
          </a:xfrm>
          <a:prstGeom prst="rect">
            <a:avLst/>
          </a:prstGeom>
        </p:spPr>
      </p:pic>
      <p:pic>
        <p:nvPicPr>
          <p:cNvPr id="5" name="Picture 4"/>
          <p:cNvPicPr>
            <a:picLocks noChangeAspect="1"/>
          </p:cNvPicPr>
          <p:nvPr/>
        </p:nvPicPr>
        <p:blipFill>
          <a:blip r:embed="rId3"/>
          <a:stretch>
            <a:fillRect/>
          </a:stretch>
        </p:blipFill>
        <p:spPr>
          <a:xfrm>
            <a:off x="3982084" y="3736628"/>
            <a:ext cx="3383915" cy="2141569"/>
          </a:xfrm>
          <a:prstGeom prst="rect">
            <a:avLst/>
          </a:prstGeom>
        </p:spPr>
      </p:pic>
    </p:spTree>
    <p:extLst>
      <p:ext uri="{BB962C8B-B14F-4D97-AF65-F5344CB8AC3E}">
        <p14:creationId xmlns:p14="http://schemas.microsoft.com/office/powerpoint/2010/main" val="395716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480" y="117476"/>
            <a:ext cx="8295804" cy="1061537"/>
          </a:xfrm>
        </p:spPr>
        <p:txBody>
          <a:bodyPr>
            <a:normAutofit/>
          </a:bodyPr>
          <a:lstStyle/>
          <a:p>
            <a:r>
              <a:rPr lang="en-US" sz="3600" dirty="0">
                <a:solidFill>
                  <a:srgbClr val="0070C0"/>
                </a:solidFill>
                <a:latin typeface="Cambria" panose="02040503050406030204" pitchFamily="18" charset="0"/>
              </a:rPr>
              <a:t>BB applications in MS </a:t>
            </a:r>
            <a:br>
              <a:rPr lang="en-US" sz="3600" dirty="0">
                <a:solidFill>
                  <a:srgbClr val="0070C0"/>
                </a:solidFill>
                <a:latin typeface="Cambria" panose="02040503050406030204" pitchFamily="18" charset="0"/>
              </a:rPr>
            </a:br>
            <a:r>
              <a:rPr lang="en-US" sz="2000" b="1" dirty="0">
                <a:solidFill>
                  <a:srgbClr val="C00000"/>
                </a:solidFill>
              </a:rPr>
              <a:t>(WRC-19 Agenda item 1.13 and 1.16)</a:t>
            </a:r>
          </a:p>
        </p:txBody>
      </p:sp>
      <p:pic>
        <p:nvPicPr>
          <p:cNvPr id="4" name="Picture 3" descr="C:\Users\Robert.cooper\AppData\Local\Microsoft\Windows\Temporary Internet Files\Content.Outlook\1JROWM5E\Evolution figure_rev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2806" y="1627834"/>
            <a:ext cx="3503117" cy="28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71305" y="1120140"/>
            <a:ext cx="11123525" cy="5304515"/>
          </a:xfrm>
        </p:spPr>
        <p:txBody>
          <a:bodyPr>
            <a:noAutofit/>
          </a:bodyPr>
          <a:lstStyle/>
          <a:p>
            <a:r>
              <a:rPr lang="en-US" sz="2400" dirty="0"/>
              <a:t>The following bands, </a:t>
            </a:r>
            <a:r>
              <a:rPr lang="en-US" sz="2400" dirty="0">
                <a:solidFill>
                  <a:schemeClr val="accent6"/>
                </a:solidFill>
              </a:rPr>
              <a:t>which are already allocated to mobile</a:t>
            </a:r>
            <a:r>
              <a:rPr lang="en-US" sz="2400" dirty="0"/>
              <a:t>, will be studied with a view to an IMT-2020 identification: </a:t>
            </a:r>
          </a:p>
          <a:p>
            <a:pPr lvl="1"/>
            <a:r>
              <a:rPr lang="de-DE" sz="2000" dirty="0"/>
              <a:t>24.25 – 27.5 GHz  </a:t>
            </a:r>
          </a:p>
          <a:p>
            <a:pPr lvl="1"/>
            <a:r>
              <a:rPr lang="de-DE" sz="2000" dirty="0"/>
              <a:t>37 – 40.5 GHz</a:t>
            </a:r>
          </a:p>
          <a:p>
            <a:pPr lvl="1"/>
            <a:r>
              <a:rPr lang="de-DE" sz="2000" dirty="0"/>
              <a:t>42.5 – 43.5 GHz </a:t>
            </a:r>
          </a:p>
          <a:p>
            <a:pPr lvl="1"/>
            <a:r>
              <a:rPr lang="de-DE" sz="2000" dirty="0"/>
              <a:t>45.5 – 47 GHz </a:t>
            </a:r>
          </a:p>
          <a:p>
            <a:pPr lvl="1"/>
            <a:r>
              <a:rPr lang="de-DE" sz="2000" dirty="0"/>
              <a:t>47.2 – 50.2 GHz </a:t>
            </a:r>
          </a:p>
          <a:p>
            <a:pPr lvl="1"/>
            <a:r>
              <a:rPr lang="de-DE" sz="2000" dirty="0"/>
              <a:t>50.4 – 52.6 GHz</a:t>
            </a:r>
          </a:p>
          <a:p>
            <a:pPr lvl="1"/>
            <a:r>
              <a:rPr lang="de-DE" sz="2000" dirty="0"/>
              <a:t>66 – 76 GHz</a:t>
            </a:r>
          </a:p>
          <a:p>
            <a:pPr lvl="1"/>
            <a:r>
              <a:rPr lang="de-DE" sz="2000" dirty="0"/>
              <a:t> 81 – 86 GHz</a:t>
            </a:r>
          </a:p>
          <a:p>
            <a:r>
              <a:rPr lang="en-US" sz="2400" dirty="0"/>
              <a:t>The following bands will also be studied, although </a:t>
            </a:r>
            <a:r>
              <a:rPr lang="en-US" sz="2400" dirty="0">
                <a:solidFill>
                  <a:srgbClr val="C00000"/>
                </a:solidFill>
              </a:rPr>
              <a:t>they do not currently have global mobile allocations</a:t>
            </a:r>
            <a:r>
              <a:rPr lang="en-US" sz="2400" dirty="0"/>
              <a:t>: </a:t>
            </a:r>
            <a:r>
              <a:rPr lang="en-US" sz="1800" dirty="0"/>
              <a:t>Res. 238 (WRC-15) </a:t>
            </a:r>
          </a:p>
          <a:p>
            <a:pPr lvl="1"/>
            <a:r>
              <a:rPr lang="en-US" sz="2000" dirty="0"/>
              <a:t>31.8 – 33.4 GHz</a:t>
            </a:r>
          </a:p>
          <a:p>
            <a:pPr lvl="1"/>
            <a:r>
              <a:rPr lang="en-US" sz="2000" dirty="0"/>
              <a:t>40.5 – 42.5 GHz</a:t>
            </a:r>
          </a:p>
          <a:p>
            <a:pPr lvl="1"/>
            <a:r>
              <a:rPr lang="en-US" sz="2000" dirty="0"/>
              <a:t>47 - 47.2 GHz</a:t>
            </a:r>
            <a:endParaRPr lang="de-DE" sz="2000" dirty="0"/>
          </a:p>
        </p:txBody>
      </p:sp>
    </p:spTree>
    <p:extLst>
      <p:ext uri="{BB962C8B-B14F-4D97-AF65-F5344CB8AC3E}">
        <p14:creationId xmlns:p14="http://schemas.microsoft.com/office/powerpoint/2010/main" val="162603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6236"/>
            <a:ext cx="9780396" cy="796153"/>
          </a:xfrm>
        </p:spPr>
        <p:txBody>
          <a:bodyPr>
            <a:noAutofit/>
          </a:bodyPr>
          <a:lstStyle/>
          <a:p>
            <a:r>
              <a:rPr lang="en-US" sz="3600" dirty="0">
                <a:solidFill>
                  <a:srgbClr val="0070C0"/>
                </a:solidFill>
                <a:latin typeface="Cambria" panose="02040503050406030204" pitchFamily="18" charset="0"/>
              </a:rPr>
              <a:t>Overlapping Bands in WRC-19 Agenda Items</a:t>
            </a:r>
          </a:p>
        </p:txBody>
      </p:sp>
      <p:graphicFrame>
        <p:nvGraphicFramePr>
          <p:cNvPr id="7" name="Table 6"/>
          <p:cNvGraphicFramePr>
            <a:graphicFrameLocks noGrp="1"/>
          </p:cNvGraphicFramePr>
          <p:nvPr>
            <p:extLst/>
          </p:nvPr>
        </p:nvGraphicFramePr>
        <p:xfrm>
          <a:off x="371790" y="1065123"/>
          <a:ext cx="10781880" cy="4636937"/>
        </p:xfrm>
        <a:graphic>
          <a:graphicData uri="http://schemas.openxmlformats.org/drawingml/2006/table">
            <a:tbl>
              <a:tblPr firstRow="1" firstCol="1" bandRow="1">
                <a:tableStyleId>{BC89EF96-8CEA-46FF-86C4-4CE0E7609802}</a:tableStyleId>
              </a:tblPr>
              <a:tblGrid>
                <a:gridCol w="2779189">
                  <a:extLst>
                    <a:ext uri="{9D8B030D-6E8A-4147-A177-3AD203B41FA5}">
                      <a16:colId xmlns="" xmlns:a16="http://schemas.microsoft.com/office/drawing/2014/main" val="20000"/>
                    </a:ext>
                  </a:extLst>
                </a:gridCol>
                <a:gridCol w="2486828">
                  <a:extLst>
                    <a:ext uri="{9D8B030D-6E8A-4147-A177-3AD203B41FA5}">
                      <a16:colId xmlns="" xmlns:a16="http://schemas.microsoft.com/office/drawing/2014/main" val="20001"/>
                    </a:ext>
                  </a:extLst>
                </a:gridCol>
                <a:gridCol w="2985565">
                  <a:extLst>
                    <a:ext uri="{9D8B030D-6E8A-4147-A177-3AD203B41FA5}">
                      <a16:colId xmlns="" xmlns:a16="http://schemas.microsoft.com/office/drawing/2014/main" val="20002"/>
                    </a:ext>
                  </a:extLst>
                </a:gridCol>
                <a:gridCol w="2530298">
                  <a:extLst>
                    <a:ext uri="{9D8B030D-6E8A-4147-A177-3AD203B41FA5}">
                      <a16:colId xmlns="" xmlns:a16="http://schemas.microsoft.com/office/drawing/2014/main" val="20003"/>
                    </a:ext>
                  </a:extLst>
                </a:gridCol>
              </a:tblGrid>
              <a:tr h="951693">
                <a:tc>
                  <a:txBody>
                    <a:bodyPr/>
                    <a:lstStyle/>
                    <a:p>
                      <a:pPr algn="ctr" hangingPunct="0">
                        <a:lnSpc>
                          <a:spcPts val="1400"/>
                        </a:lnSpc>
                        <a:spcBef>
                          <a:spcPts val="400"/>
                        </a:spcBef>
                        <a:spcAft>
                          <a:spcPts val="400"/>
                        </a:spcAft>
                        <a:tabLst>
                          <a:tab pos="504190" algn="l"/>
                          <a:tab pos="756285" algn="l"/>
                          <a:tab pos="1008380" algn="l"/>
                          <a:tab pos="1260475" algn="l"/>
                        </a:tabLst>
                      </a:pPr>
                      <a:r>
                        <a:rPr lang="en-US" sz="1800" dirty="0">
                          <a:solidFill>
                            <a:schemeClr val="bg1"/>
                          </a:solidFill>
                          <a:effectLst/>
                        </a:rPr>
                        <a:t>1.6 </a:t>
                      </a:r>
                      <a:r>
                        <a:rPr lang="en-US" sz="1800" dirty="0" smtClean="0">
                          <a:solidFill>
                            <a:schemeClr val="bg1"/>
                          </a:solidFill>
                          <a:effectLst/>
                        </a:rPr>
                        <a:t>– NGSO FSS</a:t>
                      </a:r>
                    </a:p>
                    <a:p>
                      <a:pPr algn="ctr" hangingPunct="0">
                        <a:lnSpc>
                          <a:spcPts val="1400"/>
                        </a:lnSpc>
                        <a:spcBef>
                          <a:spcPts val="400"/>
                        </a:spcBef>
                        <a:spcAft>
                          <a:spcPts val="400"/>
                        </a:spcAft>
                        <a:tabLst>
                          <a:tab pos="504190" algn="l"/>
                          <a:tab pos="756285" algn="l"/>
                          <a:tab pos="1008380" algn="l"/>
                          <a:tab pos="1260475" algn="l"/>
                        </a:tabLst>
                      </a:pPr>
                      <a:r>
                        <a:rPr lang="en-US" sz="1800" dirty="0" smtClean="0">
                          <a:solidFill>
                            <a:schemeClr val="bg1"/>
                          </a:solidFill>
                          <a:effectLst/>
                        </a:rPr>
                        <a:t>Res</a:t>
                      </a:r>
                      <a:r>
                        <a:rPr lang="en-US" sz="1800" dirty="0">
                          <a:solidFill>
                            <a:schemeClr val="bg1"/>
                          </a:solidFill>
                          <a:effectLst/>
                        </a:rPr>
                        <a:t>. </a:t>
                      </a:r>
                      <a:r>
                        <a:rPr lang="en-US" sz="1800" dirty="0" smtClean="0">
                          <a:solidFill>
                            <a:schemeClr val="bg1"/>
                          </a:solidFill>
                          <a:effectLst/>
                        </a:rPr>
                        <a:t>159</a:t>
                      </a:r>
                      <a:r>
                        <a:rPr lang="en-US" sz="1400" dirty="0" smtClean="0">
                          <a:solidFill>
                            <a:schemeClr val="bg1"/>
                          </a:solidFill>
                          <a:effectLst/>
                        </a:rPr>
                        <a:t> (WRC-15)</a:t>
                      </a:r>
                      <a:endParaRPr lang="en-US" sz="27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nchor="ctr">
                    <a:solidFill>
                      <a:schemeClr val="accent5"/>
                    </a:solidFill>
                  </a:tcP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1800" dirty="0">
                          <a:solidFill>
                            <a:schemeClr val="bg1"/>
                          </a:solidFill>
                          <a:effectLst/>
                        </a:rPr>
                        <a:t>1.13 </a:t>
                      </a:r>
                      <a:r>
                        <a:rPr lang="en-US" sz="1800" dirty="0" smtClean="0">
                          <a:solidFill>
                            <a:schemeClr val="bg1"/>
                          </a:solidFill>
                          <a:effectLst/>
                        </a:rPr>
                        <a:t>– IMT</a:t>
                      </a:r>
                    </a:p>
                    <a:p>
                      <a:pPr algn="ctr" hangingPunct="0">
                        <a:lnSpc>
                          <a:spcPts val="1400"/>
                        </a:lnSpc>
                        <a:spcBef>
                          <a:spcPts val="400"/>
                        </a:spcBef>
                        <a:spcAft>
                          <a:spcPts val="400"/>
                        </a:spcAft>
                        <a:tabLst>
                          <a:tab pos="504190" algn="l"/>
                          <a:tab pos="756285" algn="l"/>
                          <a:tab pos="1008380" algn="l"/>
                          <a:tab pos="1260475" algn="l"/>
                        </a:tabLst>
                      </a:pPr>
                      <a:r>
                        <a:rPr lang="en-US" sz="1800" dirty="0" smtClean="0">
                          <a:solidFill>
                            <a:schemeClr val="bg1"/>
                          </a:solidFill>
                          <a:effectLst/>
                        </a:rPr>
                        <a:t>Res</a:t>
                      </a:r>
                      <a:r>
                        <a:rPr lang="en-US" sz="1800" dirty="0">
                          <a:solidFill>
                            <a:schemeClr val="bg1"/>
                          </a:solidFill>
                          <a:effectLst/>
                        </a:rPr>
                        <a:t>. </a:t>
                      </a:r>
                      <a:r>
                        <a:rPr lang="en-US" sz="1800" dirty="0" smtClean="0">
                          <a:solidFill>
                            <a:schemeClr val="bg1"/>
                          </a:solidFill>
                          <a:effectLst/>
                        </a:rPr>
                        <a:t>238</a:t>
                      </a:r>
                      <a:r>
                        <a:rPr lang="en-US" sz="1400" dirty="0" smtClean="0">
                          <a:solidFill>
                            <a:schemeClr val="bg1"/>
                          </a:solidFill>
                          <a:effectLst/>
                        </a:rPr>
                        <a:t> (WRC-15)</a:t>
                      </a:r>
                      <a:endParaRPr lang="en-US" sz="27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20479" marR="20479" marT="0" marB="0" anchor="ctr">
                    <a:solidFill>
                      <a:schemeClr val="accent5"/>
                    </a:solidFill>
                  </a:tcP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1800" dirty="0">
                          <a:solidFill>
                            <a:schemeClr val="bg1"/>
                          </a:solidFill>
                          <a:effectLst/>
                        </a:rPr>
                        <a:t>1.14 </a:t>
                      </a:r>
                      <a:r>
                        <a:rPr lang="en-US" sz="1800" dirty="0" smtClean="0">
                          <a:solidFill>
                            <a:schemeClr val="bg1"/>
                          </a:solidFill>
                          <a:effectLst/>
                        </a:rPr>
                        <a:t>– HAPS</a:t>
                      </a:r>
                    </a:p>
                    <a:p>
                      <a:pPr algn="ctr" hangingPunct="0">
                        <a:lnSpc>
                          <a:spcPts val="1400"/>
                        </a:lnSpc>
                        <a:spcBef>
                          <a:spcPts val="400"/>
                        </a:spcBef>
                        <a:spcAft>
                          <a:spcPts val="400"/>
                        </a:spcAft>
                        <a:tabLst>
                          <a:tab pos="504190" algn="l"/>
                          <a:tab pos="756285" algn="l"/>
                          <a:tab pos="1008380" algn="l"/>
                          <a:tab pos="1260475" algn="l"/>
                        </a:tabLst>
                      </a:pPr>
                      <a:r>
                        <a:rPr lang="en-US" sz="1800" dirty="0" smtClean="0">
                          <a:solidFill>
                            <a:schemeClr val="bg1"/>
                          </a:solidFill>
                          <a:effectLst/>
                        </a:rPr>
                        <a:t>Res</a:t>
                      </a:r>
                      <a:r>
                        <a:rPr lang="en-US" sz="1800" dirty="0">
                          <a:solidFill>
                            <a:schemeClr val="bg1"/>
                          </a:solidFill>
                          <a:effectLst/>
                        </a:rPr>
                        <a:t>. 160</a:t>
                      </a:r>
                      <a:r>
                        <a:rPr lang="en-US" sz="1400" dirty="0">
                          <a:solidFill>
                            <a:schemeClr val="bg1"/>
                          </a:solidFill>
                          <a:effectLst/>
                        </a:rPr>
                        <a:t> </a:t>
                      </a:r>
                      <a:r>
                        <a:rPr lang="en-US" sz="1400" dirty="0" smtClean="0">
                          <a:solidFill>
                            <a:schemeClr val="bg1"/>
                          </a:solidFill>
                          <a:effectLst/>
                        </a:rPr>
                        <a:t>(WRC-15)</a:t>
                      </a:r>
                      <a:endParaRPr lang="en-US" sz="27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20479" marR="20479" marT="0" marB="0" anchor="ctr">
                    <a:solidFill>
                      <a:schemeClr val="accent5"/>
                    </a:solidFill>
                  </a:tcP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1800" dirty="0" smtClean="0">
                          <a:solidFill>
                            <a:schemeClr val="bg1"/>
                          </a:solidFill>
                          <a:effectLst/>
                        </a:rPr>
                        <a:t>9.1 </a:t>
                      </a:r>
                      <a:r>
                        <a:rPr lang="en-US" sz="1500" dirty="0" smtClean="0">
                          <a:solidFill>
                            <a:schemeClr val="bg1"/>
                          </a:solidFill>
                          <a:effectLst/>
                        </a:rPr>
                        <a:t>(9.1.9) </a:t>
                      </a:r>
                      <a:r>
                        <a:rPr lang="en-US" sz="1800" dirty="0" smtClean="0">
                          <a:solidFill>
                            <a:schemeClr val="bg1"/>
                          </a:solidFill>
                          <a:effectLst/>
                        </a:rPr>
                        <a:t>– FSS</a:t>
                      </a:r>
                    </a:p>
                    <a:p>
                      <a:pPr algn="ctr" hangingPunct="0">
                        <a:lnSpc>
                          <a:spcPts val="1400"/>
                        </a:lnSpc>
                        <a:spcBef>
                          <a:spcPts val="400"/>
                        </a:spcBef>
                        <a:spcAft>
                          <a:spcPts val="400"/>
                        </a:spcAft>
                        <a:tabLst>
                          <a:tab pos="504190" algn="l"/>
                          <a:tab pos="756285" algn="l"/>
                          <a:tab pos="1008380" algn="l"/>
                          <a:tab pos="1260475" algn="l"/>
                        </a:tabLst>
                      </a:pPr>
                      <a:r>
                        <a:rPr lang="en-US" sz="1800" dirty="0" smtClean="0">
                          <a:solidFill>
                            <a:schemeClr val="bg1"/>
                          </a:solidFill>
                          <a:effectLst/>
                        </a:rPr>
                        <a:t>Res. 162</a:t>
                      </a:r>
                      <a:r>
                        <a:rPr lang="en-US" sz="1200" dirty="0" smtClean="0">
                          <a:solidFill>
                            <a:schemeClr val="bg1"/>
                          </a:solidFill>
                          <a:effectLst/>
                        </a:rPr>
                        <a:t> (WRC-15)</a:t>
                      </a:r>
                      <a:endParaRPr lang="en-US" sz="2700" dirty="0" smtClean="0">
                        <a:solidFill>
                          <a:schemeClr val="bg1"/>
                        </a:solidFill>
                        <a:effectLst/>
                      </a:endParaRPr>
                    </a:p>
                  </a:txBody>
                  <a:tcPr marL="51435" marR="51435" marT="0" marB="0" anchor="ctr">
                    <a:solidFill>
                      <a:schemeClr val="accent5"/>
                    </a:solidFill>
                  </a:tcPr>
                </a:tc>
                <a:extLst>
                  <a:ext uri="{0D108BD9-81ED-4DB2-BD59-A6C34878D82A}">
                    <a16:rowId xmlns="" xmlns:a16="http://schemas.microsoft.com/office/drawing/2014/main" val="10000"/>
                  </a:ext>
                </a:extLst>
              </a:tr>
              <a:tr h="630176">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000" dirty="0">
                          <a:effectLst/>
                          <a:latin typeface="Cambria Math" panose="02040503050406030204" pitchFamily="18" charset="0"/>
                          <a:ea typeface="Cambria Math" panose="02040503050406030204" pitchFamily="18" charset="0"/>
                        </a:rPr>
                        <a:t> </a:t>
                      </a:r>
                      <a:endParaRPr lang="en-US" sz="3600" dirty="0">
                        <a:solidFill>
                          <a:schemeClr val="tx1"/>
                        </a:solidFill>
                        <a:effectLst/>
                        <a:latin typeface="Cambria Math" panose="02040503050406030204" pitchFamily="18" charset="0"/>
                        <a:ea typeface="Cambria Math" panose="02040503050406030204" pitchFamily="18" charset="0"/>
                        <a:cs typeface="Calibri" panose="020F0502020204030204" pitchFamily="34" charset="0"/>
                      </a:endParaRPr>
                    </a:p>
                  </a:txBody>
                  <a:tcPr marL="51435" marR="51435"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800" dirty="0" smtClean="0">
                          <a:effectLst/>
                          <a:latin typeface="Cambria Math" panose="02040503050406030204" pitchFamily="18" charset="0"/>
                          <a:ea typeface="Cambria Math" panose="02040503050406030204" pitchFamily="18" charset="0"/>
                        </a:rPr>
                        <a:t>24.25 - 27.5</a:t>
                      </a: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20479" marR="20479"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800" dirty="0" smtClean="0">
                          <a:effectLst/>
                          <a:latin typeface="Cambria Math" panose="02040503050406030204" pitchFamily="18" charset="0"/>
                          <a:ea typeface="Cambria Math" panose="02040503050406030204" pitchFamily="18" charset="0"/>
                        </a:rPr>
                        <a:t>24.25 - 27.5 </a:t>
                      </a:r>
                      <a:r>
                        <a:rPr lang="en-US" sz="2800" dirty="0">
                          <a:effectLst/>
                          <a:latin typeface="Cambria Math" panose="02040503050406030204" pitchFamily="18" charset="0"/>
                          <a:ea typeface="Cambria Math" panose="02040503050406030204" pitchFamily="18" charset="0"/>
                        </a:rPr>
                        <a:t>(</a:t>
                      </a:r>
                      <a:r>
                        <a:rPr lang="en-US" sz="2000" dirty="0" smtClean="0">
                          <a:effectLst/>
                          <a:latin typeface="Cambria Math" panose="02040503050406030204" pitchFamily="18" charset="0"/>
                          <a:ea typeface="Cambria Math" panose="02040503050406030204" pitchFamily="18" charset="0"/>
                        </a:rPr>
                        <a:t>Reg. 2</a:t>
                      </a:r>
                      <a:r>
                        <a:rPr lang="en-US" sz="2000" dirty="0">
                          <a:effectLst/>
                          <a:latin typeface="Cambria Math" panose="02040503050406030204" pitchFamily="18" charset="0"/>
                          <a:ea typeface="Cambria Math" panose="02040503050406030204" pitchFamily="18" charset="0"/>
                        </a:rPr>
                        <a:t>)</a:t>
                      </a: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20479" marR="20479"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000" dirty="0">
                          <a:effectLst/>
                          <a:latin typeface="Cambria Math" panose="02040503050406030204" pitchFamily="18" charset="0"/>
                          <a:ea typeface="Cambria Math" panose="02040503050406030204" pitchFamily="18" charset="0"/>
                        </a:rPr>
                        <a:t> </a:t>
                      </a:r>
                      <a:endParaRPr lang="en-US" sz="2000" dirty="0" smtClean="0">
                        <a:effectLst/>
                        <a:latin typeface="Cambria Math" panose="02040503050406030204" pitchFamily="18" charset="0"/>
                        <a:ea typeface="Cambria Math" panose="02040503050406030204" pitchFamily="18" charset="0"/>
                      </a:endParaRPr>
                    </a:p>
                    <a:p>
                      <a:pPr algn="ctr" hangingPunct="0">
                        <a:lnSpc>
                          <a:spcPts val="1400"/>
                        </a:lnSpc>
                        <a:spcBef>
                          <a:spcPts val="400"/>
                        </a:spcBef>
                        <a:spcAft>
                          <a:spcPts val="400"/>
                        </a:spcAft>
                        <a:tabLst>
                          <a:tab pos="504190" algn="l"/>
                          <a:tab pos="756285" algn="l"/>
                          <a:tab pos="1008380" algn="l"/>
                          <a:tab pos="1260475" algn="l"/>
                        </a:tabLst>
                      </a:pP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51435" marR="51435" marT="0" marB="0"/>
                </a:tc>
                <a:extLst>
                  <a:ext uri="{0D108BD9-81ED-4DB2-BD59-A6C34878D82A}">
                    <a16:rowId xmlns="" xmlns:a16="http://schemas.microsoft.com/office/drawing/2014/main" val="10001"/>
                  </a:ext>
                </a:extLst>
              </a:tr>
              <a:tr h="630176">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800" b="0" dirty="0" smtClean="0">
                          <a:effectLst/>
                          <a:latin typeface="Cambria Math" panose="02040503050406030204" pitchFamily="18" charset="0"/>
                          <a:ea typeface="Cambria Math" panose="02040503050406030204" pitchFamily="18" charset="0"/>
                        </a:rPr>
                        <a:t>37.5 - 39.5 </a:t>
                      </a:r>
                      <a:r>
                        <a:rPr lang="en-US" sz="2000" b="0" dirty="0">
                          <a:effectLst/>
                          <a:latin typeface="Cambria Math" panose="02040503050406030204" pitchFamily="18" charset="0"/>
                          <a:ea typeface="Cambria Math" panose="02040503050406030204" pitchFamily="18" charset="0"/>
                        </a:rPr>
                        <a:t>(s-E*)</a:t>
                      </a:r>
                      <a:endParaRPr lang="en-US" sz="3600" b="0" dirty="0">
                        <a:solidFill>
                          <a:schemeClr val="tx1"/>
                        </a:solidFill>
                        <a:effectLst/>
                        <a:latin typeface="Cambria Math" panose="02040503050406030204" pitchFamily="18" charset="0"/>
                        <a:ea typeface="Cambria Math" panose="02040503050406030204" pitchFamily="18" charset="0"/>
                        <a:cs typeface="Calibri" panose="020F0502020204030204" pitchFamily="34" charset="0"/>
                      </a:endParaRPr>
                    </a:p>
                  </a:txBody>
                  <a:tcPr marL="51435" marR="51435"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800" dirty="0" smtClean="0">
                          <a:effectLst/>
                          <a:latin typeface="Cambria Math" panose="02040503050406030204" pitchFamily="18" charset="0"/>
                          <a:ea typeface="Cambria Math" panose="02040503050406030204" pitchFamily="18" charset="0"/>
                        </a:rPr>
                        <a:t>37 - 40.5</a:t>
                      </a: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20479" marR="20479"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800" dirty="0" smtClean="0">
                          <a:effectLst/>
                          <a:latin typeface="Cambria Math" panose="02040503050406030204" pitchFamily="18" charset="0"/>
                          <a:ea typeface="Cambria Math" panose="02040503050406030204" pitchFamily="18" charset="0"/>
                        </a:rPr>
                        <a:t>38 ‑ 39.5 </a:t>
                      </a:r>
                      <a:r>
                        <a:rPr lang="en-US" sz="2000" dirty="0">
                          <a:effectLst/>
                          <a:latin typeface="Cambria Math" panose="02040503050406030204" pitchFamily="18" charset="0"/>
                          <a:ea typeface="Cambria Math" panose="02040503050406030204" pitchFamily="18" charset="0"/>
                        </a:rPr>
                        <a:t>(globally)</a:t>
                      </a: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20479" marR="20479"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endParaRPr lang="en-US" sz="2000" dirty="0" smtClean="0">
                        <a:effectLst/>
                        <a:latin typeface="Cambria Math" panose="02040503050406030204" pitchFamily="18" charset="0"/>
                        <a:ea typeface="Cambria Math" panose="02040503050406030204" pitchFamily="18" charset="0"/>
                      </a:endParaRPr>
                    </a:p>
                    <a:p>
                      <a:pPr algn="ctr" hangingPunct="0">
                        <a:lnSpc>
                          <a:spcPts val="1400"/>
                        </a:lnSpc>
                        <a:spcBef>
                          <a:spcPts val="400"/>
                        </a:spcBef>
                        <a:spcAft>
                          <a:spcPts val="400"/>
                        </a:spcAft>
                        <a:tabLst>
                          <a:tab pos="504190" algn="l"/>
                          <a:tab pos="756285" algn="l"/>
                          <a:tab pos="1008380" algn="l"/>
                          <a:tab pos="1260475" algn="l"/>
                        </a:tabLst>
                      </a:pP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51435" marR="51435" marT="0" marB="0"/>
                </a:tc>
                <a:extLst>
                  <a:ext uri="{0D108BD9-81ED-4DB2-BD59-A6C34878D82A}">
                    <a16:rowId xmlns="" xmlns:a16="http://schemas.microsoft.com/office/drawing/2014/main" val="10002"/>
                  </a:ext>
                </a:extLst>
              </a:tr>
              <a:tr h="630176">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800" b="0" dirty="0" smtClean="0">
                          <a:effectLst/>
                          <a:latin typeface="Cambria Math" panose="02040503050406030204" pitchFamily="18" charset="0"/>
                          <a:ea typeface="Cambria Math" panose="02040503050406030204" pitchFamily="18" charset="0"/>
                        </a:rPr>
                        <a:t>39.5 - 42.5</a:t>
                      </a:r>
                      <a:r>
                        <a:rPr lang="en-US" sz="2000" b="0" dirty="0" smtClean="0">
                          <a:effectLst/>
                          <a:latin typeface="Cambria Math" panose="02040503050406030204" pitchFamily="18" charset="0"/>
                          <a:ea typeface="Cambria Math" panose="02040503050406030204" pitchFamily="18" charset="0"/>
                        </a:rPr>
                        <a:t> </a:t>
                      </a:r>
                      <a:r>
                        <a:rPr lang="en-US" sz="2000" b="0" dirty="0">
                          <a:effectLst/>
                          <a:latin typeface="Cambria Math" panose="02040503050406030204" pitchFamily="18" charset="0"/>
                          <a:ea typeface="Cambria Math" panose="02040503050406030204" pitchFamily="18" charset="0"/>
                        </a:rPr>
                        <a:t>(s-E*)</a:t>
                      </a:r>
                      <a:endParaRPr lang="en-US" sz="3600" b="0" dirty="0">
                        <a:solidFill>
                          <a:schemeClr val="tx1"/>
                        </a:solidFill>
                        <a:effectLst/>
                        <a:latin typeface="Cambria Math" panose="02040503050406030204" pitchFamily="18" charset="0"/>
                        <a:ea typeface="Cambria Math" panose="02040503050406030204" pitchFamily="18" charset="0"/>
                        <a:cs typeface="Calibri" panose="020F0502020204030204" pitchFamily="34" charset="0"/>
                      </a:endParaRPr>
                    </a:p>
                  </a:txBody>
                  <a:tcPr marL="51435" marR="51435"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800" dirty="0" smtClean="0">
                          <a:effectLst/>
                          <a:latin typeface="Cambria Math" panose="02040503050406030204" pitchFamily="18" charset="0"/>
                          <a:ea typeface="Cambria Math" panose="02040503050406030204" pitchFamily="18" charset="0"/>
                        </a:rPr>
                        <a:t>40.5 - 42.5</a:t>
                      </a: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20479" marR="20479"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000" dirty="0">
                          <a:effectLst/>
                          <a:latin typeface="Cambria Math" panose="02040503050406030204" pitchFamily="18" charset="0"/>
                          <a:ea typeface="Cambria Math" panose="02040503050406030204" pitchFamily="18" charset="0"/>
                        </a:rPr>
                        <a:t> </a:t>
                      </a: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20479" marR="20479"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endParaRPr lang="en-US" sz="2000" dirty="0" smtClean="0">
                        <a:effectLst/>
                        <a:latin typeface="Cambria Math" panose="02040503050406030204" pitchFamily="18" charset="0"/>
                        <a:ea typeface="Cambria Math" panose="02040503050406030204" pitchFamily="18" charset="0"/>
                      </a:endParaRPr>
                    </a:p>
                    <a:p>
                      <a:pPr algn="ctr" hangingPunct="0">
                        <a:lnSpc>
                          <a:spcPts val="1400"/>
                        </a:lnSpc>
                        <a:spcBef>
                          <a:spcPts val="400"/>
                        </a:spcBef>
                        <a:spcAft>
                          <a:spcPts val="400"/>
                        </a:spcAft>
                        <a:tabLst>
                          <a:tab pos="504190" algn="l"/>
                          <a:tab pos="756285" algn="l"/>
                          <a:tab pos="1008380" algn="l"/>
                          <a:tab pos="1260475" algn="l"/>
                        </a:tabLst>
                      </a:pP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51435" marR="51435" marT="0" marB="0"/>
                </a:tc>
                <a:extLst>
                  <a:ext uri="{0D108BD9-81ED-4DB2-BD59-A6C34878D82A}">
                    <a16:rowId xmlns="" xmlns:a16="http://schemas.microsoft.com/office/drawing/2014/main" val="10003"/>
                  </a:ext>
                </a:extLst>
              </a:tr>
              <a:tr h="582270">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800" b="0" dirty="0" smtClean="0">
                          <a:effectLst/>
                          <a:latin typeface="Cambria Math" panose="02040503050406030204" pitchFamily="18" charset="0"/>
                          <a:ea typeface="Cambria Math" panose="02040503050406030204" pitchFamily="18" charset="0"/>
                        </a:rPr>
                        <a:t>47.2 - 50.2</a:t>
                      </a:r>
                      <a:r>
                        <a:rPr lang="en-US" sz="2000" b="0" dirty="0" smtClean="0">
                          <a:effectLst/>
                          <a:latin typeface="Cambria Math" panose="02040503050406030204" pitchFamily="18" charset="0"/>
                          <a:ea typeface="Cambria Math" panose="02040503050406030204" pitchFamily="18" charset="0"/>
                        </a:rPr>
                        <a:t> </a:t>
                      </a:r>
                      <a:r>
                        <a:rPr lang="en-US" sz="2000" b="0" dirty="0">
                          <a:effectLst/>
                          <a:latin typeface="Cambria Math" panose="02040503050406030204" pitchFamily="18" charset="0"/>
                          <a:ea typeface="Cambria Math" panose="02040503050406030204" pitchFamily="18" charset="0"/>
                        </a:rPr>
                        <a:t>(E-s*)</a:t>
                      </a:r>
                      <a:endParaRPr lang="en-US" sz="3600" b="0" dirty="0">
                        <a:solidFill>
                          <a:schemeClr val="tx1"/>
                        </a:solidFill>
                        <a:effectLst/>
                        <a:latin typeface="Cambria Math" panose="02040503050406030204" pitchFamily="18" charset="0"/>
                        <a:ea typeface="Cambria Math" panose="02040503050406030204" pitchFamily="18" charset="0"/>
                        <a:cs typeface="Calibri" panose="020F0502020204030204" pitchFamily="34" charset="0"/>
                      </a:endParaRPr>
                    </a:p>
                  </a:txBody>
                  <a:tcPr marL="51435" marR="51435"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800" dirty="0" smtClean="0">
                          <a:effectLst/>
                          <a:latin typeface="Cambria Math" panose="02040503050406030204" pitchFamily="18" charset="0"/>
                          <a:ea typeface="Cambria Math" panose="02040503050406030204" pitchFamily="18" charset="0"/>
                        </a:rPr>
                        <a:t>47.2 - 50.2</a:t>
                      </a: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20479" marR="20479"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000" dirty="0">
                          <a:effectLst/>
                          <a:latin typeface="Cambria Math" panose="02040503050406030204" pitchFamily="18" charset="0"/>
                          <a:ea typeface="Cambria Math" panose="02040503050406030204" pitchFamily="18" charset="0"/>
                        </a:rPr>
                        <a:t> </a:t>
                      </a: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20479" marR="20479"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51435" marR="51435" marT="0" marB="0"/>
                </a:tc>
                <a:extLst>
                  <a:ext uri="{0D108BD9-81ED-4DB2-BD59-A6C34878D82A}">
                    <a16:rowId xmlns="" xmlns:a16="http://schemas.microsoft.com/office/drawing/2014/main" val="10004"/>
                  </a:ext>
                </a:extLst>
              </a:tr>
              <a:tr h="582270">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800" b="0" dirty="0" smtClean="0">
                          <a:effectLst/>
                          <a:latin typeface="Cambria Math" panose="02040503050406030204" pitchFamily="18" charset="0"/>
                          <a:ea typeface="Cambria Math" panose="02040503050406030204" pitchFamily="18" charset="0"/>
                        </a:rPr>
                        <a:t>50.4 - 51.4</a:t>
                      </a:r>
                      <a:r>
                        <a:rPr lang="en-US" sz="2000" b="0" dirty="0" smtClean="0">
                          <a:effectLst/>
                          <a:latin typeface="Cambria Math" panose="02040503050406030204" pitchFamily="18" charset="0"/>
                          <a:ea typeface="Cambria Math" panose="02040503050406030204" pitchFamily="18" charset="0"/>
                        </a:rPr>
                        <a:t> </a:t>
                      </a:r>
                      <a:r>
                        <a:rPr lang="en-US" sz="2000" b="0" dirty="0">
                          <a:effectLst/>
                          <a:latin typeface="Cambria Math" panose="02040503050406030204" pitchFamily="18" charset="0"/>
                          <a:ea typeface="Cambria Math" panose="02040503050406030204" pitchFamily="18" charset="0"/>
                        </a:rPr>
                        <a:t>(E-s*)</a:t>
                      </a:r>
                      <a:endParaRPr lang="en-US" sz="3600" b="0" dirty="0">
                        <a:solidFill>
                          <a:schemeClr val="tx1"/>
                        </a:solidFill>
                        <a:effectLst/>
                        <a:latin typeface="Cambria Math" panose="02040503050406030204" pitchFamily="18" charset="0"/>
                        <a:ea typeface="Cambria Math" panose="02040503050406030204" pitchFamily="18" charset="0"/>
                        <a:cs typeface="Calibri" panose="020F0502020204030204" pitchFamily="34" charset="0"/>
                      </a:endParaRPr>
                    </a:p>
                  </a:txBody>
                  <a:tcPr marL="51435" marR="51435"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800" dirty="0" smtClean="0">
                          <a:effectLst/>
                          <a:latin typeface="Cambria Math" panose="02040503050406030204" pitchFamily="18" charset="0"/>
                          <a:ea typeface="Cambria Math" panose="02040503050406030204" pitchFamily="18" charset="0"/>
                        </a:rPr>
                        <a:t>50.4 - 52.6</a:t>
                      </a: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20479" marR="20479"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000" dirty="0">
                          <a:effectLst/>
                          <a:latin typeface="Cambria Math" panose="02040503050406030204" pitchFamily="18" charset="0"/>
                          <a:ea typeface="Cambria Math" panose="02040503050406030204" pitchFamily="18" charset="0"/>
                        </a:rPr>
                        <a:t> </a:t>
                      </a: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20479" marR="20479" marT="0" marB="0" anchor="ctr"/>
                </a:tc>
                <a:tc>
                  <a:txBody>
                    <a:bodyPr/>
                    <a:lstStyle/>
                    <a:p>
                      <a:pPr algn="ctr" hangingPunct="0">
                        <a:lnSpc>
                          <a:spcPts val="1400"/>
                        </a:lnSpc>
                        <a:spcBef>
                          <a:spcPts val="400"/>
                        </a:spcBef>
                        <a:spcAft>
                          <a:spcPts val="400"/>
                        </a:spcAft>
                        <a:tabLst>
                          <a:tab pos="504190" algn="l"/>
                          <a:tab pos="756285" algn="l"/>
                          <a:tab pos="1008380" algn="l"/>
                          <a:tab pos="1260475" algn="l"/>
                        </a:tabLst>
                      </a:pPr>
                      <a:r>
                        <a:rPr lang="en-US" sz="2000" dirty="0" smtClean="0">
                          <a:effectLst/>
                          <a:latin typeface="Cambria Math" panose="02040503050406030204" pitchFamily="18" charset="0"/>
                          <a:ea typeface="Cambria Math" panose="02040503050406030204" pitchFamily="18" charset="0"/>
                        </a:rPr>
                        <a:t/>
                      </a:r>
                      <a:br>
                        <a:rPr lang="en-US" sz="2000" dirty="0" smtClean="0">
                          <a:effectLst/>
                          <a:latin typeface="Cambria Math" panose="02040503050406030204" pitchFamily="18" charset="0"/>
                          <a:ea typeface="Cambria Math" panose="02040503050406030204" pitchFamily="18" charset="0"/>
                        </a:rPr>
                      </a:br>
                      <a:r>
                        <a:rPr lang="en-US" sz="2800" dirty="0" smtClean="0">
                          <a:effectLst/>
                          <a:latin typeface="Cambria Math" panose="02040503050406030204" pitchFamily="18" charset="0"/>
                          <a:ea typeface="Cambria Math" panose="02040503050406030204" pitchFamily="18" charset="0"/>
                        </a:rPr>
                        <a:t>51.4 - 52.4</a:t>
                      </a:r>
                      <a:r>
                        <a:rPr lang="en-US" sz="2000" dirty="0">
                          <a:effectLst/>
                          <a:latin typeface="Cambria Math" panose="02040503050406030204" pitchFamily="18" charset="0"/>
                          <a:ea typeface="Cambria Math" panose="02040503050406030204" pitchFamily="18" charset="0"/>
                        </a:rPr>
                        <a:t> (E-s*)</a:t>
                      </a:r>
                      <a:endParaRPr lang="en-US" sz="3600" b="1" dirty="0">
                        <a:effectLst/>
                        <a:latin typeface="Cambria Math" panose="02040503050406030204" pitchFamily="18" charset="0"/>
                        <a:ea typeface="Cambria Math" panose="02040503050406030204" pitchFamily="18" charset="0"/>
                        <a:cs typeface="Calibri" panose="020F0502020204030204" pitchFamily="34" charset="0"/>
                      </a:endParaRPr>
                    </a:p>
                  </a:txBody>
                  <a:tcPr marL="51435" marR="51435" marT="0" marB="0"/>
                </a:tc>
                <a:extLst>
                  <a:ext uri="{0D108BD9-81ED-4DB2-BD59-A6C34878D82A}">
                    <a16:rowId xmlns="" xmlns:a16="http://schemas.microsoft.com/office/drawing/2014/main" val="10005"/>
                  </a:ext>
                </a:extLst>
              </a:tr>
              <a:tr h="630176">
                <a:tc gridSpan="4">
                  <a:txBody>
                    <a:bodyPr/>
                    <a:lstStyle/>
                    <a:p>
                      <a:pPr marL="342900" indent="-342900" algn="just" hangingPunct="0">
                        <a:lnSpc>
                          <a:spcPts val="1400"/>
                        </a:lnSpc>
                        <a:spcBef>
                          <a:spcPts val="400"/>
                        </a:spcBef>
                        <a:spcAft>
                          <a:spcPts val="400"/>
                        </a:spcAft>
                        <a:buFont typeface="Arial" panose="020B0604020202020204" pitchFamily="34" charset="0"/>
                        <a:buChar char="•"/>
                        <a:tabLst>
                          <a:tab pos="504190" algn="l"/>
                          <a:tab pos="756285" algn="l"/>
                          <a:tab pos="1008380" algn="l"/>
                          <a:tab pos="1260475" algn="l"/>
                        </a:tabLst>
                      </a:pPr>
                      <a:r>
                        <a:rPr lang="en-US" sz="1500" dirty="0" smtClean="0">
                          <a:effectLst/>
                        </a:rPr>
                        <a:t>E-s</a:t>
                      </a:r>
                      <a:r>
                        <a:rPr lang="en-US" sz="1500" dirty="0">
                          <a:effectLst/>
                        </a:rPr>
                        <a:t>: </a:t>
                      </a:r>
                      <a:r>
                        <a:rPr lang="en-US" sz="1500" dirty="0" smtClean="0">
                          <a:effectLst/>
                        </a:rPr>
                        <a:t>Earth-to-space</a:t>
                      </a:r>
                      <a:r>
                        <a:rPr lang="en-US" sz="1500" dirty="0">
                          <a:effectLst/>
                        </a:rPr>
                        <a:t>; s-E: space-to-Earth</a:t>
                      </a:r>
                      <a:r>
                        <a:rPr lang="en-US" sz="1500" dirty="0" smtClean="0">
                          <a:effectLst/>
                        </a:rPr>
                        <a:t>. </a:t>
                      </a:r>
                    </a:p>
                    <a:p>
                      <a:pPr marL="342900" indent="-342900" algn="just" hangingPunct="0">
                        <a:lnSpc>
                          <a:spcPts val="1400"/>
                        </a:lnSpc>
                        <a:spcBef>
                          <a:spcPts val="400"/>
                        </a:spcBef>
                        <a:spcAft>
                          <a:spcPts val="400"/>
                        </a:spcAft>
                        <a:buFont typeface="Arial" panose="020B0604020202020204" pitchFamily="34" charset="0"/>
                        <a:buChar char="•"/>
                        <a:tabLst>
                          <a:tab pos="504190" algn="l"/>
                          <a:tab pos="756285" algn="l"/>
                          <a:tab pos="1008380" algn="l"/>
                          <a:tab pos="1260475" algn="l"/>
                        </a:tabLst>
                      </a:pPr>
                      <a:r>
                        <a:rPr lang="en-US" sz="1500" dirty="0" smtClean="0">
                          <a:solidFill>
                            <a:srgbClr val="FF0000"/>
                          </a:solidFill>
                          <a:effectLst/>
                        </a:rPr>
                        <a:t>All bands in GHz</a:t>
                      </a:r>
                      <a:endParaRPr lang="en-US"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bl>
          </a:graphicData>
        </a:graphic>
      </p:graphicFrame>
      <p:sp>
        <p:nvSpPr>
          <p:cNvPr id="8" name="TextBox 7"/>
          <p:cNvSpPr txBox="1"/>
          <p:nvPr/>
        </p:nvSpPr>
        <p:spPr>
          <a:xfrm>
            <a:off x="231112" y="5817998"/>
            <a:ext cx="9686611" cy="939521"/>
          </a:xfrm>
          <a:prstGeom prst="rect">
            <a:avLst/>
          </a:prstGeom>
          <a:solidFill>
            <a:schemeClr val="accent4"/>
          </a:solidFill>
        </p:spPr>
        <p:txBody>
          <a:bodyPr wrap="square" rtlCol="0">
            <a:spAutoFit/>
          </a:bodyPr>
          <a:lstStyle/>
          <a:p>
            <a:pPr algn="ctr"/>
            <a:r>
              <a:rPr lang="en-US" dirty="0">
                <a:solidFill>
                  <a:srgbClr val="44546A">
                    <a:lumMod val="75000"/>
                  </a:srgbClr>
                </a:solidFill>
              </a:rPr>
              <a:t>Studies to </a:t>
            </a:r>
            <a:r>
              <a:rPr lang="en-US" b="1" dirty="0">
                <a:solidFill>
                  <a:srgbClr val="44546A">
                    <a:lumMod val="75000"/>
                  </a:srgbClr>
                </a:solidFill>
              </a:rPr>
              <a:t>address mutual compatibility &amp; sharing feasibility </a:t>
            </a:r>
            <a:r>
              <a:rPr lang="en-US" dirty="0">
                <a:solidFill>
                  <a:srgbClr val="44546A">
                    <a:lumMod val="75000"/>
                  </a:srgbClr>
                </a:solidFill>
              </a:rPr>
              <a:t>among the </a:t>
            </a:r>
            <a:r>
              <a:rPr lang="en-US" b="1" dirty="0">
                <a:solidFill>
                  <a:srgbClr val="44546A">
                    <a:lumMod val="75000"/>
                  </a:srgbClr>
                </a:solidFill>
              </a:rPr>
              <a:t>services/applications </a:t>
            </a:r>
            <a:r>
              <a:rPr lang="en-US" sz="1500" dirty="0">
                <a:solidFill>
                  <a:srgbClr val="44546A">
                    <a:lumMod val="75000"/>
                  </a:srgbClr>
                </a:solidFill>
              </a:rPr>
              <a:t>for which </a:t>
            </a:r>
            <a:r>
              <a:rPr lang="en-US" b="1" dirty="0">
                <a:solidFill>
                  <a:srgbClr val="44546A">
                    <a:lumMod val="75000"/>
                  </a:srgbClr>
                </a:solidFill>
              </a:rPr>
              <a:t>allocation/identification is envisaged </a:t>
            </a:r>
            <a:r>
              <a:rPr lang="en-US" dirty="0">
                <a:solidFill>
                  <a:srgbClr val="44546A">
                    <a:lumMod val="75000"/>
                  </a:srgbClr>
                </a:solidFill>
              </a:rPr>
              <a:t/>
            </a:r>
            <a:br>
              <a:rPr lang="en-US" dirty="0">
                <a:solidFill>
                  <a:srgbClr val="44546A">
                    <a:lumMod val="75000"/>
                  </a:srgbClr>
                </a:solidFill>
              </a:rPr>
            </a:br>
            <a:r>
              <a:rPr lang="en-US" dirty="0">
                <a:solidFill>
                  <a:srgbClr val="44546A">
                    <a:lumMod val="75000"/>
                  </a:srgbClr>
                </a:solidFill>
              </a:rPr>
              <a:t>under the corresponding Res. relating to the AI in the overlapping bands</a:t>
            </a:r>
          </a:p>
        </p:txBody>
      </p:sp>
    </p:spTree>
    <p:extLst>
      <p:ext uri="{BB962C8B-B14F-4D97-AF65-F5344CB8AC3E}">
        <p14:creationId xmlns:p14="http://schemas.microsoft.com/office/powerpoint/2010/main" val="161423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6" y="117476"/>
            <a:ext cx="9615714" cy="1061537"/>
          </a:xfrm>
        </p:spPr>
        <p:txBody>
          <a:bodyPr>
            <a:normAutofit/>
          </a:bodyPr>
          <a:lstStyle/>
          <a:p>
            <a:r>
              <a:rPr lang="en-GB" sz="4000" dirty="0" smtClean="0">
                <a:solidFill>
                  <a:srgbClr val="0070C0"/>
                </a:solidFill>
                <a:latin typeface="Cambria" panose="02040503050406030204" pitchFamily="18" charset="0"/>
              </a:rPr>
              <a:t>Future Spectrum need estimation for IMT </a:t>
            </a:r>
            <a:r>
              <a:rPr lang="en-GB" sz="2000" dirty="0" smtClean="0">
                <a:solidFill>
                  <a:srgbClr val="FF0000"/>
                </a:solidFill>
                <a:latin typeface="Cambria" panose="02040503050406030204" pitchFamily="18" charset="0"/>
              </a:rPr>
              <a:t>(24.25 GHz - </a:t>
            </a:r>
            <a:r>
              <a:rPr lang="en-GB" sz="2000" dirty="0">
                <a:solidFill>
                  <a:srgbClr val="FF0000"/>
                </a:solidFill>
                <a:latin typeface="Cambria" panose="02040503050406030204" pitchFamily="18" charset="0"/>
              </a:rPr>
              <a:t>86 </a:t>
            </a:r>
            <a:r>
              <a:rPr lang="en-GB" sz="2000" dirty="0" smtClean="0">
                <a:solidFill>
                  <a:srgbClr val="FF0000"/>
                </a:solidFill>
                <a:latin typeface="Cambria" panose="02040503050406030204" pitchFamily="18" charset="0"/>
              </a:rPr>
              <a:t>GHz)</a:t>
            </a:r>
            <a:endParaRPr lang="en-US" sz="1100" b="1" dirty="0">
              <a:solidFill>
                <a:srgbClr val="FF0000"/>
              </a:solidFill>
            </a:endParaRPr>
          </a:p>
        </p:txBody>
      </p:sp>
      <p:graphicFrame>
        <p:nvGraphicFramePr>
          <p:cNvPr id="4" name="Table 3"/>
          <p:cNvGraphicFramePr>
            <a:graphicFrameLocks noGrp="1"/>
          </p:cNvGraphicFramePr>
          <p:nvPr/>
        </p:nvGraphicFramePr>
        <p:xfrm>
          <a:off x="170543" y="1088578"/>
          <a:ext cx="11743118" cy="5527040"/>
        </p:xfrm>
        <a:graphic>
          <a:graphicData uri="http://schemas.openxmlformats.org/drawingml/2006/table">
            <a:tbl>
              <a:tblPr firstRow="1" firstCol="1" bandRow="1">
                <a:tableStyleId>{5C22544A-7EE6-4342-B048-85BDC9FD1C3A}</a:tableStyleId>
              </a:tblPr>
              <a:tblGrid>
                <a:gridCol w="1272512">
                  <a:extLst>
                    <a:ext uri="{9D8B030D-6E8A-4147-A177-3AD203B41FA5}">
                      <a16:colId xmlns="" xmlns:a16="http://schemas.microsoft.com/office/drawing/2014/main" val="1745728583"/>
                    </a:ext>
                  </a:extLst>
                </a:gridCol>
                <a:gridCol w="1137920">
                  <a:extLst>
                    <a:ext uri="{9D8B030D-6E8A-4147-A177-3AD203B41FA5}">
                      <a16:colId xmlns="" xmlns:a16="http://schemas.microsoft.com/office/drawing/2014/main" val="2156684815"/>
                    </a:ext>
                  </a:extLst>
                </a:gridCol>
                <a:gridCol w="3444240">
                  <a:extLst>
                    <a:ext uri="{9D8B030D-6E8A-4147-A177-3AD203B41FA5}">
                      <a16:colId xmlns="" xmlns:a16="http://schemas.microsoft.com/office/drawing/2014/main" val="644385271"/>
                    </a:ext>
                  </a:extLst>
                </a:gridCol>
                <a:gridCol w="2133600">
                  <a:extLst>
                    <a:ext uri="{9D8B030D-6E8A-4147-A177-3AD203B41FA5}">
                      <a16:colId xmlns="" xmlns:a16="http://schemas.microsoft.com/office/drawing/2014/main" val="3772046348"/>
                    </a:ext>
                  </a:extLst>
                </a:gridCol>
                <a:gridCol w="3754846">
                  <a:extLst>
                    <a:ext uri="{9D8B030D-6E8A-4147-A177-3AD203B41FA5}">
                      <a16:colId xmlns="" xmlns:a16="http://schemas.microsoft.com/office/drawing/2014/main" val="614993600"/>
                    </a:ext>
                  </a:extLst>
                </a:gridCol>
              </a:tblGrid>
              <a:tr h="469437">
                <a:tc>
                  <a:txBody>
                    <a:bodyPr/>
                    <a:lstStyle/>
                    <a:p>
                      <a:pPr marL="0" marR="0" algn="ctr" fontAlgn="auto" hangingPunct="0">
                        <a:spcBef>
                          <a:spcPts val="400"/>
                        </a:spcBef>
                        <a:spcAft>
                          <a:spcPts val="400"/>
                        </a:spcAft>
                        <a:tabLst>
                          <a:tab pos="720090" algn="l"/>
                          <a:tab pos="1188085" algn="l"/>
                          <a:tab pos="1440180" algn="l"/>
                        </a:tabLst>
                      </a:pPr>
                      <a:r>
                        <a:rPr lang="en-GB" sz="1600" dirty="0">
                          <a:effectLst/>
                        </a:rPr>
                        <a:t> </a:t>
                      </a:r>
                      <a:endParaRPr lang="en-US" sz="1800" dirty="0">
                        <a:effectLst/>
                        <a:latin typeface="Times New Roman" panose="02020603050405020304" pitchFamily="18" charset="0"/>
                        <a:ea typeface="MS Mincho"/>
                      </a:endParaRPr>
                    </a:p>
                  </a:txBody>
                  <a:tcPr marL="26406" marR="26406"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600">
                          <a:effectLst/>
                        </a:rPr>
                        <a:t>Examples</a:t>
                      </a:r>
                      <a:endParaRPr lang="en-US" sz="1800">
                        <a:effectLst/>
                        <a:latin typeface="Times New Roman" panose="02020603050405020304" pitchFamily="18" charset="0"/>
                        <a:ea typeface="MS Mincho"/>
                      </a:endParaRPr>
                    </a:p>
                  </a:txBody>
                  <a:tcPr marL="26406" marR="26406"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600">
                          <a:effectLst/>
                        </a:rPr>
                        <a:t>Associated conditions for different examples (For details, please see the corresponding sections in the Annex A)</a:t>
                      </a:r>
                      <a:endParaRPr lang="en-US" sz="1800">
                        <a:effectLst/>
                        <a:latin typeface="Times New Roman" panose="02020603050405020304" pitchFamily="18" charset="0"/>
                        <a:ea typeface="MS Mincho"/>
                      </a:endParaRPr>
                    </a:p>
                  </a:txBody>
                  <a:tcPr marL="26406" marR="26406"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600">
                          <a:effectLst/>
                        </a:rPr>
                        <a:t>Spectrum needs in total (GHz)</a:t>
                      </a:r>
                      <a:endParaRPr lang="en-US" sz="1800">
                        <a:effectLst/>
                        <a:latin typeface="Times New Roman" panose="02020603050405020304" pitchFamily="18" charset="0"/>
                        <a:ea typeface="MS Mincho"/>
                      </a:endParaRPr>
                    </a:p>
                  </a:txBody>
                  <a:tcPr marL="26406" marR="26406"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600">
                          <a:effectLst/>
                        </a:rPr>
                        <a:t>Spectrum needs (GHz) </a:t>
                      </a:r>
                      <a:br>
                        <a:rPr lang="en-GB" sz="1600">
                          <a:effectLst/>
                        </a:rPr>
                      </a:br>
                      <a:r>
                        <a:rPr lang="en-GB" sz="1600">
                          <a:effectLst/>
                        </a:rPr>
                        <a:t>per range</a:t>
                      </a:r>
                      <a:endParaRPr lang="en-US" sz="180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522669357"/>
                  </a:ext>
                </a:extLst>
              </a:tr>
              <a:tr h="391197">
                <a:tc rowSpan="4">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Application-based </a:t>
                      </a:r>
                      <a:r>
                        <a:rPr lang="en-GB" sz="1600" dirty="0" smtClean="0">
                          <a:effectLst/>
                        </a:rPr>
                        <a:t>approach</a:t>
                      </a:r>
                    </a:p>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800" b="1" u="sng" kern="1200" dirty="0" smtClean="0">
                          <a:solidFill>
                            <a:schemeClr val="lt1"/>
                          </a:solidFill>
                          <a:effectLst/>
                          <a:latin typeface="+mn-lt"/>
                          <a:ea typeface="+mn-ea"/>
                          <a:cs typeface="+mn-cs"/>
                          <a:hlinkClick r:id="rId3"/>
                        </a:rPr>
                        <a:t>ITU-R M.1651</a:t>
                      </a:r>
                      <a:endParaRPr lang="en-US" sz="1600" dirty="0">
                        <a:effectLst/>
                        <a:latin typeface="Times New Roman" panose="02020603050405020304" pitchFamily="18" charset="0"/>
                        <a:ea typeface="MS Mincho"/>
                      </a:endParaRPr>
                    </a:p>
                  </a:txBody>
                  <a:tcPr marL="26406" marR="26406" marT="0" marB="0" anchor="ctr"/>
                </a:tc>
                <a:tc rowSpan="2">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1</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Overcrowded, Dense urban and Urban areas</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dirty="0">
                          <a:effectLst/>
                        </a:rPr>
                        <a:t>18.7</a:t>
                      </a:r>
                      <a:endParaRPr lang="en-US" sz="1600" b="1" dirty="0">
                        <a:effectLst/>
                        <a:latin typeface="Times New Roman" panose="02020603050405020304" pitchFamily="18" charset="0"/>
                        <a:ea typeface="MS Mincho"/>
                      </a:endParaRPr>
                    </a:p>
                  </a:txBody>
                  <a:tcPr marL="26406" marR="26406" marT="0" marB="0" anchor="ctr"/>
                </a:tc>
                <a:tc>
                  <a:txBody>
                    <a:bodyPr/>
                    <a:lstStyle/>
                    <a:p>
                      <a:pPr marL="285750" marR="0" indent="-285750" algn="just"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3.3 (24.25-33.4 GHz range)</a:t>
                      </a:r>
                      <a:endParaRPr lang="en-US" sz="1600" dirty="0">
                        <a:effectLst/>
                      </a:endParaRPr>
                    </a:p>
                    <a:p>
                      <a:pPr marL="285750" marR="0" indent="-285750" algn="just"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6.1 (37-52.6 GHz range)</a:t>
                      </a:r>
                      <a:endParaRPr lang="en-US" sz="1600" dirty="0">
                        <a:effectLst/>
                      </a:endParaRPr>
                    </a:p>
                    <a:p>
                      <a:pPr marL="285750" marR="0" indent="-285750" algn="just"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9.3 (66-86 GHz range)</a:t>
                      </a:r>
                      <a:endParaRPr lang="en-US" sz="1600" dirty="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740334706"/>
                  </a:ext>
                </a:extLst>
              </a:tr>
              <a:tr h="391197">
                <a:tc vMerge="1">
                  <a:txBody>
                    <a:bodyPr/>
                    <a:lstStyle/>
                    <a:p>
                      <a:endParaRPr lang="en-US"/>
                    </a:p>
                  </a:txBody>
                  <a:tcPr/>
                </a:tc>
                <a:tc vMerge="1">
                  <a:txBody>
                    <a:bodyPr/>
                    <a:lstStyle/>
                    <a:p>
                      <a:endParaRPr lang="en-US"/>
                    </a:p>
                  </a:txBody>
                  <a:tcPr/>
                </a:tc>
                <a:tc>
                  <a:txBody>
                    <a:bodyPr/>
                    <a:lstStyle/>
                    <a:p>
                      <a:pPr marL="0" marR="0" algn="just"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Dense urban and Urban areas</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dirty="0">
                          <a:effectLst/>
                        </a:rPr>
                        <a:t>11.4</a:t>
                      </a:r>
                      <a:endParaRPr lang="en-US" sz="1600" b="1" dirty="0">
                        <a:effectLst/>
                        <a:latin typeface="Times New Roman" panose="02020603050405020304" pitchFamily="18" charset="0"/>
                        <a:ea typeface="MS Mincho"/>
                      </a:endParaRPr>
                    </a:p>
                  </a:txBody>
                  <a:tcPr marL="26406" marR="26406" marT="0" marB="0" anchor="ctr"/>
                </a:tc>
                <a:tc>
                  <a:txBody>
                    <a:bodyPr/>
                    <a:lstStyle/>
                    <a:p>
                      <a:pPr marL="285750" marR="0" indent="-285750" algn="just"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2.0 (24.25-33.4 GHz range)</a:t>
                      </a:r>
                      <a:endParaRPr lang="en-US" sz="1600" dirty="0">
                        <a:effectLst/>
                      </a:endParaRPr>
                    </a:p>
                    <a:p>
                      <a:pPr marL="285750" marR="0" indent="-285750" algn="just"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3.7 (37-52.6 GHz range)</a:t>
                      </a:r>
                      <a:endParaRPr lang="en-US" sz="1600" dirty="0">
                        <a:effectLst/>
                      </a:endParaRPr>
                    </a:p>
                    <a:p>
                      <a:pPr marL="285750" marR="0" indent="-285750" algn="just"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5.7 (66-86 GHz range)</a:t>
                      </a:r>
                      <a:endParaRPr lang="en-US" sz="1600" dirty="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1874301843"/>
                  </a:ext>
                </a:extLst>
              </a:tr>
              <a:tr h="391197">
                <a:tc vMerge="1">
                  <a:txBody>
                    <a:bodyPr/>
                    <a:lstStyle/>
                    <a:p>
                      <a:endParaRPr lang="en-US"/>
                    </a:p>
                  </a:txBody>
                  <a:tcPr/>
                </a:tc>
                <a:tc rowSpan="2">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2</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algn="just"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Highly crowded area</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dirty="0">
                          <a:effectLst/>
                        </a:rPr>
                        <a:t>3.7</a:t>
                      </a:r>
                      <a:endParaRPr lang="en-US" sz="1600" b="1" dirty="0">
                        <a:effectLst/>
                        <a:latin typeface="Times New Roman" panose="02020603050405020304" pitchFamily="18" charset="0"/>
                        <a:ea typeface="MS Mincho"/>
                      </a:endParaRPr>
                    </a:p>
                  </a:txBody>
                  <a:tcPr marL="26406" marR="26406" marT="0" marB="0" anchor="ctr"/>
                </a:tc>
                <a:tc>
                  <a:txBody>
                    <a:bodyPr/>
                    <a:lstStyle/>
                    <a:p>
                      <a:pPr marL="285750" marR="0" indent="-285750" algn="just"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0.67 (24.25-33.4 GHz range)</a:t>
                      </a:r>
                      <a:endParaRPr lang="en-US" sz="1600" dirty="0">
                        <a:effectLst/>
                      </a:endParaRPr>
                    </a:p>
                    <a:p>
                      <a:pPr marL="285750" marR="0" indent="-285750" algn="just"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1.2 (37-52.6 GHz range)</a:t>
                      </a:r>
                      <a:endParaRPr lang="en-US" sz="1600" dirty="0">
                        <a:effectLst/>
                      </a:endParaRPr>
                    </a:p>
                    <a:p>
                      <a:pPr marL="285750" marR="0" indent="-285750" algn="just"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1.9 (66-86 GHz range)</a:t>
                      </a:r>
                      <a:endParaRPr lang="en-US" sz="1600" dirty="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3743174918"/>
                  </a:ext>
                </a:extLst>
              </a:tr>
              <a:tr h="391197">
                <a:tc vMerge="1">
                  <a:txBody>
                    <a:bodyPr/>
                    <a:lstStyle/>
                    <a:p>
                      <a:endParaRPr lang="en-US"/>
                    </a:p>
                  </a:txBody>
                  <a:tcPr/>
                </a:tc>
                <a:tc vMerge="1">
                  <a:txBody>
                    <a:bodyPr/>
                    <a:lstStyle/>
                    <a:p>
                      <a:endParaRPr lang="en-US"/>
                    </a:p>
                  </a:txBody>
                  <a:tcPr/>
                </a:tc>
                <a:tc>
                  <a:txBody>
                    <a:bodyPr/>
                    <a:lstStyle/>
                    <a:p>
                      <a:pPr marL="0" marR="0" algn="just"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Crowded area</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dirty="0">
                          <a:effectLst/>
                        </a:rPr>
                        <a:t>1.8</a:t>
                      </a:r>
                      <a:endParaRPr lang="en-US" sz="1600" b="1" dirty="0">
                        <a:effectLst/>
                        <a:latin typeface="Times New Roman" panose="02020603050405020304" pitchFamily="18" charset="0"/>
                        <a:ea typeface="MS Mincho"/>
                      </a:endParaRPr>
                    </a:p>
                  </a:txBody>
                  <a:tcPr marL="26406" marR="26406" marT="0" marB="0" anchor="ctr"/>
                </a:tc>
                <a:tc>
                  <a:txBody>
                    <a:bodyPr/>
                    <a:lstStyle/>
                    <a:p>
                      <a:pPr marL="285750" marR="0" indent="-285750" algn="just"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0.33 (24.25-33.4 GHz range)</a:t>
                      </a:r>
                      <a:endParaRPr lang="en-US" sz="1600" dirty="0">
                        <a:effectLst/>
                      </a:endParaRPr>
                    </a:p>
                    <a:p>
                      <a:pPr marL="285750" marR="0" indent="-285750" algn="just"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0.61 (37-52.6 GHz range)</a:t>
                      </a:r>
                      <a:endParaRPr lang="en-US" sz="1600" dirty="0">
                        <a:effectLst/>
                      </a:endParaRPr>
                    </a:p>
                    <a:p>
                      <a:pPr marL="285750" marR="0" indent="-285750" algn="just"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0.93 (66-86 GHz range)</a:t>
                      </a:r>
                      <a:endParaRPr lang="en-US" sz="1600" dirty="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2996834203"/>
                  </a:ext>
                </a:extLst>
              </a:tr>
            </a:tbl>
          </a:graphicData>
        </a:graphic>
      </p:graphicFrame>
      <p:sp>
        <p:nvSpPr>
          <p:cNvPr id="5" name="Content Placeholder 2"/>
          <p:cNvSpPr txBox="1">
            <a:spLocks/>
          </p:cNvSpPr>
          <p:nvPr/>
        </p:nvSpPr>
        <p:spPr>
          <a:xfrm>
            <a:off x="128647" y="6471889"/>
            <a:ext cx="11826910" cy="386111"/>
          </a:xfrm>
          <a:prstGeom prst="rect">
            <a:avLst/>
          </a:prstGeom>
        </p:spPr>
        <p:txBody>
          <a:bodyPr vert="horz" lIns="91440" tIns="45720" rIns="91440" bIns="45720" rtlCol="0">
            <a:noAutofit/>
          </a:bodyPr>
          <a:lstStyle>
            <a:lvl1pPr marL="461963" indent="-461963" algn="l" defTabSz="914400" rtl="0" eaLnBrk="1" latinLnBrk="0" hangingPunct="1">
              <a:lnSpc>
                <a:spcPct val="90000"/>
              </a:lnSpc>
              <a:spcBef>
                <a:spcPts val="1000"/>
              </a:spcBef>
              <a:buFont typeface="Wingdings" panose="05000000000000000000" pitchFamily="2" charset="2"/>
              <a:buChar char="Ø"/>
              <a:defRPr lang="en-US" sz="2800" kern="1200" dirty="0" smtClean="0">
                <a:solidFill>
                  <a:schemeClr val="tx2"/>
                </a:solidFill>
                <a:latin typeface="+mn-lt"/>
                <a:ea typeface="+mn-ea"/>
                <a:cs typeface="+mn-cs"/>
              </a:defRPr>
            </a:lvl1pPr>
            <a:lvl2pPr marL="803275" indent="-346075"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t>Source</a:t>
            </a:r>
            <a:r>
              <a:rPr lang="en-US" sz="2400" dirty="0" smtClean="0">
                <a:solidFill>
                  <a:schemeClr val="accent6"/>
                </a:solidFill>
              </a:rPr>
              <a:t>: </a:t>
            </a:r>
            <a:r>
              <a:rPr lang="en-US" sz="1800" dirty="0" smtClean="0">
                <a:hlinkClick r:id="rId4"/>
              </a:rPr>
              <a:t>Chairman’s report TG 5/1 Annex 2: </a:t>
            </a:r>
            <a:r>
              <a:rPr lang="en-GB" sz="1800" i="1" dirty="0">
                <a:hlinkClick r:id="rId4"/>
              </a:rPr>
              <a:t>Working document towards Draft CPM </a:t>
            </a:r>
            <a:r>
              <a:rPr lang="en-GB" sz="1800" i="1" dirty="0" smtClean="0">
                <a:hlinkClick r:id="rId4"/>
              </a:rPr>
              <a:t>text for </a:t>
            </a:r>
            <a:r>
              <a:rPr lang="en-GB" sz="1800" i="1" dirty="0">
                <a:hlinkClick r:id="rId4"/>
              </a:rPr>
              <a:t>WRC-19 AGenda Item 1.13</a:t>
            </a:r>
            <a:endParaRPr lang="en-US" sz="1800" i="1" dirty="0"/>
          </a:p>
        </p:txBody>
      </p:sp>
    </p:spTree>
    <p:extLst>
      <p:ext uri="{BB962C8B-B14F-4D97-AF65-F5344CB8AC3E}">
        <p14:creationId xmlns:p14="http://schemas.microsoft.com/office/powerpoint/2010/main" val="404544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0446" y="1039348"/>
          <a:ext cx="11743118" cy="5323840"/>
        </p:xfrm>
        <a:graphic>
          <a:graphicData uri="http://schemas.openxmlformats.org/drawingml/2006/table">
            <a:tbl>
              <a:tblPr firstRow="1" firstCol="1" bandRow="1">
                <a:tableStyleId>{5C22544A-7EE6-4342-B048-85BDC9FD1C3A}</a:tableStyleId>
              </a:tblPr>
              <a:tblGrid>
                <a:gridCol w="1170912">
                  <a:extLst>
                    <a:ext uri="{9D8B030D-6E8A-4147-A177-3AD203B41FA5}">
                      <a16:colId xmlns="" xmlns:a16="http://schemas.microsoft.com/office/drawing/2014/main" val="1745728583"/>
                    </a:ext>
                  </a:extLst>
                </a:gridCol>
                <a:gridCol w="1066800">
                  <a:extLst>
                    <a:ext uri="{9D8B030D-6E8A-4147-A177-3AD203B41FA5}">
                      <a16:colId xmlns="" xmlns:a16="http://schemas.microsoft.com/office/drawing/2014/main" val="2156684815"/>
                    </a:ext>
                  </a:extLst>
                </a:gridCol>
                <a:gridCol w="5189248">
                  <a:extLst>
                    <a:ext uri="{9D8B030D-6E8A-4147-A177-3AD203B41FA5}">
                      <a16:colId xmlns="" xmlns:a16="http://schemas.microsoft.com/office/drawing/2014/main" val="644385271"/>
                    </a:ext>
                  </a:extLst>
                </a:gridCol>
                <a:gridCol w="2867632">
                  <a:extLst>
                    <a:ext uri="{9D8B030D-6E8A-4147-A177-3AD203B41FA5}">
                      <a16:colId xmlns="" xmlns:a16="http://schemas.microsoft.com/office/drawing/2014/main" val="3772046348"/>
                    </a:ext>
                  </a:extLst>
                </a:gridCol>
                <a:gridCol w="1448526">
                  <a:extLst>
                    <a:ext uri="{9D8B030D-6E8A-4147-A177-3AD203B41FA5}">
                      <a16:colId xmlns="" xmlns:a16="http://schemas.microsoft.com/office/drawing/2014/main" val="614993600"/>
                    </a:ext>
                  </a:extLst>
                </a:gridCol>
              </a:tblGrid>
              <a:tr h="469437">
                <a:tc>
                  <a:txBody>
                    <a:bodyPr/>
                    <a:lstStyle/>
                    <a:p>
                      <a:pPr marL="0" marR="0" algn="ctr" fontAlgn="auto" hangingPunct="0">
                        <a:spcBef>
                          <a:spcPts val="400"/>
                        </a:spcBef>
                        <a:spcAft>
                          <a:spcPts val="400"/>
                        </a:spcAft>
                        <a:tabLst>
                          <a:tab pos="720090" algn="l"/>
                          <a:tab pos="1188085" algn="l"/>
                          <a:tab pos="1440180" algn="l"/>
                        </a:tabLst>
                      </a:pPr>
                      <a:r>
                        <a:rPr lang="en-GB" sz="1600" dirty="0">
                          <a:effectLst/>
                        </a:rPr>
                        <a:t> </a:t>
                      </a:r>
                      <a:endParaRPr lang="en-US" sz="1800" dirty="0">
                        <a:effectLst/>
                        <a:latin typeface="Times New Roman" panose="02020603050405020304" pitchFamily="18" charset="0"/>
                        <a:ea typeface="MS Mincho"/>
                      </a:endParaRPr>
                    </a:p>
                  </a:txBody>
                  <a:tcPr marL="26406" marR="26406"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600">
                          <a:effectLst/>
                        </a:rPr>
                        <a:t>Examples</a:t>
                      </a:r>
                      <a:endParaRPr lang="en-US" sz="1800">
                        <a:effectLst/>
                        <a:latin typeface="Times New Roman" panose="02020603050405020304" pitchFamily="18" charset="0"/>
                        <a:ea typeface="MS Mincho"/>
                      </a:endParaRPr>
                    </a:p>
                  </a:txBody>
                  <a:tcPr marL="26406" marR="26406"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600">
                          <a:effectLst/>
                        </a:rPr>
                        <a:t>Associated conditions for different examples (For details, please see the corresponding sections in the Annex A)</a:t>
                      </a:r>
                      <a:endParaRPr lang="en-US" sz="1800">
                        <a:effectLst/>
                        <a:latin typeface="Times New Roman" panose="02020603050405020304" pitchFamily="18" charset="0"/>
                        <a:ea typeface="MS Mincho"/>
                      </a:endParaRPr>
                    </a:p>
                  </a:txBody>
                  <a:tcPr marL="26406" marR="26406"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600">
                          <a:effectLst/>
                        </a:rPr>
                        <a:t>Spectrum needs in total (GHz)</a:t>
                      </a:r>
                      <a:endParaRPr lang="en-US" sz="1800">
                        <a:effectLst/>
                        <a:latin typeface="Times New Roman" panose="02020603050405020304" pitchFamily="18" charset="0"/>
                        <a:ea typeface="MS Mincho"/>
                      </a:endParaRPr>
                    </a:p>
                  </a:txBody>
                  <a:tcPr marL="26406" marR="26406"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600">
                          <a:effectLst/>
                        </a:rPr>
                        <a:t>Spectrum needs (GHz) </a:t>
                      </a:r>
                      <a:br>
                        <a:rPr lang="en-GB" sz="1600">
                          <a:effectLst/>
                        </a:rPr>
                      </a:br>
                      <a:r>
                        <a:rPr lang="en-GB" sz="1600">
                          <a:effectLst/>
                        </a:rPr>
                        <a:t>per range</a:t>
                      </a:r>
                      <a:endParaRPr lang="en-US" sz="180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522669357"/>
                  </a:ext>
                </a:extLst>
              </a:tr>
              <a:tr h="352078">
                <a:tc rowSpan="7">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solidFill>
                            <a:schemeClr val="accent4"/>
                          </a:solidFill>
                          <a:effectLst/>
                        </a:rPr>
                        <a:t>Technical performance-based approach (Type 1</a:t>
                      </a:r>
                      <a:r>
                        <a:rPr lang="en-GB" sz="1600" dirty="0" smtClean="0">
                          <a:solidFill>
                            <a:schemeClr val="accent4"/>
                          </a:solidFill>
                          <a:effectLst/>
                        </a:rPr>
                        <a:t>)</a:t>
                      </a:r>
                    </a:p>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0" i="1" kern="1200" dirty="0" smtClean="0">
                          <a:solidFill>
                            <a:schemeClr val="lt1"/>
                          </a:solidFill>
                          <a:effectLst/>
                          <a:latin typeface="+mn-lt"/>
                          <a:ea typeface="+mn-ea"/>
                          <a:cs typeface="+mn-cs"/>
                        </a:rPr>
                        <a:t>Calculated on single technical performance requirement, i.e. user experienced data rate.</a:t>
                      </a:r>
                      <a:endParaRPr lang="en-US" sz="1400" b="0" i="1" dirty="0">
                        <a:effectLst/>
                        <a:latin typeface="Times New Roman" panose="02020603050405020304" pitchFamily="18" charset="0"/>
                        <a:ea typeface="MS Mincho"/>
                      </a:endParaRPr>
                    </a:p>
                  </a:txBody>
                  <a:tcPr marL="26406" marR="26406" marT="0" marB="0" anchor="ctr"/>
                </a:tc>
                <a:tc rowSpan="2">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1</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User experienced data rate of 1 </a:t>
                      </a:r>
                      <a:r>
                        <a:rPr lang="en-GB" sz="1600" dirty="0" err="1">
                          <a:effectLst/>
                        </a:rPr>
                        <a:t>Gbit</a:t>
                      </a:r>
                      <a:r>
                        <a:rPr lang="en-GB" sz="1600" dirty="0">
                          <a:effectLst/>
                        </a:rPr>
                        <a:t>/s with N simultaneously served users/devices at the cell‑edge, e.g., Indoor</a:t>
                      </a:r>
                      <a:endParaRPr lang="en-US" sz="1600" dirty="0">
                        <a:effectLst/>
                        <a:latin typeface="Times New Roman" panose="02020603050405020304" pitchFamily="18" charset="0"/>
                        <a:ea typeface="MS Mincho"/>
                      </a:endParaRPr>
                    </a:p>
                  </a:txBody>
                  <a:tcPr marL="26406" marR="26406" marT="0" marB="0" anchor="ctr"/>
                </a:tc>
                <a:tc>
                  <a:txBody>
                    <a:bodyPr/>
                    <a:lstStyle/>
                    <a:p>
                      <a:pPr marL="285750" marR="0" indent="-285750" algn="l" defTabSz="914400" rtl="0" eaLnBrk="1" latinLnBrk="0"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kern="1200" dirty="0">
                          <a:solidFill>
                            <a:schemeClr val="dk1"/>
                          </a:solidFill>
                          <a:effectLst/>
                          <a:latin typeface="+mn-lt"/>
                          <a:ea typeface="+mn-ea"/>
                          <a:cs typeface="+mn-cs"/>
                        </a:rPr>
                        <a:t>3.33 (N=1</a:t>
                      </a:r>
                      <a:r>
                        <a:rPr lang="en-GB" sz="1600" kern="1200" dirty="0" smtClean="0">
                          <a:solidFill>
                            <a:schemeClr val="dk1"/>
                          </a:solidFill>
                          <a:effectLst/>
                          <a:latin typeface="+mn-lt"/>
                          <a:ea typeface="+mn-ea"/>
                          <a:cs typeface="+mn-cs"/>
                        </a:rPr>
                        <a:t>),</a:t>
                      </a:r>
                    </a:p>
                    <a:p>
                      <a:pPr marL="285750" marR="0" indent="-285750" algn="l" defTabSz="914400" rtl="0" eaLnBrk="1" latinLnBrk="0"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kern="1200" dirty="0" smtClean="0">
                          <a:solidFill>
                            <a:schemeClr val="dk1"/>
                          </a:solidFill>
                          <a:effectLst/>
                          <a:latin typeface="+mn-lt"/>
                          <a:ea typeface="+mn-ea"/>
                          <a:cs typeface="+mn-cs"/>
                        </a:rPr>
                        <a:t>6.67 </a:t>
                      </a:r>
                      <a:r>
                        <a:rPr lang="en-GB" sz="1600" kern="1200" dirty="0">
                          <a:solidFill>
                            <a:schemeClr val="dk1"/>
                          </a:solidFill>
                          <a:effectLst/>
                          <a:latin typeface="+mn-lt"/>
                          <a:ea typeface="+mn-ea"/>
                          <a:cs typeface="+mn-cs"/>
                        </a:rPr>
                        <a:t>(N=2</a:t>
                      </a:r>
                      <a:r>
                        <a:rPr lang="en-GB" sz="1600" kern="1200" dirty="0" smtClean="0">
                          <a:solidFill>
                            <a:schemeClr val="dk1"/>
                          </a:solidFill>
                          <a:effectLst/>
                          <a:latin typeface="+mn-lt"/>
                          <a:ea typeface="+mn-ea"/>
                          <a:cs typeface="+mn-cs"/>
                        </a:rPr>
                        <a:t>),</a:t>
                      </a:r>
                    </a:p>
                    <a:p>
                      <a:pPr marL="285750" marR="0" indent="-285750" algn="l" defTabSz="914400" rtl="0" eaLnBrk="1" latinLnBrk="0"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kern="1200" dirty="0" smtClean="0">
                          <a:solidFill>
                            <a:schemeClr val="dk1"/>
                          </a:solidFill>
                          <a:effectLst/>
                          <a:latin typeface="+mn-lt"/>
                          <a:ea typeface="+mn-ea"/>
                          <a:cs typeface="+mn-cs"/>
                        </a:rPr>
                        <a:t>13.33 </a:t>
                      </a:r>
                      <a:r>
                        <a:rPr lang="en-GB" sz="1600" kern="1200" dirty="0">
                          <a:solidFill>
                            <a:schemeClr val="dk1"/>
                          </a:solidFill>
                          <a:effectLst/>
                          <a:latin typeface="+mn-lt"/>
                          <a:ea typeface="+mn-ea"/>
                          <a:cs typeface="+mn-cs"/>
                        </a:rPr>
                        <a:t>(N=4)</a:t>
                      </a:r>
                      <a:endParaRPr lang="en-US" sz="1600" kern="1200" dirty="0">
                        <a:solidFill>
                          <a:schemeClr val="dk1"/>
                        </a:solidFill>
                        <a:effectLst/>
                        <a:latin typeface="+mn-lt"/>
                        <a:ea typeface="+mn-ea"/>
                        <a:cs typeface="+mn-cs"/>
                      </a:endParaRPr>
                    </a:p>
                  </a:txBody>
                  <a:tcPr marL="26406" marR="26406" marT="0" marB="0" anchor="ctr"/>
                </a:tc>
                <a:tc>
                  <a:txBody>
                    <a:bodyPr/>
                    <a:lstStyle/>
                    <a:p>
                      <a:pPr marL="0" marR="0" algn="just"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a:effectLst/>
                        </a:rPr>
                        <a:t>Not available</a:t>
                      </a:r>
                      <a:endParaRPr lang="en-US" sz="160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2651240539"/>
                  </a:ext>
                </a:extLst>
              </a:tr>
              <a:tr h="410757">
                <a:tc vMerge="1">
                  <a:txBody>
                    <a:bodyPr/>
                    <a:lstStyle/>
                    <a:p>
                      <a:endParaRPr lang="en-US"/>
                    </a:p>
                  </a:txBody>
                  <a:tcPr/>
                </a:tc>
                <a:tc vMerge="1">
                  <a:txBody>
                    <a:bodyPr/>
                    <a:lstStyle/>
                    <a:p>
                      <a:endParaRPr lang="en-US"/>
                    </a:p>
                  </a:txBody>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User experienced data rate of 100 </a:t>
                      </a:r>
                      <a:r>
                        <a:rPr lang="en-GB" sz="1600" dirty="0" err="1">
                          <a:effectLst/>
                        </a:rPr>
                        <a:t>Mbits</a:t>
                      </a:r>
                      <a:r>
                        <a:rPr lang="en-GB" sz="1600" dirty="0">
                          <a:effectLst/>
                        </a:rPr>
                        <a:t>/s with N simultaneously served users/devices at the cell-edge, for wide area coverage</a:t>
                      </a:r>
                      <a:endParaRPr lang="en-US" sz="1600" dirty="0">
                        <a:effectLst/>
                        <a:latin typeface="Times New Roman" panose="02020603050405020304" pitchFamily="18" charset="0"/>
                        <a:ea typeface="MS Mincho"/>
                      </a:endParaRPr>
                    </a:p>
                  </a:txBody>
                  <a:tcPr marL="26406" marR="26406" marT="0" marB="0" anchor="ctr"/>
                </a:tc>
                <a:tc>
                  <a:txBody>
                    <a:bodyPr/>
                    <a:lstStyle/>
                    <a:p>
                      <a:pPr marL="285750" marR="0" indent="-285750" algn="l" defTabSz="914400" rtl="0" eaLnBrk="1" latinLnBrk="0"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kern="1200" dirty="0">
                          <a:solidFill>
                            <a:schemeClr val="dk1"/>
                          </a:solidFill>
                          <a:effectLst/>
                          <a:latin typeface="+mn-lt"/>
                          <a:ea typeface="+mn-ea"/>
                          <a:cs typeface="+mn-cs"/>
                        </a:rPr>
                        <a:t>0.67 (N=1</a:t>
                      </a:r>
                      <a:r>
                        <a:rPr lang="en-GB" sz="1600" kern="1200" dirty="0" smtClean="0">
                          <a:solidFill>
                            <a:schemeClr val="dk1"/>
                          </a:solidFill>
                          <a:effectLst/>
                          <a:latin typeface="+mn-lt"/>
                          <a:ea typeface="+mn-ea"/>
                          <a:cs typeface="+mn-cs"/>
                        </a:rPr>
                        <a:t>),</a:t>
                      </a:r>
                    </a:p>
                    <a:p>
                      <a:pPr marL="285750" marR="0" indent="-285750" algn="l" defTabSz="914400" rtl="0" eaLnBrk="1" latinLnBrk="0"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kern="1200" dirty="0" smtClean="0">
                          <a:solidFill>
                            <a:schemeClr val="dk1"/>
                          </a:solidFill>
                          <a:effectLst/>
                          <a:latin typeface="+mn-lt"/>
                          <a:ea typeface="+mn-ea"/>
                          <a:cs typeface="+mn-cs"/>
                        </a:rPr>
                        <a:t> </a:t>
                      </a:r>
                      <a:r>
                        <a:rPr lang="en-GB" sz="1600" kern="1200" dirty="0">
                          <a:solidFill>
                            <a:schemeClr val="dk1"/>
                          </a:solidFill>
                          <a:effectLst/>
                          <a:latin typeface="+mn-lt"/>
                          <a:ea typeface="+mn-ea"/>
                          <a:cs typeface="+mn-cs"/>
                        </a:rPr>
                        <a:t>1.32 (N=2), </a:t>
                      </a:r>
                      <a:endParaRPr lang="en-GB" sz="1600" kern="1200" dirty="0" smtClean="0">
                        <a:solidFill>
                          <a:schemeClr val="dk1"/>
                        </a:solidFill>
                        <a:effectLst/>
                        <a:latin typeface="+mn-lt"/>
                        <a:ea typeface="+mn-ea"/>
                        <a:cs typeface="+mn-cs"/>
                      </a:endParaRPr>
                    </a:p>
                    <a:p>
                      <a:pPr marL="285750" marR="0" indent="-285750" algn="l" defTabSz="914400" rtl="0" eaLnBrk="1" latinLnBrk="0"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kern="1200" dirty="0" smtClean="0">
                          <a:solidFill>
                            <a:schemeClr val="dk1"/>
                          </a:solidFill>
                          <a:effectLst/>
                          <a:latin typeface="+mn-lt"/>
                          <a:ea typeface="+mn-ea"/>
                          <a:cs typeface="+mn-cs"/>
                        </a:rPr>
                        <a:t>2.64 </a:t>
                      </a:r>
                      <a:r>
                        <a:rPr lang="en-GB" sz="1600" kern="1200" dirty="0">
                          <a:solidFill>
                            <a:schemeClr val="dk1"/>
                          </a:solidFill>
                          <a:effectLst/>
                          <a:latin typeface="+mn-lt"/>
                          <a:ea typeface="+mn-ea"/>
                          <a:cs typeface="+mn-cs"/>
                        </a:rPr>
                        <a:t>(N=4)</a:t>
                      </a:r>
                      <a:endParaRPr lang="en-US" sz="1600" kern="1200" dirty="0">
                        <a:solidFill>
                          <a:schemeClr val="dk1"/>
                        </a:solidFill>
                        <a:effectLst/>
                        <a:latin typeface="+mn-lt"/>
                        <a:ea typeface="+mn-ea"/>
                        <a:cs typeface="+mn-cs"/>
                      </a:endParaRPr>
                    </a:p>
                  </a:txBody>
                  <a:tcPr marL="26406" marR="26406" marT="0" marB="0" anchor="ctr"/>
                </a:tc>
                <a:tc>
                  <a:txBody>
                    <a:bodyPr/>
                    <a:lstStyle/>
                    <a:p>
                      <a:pPr marL="0" marR="0" algn="just"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a:effectLst/>
                        </a:rPr>
                        <a:t>Not available</a:t>
                      </a:r>
                      <a:endParaRPr lang="en-US" sz="160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168581186"/>
                  </a:ext>
                </a:extLst>
              </a:tr>
              <a:tr h="58680">
                <a:tc vMerge="1">
                  <a:txBody>
                    <a:bodyPr/>
                    <a:lstStyle/>
                    <a:p>
                      <a:endParaRPr lang="en-US"/>
                    </a:p>
                  </a:txBody>
                  <a:tcPr/>
                </a:tc>
                <a:tc rowSpan="2">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2</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a:effectLst/>
                        </a:rPr>
                        <a:t>eMBB Dense Urban</a:t>
                      </a:r>
                      <a:endParaRPr lang="en-US" sz="1600">
                        <a:effectLst/>
                        <a:latin typeface="Times New Roman" panose="02020603050405020304" pitchFamily="18" charset="0"/>
                        <a:ea typeface="MS Mincho"/>
                      </a:endParaRPr>
                    </a:p>
                  </a:txBody>
                  <a:tcPr marL="26406" marR="26406" marT="0" marB="0" anchor="ctr"/>
                </a:tc>
                <a:tc>
                  <a:txBody>
                    <a:bodyPr/>
                    <a:lstStyle/>
                    <a:p>
                      <a:pPr marL="285750" marR="0" indent="-285750" algn="l" defTabSz="914400" rtl="0" eaLnBrk="1" latinLnBrk="0"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kern="1200" dirty="0">
                          <a:solidFill>
                            <a:schemeClr val="dk1"/>
                          </a:solidFill>
                          <a:effectLst/>
                          <a:latin typeface="+mn-lt"/>
                          <a:ea typeface="+mn-ea"/>
                          <a:cs typeface="+mn-cs"/>
                        </a:rPr>
                        <a:t>0.83-4.17</a:t>
                      </a:r>
                      <a:endParaRPr lang="en-US" sz="1600" kern="1200" dirty="0">
                        <a:solidFill>
                          <a:schemeClr val="dk1"/>
                        </a:solidFill>
                        <a:effectLst/>
                        <a:latin typeface="+mn-lt"/>
                        <a:ea typeface="+mn-ea"/>
                        <a:cs typeface="+mn-cs"/>
                      </a:endParaRPr>
                    </a:p>
                  </a:txBody>
                  <a:tcPr marL="26406" marR="26406" marT="0" marB="0" anchor="ctr"/>
                </a:tc>
                <a:tc>
                  <a:txBody>
                    <a:bodyPr/>
                    <a:lstStyle/>
                    <a:p>
                      <a:pPr marL="0" marR="0" algn="just"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a:effectLst/>
                        </a:rPr>
                        <a:t>Not available</a:t>
                      </a:r>
                      <a:endParaRPr lang="en-US" sz="160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2324750652"/>
                  </a:ext>
                </a:extLst>
              </a:tr>
              <a:tr h="117359">
                <a:tc vMerge="1">
                  <a:txBody>
                    <a:bodyPr/>
                    <a:lstStyle/>
                    <a:p>
                      <a:endParaRPr lang="en-US"/>
                    </a:p>
                  </a:txBody>
                  <a:tcPr/>
                </a:tc>
                <a:tc vMerge="1">
                  <a:txBody>
                    <a:bodyPr/>
                    <a:lstStyle/>
                    <a:p>
                      <a:endParaRPr lang="en-US"/>
                    </a:p>
                  </a:txBody>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a:effectLst/>
                        </a:rPr>
                        <a:t>eMBB Indoor Hotspot</a:t>
                      </a:r>
                      <a:endParaRPr lang="en-US" sz="1600">
                        <a:effectLst/>
                        <a:latin typeface="Times New Roman" panose="02020603050405020304" pitchFamily="18" charset="0"/>
                        <a:ea typeface="MS Mincho"/>
                      </a:endParaRPr>
                    </a:p>
                  </a:txBody>
                  <a:tcPr marL="26406" marR="26406" marT="0" marB="0" anchor="ctr"/>
                </a:tc>
                <a:tc>
                  <a:txBody>
                    <a:bodyPr/>
                    <a:lstStyle/>
                    <a:p>
                      <a:pPr marL="285750" marR="0" indent="-285750" algn="l" defTabSz="914400" rtl="0" eaLnBrk="1" latinLnBrk="0"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kern="1200" dirty="0">
                          <a:solidFill>
                            <a:schemeClr val="dk1"/>
                          </a:solidFill>
                          <a:effectLst/>
                          <a:latin typeface="+mn-lt"/>
                          <a:ea typeface="+mn-ea"/>
                          <a:cs typeface="+mn-cs"/>
                        </a:rPr>
                        <a:t>3-15</a:t>
                      </a:r>
                      <a:endParaRPr lang="en-US" sz="1600" kern="1200" dirty="0">
                        <a:solidFill>
                          <a:schemeClr val="dk1"/>
                        </a:solidFill>
                        <a:effectLst/>
                        <a:latin typeface="+mn-lt"/>
                        <a:ea typeface="+mn-ea"/>
                        <a:cs typeface="+mn-cs"/>
                      </a:endParaRPr>
                    </a:p>
                  </a:txBody>
                  <a:tcPr marL="26406" marR="26406" marT="0" marB="0" anchor="ctr"/>
                </a:tc>
                <a:tc>
                  <a:txBody>
                    <a:bodyPr/>
                    <a:lstStyle/>
                    <a:p>
                      <a:pPr marL="0" marR="0" algn="just"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a:effectLst/>
                        </a:rPr>
                        <a:t>Not available</a:t>
                      </a:r>
                      <a:endParaRPr lang="en-US" sz="160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838953371"/>
                  </a:ext>
                </a:extLst>
              </a:tr>
              <a:tr h="242298">
                <a:tc vMerge="1">
                  <a:txBody>
                    <a:bodyPr/>
                    <a:lstStyle/>
                    <a:p>
                      <a:endParaRPr lang="en-US"/>
                    </a:p>
                  </a:txBody>
                  <a:tcPr/>
                </a:tc>
                <a:tc rowSpan="3">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3</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fontAlgn="auto" hangingPunct="0">
                        <a:spcBef>
                          <a:spcPts val="200"/>
                        </a:spcBef>
                        <a:spcAft>
                          <a:spcPts val="200"/>
                        </a:spcAft>
                        <a:tabLst>
                          <a:tab pos="720090" algn="l"/>
                          <a:tab pos="1188085" algn="l"/>
                          <a:tab pos="1440180" algn="l"/>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a:effectLst/>
                        </a:rPr>
                        <a:t>With a file transfer of 10 Mbits by a single user at cell-edge in 1 msec</a:t>
                      </a:r>
                      <a:endParaRPr lang="en-US" sz="1800">
                        <a:effectLst/>
                        <a:latin typeface="Times New Roman" panose="02020603050405020304" pitchFamily="18" charset="0"/>
                        <a:ea typeface="MS Mincho"/>
                      </a:endParaRPr>
                    </a:p>
                  </a:txBody>
                  <a:tcPr marL="26406" marR="26406" marT="0" marB="0" anchor="ctr"/>
                </a:tc>
                <a:tc>
                  <a:txBody>
                    <a:bodyPr/>
                    <a:lstStyle/>
                    <a:p>
                      <a:pPr marL="285750" marR="0" indent="-285750" algn="l" defTabSz="914400" rtl="0" eaLnBrk="1" latinLnBrk="0"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kern="1200" dirty="0">
                          <a:solidFill>
                            <a:schemeClr val="dk1"/>
                          </a:solidFill>
                          <a:effectLst/>
                          <a:latin typeface="+mn-lt"/>
                          <a:ea typeface="+mn-ea"/>
                          <a:cs typeface="+mn-cs"/>
                        </a:rPr>
                        <a:t>33.33 GHz (one direction)</a:t>
                      </a:r>
                      <a:endParaRPr lang="en-US" sz="1600" kern="1200" dirty="0">
                        <a:solidFill>
                          <a:schemeClr val="dk1"/>
                        </a:solidFill>
                        <a:effectLst/>
                        <a:latin typeface="+mn-lt"/>
                        <a:ea typeface="+mn-ea"/>
                        <a:cs typeface="+mn-cs"/>
                      </a:endParaRPr>
                    </a:p>
                  </a:txBody>
                  <a:tcPr marL="26406" marR="26406" marT="0" marB="0" anchor="ctr"/>
                </a:tc>
                <a:tc rowSpan="3">
                  <a:txBody>
                    <a:bodyPr/>
                    <a:lstStyle/>
                    <a:p>
                      <a:pPr marL="0" marR="0" algn="just"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a:effectLst/>
                        </a:rPr>
                        <a:t>Not available</a:t>
                      </a:r>
                      <a:endParaRPr lang="en-US" sz="160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3097083921"/>
                  </a:ext>
                </a:extLst>
              </a:tr>
              <a:tr h="234718">
                <a:tc vMerge="1">
                  <a:txBody>
                    <a:bodyPr/>
                    <a:lstStyle/>
                    <a:p>
                      <a:endParaRPr lang="en-US"/>
                    </a:p>
                  </a:txBody>
                  <a:tcPr/>
                </a:tc>
                <a:tc vMerge="1">
                  <a:txBody>
                    <a:bodyPr/>
                    <a:lstStyle/>
                    <a:p>
                      <a:endParaRPr lang="en-US"/>
                    </a:p>
                  </a:txBody>
                  <a:tcPr/>
                </a:tc>
                <a:tc>
                  <a:txBody>
                    <a:bodyPr/>
                    <a:lstStyle/>
                    <a:p>
                      <a:pPr marL="0" marR="0" fontAlgn="auto" hangingPunct="0">
                        <a:spcBef>
                          <a:spcPts val="200"/>
                        </a:spcBef>
                        <a:spcAft>
                          <a:spcPts val="200"/>
                        </a:spcAft>
                        <a:tabLst>
                          <a:tab pos="720090" algn="l"/>
                          <a:tab pos="1188085" algn="l"/>
                          <a:tab pos="1440180" algn="l"/>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With a file transfer of 1 Mbit by a single user at cell-edge in 1 </a:t>
                      </a:r>
                      <a:r>
                        <a:rPr lang="en-GB" sz="1600" dirty="0" err="1">
                          <a:effectLst/>
                        </a:rPr>
                        <a:t>msec</a:t>
                      </a:r>
                      <a:endParaRPr lang="en-US" sz="1800" dirty="0">
                        <a:effectLst/>
                        <a:latin typeface="Times New Roman" panose="02020603050405020304" pitchFamily="18" charset="0"/>
                        <a:ea typeface="MS Mincho"/>
                      </a:endParaRPr>
                    </a:p>
                  </a:txBody>
                  <a:tcPr marL="26406" marR="26406" marT="0" marB="0" anchor="ctr"/>
                </a:tc>
                <a:tc>
                  <a:txBody>
                    <a:bodyPr/>
                    <a:lstStyle/>
                    <a:p>
                      <a:pPr marL="285750" marR="0" indent="-285750" algn="l" defTabSz="914400" rtl="0" eaLnBrk="1" latinLnBrk="0"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kern="1200" dirty="0">
                          <a:solidFill>
                            <a:schemeClr val="dk1"/>
                          </a:solidFill>
                          <a:effectLst/>
                          <a:latin typeface="+mn-lt"/>
                          <a:ea typeface="+mn-ea"/>
                          <a:cs typeface="+mn-cs"/>
                        </a:rPr>
                        <a:t>3.33 GHz (one direction)</a:t>
                      </a:r>
                      <a:endParaRPr lang="en-US" sz="1600" kern="1200" dirty="0">
                        <a:solidFill>
                          <a:schemeClr val="dk1"/>
                        </a:solidFill>
                        <a:effectLst/>
                        <a:latin typeface="+mn-lt"/>
                        <a:ea typeface="+mn-ea"/>
                        <a:cs typeface="+mn-cs"/>
                      </a:endParaRPr>
                    </a:p>
                  </a:txBody>
                  <a:tcPr marL="26406" marR="26406" marT="0" marB="0" anchor="ctr"/>
                </a:tc>
                <a:tc vMerge="1">
                  <a:txBody>
                    <a:bodyPr/>
                    <a:lstStyle/>
                    <a:p>
                      <a:endParaRPr lang="en-US"/>
                    </a:p>
                  </a:txBody>
                  <a:tcPr/>
                </a:tc>
                <a:extLst>
                  <a:ext uri="{0D108BD9-81ED-4DB2-BD59-A6C34878D82A}">
                    <a16:rowId xmlns="" xmlns:a16="http://schemas.microsoft.com/office/drawing/2014/main" val="277092957"/>
                  </a:ext>
                </a:extLst>
              </a:tr>
              <a:tr h="236185">
                <a:tc vMerge="1">
                  <a:txBody>
                    <a:bodyPr/>
                    <a:lstStyle/>
                    <a:p>
                      <a:endParaRPr lang="en-US"/>
                    </a:p>
                  </a:txBody>
                  <a:tcPr/>
                </a:tc>
                <a:tc vMerge="1">
                  <a:txBody>
                    <a:bodyPr/>
                    <a:lstStyle/>
                    <a:p>
                      <a:endParaRPr lang="en-US"/>
                    </a:p>
                  </a:txBody>
                  <a:tcPr/>
                </a:tc>
                <a:tc>
                  <a:txBody>
                    <a:bodyPr/>
                    <a:lstStyle/>
                    <a:p>
                      <a:pPr marL="0" marR="0" algn="just"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With a file transfer of 0.1 </a:t>
                      </a:r>
                      <a:r>
                        <a:rPr lang="en-GB" sz="1600" dirty="0" err="1">
                          <a:effectLst/>
                        </a:rPr>
                        <a:t>Mbits</a:t>
                      </a:r>
                      <a:r>
                        <a:rPr lang="en-GB" sz="1600" dirty="0">
                          <a:effectLst/>
                        </a:rPr>
                        <a:t> by a single user at cell-edge in 1 </a:t>
                      </a:r>
                      <a:r>
                        <a:rPr lang="en-GB" sz="1600" dirty="0" err="1">
                          <a:effectLst/>
                        </a:rPr>
                        <a:t>msec</a:t>
                      </a:r>
                      <a:endParaRPr lang="en-US" sz="1600" dirty="0">
                        <a:effectLst/>
                        <a:latin typeface="Times New Roman" panose="02020603050405020304" pitchFamily="18" charset="0"/>
                        <a:ea typeface="MS Mincho"/>
                      </a:endParaRPr>
                    </a:p>
                  </a:txBody>
                  <a:tcPr marL="26406" marR="26406" marT="0" marB="0" anchor="ctr"/>
                </a:tc>
                <a:tc>
                  <a:txBody>
                    <a:bodyPr/>
                    <a:lstStyle/>
                    <a:p>
                      <a:pPr marL="285750" marR="0" indent="-285750" algn="l" defTabSz="914400" rtl="0" eaLnBrk="1" latinLnBrk="0" hangingPunct="0">
                        <a:lnSpc>
                          <a:spcPct val="150000"/>
                        </a:lnSpc>
                        <a:spcBef>
                          <a:spcPts val="200"/>
                        </a:spcBef>
                        <a:spcAft>
                          <a:spcPts val="200"/>
                        </a:spcAft>
                        <a:buFont typeface="Wingdings" panose="05000000000000000000" pitchFamily="2" charset="2"/>
                        <a:buChar char="Ø"/>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kern="1200" dirty="0">
                          <a:solidFill>
                            <a:schemeClr val="dk1"/>
                          </a:solidFill>
                          <a:effectLst/>
                          <a:latin typeface="+mn-lt"/>
                          <a:ea typeface="+mn-ea"/>
                          <a:cs typeface="+mn-cs"/>
                        </a:rPr>
                        <a:t>333 MHz (one direction)</a:t>
                      </a:r>
                      <a:endParaRPr lang="en-US" sz="1600" kern="1200" dirty="0">
                        <a:solidFill>
                          <a:schemeClr val="dk1"/>
                        </a:solidFill>
                        <a:effectLst/>
                        <a:latin typeface="+mn-lt"/>
                        <a:ea typeface="+mn-ea"/>
                        <a:cs typeface="+mn-cs"/>
                      </a:endParaRPr>
                    </a:p>
                  </a:txBody>
                  <a:tcPr marL="26406" marR="26406" marT="0" marB="0" anchor="ctr"/>
                </a:tc>
                <a:tc vMerge="1">
                  <a:txBody>
                    <a:bodyPr/>
                    <a:lstStyle/>
                    <a:p>
                      <a:endParaRPr lang="en-US"/>
                    </a:p>
                  </a:txBody>
                  <a:tcPr/>
                </a:tc>
                <a:extLst>
                  <a:ext uri="{0D108BD9-81ED-4DB2-BD59-A6C34878D82A}">
                    <a16:rowId xmlns="" xmlns:a16="http://schemas.microsoft.com/office/drawing/2014/main" val="3049666308"/>
                  </a:ext>
                </a:extLst>
              </a:tr>
            </a:tbl>
          </a:graphicData>
        </a:graphic>
      </p:graphicFrame>
      <p:sp>
        <p:nvSpPr>
          <p:cNvPr id="6" name="Title 1"/>
          <p:cNvSpPr txBox="1">
            <a:spLocks/>
          </p:cNvSpPr>
          <p:nvPr/>
        </p:nvSpPr>
        <p:spPr>
          <a:xfrm>
            <a:off x="1306286" y="117476"/>
            <a:ext cx="9615714" cy="1061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smtClean="0">
                <a:solidFill>
                  <a:srgbClr val="0070C0"/>
                </a:solidFill>
                <a:latin typeface="Cambria" panose="02040503050406030204" pitchFamily="18" charset="0"/>
              </a:rPr>
              <a:t>Future Spectrum need estimation for IMT </a:t>
            </a:r>
            <a:r>
              <a:rPr lang="en-GB" sz="2000" smtClean="0">
                <a:solidFill>
                  <a:srgbClr val="FF0000"/>
                </a:solidFill>
                <a:latin typeface="Cambria" panose="02040503050406030204" pitchFamily="18" charset="0"/>
              </a:rPr>
              <a:t>(24.25 GHz - 86 GHz)</a:t>
            </a:r>
            <a:endParaRPr lang="en-US" sz="1100" b="1" dirty="0">
              <a:solidFill>
                <a:srgbClr val="FF0000"/>
              </a:solidFill>
            </a:endParaRPr>
          </a:p>
        </p:txBody>
      </p:sp>
      <p:sp>
        <p:nvSpPr>
          <p:cNvPr id="7" name="Content Placeholder 2"/>
          <p:cNvSpPr txBox="1">
            <a:spLocks/>
          </p:cNvSpPr>
          <p:nvPr/>
        </p:nvSpPr>
        <p:spPr>
          <a:xfrm>
            <a:off x="108550" y="6363188"/>
            <a:ext cx="11826910" cy="386111"/>
          </a:xfrm>
          <a:prstGeom prst="rect">
            <a:avLst/>
          </a:prstGeom>
        </p:spPr>
        <p:txBody>
          <a:bodyPr vert="horz" lIns="91440" tIns="45720" rIns="91440" bIns="45720" rtlCol="0">
            <a:noAutofit/>
          </a:bodyPr>
          <a:lstStyle>
            <a:lvl1pPr marL="461963" indent="-461963" algn="l" defTabSz="914400" rtl="0" eaLnBrk="1" latinLnBrk="0" hangingPunct="1">
              <a:lnSpc>
                <a:spcPct val="90000"/>
              </a:lnSpc>
              <a:spcBef>
                <a:spcPts val="1000"/>
              </a:spcBef>
              <a:buFont typeface="Wingdings" panose="05000000000000000000" pitchFamily="2" charset="2"/>
              <a:buChar char="Ø"/>
              <a:defRPr lang="en-US" sz="2800" kern="1200" dirty="0" smtClean="0">
                <a:solidFill>
                  <a:schemeClr val="tx2"/>
                </a:solidFill>
                <a:latin typeface="+mn-lt"/>
                <a:ea typeface="+mn-ea"/>
                <a:cs typeface="+mn-cs"/>
              </a:defRPr>
            </a:lvl1pPr>
            <a:lvl2pPr marL="803275" indent="-346075"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t>Source</a:t>
            </a:r>
            <a:r>
              <a:rPr lang="en-US" sz="2400" dirty="0" smtClean="0">
                <a:solidFill>
                  <a:schemeClr val="accent6"/>
                </a:solidFill>
              </a:rPr>
              <a:t>: </a:t>
            </a:r>
            <a:r>
              <a:rPr lang="en-US" sz="1800" dirty="0" smtClean="0">
                <a:hlinkClick r:id="rId2"/>
              </a:rPr>
              <a:t>Chairman’s report TG 5/1 Annex 2: </a:t>
            </a:r>
            <a:r>
              <a:rPr lang="en-GB" sz="1800" i="1" dirty="0">
                <a:hlinkClick r:id="rId2"/>
              </a:rPr>
              <a:t>Working document towards Draft CPM </a:t>
            </a:r>
            <a:r>
              <a:rPr lang="en-GB" sz="1800" i="1" dirty="0" smtClean="0">
                <a:hlinkClick r:id="rId2"/>
              </a:rPr>
              <a:t>text for </a:t>
            </a:r>
            <a:r>
              <a:rPr lang="en-GB" sz="1800" i="1" dirty="0">
                <a:hlinkClick r:id="rId2"/>
              </a:rPr>
              <a:t>WRC-19 </a:t>
            </a:r>
            <a:r>
              <a:rPr lang="en-GB" sz="1800" i="1" dirty="0" smtClean="0">
                <a:hlinkClick r:id="rId2"/>
              </a:rPr>
              <a:t>Agenda </a:t>
            </a:r>
            <a:r>
              <a:rPr lang="en-GB" sz="1800" i="1" dirty="0">
                <a:hlinkClick r:id="rId2"/>
              </a:rPr>
              <a:t>Item 1.13</a:t>
            </a:r>
            <a:endParaRPr lang="en-US" sz="1800" i="1" dirty="0"/>
          </a:p>
        </p:txBody>
      </p:sp>
    </p:spTree>
    <p:extLst>
      <p:ext uri="{BB962C8B-B14F-4D97-AF65-F5344CB8AC3E}">
        <p14:creationId xmlns:p14="http://schemas.microsoft.com/office/powerpoint/2010/main" val="3593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4871" y="1659414"/>
          <a:ext cx="11490960" cy="3769360"/>
        </p:xfrm>
        <a:graphic>
          <a:graphicData uri="http://schemas.openxmlformats.org/drawingml/2006/table">
            <a:tbl>
              <a:tblPr firstRow="1" firstCol="1" bandRow="1">
                <a:tableStyleId>{5C22544A-7EE6-4342-B048-85BDC9FD1C3A}</a:tableStyleId>
              </a:tblPr>
              <a:tblGrid>
                <a:gridCol w="2049527">
                  <a:extLst>
                    <a:ext uri="{9D8B030D-6E8A-4147-A177-3AD203B41FA5}">
                      <a16:colId xmlns="" xmlns:a16="http://schemas.microsoft.com/office/drawing/2014/main" val="1745728583"/>
                    </a:ext>
                  </a:extLst>
                </a:gridCol>
                <a:gridCol w="917193">
                  <a:extLst>
                    <a:ext uri="{9D8B030D-6E8A-4147-A177-3AD203B41FA5}">
                      <a16:colId xmlns="" xmlns:a16="http://schemas.microsoft.com/office/drawing/2014/main" val="2156684815"/>
                    </a:ext>
                  </a:extLst>
                </a:gridCol>
                <a:gridCol w="3992927">
                  <a:extLst>
                    <a:ext uri="{9D8B030D-6E8A-4147-A177-3AD203B41FA5}">
                      <a16:colId xmlns="" xmlns:a16="http://schemas.microsoft.com/office/drawing/2014/main" val="644385271"/>
                    </a:ext>
                  </a:extLst>
                </a:gridCol>
                <a:gridCol w="2284249">
                  <a:extLst>
                    <a:ext uri="{9D8B030D-6E8A-4147-A177-3AD203B41FA5}">
                      <a16:colId xmlns="" xmlns:a16="http://schemas.microsoft.com/office/drawing/2014/main" val="3772046348"/>
                    </a:ext>
                  </a:extLst>
                </a:gridCol>
                <a:gridCol w="2247064">
                  <a:extLst>
                    <a:ext uri="{9D8B030D-6E8A-4147-A177-3AD203B41FA5}">
                      <a16:colId xmlns="" xmlns:a16="http://schemas.microsoft.com/office/drawing/2014/main" val="614993600"/>
                    </a:ext>
                  </a:extLst>
                </a:gridCol>
              </a:tblGrid>
              <a:tr h="469437">
                <a:tc>
                  <a:txBody>
                    <a:bodyPr/>
                    <a:lstStyle/>
                    <a:p>
                      <a:pPr marL="0" marR="0" algn="ctr" fontAlgn="auto" hangingPunct="0">
                        <a:spcBef>
                          <a:spcPts val="400"/>
                        </a:spcBef>
                        <a:spcAft>
                          <a:spcPts val="400"/>
                        </a:spcAft>
                        <a:tabLst>
                          <a:tab pos="720090" algn="l"/>
                          <a:tab pos="1188085" algn="l"/>
                          <a:tab pos="1440180" algn="l"/>
                        </a:tabLst>
                      </a:pPr>
                      <a:r>
                        <a:rPr lang="en-GB" sz="1600" dirty="0">
                          <a:effectLst/>
                        </a:rPr>
                        <a:t> </a:t>
                      </a:r>
                      <a:endParaRPr lang="en-US" sz="1800" dirty="0">
                        <a:effectLst/>
                        <a:latin typeface="Times New Roman" panose="02020603050405020304" pitchFamily="18" charset="0"/>
                        <a:ea typeface="MS Mincho"/>
                      </a:endParaRPr>
                    </a:p>
                  </a:txBody>
                  <a:tcPr marL="26406" marR="26406"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600" dirty="0">
                          <a:effectLst/>
                        </a:rPr>
                        <a:t>Examples</a:t>
                      </a:r>
                      <a:endParaRPr lang="en-US" sz="1800" dirty="0">
                        <a:effectLst/>
                        <a:latin typeface="Times New Roman" panose="02020603050405020304" pitchFamily="18" charset="0"/>
                        <a:ea typeface="MS Mincho"/>
                      </a:endParaRPr>
                    </a:p>
                  </a:txBody>
                  <a:tcPr marL="26406" marR="26406"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600">
                          <a:effectLst/>
                        </a:rPr>
                        <a:t>Associated conditions for different examples (For details, please see the corresponding sections in the Annex A)</a:t>
                      </a:r>
                      <a:endParaRPr lang="en-US" sz="1800">
                        <a:effectLst/>
                        <a:latin typeface="Times New Roman" panose="02020603050405020304" pitchFamily="18" charset="0"/>
                        <a:ea typeface="MS Mincho"/>
                      </a:endParaRPr>
                    </a:p>
                  </a:txBody>
                  <a:tcPr marL="26406" marR="26406"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600">
                          <a:effectLst/>
                        </a:rPr>
                        <a:t>Spectrum needs in total (GHz)</a:t>
                      </a:r>
                      <a:endParaRPr lang="en-US" sz="1800">
                        <a:effectLst/>
                        <a:latin typeface="Times New Roman" panose="02020603050405020304" pitchFamily="18" charset="0"/>
                        <a:ea typeface="MS Mincho"/>
                      </a:endParaRPr>
                    </a:p>
                  </a:txBody>
                  <a:tcPr marL="26406" marR="26406"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600">
                          <a:effectLst/>
                        </a:rPr>
                        <a:t>Spectrum needs (GHz) </a:t>
                      </a:r>
                      <a:br>
                        <a:rPr lang="en-GB" sz="1600">
                          <a:effectLst/>
                        </a:rPr>
                      </a:br>
                      <a:r>
                        <a:rPr lang="en-GB" sz="1600">
                          <a:effectLst/>
                        </a:rPr>
                        <a:t>per range</a:t>
                      </a:r>
                      <a:endParaRPr lang="en-US" sz="180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522669357"/>
                  </a:ext>
                </a:extLst>
              </a:tr>
              <a:tr h="176039">
                <a:tc rowSpan="2">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solidFill>
                            <a:schemeClr val="accent4"/>
                          </a:solidFill>
                          <a:effectLst/>
                        </a:rPr>
                        <a:t>Technical performance-based approach (Type 2</a:t>
                      </a:r>
                      <a:r>
                        <a:rPr lang="en-GB" sz="1600" dirty="0" smtClean="0">
                          <a:solidFill>
                            <a:schemeClr val="accent4"/>
                          </a:solidFill>
                          <a:effectLst/>
                        </a:rPr>
                        <a:t>)</a:t>
                      </a:r>
                    </a:p>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US" sz="1400" b="0" i="1" kern="1200" dirty="0" smtClean="0">
                          <a:solidFill>
                            <a:schemeClr val="lt1"/>
                          </a:solidFill>
                          <a:effectLst/>
                          <a:latin typeface="+mn-lt"/>
                          <a:ea typeface="+mn-ea"/>
                          <a:cs typeface="+mn-cs"/>
                        </a:rPr>
                        <a:t>Calculated taking into account different technical performance requirements, i.e. user experienced data rate, peak data rate and area traffic capacity</a:t>
                      </a:r>
                      <a:endParaRPr lang="en-US" sz="1200" b="0" i="1" dirty="0">
                        <a:effectLst/>
                        <a:latin typeface="Times New Roman" panose="02020603050405020304" pitchFamily="18" charset="0"/>
                        <a:ea typeface="MS Mincho"/>
                      </a:endParaRPr>
                    </a:p>
                  </a:txBody>
                  <a:tcPr marL="26406" marR="26406" marT="0" marB="0" anchor="ctr"/>
                </a:tc>
                <a:tc rowSpan="2">
                  <a:txBody>
                    <a:bodyPr/>
                    <a:lstStyle/>
                    <a:p>
                      <a:pPr marL="22860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Dense urban micro</a:t>
                      </a:r>
                      <a:endParaRPr lang="en-US" sz="1600" dirty="0">
                        <a:effectLst/>
                        <a:latin typeface="Times New Roman" panose="02020603050405020304" pitchFamily="18" charset="0"/>
                        <a:ea typeface="MS Mincho"/>
                      </a:endParaRPr>
                    </a:p>
                  </a:txBody>
                  <a:tcPr marL="26406" marR="26406" marT="0" marB="0" anchor="ctr"/>
                </a:tc>
                <a:tc rowSpan="2">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dirty="0">
                          <a:effectLst/>
                        </a:rPr>
                        <a:t>14.8-19.7</a:t>
                      </a:r>
                      <a:endParaRPr lang="en-US" sz="1600" b="1" dirty="0">
                        <a:effectLst/>
                        <a:latin typeface="Times New Roman" panose="02020603050405020304" pitchFamily="18" charset="0"/>
                        <a:ea typeface="MS Mincho"/>
                      </a:endParaRPr>
                    </a:p>
                  </a:txBody>
                  <a:tcPr marL="26406" marR="26406"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a:effectLst/>
                        </a:rPr>
                        <a:t>5.8-7.7 </a:t>
                      </a:r>
                      <a:br>
                        <a:rPr lang="en-GB" sz="1600">
                          <a:effectLst/>
                        </a:rPr>
                      </a:br>
                      <a:r>
                        <a:rPr lang="en-GB" sz="1600">
                          <a:effectLst/>
                        </a:rPr>
                        <a:t>(24.25-43.5 GHz range) </a:t>
                      </a:r>
                      <a:endParaRPr lang="en-US" sz="160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3774910535"/>
                  </a:ext>
                </a:extLst>
              </a:tr>
              <a:tr h="234718">
                <a:tc vMerge="1">
                  <a:txBody>
                    <a:bodyPr/>
                    <a:lstStyle/>
                    <a:p>
                      <a:endParaRPr lang="en-US"/>
                    </a:p>
                  </a:txBody>
                  <a:tcPr/>
                </a:tc>
                <a:tc vMerge="1">
                  <a:txBody>
                    <a:bodyPr/>
                    <a:lstStyle/>
                    <a:p>
                      <a:endParaRPr lang="en-US"/>
                    </a:p>
                  </a:txBody>
                  <a:tcP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a:effectLst/>
                        </a:rPr>
                        <a:t>Indoor hotspot</a:t>
                      </a:r>
                      <a:endParaRPr lang="en-US" sz="1600">
                        <a:effectLst/>
                        <a:latin typeface="Times New Roman" panose="02020603050405020304" pitchFamily="18" charset="0"/>
                        <a:ea typeface="MS Mincho"/>
                      </a:endParaRPr>
                    </a:p>
                  </a:txBody>
                  <a:tcPr marL="26406" marR="26406" marT="0" marB="0" anchor="ctr"/>
                </a:tc>
                <a:tc vMerge="1">
                  <a:txBody>
                    <a:bodyPr/>
                    <a:lstStyle/>
                    <a:p>
                      <a:endParaRPr lang="en-US"/>
                    </a:p>
                  </a:txBody>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a:effectLst/>
                        </a:rPr>
                        <a:t>9-12 </a:t>
                      </a:r>
                      <a:br>
                        <a:rPr lang="en-GB" sz="1600">
                          <a:effectLst/>
                        </a:rPr>
                      </a:br>
                      <a:r>
                        <a:rPr lang="en-GB" sz="1600">
                          <a:effectLst/>
                        </a:rPr>
                        <a:t>(24.25-43.5GHz and 45.5‑86 GHz range) </a:t>
                      </a:r>
                      <a:endParaRPr lang="en-US" sz="160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1050424994"/>
                  </a:ext>
                </a:extLst>
              </a:tr>
              <a:tr h="254278">
                <a:tc>
                  <a:txBody>
                    <a:bodyPr/>
                    <a:lstStyle/>
                    <a:p>
                      <a:pPr marL="0" marR="0"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Information from some countries based on their national considerations</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a:t>
                      </a:r>
                      <a:endParaRPr lang="en-US" sz="1600" dirty="0">
                        <a:effectLst/>
                        <a:latin typeface="Times New Roman" panose="02020603050405020304" pitchFamily="18" charset="0"/>
                        <a:ea typeface="MS Mincho"/>
                      </a:endParaRPr>
                    </a:p>
                  </a:txBody>
                  <a:tcPr marL="26406" marR="26406"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b="1" dirty="0">
                          <a:effectLst/>
                        </a:rPr>
                        <a:t>7-16</a:t>
                      </a:r>
                      <a:endParaRPr lang="en-US" sz="1600" b="1" dirty="0">
                        <a:effectLst/>
                        <a:latin typeface="Times New Roman" panose="02020603050405020304" pitchFamily="18" charset="0"/>
                        <a:ea typeface="MS Mincho"/>
                      </a:endParaRPr>
                    </a:p>
                  </a:txBody>
                  <a:tcPr marL="26406" marR="26406" marT="0" marB="0" anchor="ctr"/>
                </a:tc>
                <a:tc>
                  <a:txBody>
                    <a:bodyPr/>
                    <a:lstStyle/>
                    <a:p>
                      <a:pPr marL="0" marR="0" algn="just"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2-6 (24.25-43.5 GHz range)</a:t>
                      </a:r>
                      <a:endParaRPr lang="en-US" sz="1600" dirty="0">
                        <a:effectLst/>
                      </a:endParaRPr>
                    </a:p>
                    <a:p>
                      <a:pPr marL="0" marR="0" algn="just"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600" dirty="0">
                          <a:effectLst/>
                        </a:rPr>
                        <a:t>5-10 (43.5-86 GHz range)</a:t>
                      </a:r>
                      <a:endParaRPr lang="en-US" sz="1600" dirty="0">
                        <a:effectLst/>
                        <a:latin typeface="Times New Roman" panose="02020603050405020304" pitchFamily="18" charset="0"/>
                        <a:ea typeface="MS Mincho"/>
                      </a:endParaRPr>
                    </a:p>
                  </a:txBody>
                  <a:tcPr marL="26406" marR="26406" marT="0" marB="0" anchor="ctr"/>
                </a:tc>
                <a:extLst>
                  <a:ext uri="{0D108BD9-81ED-4DB2-BD59-A6C34878D82A}">
                    <a16:rowId xmlns="" xmlns:a16="http://schemas.microsoft.com/office/drawing/2014/main" val="941398164"/>
                  </a:ext>
                </a:extLst>
              </a:tr>
            </a:tbl>
          </a:graphicData>
        </a:graphic>
      </p:graphicFrame>
      <p:sp>
        <p:nvSpPr>
          <p:cNvPr id="5" name="Content Placeholder 2"/>
          <p:cNvSpPr txBox="1">
            <a:spLocks/>
          </p:cNvSpPr>
          <p:nvPr/>
        </p:nvSpPr>
        <p:spPr>
          <a:xfrm>
            <a:off x="116896" y="5591550"/>
            <a:ext cx="11826910" cy="386111"/>
          </a:xfrm>
          <a:prstGeom prst="rect">
            <a:avLst/>
          </a:prstGeom>
        </p:spPr>
        <p:txBody>
          <a:bodyPr vert="horz" lIns="91440" tIns="45720" rIns="91440" bIns="45720" rtlCol="0">
            <a:noAutofit/>
          </a:bodyPr>
          <a:lstStyle>
            <a:lvl1pPr marL="461963" indent="-461963" algn="l" defTabSz="914400" rtl="0" eaLnBrk="1" latinLnBrk="0" hangingPunct="1">
              <a:lnSpc>
                <a:spcPct val="90000"/>
              </a:lnSpc>
              <a:spcBef>
                <a:spcPts val="1000"/>
              </a:spcBef>
              <a:buFont typeface="Wingdings" panose="05000000000000000000" pitchFamily="2" charset="2"/>
              <a:buChar char="Ø"/>
              <a:defRPr lang="en-US" sz="2800" kern="1200" dirty="0" smtClean="0">
                <a:solidFill>
                  <a:schemeClr val="tx2"/>
                </a:solidFill>
                <a:latin typeface="+mn-lt"/>
                <a:ea typeface="+mn-ea"/>
                <a:cs typeface="+mn-cs"/>
              </a:defRPr>
            </a:lvl1pPr>
            <a:lvl2pPr marL="803275" indent="-346075"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t>Source</a:t>
            </a:r>
            <a:r>
              <a:rPr lang="en-US" sz="2400" dirty="0" smtClean="0">
                <a:solidFill>
                  <a:schemeClr val="accent6"/>
                </a:solidFill>
              </a:rPr>
              <a:t>: </a:t>
            </a:r>
            <a:r>
              <a:rPr lang="en-US" sz="1800" dirty="0" smtClean="0">
                <a:hlinkClick r:id="rId2"/>
              </a:rPr>
              <a:t>Chairman’s report TG 5/1 Annex 2: </a:t>
            </a:r>
            <a:r>
              <a:rPr lang="en-GB" sz="1800" i="1" dirty="0">
                <a:hlinkClick r:id="rId2"/>
              </a:rPr>
              <a:t>Working document towards Draft CPM </a:t>
            </a:r>
            <a:r>
              <a:rPr lang="en-GB" sz="1800" i="1" dirty="0" smtClean="0">
                <a:hlinkClick r:id="rId2"/>
              </a:rPr>
              <a:t>text for </a:t>
            </a:r>
            <a:r>
              <a:rPr lang="en-GB" sz="1800" i="1" dirty="0">
                <a:hlinkClick r:id="rId2"/>
              </a:rPr>
              <a:t>WRC-19 </a:t>
            </a:r>
            <a:r>
              <a:rPr lang="en-GB" sz="1800" i="1" dirty="0" smtClean="0">
                <a:hlinkClick r:id="rId2"/>
              </a:rPr>
              <a:t>Agenda </a:t>
            </a:r>
            <a:r>
              <a:rPr lang="en-GB" sz="1800" i="1" dirty="0">
                <a:hlinkClick r:id="rId2"/>
              </a:rPr>
              <a:t>Item 1.13</a:t>
            </a:r>
            <a:endParaRPr lang="en-US" sz="1800" i="1" dirty="0"/>
          </a:p>
        </p:txBody>
      </p:sp>
      <p:sp>
        <p:nvSpPr>
          <p:cNvPr id="7" name="Title 1"/>
          <p:cNvSpPr>
            <a:spLocks noGrp="1"/>
          </p:cNvSpPr>
          <p:nvPr>
            <p:ph type="title"/>
          </p:nvPr>
        </p:nvSpPr>
        <p:spPr>
          <a:xfrm>
            <a:off x="1306286" y="117476"/>
            <a:ext cx="9615714" cy="1061537"/>
          </a:xfrm>
        </p:spPr>
        <p:txBody>
          <a:bodyPr>
            <a:normAutofit/>
          </a:bodyPr>
          <a:lstStyle/>
          <a:p>
            <a:r>
              <a:rPr lang="en-GB" sz="4000" dirty="0" smtClean="0">
                <a:solidFill>
                  <a:srgbClr val="0070C0"/>
                </a:solidFill>
                <a:latin typeface="Cambria" panose="02040503050406030204" pitchFamily="18" charset="0"/>
              </a:rPr>
              <a:t>Future Spectrum need estimation for IMT </a:t>
            </a:r>
            <a:r>
              <a:rPr lang="en-GB" sz="2000" dirty="0" smtClean="0">
                <a:solidFill>
                  <a:srgbClr val="FF0000"/>
                </a:solidFill>
                <a:latin typeface="Cambria" panose="02040503050406030204" pitchFamily="18" charset="0"/>
              </a:rPr>
              <a:t>(24.25 GHz - </a:t>
            </a:r>
            <a:r>
              <a:rPr lang="en-GB" sz="2000" dirty="0">
                <a:solidFill>
                  <a:srgbClr val="FF0000"/>
                </a:solidFill>
                <a:latin typeface="Cambria" panose="02040503050406030204" pitchFamily="18" charset="0"/>
              </a:rPr>
              <a:t>86 </a:t>
            </a:r>
            <a:r>
              <a:rPr lang="en-GB" sz="2000" dirty="0" smtClean="0">
                <a:solidFill>
                  <a:srgbClr val="FF0000"/>
                </a:solidFill>
                <a:latin typeface="Cambria" panose="02040503050406030204" pitchFamily="18" charset="0"/>
              </a:rPr>
              <a:t>GHz)</a:t>
            </a:r>
            <a:endParaRPr lang="en-US" sz="1100" b="1" dirty="0">
              <a:solidFill>
                <a:srgbClr val="FF0000"/>
              </a:solidFill>
            </a:endParaRPr>
          </a:p>
        </p:txBody>
      </p:sp>
      <p:sp>
        <p:nvSpPr>
          <p:cNvPr id="2" name="Rectangle 1"/>
          <p:cNvSpPr/>
          <p:nvPr/>
        </p:nvSpPr>
        <p:spPr>
          <a:xfrm>
            <a:off x="522514" y="6140437"/>
            <a:ext cx="9445451" cy="369332"/>
          </a:xfrm>
          <a:prstGeom prst="rect">
            <a:avLst/>
          </a:prstGeom>
        </p:spPr>
        <p:txBody>
          <a:bodyPr wrap="square">
            <a:spAutoFit/>
          </a:bodyPr>
          <a:lstStyle/>
          <a:p>
            <a:r>
              <a:rPr lang="en-US" b="1" dirty="0" smtClean="0">
                <a:solidFill>
                  <a:srgbClr val="FF0000"/>
                </a:solidFill>
                <a:latin typeface="Segoe UI" panose="020B0502040204020203" pitchFamily="34" charset="0"/>
                <a:ea typeface="Times New Roman" panose="02020603050405020304" pitchFamily="18" charset="0"/>
                <a:cs typeface="Segoe UI" panose="020B0502040204020203" pitchFamily="34" charset="0"/>
              </a:rPr>
              <a:t>Note</a:t>
            </a:r>
            <a:r>
              <a:rPr lang="en-US" sz="1400" dirty="0" smtClean="0">
                <a:latin typeface="Segoe UI" panose="020B0502040204020203" pitchFamily="34" charset="0"/>
                <a:ea typeface="Times New Roman" panose="02020603050405020304" pitchFamily="18" charset="0"/>
                <a:cs typeface="Segoe UI" panose="020B0502040204020203" pitchFamily="34" charset="0"/>
              </a:rPr>
              <a:t>: The </a:t>
            </a:r>
            <a:r>
              <a:rPr lang="en-US" sz="1400" dirty="0">
                <a:latin typeface="Segoe UI" panose="020B0502040204020203" pitchFamily="34" charset="0"/>
                <a:ea typeface="Times New Roman" panose="02020603050405020304" pitchFamily="18" charset="0"/>
                <a:cs typeface="Segoe UI" panose="020B0502040204020203" pitchFamily="34" charset="0"/>
              </a:rPr>
              <a:t>spectrum needs estimates of the different approaches and examples should be considered separately.</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2403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8496" y="142537"/>
            <a:ext cx="10358477" cy="630942"/>
          </a:xfrm>
          <a:prstGeom prst="rect">
            <a:avLst/>
          </a:prstGeom>
          <a:noFill/>
        </p:spPr>
        <p:txBody>
          <a:bodyPr wrap="square" rtlCol="0">
            <a:spAutoFit/>
          </a:bodyPr>
          <a:lstStyle/>
          <a:p>
            <a:r>
              <a:rPr lang="en-US" sz="3500" b="1" kern="0" dirty="0" smtClean="0">
                <a:solidFill>
                  <a:srgbClr val="4F81BD"/>
                </a:solidFill>
                <a:latin typeface="Calibri"/>
                <a:cs typeface="Arial"/>
              </a:rPr>
              <a:t>Definition</a:t>
            </a:r>
            <a:endParaRPr lang="en-US" sz="3500" kern="0" dirty="0">
              <a:solidFill>
                <a:srgbClr val="4F81BD"/>
              </a:solidFill>
              <a:latin typeface="Calibri"/>
              <a:cs typeface="Arial"/>
            </a:endParaRPr>
          </a:p>
        </p:txBody>
      </p:sp>
      <p:sp>
        <p:nvSpPr>
          <p:cNvPr id="2" name="Rectangle 1"/>
          <p:cNvSpPr/>
          <p:nvPr/>
        </p:nvSpPr>
        <p:spPr>
          <a:xfrm>
            <a:off x="101600" y="1002044"/>
            <a:ext cx="9661888" cy="5201424"/>
          </a:xfrm>
          <a:prstGeom prst="rect">
            <a:avLst/>
          </a:prstGeom>
        </p:spPr>
        <p:txBody>
          <a:bodyPr wrap="square">
            <a:spAutoFit/>
          </a:bodyPr>
          <a:lstStyle/>
          <a:p>
            <a:pPr marL="457200" lvl="2" indent="-457200" fontAlgn="base">
              <a:spcBef>
                <a:spcPts val="1000"/>
              </a:spcBef>
              <a:spcAft>
                <a:spcPct val="0"/>
              </a:spcAft>
              <a:buFont typeface="Wingdings" panose="05000000000000000000" pitchFamily="2" charset="2"/>
              <a:buChar char="Ø"/>
              <a:tabLst>
                <a:tab pos="720725" algn="l"/>
                <a:tab pos="1187450" algn="l"/>
                <a:tab pos="1655763" algn="l"/>
                <a:tab pos="2124075" algn="l"/>
              </a:tabLst>
            </a:pPr>
            <a:r>
              <a:rPr lang="en-US" altLang="zh-CN" sz="3200" b="1" dirty="0" smtClean="0">
                <a:solidFill>
                  <a:schemeClr val="accent5">
                    <a:lumMod val="75000"/>
                  </a:schemeClr>
                </a:solidFill>
              </a:rPr>
              <a:t>Res. </a:t>
            </a:r>
            <a:r>
              <a:rPr lang="en-US" altLang="zh-CN" sz="3200" b="1" dirty="0">
                <a:solidFill>
                  <a:schemeClr val="accent5">
                    <a:lumMod val="75000"/>
                  </a:schemeClr>
                </a:solidFill>
              </a:rPr>
              <a:t>ITU-R 56-1: </a:t>
            </a:r>
            <a:r>
              <a:rPr lang="en-US" altLang="zh-CN" sz="2400" b="1" i="1" dirty="0">
                <a:solidFill>
                  <a:srgbClr val="92D050"/>
                </a:solidFill>
              </a:rPr>
              <a:t>Naming for International Mobile Telecommunications</a:t>
            </a:r>
          </a:p>
          <a:p>
            <a:pPr lvl="1" fontAlgn="base">
              <a:lnSpc>
                <a:spcPct val="120000"/>
              </a:lnSpc>
              <a:spcAft>
                <a:spcPct val="0"/>
              </a:spcAft>
              <a:tabLst>
                <a:tab pos="720725" algn="l"/>
                <a:tab pos="1187450" algn="l"/>
                <a:tab pos="1655763" algn="l"/>
                <a:tab pos="2124075" algn="l"/>
              </a:tabLst>
            </a:pPr>
            <a:r>
              <a:rPr lang="en-US" altLang="zh-CN" sz="1600" dirty="0"/>
              <a:t>Since ITU is the internationally recognized entity that has sole responsibility to define and to recommend the standards and frequency arrangements for IMT systems, with the collaboration of other organizations such as standard development organizations, universities, industry organizations and with partnership projects, forums, consortia and research collaborations, therefore the RA-15 debated especially on naming of IMT systems. </a:t>
            </a:r>
          </a:p>
          <a:p>
            <a:pPr marL="800100" lvl="1" indent="-342900" fontAlgn="base">
              <a:spcAft>
                <a:spcPct val="0"/>
              </a:spcAft>
              <a:buFont typeface="Arial" panose="020B0604020202020204" pitchFamily="34" charset="0"/>
              <a:buChar char="•"/>
              <a:tabLst>
                <a:tab pos="720725" algn="l"/>
                <a:tab pos="1187450" algn="l"/>
                <a:tab pos="1655763" algn="l"/>
                <a:tab pos="2124075" algn="l"/>
              </a:tabLst>
            </a:pPr>
            <a:r>
              <a:rPr lang="en-US" altLang="zh-CN" sz="2000" i="1" dirty="0"/>
              <a:t>the existing term </a:t>
            </a:r>
            <a:r>
              <a:rPr lang="en-US" altLang="zh-CN" sz="2000" b="1" dirty="0">
                <a:solidFill>
                  <a:srgbClr val="002060"/>
                </a:solidFill>
              </a:rPr>
              <a:t>IMT-2000</a:t>
            </a:r>
            <a:r>
              <a:rPr lang="en-US" altLang="zh-CN" sz="2000" i="1" dirty="0"/>
              <a:t> continues to be relevant and should continue to be utilized;</a:t>
            </a:r>
          </a:p>
          <a:p>
            <a:pPr marL="800100" lvl="1" indent="-342900" fontAlgn="base">
              <a:spcAft>
                <a:spcPct val="0"/>
              </a:spcAft>
              <a:buFont typeface="Arial" panose="020B0604020202020204" pitchFamily="34" charset="0"/>
              <a:buChar char="•"/>
              <a:tabLst>
                <a:tab pos="720725" algn="l"/>
                <a:tab pos="1187450" algn="l"/>
                <a:tab pos="1655763" algn="l"/>
                <a:tab pos="2124075" algn="l"/>
              </a:tabLst>
            </a:pPr>
            <a:r>
              <a:rPr lang="en-US" altLang="zh-CN" sz="2000" i="1" dirty="0"/>
              <a:t>the existing term </a:t>
            </a:r>
            <a:r>
              <a:rPr lang="en-US" altLang="zh-CN" sz="2000" b="1" dirty="0">
                <a:solidFill>
                  <a:srgbClr val="002060"/>
                </a:solidFill>
              </a:rPr>
              <a:t>IMT-Advanced</a:t>
            </a:r>
            <a:r>
              <a:rPr lang="en-US" altLang="zh-CN" sz="2000" i="1" dirty="0"/>
              <a:t> continues to be relevant and should continue to be utilized; </a:t>
            </a:r>
          </a:p>
          <a:p>
            <a:pPr marL="800100" lvl="1" indent="-342900" fontAlgn="base">
              <a:spcAft>
                <a:spcPct val="0"/>
              </a:spcAft>
              <a:buFont typeface="Arial" panose="020B0604020202020204" pitchFamily="34" charset="0"/>
              <a:buChar char="•"/>
              <a:tabLst>
                <a:tab pos="720725" algn="l"/>
                <a:tab pos="1187450" algn="l"/>
                <a:tab pos="1655763" algn="l"/>
                <a:tab pos="2124075" algn="l"/>
              </a:tabLst>
            </a:pPr>
            <a:r>
              <a:rPr lang="en-US" altLang="zh-CN" sz="2000" i="1" dirty="0"/>
              <a:t>However for systems, system components, and related aspects that include new radio interface(s) which support the new capabilities of systems beyond IMT-2000 and IMT-Advanced, the term “</a:t>
            </a:r>
            <a:r>
              <a:rPr lang="en-US" altLang="zh-CN" sz="2000" b="1" dirty="0">
                <a:solidFill>
                  <a:srgbClr val="002060"/>
                </a:solidFill>
              </a:rPr>
              <a:t>IMT-2020</a:t>
            </a:r>
            <a:r>
              <a:rPr lang="en-US" altLang="zh-CN" sz="2000" i="1" dirty="0"/>
              <a:t>” be applied </a:t>
            </a:r>
          </a:p>
          <a:p>
            <a:pPr marL="800100" lvl="1" indent="-342900" fontAlgn="base">
              <a:spcAft>
                <a:spcPct val="0"/>
              </a:spcAft>
              <a:buFont typeface="Arial" panose="020B0604020202020204" pitchFamily="34" charset="0"/>
              <a:buChar char="•"/>
              <a:tabLst>
                <a:tab pos="720725" algn="l"/>
                <a:tab pos="1187450" algn="l"/>
                <a:tab pos="1655763" algn="l"/>
                <a:tab pos="2124075" algn="l"/>
              </a:tabLst>
            </a:pPr>
            <a:r>
              <a:rPr lang="en-US" altLang="zh-CN" sz="2000" i="1" dirty="0">
                <a:solidFill>
                  <a:srgbClr val="C00000"/>
                </a:solidFill>
              </a:rPr>
              <a:t>In addition it was resolved that the term “IMT” would be considered the root name that encompasses all of IMT-2000, IMT-Advanced and IMT-2020 collectively.</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63488" y="1534160"/>
            <a:ext cx="2357391" cy="2296160"/>
          </a:xfrm>
          <a:prstGeom prst="rect">
            <a:avLst/>
          </a:prstGeom>
          <a:effectLst>
            <a:softEdge rad="38100"/>
          </a:effectLst>
        </p:spPr>
      </p:pic>
    </p:spTree>
    <p:extLst>
      <p:ext uri="{BB962C8B-B14F-4D97-AF65-F5344CB8AC3E}">
        <p14:creationId xmlns:p14="http://schemas.microsoft.com/office/powerpoint/2010/main" val="157308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65090" y="6264775"/>
            <a:ext cx="11826910" cy="386111"/>
          </a:xfrm>
          <a:prstGeom prst="rect">
            <a:avLst/>
          </a:prstGeom>
        </p:spPr>
        <p:txBody>
          <a:bodyPr vert="horz" lIns="91440" tIns="45720" rIns="91440" bIns="45720" rtlCol="0">
            <a:noAutofit/>
          </a:bodyPr>
          <a:lstStyle>
            <a:lvl1pPr marL="461963" indent="-461963" algn="l" defTabSz="914400" rtl="0" eaLnBrk="1" latinLnBrk="0" hangingPunct="1">
              <a:lnSpc>
                <a:spcPct val="90000"/>
              </a:lnSpc>
              <a:spcBef>
                <a:spcPts val="1000"/>
              </a:spcBef>
              <a:buFont typeface="Wingdings" panose="05000000000000000000" pitchFamily="2" charset="2"/>
              <a:buChar char="Ø"/>
              <a:defRPr lang="en-US" sz="2800" kern="1200" dirty="0" smtClean="0">
                <a:solidFill>
                  <a:schemeClr val="tx2"/>
                </a:solidFill>
                <a:latin typeface="+mn-lt"/>
                <a:ea typeface="+mn-ea"/>
                <a:cs typeface="+mn-cs"/>
              </a:defRPr>
            </a:lvl1pPr>
            <a:lvl2pPr marL="803275" indent="-346075"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800" b="1" dirty="0" smtClean="0"/>
              <a:t>Source</a:t>
            </a:r>
            <a:r>
              <a:rPr lang="en-US" sz="2400" dirty="0" smtClean="0">
                <a:solidFill>
                  <a:schemeClr val="accent6"/>
                </a:solidFill>
              </a:rPr>
              <a:t>: </a:t>
            </a:r>
            <a:r>
              <a:rPr lang="en-US" sz="1800" dirty="0" smtClean="0"/>
              <a:t>WP 5D Liaison statement to Task Group 5/1</a:t>
            </a:r>
            <a:endParaRPr lang="en-US" sz="1800" dirty="0"/>
          </a:p>
        </p:txBody>
      </p:sp>
      <p:sp>
        <p:nvSpPr>
          <p:cNvPr id="7" name="Title 1"/>
          <p:cNvSpPr>
            <a:spLocks noGrp="1"/>
          </p:cNvSpPr>
          <p:nvPr>
            <p:ph type="title"/>
          </p:nvPr>
        </p:nvSpPr>
        <p:spPr>
          <a:xfrm>
            <a:off x="1306286" y="117476"/>
            <a:ext cx="9615714" cy="1061537"/>
          </a:xfrm>
        </p:spPr>
        <p:txBody>
          <a:bodyPr>
            <a:normAutofit/>
          </a:bodyPr>
          <a:lstStyle/>
          <a:p>
            <a:r>
              <a:rPr lang="en-GB" sz="4000" dirty="0" smtClean="0">
                <a:solidFill>
                  <a:srgbClr val="0070C0"/>
                </a:solidFill>
                <a:latin typeface="Cambria" panose="02040503050406030204" pitchFamily="18" charset="0"/>
              </a:rPr>
              <a:t>Future Spectrum need estimation for IMT </a:t>
            </a:r>
            <a:r>
              <a:rPr lang="en-GB" sz="2000" dirty="0" smtClean="0">
                <a:solidFill>
                  <a:srgbClr val="FF0000"/>
                </a:solidFill>
                <a:latin typeface="Cambria" panose="02040503050406030204" pitchFamily="18" charset="0"/>
              </a:rPr>
              <a:t>(24.25 GHz - </a:t>
            </a:r>
            <a:r>
              <a:rPr lang="en-GB" sz="2000" dirty="0">
                <a:solidFill>
                  <a:srgbClr val="FF0000"/>
                </a:solidFill>
                <a:latin typeface="Cambria" panose="02040503050406030204" pitchFamily="18" charset="0"/>
              </a:rPr>
              <a:t>86 </a:t>
            </a:r>
            <a:r>
              <a:rPr lang="en-GB" sz="2000" dirty="0" smtClean="0">
                <a:solidFill>
                  <a:srgbClr val="FF0000"/>
                </a:solidFill>
                <a:latin typeface="Cambria" panose="02040503050406030204" pitchFamily="18" charset="0"/>
              </a:rPr>
              <a:t>GHz)</a:t>
            </a:r>
            <a:endParaRPr lang="en-US" sz="1100" b="1" dirty="0">
              <a:solidFill>
                <a:srgbClr val="FF0000"/>
              </a:solidFill>
            </a:endParaRPr>
          </a:p>
        </p:txBody>
      </p:sp>
      <p:graphicFrame>
        <p:nvGraphicFramePr>
          <p:cNvPr id="2" name="Table 1"/>
          <p:cNvGraphicFramePr>
            <a:graphicFrameLocks noGrp="1"/>
          </p:cNvGraphicFramePr>
          <p:nvPr/>
        </p:nvGraphicFramePr>
        <p:xfrm>
          <a:off x="365090" y="1449387"/>
          <a:ext cx="10850875" cy="1056639"/>
        </p:xfrm>
        <a:graphic>
          <a:graphicData uri="http://schemas.openxmlformats.org/drawingml/2006/table">
            <a:tbl>
              <a:tblPr firstRow="1" firstCol="1" bandRow="1">
                <a:tableStyleId>{21E4AEA4-8DFA-4A89-87EB-49C32662AFE0}</a:tableStyleId>
              </a:tblPr>
              <a:tblGrid>
                <a:gridCol w="2170175">
                  <a:extLst>
                    <a:ext uri="{9D8B030D-6E8A-4147-A177-3AD203B41FA5}">
                      <a16:colId xmlns="" xmlns:a16="http://schemas.microsoft.com/office/drawing/2014/main" val="3045090403"/>
                    </a:ext>
                  </a:extLst>
                </a:gridCol>
                <a:gridCol w="2170175">
                  <a:extLst>
                    <a:ext uri="{9D8B030D-6E8A-4147-A177-3AD203B41FA5}">
                      <a16:colId xmlns="" xmlns:a16="http://schemas.microsoft.com/office/drawing/2014/main" val="608405186"/>
                    </a:ext>
                  </a:extLst>
                </a:gridCol>
                <a:gridCol w="2170175">
                  <a:extLst>
                    <a:ext uri="{9D8B030D-6E8A-4147-A177-3AD203B41FA5}">
                      <a16:colId xmlns="" xmlns:a16="http://schemas.microsoft.com/office/drawing/2014/main" val="2836413104"/>
                    </a:ext>
                  </a:extLst>
                </a:gridCol>
                <a:gridCol w="2170175">
                  <a:extLst>
                    <a:ext uri="{9D8B030D-6E8A-4147-A177-3AD203B41FA5}">
                      <a16:colId xmlns="" xmlns:a16="http://schemas.microsoft.com/office/drawing/2014/main" val="2031656277"/>
                    </a:ext>
                  </a:extLst>
                </a:gridCol>
                <a:gridCol w="2170175">
                  <a:extLst>
                    <a:ext uri="{9D8B030D-6E8A-4147-A177-3AD203B41FA5}">
                      <a16:colId xmlns="" xmlns:a16="http://schemas.microsoft.com/office/drawing/2014/main" val="178609237"/>
                    </a:ext>
                  </a:extLst>
                </a:gridCol>
              </a:tblGrid>
              <a:tr h="352213">
                <a:tc rowSpan="2">
                  <a:txBody>
                    <a:bodyPr/>
                    <a:lstStyle/>
                    <a:p>
                      <a:pPr marL="0" marR="0" algn="ctr" fontAlgn="auto" hangingPunct="0">
                        <a:spcBef>
                          <a:spcPts val="400"/>
                        </a:spcBef>
                        <a:spcAft>
                          <a:spcPts val="400"/>
                        </a:spcAft>
                        <a:tabLst>
                          <a:tab pos="720090" algn="l"/>
                          <a:tab pos="1188085" algn="l"/>
                          <a:tab pos="1440180" algn="l"/>
                        </a:tabLst>
                      </a:pPr>
                      <a:r>
                        <a:rPr lang="en-GB" sz="2000">
                          <a:effectLst/>
                        </a:rPr>
                        <a:t>Deployment scenarios</a:t>
                      </a:r>
                      <a:endParaRPr lang="en-US" sz="3200">
                        <a:effectLst/>
                        <a:latin typeface="Times New Roman" panose="02020603050405020304" pitchFamily="18" charset="0"/>
                        <a:ea typeface="MS Mincho"/>
                      </a:endParaRPr>
                    </a:p>
                  </a:txBody>
                  <a:tcPr marL="68580" marR="68580" marT="0" marB="0" anchor="ctr"/>
                </a:tc>
                <a:tc rowSpan="2">
                  <a:txBody>
                    <a:bodyPr/>
                    <a:lstStyle/>
                    <a:p>
                      <a:pPr marL="0" marR="0" algn="ctr" fontAlgn="auto" hangingPunct="0">
                        <a:spcBef>
                          <a:spcPts val="400"/>
                        </a:spcBef>
                        <a:spcAft>
                          <a:spcPts val="400"/>
                        </a:spcAft>
                        <a:tabLst>
                          <a:tab pos="720090" algn="l"/>
                          <a:tab pos="1188085" algn="l"/>
                          <a:tab pos="1440180" algn="l"/>
                        </a:tabLst>
                      </a:pPr>
                      <a:r>
                        <a:rPr lang="en-GB" sz="2000" dirty="0">
                          <a:effectLst/>
                        </a:rPr>
                        <a:t>Indoor hotspot</a:t>
                      </a:r>
                      <a:endParaRPr lang="en-US" sz="3200" dirty="0">
                        <a:effectLst/>
                        <a:latin typeface="Times New Roman" panose="02020603050405020304" pitchFamily="18" charset="0"/>
                        <a:ea typeface="MS Mincho"/>
                      </a:endParaRPr>
                    </a:p>
                  </a:txBody>
                  <a:tcPr marL="68580" marR="68580" marT="0" marB="0" anchor="ctr"/>
                </a:tc>
                <a:tc gridSpan="2">
                  <a:txBody>
                    <a:bodyPr/>
                    <a:lstStyle/>
                    <a:p>
                      <a:pPr marL="0" marR="0" algn="ctr" fontAlgn="auto" hangingPunct="0">
                        <a:spcBef>
                          <a:spcPts val="400"/>
                        </a:spcBef>
                        <a:spcAft>
                          <a:spcPts val="400"/>
                        </a:spcAft>
                        <a:tabLst>
                          <a:tab pos="720090" algn="l"/>
                          <a:tab pos="1188085" algn="l"/>
                          <a:tab pos="1440180" algn="l"/>
                        </a:tabLst>
                      </a:pPr>
                      <a:r>
                        <a:rPr lang="en-GB" sz="2000">
                          <a:effectLst/>
                        </a:rPr>
                        <a:t>Dense urban</a:t>
                      </a:r>
                      <a:endParaRPr lang="en-US" sz="3200">
                        <a:effectLst/>
                        <a:latin typeface="Times New Roman" panose="02020603050405020304" pitchFamily="18" charset="0"/>
                        <a:ea typeface="MS Mincho"/>
                      </a:endParaRPr>
                    </a:p>
                  </a:txBody>
                  <a:tcPr marL="68580" marR="68580" marT="0" marB="0" anchor="ctr"/>
                </a:tc>
                <a:tc hMerge="1">
                  <a:txBody>
                    <a:bodyPr/>
                    <a:lstStyle/>
                    <a:p>
                      <a:endParaRPr lang="en-US"/>
                    </a:p>
                  </a:txBody>
                  <a:tcPr/>
                </a:tc>
                <a:tc rowSpan="2">
                  <a:txBody>
                    <a:bodyPr/>
                    <a:lstStyle/>
                    <a:p>
                      <a:pPr marL="0" marR="0" algn="ctr" fontAlgn="auto" hangingPunct="0">
                        <a:spcBef>
                          <a:spcPts val="400"/>
                        </a:spcBef>
                        <a:spcAft>
                          <a:spcPts val="400"/>
                        </a:spcAft>
                        <a:tabLst>
                          <a:tab pos="720090" algn="l"/>
                          <a:tab pos="1188085" algn="l"/>
                          <a:tab pos="1440180" algn="l"/>
                        </a:tabLst>
                      </a:pPr>
                      <a:r>
                        <a:rPr lang="en-GB" sz="2000">
                          <a:effectLst/>
                        </a:rPr>
                        <a:t>Urban macro</a:t>
                      </a:r>
                      <a:endParaRPr lang="en-US" sz="3200">
                        <a:effectLst/>
                        <a:latin typeface="Times New Roman" panose="02020603050405020304" pitchFamily="18" charset="0"/>
                        <a:ea typeface="MS Mincho"/>
                      </a:endParaRPr>
                    </a:p>
                  </a:txBody>
                  <a:tcPr marL="68580" marR="68580" marT="0" marB="0" anchor="ctr"/>
                </a:tc>
                <a:extLst>
                  <a:ext uri="{0D108BD9-81ED-4DB2-BD59-A6C34878D82A}">
                    <a16:rowId xmlns="" xmlns:a16="http://schemas.microsoft.com/office/drawing/2014/main" val="3528833548"/>
                  </a:ext>
                </a:extLst>
              </a:tr>
              <a:tr h="352213">
                <a:tc vMerge="1">
                  <a:txBody>
                    <a:bodyPr/>
                    <a:lstStyle/>
                    <a:p>
                      <a:endParaRPr lang="en-US"/>
                    </a:p>
                  </a:txBody>
                  <a:tcPr/>
                </a:tc>
                <a:tc vMerge="1">
                  <a:txBody>
                    <a:bodyPr/>
                    <a:lstStyle/>
                    <a:p>
                      <a:endParaRPr lang="en-US"/>
                    </a:p>
                  </a:txBody>
                  <a:tcPr/>
                </a:tc>
                <a:tc>
                  <a:txBody>
                    <a:bodyPr/>
                    <a:lstStyle/>
                    <a:p>
                      <a:pPr marL="0" marR="0" algn="ctr" fontAlgn="auto" hangingPunct="0">
                        <a:spcBef>
                          <a:spcPts val="400"/>
                        </a:spcBef>
                        <a:spcAft>
                          <a:spcPts val="400"/>
                        </a:spcAft>
                        <a:tabLst>
                          <a:tab pos="720090" algn="l"/>
                          <a:tab pos="1188085" algn="l"/>
                          <a:tab pos="1440180" algn="l"/>
                        </a:tabLst>
                      </a:pPr>
                      <a:r>
                        <a:rPr lang="en-GB" sz="2000">
                          <a:effectLst/>
                        </a:rPr>
                        <a:t>Micro</a:t>
                      </a:r>
                      <a:endParaRPr lang="en-US" sz="3200">
                        <a:effectLst/>
                        <a:latin typeface="Times New Roman" panose="02020603050405020304" pitchFamily="18" charset="0"/>
                        <a:ea typeface="MS Mincho"/>
                      </a:endParaRPr>
                    </a:p>
                  </a:txBody>
                  <a:tcPr marL="68580" marR="68580" marT="0" marB="0" anchor="ctr"/>
                </a:tc>
                <a:tc>
                  <a:txBody>
                    <a:bodyPr/>
                    <a:lstStyle/>
                    <a:p>
                      <a:pPr marL="0" marR="0" algn="ctr" fontAlgn="auto" hangingPunct="0">
                        <a:spcBef>
                          <a:spcPts val="400"/>
                        </a:spcBef>
                        <a:spcAft>
                          <a:spcPts val="400"/>
                        </a:spcAft>
                        <a:tabLst>
                          <a:tab pos="720090" algn="l"/>
                          <a:tab pos="1188085" algn="l"/>
                          <a:tab pos="1440180" algn="l"/>
                        </a:tabLst>
                      </a:pPr>
                      <a:r>
                        <a:rPr lang="en-GB" sz="2000">
                          <a:effectLst/>
                        </a:rPr>
                        <a:t>Macro</a:t>
                      </a:r>
                      <a:endParaRPr lang="en-US" sz="3200">
                        <a:effectLst/>
                        <a:latin typeface="Times New Roman" panose="02020603050405020304" pitchFamily="18" charset="0"/>
                        <a:ea typeface="MS Mincho"/>
                      </a:endParaRPr>
                    </a:p>
                  </a:txBody>
                  <a:tcPr marL="68580" marR="68580" marT="0" marB="0" anchor="ctr"/>
                </a:tc>
                <a:tc vMerge="1">
                  <a:txBody>
                    <a:bodyPr/>
                    <a:lstStyle/>
                    <a:p>
                      <a:endParaRPr lang="en-US"/>
                    </a:p>
                  </a:txBody>
                  <a:tcPr/>
                </a:tc>
                <a:extLst>
                  <a:ext uri="{0D108BD9-81ED-4DB2-BD59-A6C34878D82A}">
                    <a16:rowId xmlns="" xmlns:a16="http://schemas.microsoft.com/office/drawing/2014/main" val="33387865"/>
                  </a:ext>
                </a:extLst>
              </a:tr>
              <a:tr h="352213">
                <a:tc>
                  <a:txBody>
                    <a:bodyPr/>
                    <a:lstStyle/>
                    <a:p>
                      <a:pPr marL="0" marR="0" algn="ctr" fontAlgn="auto" hangingPunct="0">
                        <a:spcBef>
                          <a:spcPts val="200"/>
                        </a:spcBef>
                        <a:spcAft>
                          <a:spcPts val="200"/>
                        </a:spcAft>
                        <a:tabLst>
                          <a:tab pos="720090" algn="l"/>
                          <a:tab pos="1188085" algn="l"/>
                          <a:tab pos="1440180" algn="l"/>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2000">
                          <a:effectLst/>
                        </a:rPr>
                        <a:t>Frequency range</a:t>
                      </a:r>
                      <a:endParaRPr lang="en-US" sz="3200">
                        <a:effectLst/>
                        <a:latin typeface="Times New Roman" panose="02020603050405020304" pitchFamily="18" charset="0"/>
                        <a:ea typeface="MS Mincho"/>
                      </a:endParaRPr>
                    </a:p>
                  </a:txBody>
                  <a:tcPr marL="68580" marR="68580" marT="0" marB="0" anchor="ctr"/>
                </a:tc>
                <a:tc>
                  <a:txBody>
                    <a:bodyPr/>
                    <a:lstStyle/>
                    <a:p>
                      <a:pPr marL="0" marR="0" algn="ctr" fontAlgn="auto" hangingPunct="0">
                        <a:spcBef>
                          <a:spcPts val="200"/>
                        </a:spcBef>
                        <a:spcAft>
                          <a:spcPts val="200"/>
                        </a:spcAft>
                        <a:tabLst>
                          <a:tab pos="720090" algn="l"/>
                          <a:tab pos="1188085" algn="l"/>
                          <a:tab pos="1440180" algn="l"/>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2000">
                          <a:effectLst/>
                        </a:rPr>
                        <a:t>24.25-86 GHz</a:t>
                      </a:r>
                      <a:endParaRPr lang="en-US" sz="3200">
                        <a:effectLst/>
                        <a:latin typeface="Times New Roman" panose="02020603050405020304" pitchFamily="18" charset="0"/>
                        <a:ea typeface="MS Mincho"/>
                      </a:endParaRPr>
                    </a:p>
                  </a:txBody>
                  <a:tcPr marL="68580" marR="68580" marT="0" marB="0" anchor="ctr"/>
                </a:tc>
                <a:tc>
                  <a:txBody>
                    <a:bodyPr/>
                    <a:lstStyle/>
                    <a:p>
                      <a:pPr marL="0" marR="0" algn="ctr" fontAlgn="auto" hangingPunct="0">
                        <a:spcBef>
                          <a:spcPts val="200"/>
                        </a:spcBef>
                        <a:spcAft>
                          <a:spcPts val="200"/>
                        </a:spcAft>
                        <a:tabLst>
                          <a:tab pos="720090" algn="l"/>
                          <a:tab pos="1188085" algn="l"/>
                          <a:tab pos="1440180" algn="l"/>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2000">
                          <a:effectLst/>
                        </a:rPr>
                        <a:t>24.25-43.5 GHz</a:t>
                      </a:r>
                      <a:endParaRPr lang="en-US" sz="3200">
                        <a:effectLst/>
                        <a:latin typeface="Times New Roman" panose="02020603050405020304" pitchFamily="18" charset="0"/>
                        <a:ea typeface="MS Mincho"/>
                      </a:endParaRPr>
                    </a:p>
                  </a:txBody>
                  <a:tcPr marL="68580" marR="68580" marT="0" marB="0" anchor="ctr"/>
                </a:tc>
                <a:tc>
                  <a:txBody>
                    <a:bodyPr/>
                    <a:lstStyle/>
                    <a:p>
                      <a:pPr marL="0" marR="0" algn="ctr" fontAlgn="auto" hangingPunct="0">
                        <a:spcBef>
                          <a:spcPts val="200"/>
                        </a:spcBef>
                        <a:spcAft>
                          <a:spcPts val="200"/>
                        </a:spcAft>
                        <a:tabLst>
                          <a:tab pos="720090" algn="l"/>
                          <a:tab pos="1188085" algn="l"/>
                          <a:tab pos="1440180" algn="l"/>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2000" dirty="0">
                          <a:effectLst/>
                        </a:rPr>
                        <a:t>&lt;6 GHz</a:t>
                      </a:r>
                      <a:endParaRPr lang="en-US" sz="3200" dirty="0">
                        <a:effectLst/>
                        <a:latin typeface="Times New Roman" panose="02020603050405020304" pitchFamily="18" charset="0"/>
                        <a:ea typeface="MS Mincho"/>
                      </a:endParaRPr>
                    </a:p>
                  </a:txBody>
                  <a:tcPr marL="68580" marR="68580" marT="0" marB="0" anchor="ctr"/>
                </a:tc>
                <a:tc>
                  <a:txBody>
                    <a:bodyPr/>
                    <a:lstStyle/>
                    <a:p>
                      <a:pPr marL="0" marR="0" algn="ctr" fontAlgn="auto" hangingPunct="0">
                        <a:spcBef>
                          <a:spcPts val="200"/>
                        </a:spcBef>
                        <a:spcAft>
                          <a:spcPts val="200"/>
                        </a:spcAft>
                        <a:tabLst>
                          <a:tab pos="720090" algn="l"/>
                          <a:tab pos="1188085" algn="l"/>
                          <a:tab pos="1440180" algn="l"/>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2000" dirty="0">
                          <a:effectLst/>
                        </a:rPr>
                        <a:t>&lt;6 GHz</a:t>
                      </a:r>
                      <a:endParaRPr lang="en-US" sz="3200" dirty="0">
                        <a:effectLst/>
                        <a:latin typeface="Times New Roman" panose="02020603050405020304" pitchFamily="18" charset="0"/>
                        <a:ea typeface="MS Mincho"/>
                      </a:endParaRPr>
                    </a:p>
                  </a:txBody>
                  <a:tcPr marL="68580" marR="68580" marT="0" marB="0" anchor="ctr"/>
                </a:tc>
                <a:extLst>
                  <a:ext uri="{0D108BD9-81ED-4DB2-BD59-A6C34878D82A}">
                    <a16:rowId xmlns="" xmlns:a16="http://schemas.microsoft.com/office/drawing/2014/main" val="4201616630"/>
                  </a:ext>
                </a:extLst>
              </a:tr>
            </a:tbl>
          </a:graphicData>
        </a:graphic>
      </p:graphicFrame>
      <p:graphicFrame>
        <p:nvGraphicFramePr>
          <p:cNvPr id="3" name="Table 2"/>
          <p:cNvGraphicFramePr>
            <a:graphicFrameLocks noGrp="1"/>
          </p:cNvGraphicFramePr>
          <p:nvPr>
            <p:extLst/>
          </p:nvPr>
        </p:nvGraphicFramePr>
        <p:xfrm>
          <a:off x="365090" y="3228907"/>
          <a:ext cx="10850875" cy="2502895"/>
        </p:xfrm>
        <a:graphic>
          <a:graphicData uri="http://schemas.openxmlformats.org/drawingml/2006/table">
            <a:tbl>
              <a:tblPr firstRow="1" firstCol="1" bandRow="1">
                <a:tableStyleId>{7DF18680-E054-41AD-8BC1-D1AEF772440D}</a:tableStyleId>
              </a:tblPr>
              <a:tblGrid>
                <a:gridCol w="4907950">
                  <a:extLst>
                    <a:ext uri="{9D8B030D-6E8A-4147-A177-3AD203B41FA5}">
                      <a16:colId xmlns="" xmlns:a16="http://schemas.microsoft.com/office/drawing/2014/main" val="1502114039"/>
                    </a:ext>
                  </a:extLst>
                </a:gridCol>
                <a:gridCol w="3449394">
                  <a:extLst>
                    <a:ext uri="{9D8B030D-6E8A-4147-A177-3AD203B41FA5}">
                      <a16:colId xmlns="" xmlns:a16="http://schemas.microsoft.com/office/drawing/2014/main" val="1353378484"/>
                    </a:ext>
                  </a:extLst>
                </a:gridCol>
                <a:gridCol w="2493531">
                  <a:extLst>
                    <a:ext uri="{9D8B030D-6E8A-4147-A177-3AD203B41FA5}">
                      <a16:colId xmlns="" xmlns:a16="http://schemas.microsoft.com/office/drawing/2014/main" val="337157705"/>
                    </a:ext>
                  </a:extLst>
                </a:gridCol>
              </a:tblGrid>
              <a:tr h="293079">
                <a:tc>
                  <a:txBody>
                    <a:bodyPr/>
                    <a:lstStyle/>
                    <a:p>
                      <a:pPr marL="0" marR="0" algn="ctr" fontAlgn="auto" hangingPunct="0">
                        <a:spcBef>
                          <a:spcPts val="400"/>
                        </a:spcBef>
                        <a:spcAft>
                          <a:spcPts val="400"/>
                        </a:spcAft>
                        <a:tabLst>
                          <a:tab pos="720090" algn="l"/>
                          <a:tab pos="1188085" algn="l"/>
                          <a:tab pos="1440180" algn="l"/>
                        </a:tabLst>
                      </a:pPr>
                      <a:r>
                        <a:rPr lang="en-GB" sz="1800">
                          <a:effectLst/>
                        </a:rPr>
                        <a:t>Deployment scenario</a:t>
                      </a:r>
                      <a:endParaRPr lang="en-US" sz="2800">
                        <a:effectLst/>
                        <a:latin typeface="Times New Roman" panose="02020603050405020304" pitchFamily="18" charset="0"/>
                        <a:ea typeface="MS Mincho"/>
                      </a:endParaRPr>
                    </a:p>
                  </a:txBody>
                  <a:tcPr marL="68580" marR="68580"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800">
                          <a:effectLst/>
                        </a:rPr>
                        <a:t>Micro</a:t>
                      </a:r>
                      <a:endParaRPr lang="en-US" sz="2800">
                        <a:effectLst/>
                        <a:latin typeface="Times New Roman" panose="02020603050405020304" pitchFamily="18" charset="0"/>
                        <a:ea typeface="MS Mincho"/>
                      </a:endParaRPr>
                    </a:p>
                  </a:txBody>
                  <a:tcPr marL="68580" marR="68580" marT="0" marB="0" anchor="ctr"/>
                </a:tc>
                <a:tc>
                  <a:txBody>
                    <a:bodyPr/>
                    <a:lstStyle/>
                    <a:p>
                      <a:pPr marL="0" marR="0" algn="ctr" fontAlgn="auto" hangingPunct="0">
                        <a:spcBef>
                          <a:spcPts val="400"/>
                        </a:spcBef>
                        <a:spcAft>
                          <a:spcPts val="400"/>
                        </a:spcAft>
                        <a:tabLst>
                          <a:tab pos="720090" algn="l"/>
                          <a:tab pos="1188085" algn="l"/>
                          <a:tab pos="1440180" algn="l"/>
                        </a:tabLst>
                      </a:pPr>
                      <a:r>
                        <a:rPr lang="en-GB" sz="1800" dirty="0">
                          <a:effectLst/>
                        </a:rPr>
                        <a:t>Indoor hotspot</a:t>
                      </a:r>
                      <a:endParaRPr lang="en-US" sz="2800" dirty="0">
                        <a:effectLst/>
                        <a:latin typeface="Times New Roman" panose="02020603050405020304" pitchFamily="18" charset="0"/>
                        <a:ea typeface="MS Mincho"/>
                      </a:endParaRPr>
                    </a:p>
                  </a:txBody>
                  <a:tcPr marL="68580" marR="68580" marT="0" marB="0" anchor="ctr"/>
                </a:tc>
                <a:extLst>
                  <a:ext uri="{0D108BD9-81ED-4DB2-BD59-A6C34878D82A}">
                    <a16:rowId xmlns="" xmlns:a16="http://schemas.microsoft.com/office/drawing/2014/main" val="914818426"/>
                  </a:ext>
                </a:extLst>
              </a:tr>
              <a:tr h="293079">
                <a:tc>
                  <a:txBody>
                    <a:bodyPr/>
                    <a:lstStyle/>
                    <a:p>
                      <a:pPr marL="0" marR="0" algn="l" hangingPunct="0">
                        <a:spcBef>
                          <a:spcPts val="400"/>
                        </a:spcBef>
                        <a:spcAft>
                          <a:spcPts val="400"/>
                        </a:spcAft>
                        <a:tabLst>
                          <a:tab pos="720090" algn="l"/>
                          <a:tab pos="1188085" algn="l"/>
                          <a:tab pos="1440180" algn="l"/>
                        </a:tabLst>
                      </a:pPr>
                      <a:r>
                        <a:rPr lang="en-GB" sz="1800">
                          <a:effectLst/>
                        </a:rPr>
                        <a:t>Total spectrum needs for 24.25-86 GHz</a:t>
                      </a:r>
                      <a:endParaRPr lang="en-US" sz="1800" b="1">
                        <a:effectLst/>
                        <a:latin typeface="Times New Roman Bold" panose="02020803070505020304" pitchFamily="18" charset="0"/>
                        <a:ea typeface="MS Mincho"/>
                      </a:endParaRPr>
                    </a:p>
                  </a:txBody>
                  <a:tcPr marL="68580" marR="68580" marT="0" marB="0" anchor="ctr"/>
                </a:tc>
                <a:tc gridSpan="2">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2000" b="1" dirty="0">
                          <a:solidFill>
                            <a:srgbClr val="C00000"/>
                          </a:solidFill>
                          <a:effectLst/>
                        </a:rPr>
                        <a:t>14.8-19.7 GHz</a:t>
                      </a:r>
                      <a:r>
                        <a:rPr lang="en-GB" sz="2000" b="1" baseline="30000" dirty="0">
                          <a:solidFill>
                            <a:srgbClr val="C00000"/>
                          </a:solidFill>
                          <a:effectLst/>
                        </a:rPr>
                        <a:t>*</a:t>
                      </a:r>
                      <a:endParaRPr lang="en-US" sz="2000" b="1" dirty="0">
                        <a:solidFill>
                          <a:srgbClr val="C00000"/>
                        </a:solidFill>
                        <a:effectLst/>
                        <a:latin typeface="Times New Roman" panose="02020603050405020304" pitchFamily="18" charset="0"/>
                        <a:ea typeface="MS Mincho"/>
                      </a:endParaRPr>
                    </a:p>
                  </a:txBody>
                  <a:tcPr marL="68580" marR="68580" marT="0" marB="0" anchor="ctr"/>
                </a:tc>
                <a:tc hMerge="1">
                  <a:txBody>
                    <a:bodyPr/>
                    <a:lstStyle/>
                    <a:p>
                      <a:endParaRPr lang="en-US"/>
                    </a:p>
                  </a:txBody>
                  <a:tcPr/>
                </a:tc>
                <a:extLst>
                  <a:ext uri="{0D108BD9-81ED-4DB2-BD59-A6C34878D82A}">
                    <a16:rowId xmlns="" xmlns:a16="http://schemas.microsoft.com/office/drawing/2014/main" val="4104779354"/>
                  </a:ext>
                </a:extLst>
              </a:tr>
              <a:tr h="293079">
                <a:tc>
                  <a:txBody>
                    <a:bodyPr/>
                    <a:lstStyle/>
                    <a:p>
                      <a:pPr marL="0" marR="0" algn="l" hangingPunct="0">
                        <a:spcBef>
                          <a:spcPts val="400"/>
                        </a:spcBef>
                        <a:spcAft>
                          <a:spcPts val="400"/>
                        </a:spcAft>
                        <a:tabLst>
                          <a:tab pos="720090" algn="l"/>
                          <a:tab pos="1188085" algn="l"/>
                          <a:tab pos="1440180" algn="l"/>
                        </a:tabLst>
                      </a:pPr>
                      <a:r>
                        <a:rPr lang="en-GB" sz="1800">
                          <a:effectLst/>
                        </a:rPr>
                        <a:t>Spectrum needs for 24.25-43.5 GHz</a:t>
                      </a:r>
                      <a:endParaRPr lang="en-US" sz="1800" b="1">
                        <a:effectLst/>
                        <a:latin typeface="Times New Roman Bold" panose="02020803070505020304" pitchFamily="18" charset="0"/>
                        <a:ea typeface="MS Mincho"/>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800" b="1" dirty="0">
                          <a:effectLst/>
                        </a:rPr>
                        <a:t>5.8-7.7 GHz</a:t>
                      </a:r>
                      <a:endParaRPr lang="en-US" sz="1800" b="1" dirty="0">
                        <a:effectLst/>
                        <a:latin typeface="Times New Roman" panose="02020603050405020304" pitchFamily="18" charset="0"/>
                        <a:ea typeface="MS Mincho"/>
                      </a:endParaRPr>
                    </a:p>
                  </a:txBody>
                  <a:tcPr marL="68580" marR="68580" marT="0" marB="0" anchor="ctr"/>
                </a:tc>
                <a:tc rowSpan="2">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800" b="1" dirty="0">
                          <a:effectLst/>
                        </a:rPr>
                        <a:t>9-12 GHz</a:t>
                      </a:r>
                      <a:endParaRPr lang="en-US" sz="1800" b="1" dirty="0">
                        <a:effectLst/>
                        <a:latin typeface="Times New Roman" panose="02020603050405020304" pitchFamily="18" charset="0"/>
                        <a:ea typeface="MS Mincho"/>
                      </a:endParaRPr>
                    </a:p>
                  </a:txBody>
                  <a:tcPr marL="68580" marR="68580" marT="0" marB="0" anchor="ctr"/>
                </a:tc>
                <a:extLst>
                  <a:ext uri="{0D108BD9-81ED-4DB2-BD59-A6C34878D82A}">
                    <a16:rowId xmlns="" xmlns:a16="http://schemas.microsoft.com/office/drawing/2014/main" val="2156899135"/>
                  </a:ext>
                </a:extLst>
              </a:tr>
              <a:tr h="293079">
                <a:tc>
                  <a:txBody>
                    <a:bodyPr/>
                    <a:lstStyle/>
                    <a:p>
                      <a:pPr marL="0" marR="0" algn="l" hangingPunct="0">
                        <a:spcBef>
                          <a:spcPts val="400"/>
                        </a:spcBef>
                        <a:spcAft>
                          <a:spcPts val="400"/>
                        </a:spcAft>
                        <a:tabLst>
                          <a:tab pos="720090" algn="l"/>
                          <a:tab pos="1188085" algn="l"/>
                          <a:tab pos="1440180" algn="l"/>
                        </a:tabLst>
                      </a:pPr>
                      <a:r>
                        <a:rPr lang="en-GB" sz="1800">
                          <a:effectLst/>
                        </a:rPr>
                        <a:t>Spectrum needs for 45.5-86 GHz</a:t>
                      </a:r>
                      <a:endParaRPr lang="en-US" sz="1800" b="1">
                        <a:effectLst/>
                        <a:latin typeface="Times New Roman Bold" panose="02020803070505020304" pitchFamily="18" charset="0"/>
                        <a:ea typeface="MS Mincho"/>
                      </a:endParaRPr>
                    </a:p>
                  </a:txBody>
                  <a:tcPr marL="68580" marR="68580" marT="0" marB="0" anchor="ctr"/>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188085" algn="l"/>
                          <a:tab pos="1260475" algn="l"/>
                          <a:tab pos="1440180" algn="l"/>
                          <a:tab pos="1620520" algn="l"/>
                          <a:tab pos="1800225" algn="l"/>
                          <a:tab pos="1980565" algn="l"/>
                          <a:tab pos="2160270" algn="l"/>
                          <a:tab pos="2340610" algn="l"/>
                          <a:tab pos="2520315" algn="l"/>
                        </a:tabLst>
                      </a:pPr>
                      <a:r>
                        <a:rPr lang="en-GB" sz="1800" b="1" dirty="0">
                          <a:effectLst/>
                        </a:rPr>
                        <a:t>–</a:t>
                      </a:r>
                      <a:r>
                        <a:rPr lang="en-GB" sz="1800" b="1" baseline="30000" dirty="0">
                          <a:effectLst/>
                        </a:rPr>
                        <a:t>**</a:t>
                      </a:r>
                      <a:endParaRPr lang="en-US" sz="1800" b="1" dirty="0">
                        <a:effectLst/>
                        <a:latin typeface="Times New Roman" panose="02020603050405020304" pitchFamily="18" charset="0"/>
                        <a:ea typeface="MS Mincho"/>
                      </a:endParaRPr>
                    </a:p>
                  </a:txBody>
                  <a:tcPr marL="68580" marR="68580" marT="0" marB="0" anchor="ctr"/>
                </a:tc>
                <a:tc vMerge="1">
                  <a:txBody>
                    <a:bodyPr/>
                    <a:lstStyle/>
                    <a:p>
                      <a:endParaRPr lang="en-US"/>
                    </a:p>
                  </a:txBody>
                  <a:tcPr/>
                </a:tc>
                <a:extLst>
                  <a:ext uri="{0D108BD9-81ED-4DB2-BD59-A6C34878D82A}">
                    <a16:rowId xmlns="" xmlns:a16="http://schemas.microsoft.com/office/drawing/2014/main" val="2696311485"/>
                  </a:ext>
                </a:extLst>
              </a:tr>
              <a:tr h="1318858">
                <a:tc gridSpan="3">
                  <a:txBody>
                    <a:bodyPr/>
                    <a:lstStyle/>
                    <a:p>
                      <a:pPr marL="0" marR="0" hangingPunct="0">
                        <a:spcBef>
                          <a:spcPts val="600"/>
                        </a:spcBef>
                        <a:spcAft>
                          <a:spcPts val="0"/>
                        </a:spcAft>
                        <a:tabLst>
                          <a:tab pos="720090" algn="l"/>
                          <a:tab pos="1188085" algn="l"/>
                          <a:tab pos="1440180" algn="l"/>
                        </a:tabLst>
                      </a:pPr>
                      <a:r>
                        <a:rPr lang="en-GB" sz="1800" dirty="0">
                          <a:effectLst/>
                        </a:rPr>
                        <a:t>* </a:t>
                      </a:r>
                      <a:r>
                        <a:rPr lang="en-GB" sz="1200" i="1" dirty="0">
                          <a:effectLst/>
                        </a:rPr>
                        <a:t>Considering the coexistence between multiple network operators (e.g. the guard band(s) may be required in the case of multiple network operators scenarios), the total spectrum needs are expected to be increased.</a:t>
                      </a:r>
                      <a:endParaRPr lang="en-US" sz="1200" i="1" dirty="0">
                        <a:effectLst/>
                      </a:endParaRPr>
                    </a:p>
                    <a:p>
                      <a:pPr marL="0" marR="0" hangingPunct="0">
                        <a:spcBef>
                          <a:spcPts val="600"/>
                        </a:spcBef>
                        <a:spcAft>
                          <a:spcPts val="0"/>
                        </a:spcAft>
                        <a:tabLst>
                          <a:tab pos="720090" algn="l"/>
                          <a:tab pos="1188085" algn="l"/>
                          <a:tab pos="1440180" algn="l"/>
                        </a:tabLst>
                      </a:pPr>
                      <a:r>
                        <a:rPr lang="en-GB" sz="1200" i="1" dirty="0">
                          <a:effectLst/>
                        </a:rPr>
                        <a:t>** The division in this table regarding frequency ranges and deployment scenarios is just an indicative example on how spectrum needs could be distributed for different spectrum sub-ranges within 24.25-86 GHz and different deployment scenarios. This table should not be understood nor used to exclude any possible IMT-2020 deployment options in the range 45.5-86 GHz.</a:t>
                      </a:r>
                      <a:endParaRPr lang="en-US" sz="1200" i="1" dirty="0">
                        <a:effectLst/>
                        <a:latin typeface="Times New Roman" panose="02020603050405020304" pitchFamily="18" charset="0"/>
                        <a:ea typeface="MS Mincho"/>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721137850"/>
                  </a:ext>
                </a:extLst>
              </a:tr>
            </a:tbl>
          </a:graphicData>
        </a:graphic>
      </p:graphicFrame>
    </p:spTree>
    <p:extLst>
      <p:ext uri="{BB962C8B-B14F-4D97-AF65-F5344CB8AC3E}">
        <p14:creationId xmlns:p14="http://schemas.microsoft.com/office/powerpoint/2010/main" val="263303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6" y="117476"/>
            <a:ext cx="8335997" cy="1061537"/>
          </a:xfrm>
        </p:spPr>
        <p:txBody>
          <a:bodyPr>
            <a:normAutofit/>
          </a:bodyPr>
          <a:lstStyle/>
          <a:p>
            <a:r>
              <a:rPr lang="en-US" sz="4000" dirty="0">
                <a:solidFill>
                  <a:srgbClr val="0070C0"/>
                </a:solidFill>
                <a:latin typeface="Cambria" panose="02040503050406030204" pitchFamily="18" charset="0"/>
              </a:rPr>
              <a:t>LMS and FS systems and applications </a:t>
            </a:r>
            <a:br>
              <a:rPr lang="en-US" sz="4000" dirty="0">
                <a:solidFill>
                  <a:srgbClr val="0070C0"/>
                </a:solidFill>
                <a:latin typeface="Cambria" panose="02040503050406030204" pitchFamily="18" charset="0"/>
              </a:rPr>
            </a:br>
            <a:r>
              <a:rPr lang="en-US" sz="2000" b="1" dirty="0">
                <a:solidFill>
                  <a:srgbClr val="C00000"/>
                </a:solidFill>
              </a:rPr>
              <a:t>(WRC-19 Agenda item 1.14 and 1.15)</a:t>
            </a:r>
          </a:p>
        </p:txBody>
      </p:sp>
      <p:sp>
        <p:nvSpPr>
          <p:cNvPr id="3" name="Content Placeholder 2"/>
          <p:cNvSpPr>
            <a:spLocks noGrp="1"/>
          </p:cNvSpPr>
          <p:nvPr>
            <p:ph idx="1"/>
          </p:nvPr>
        </p:nvSpPr>
        <p:spPr>
          <a:xfrm>
            <a:off x="0" y="1351249"/>
            <a:ext cx="11826910" cy="5304515"/>
          </a:xfrm>
        </p:spPr>
        <p:txBody>
          <a:bodyPr>
            <a:noAutofit/>
          </a:bodyPr>
          <a:lstStyle/>
          <a:p>
            <a:r>
              <a:rPr lang="en-US" sz="2400" dirty="0">
                <a:solidFill>
                  <a:schemeClr val="accent6"/>
                </a:solidFill>
              </a:rPr>
              <a:t>Res. 160 (WRC-15) </a:t>
            </a:r>
            <a:r>
              <a:rPr lang="en-US" sz="2400" dirty="0"/>
              <a:t>Studies for considering appropriate regulatory actions for HAPS,  within existing FS allocation </a:t>
            </a:r>
            <a:r>
              <a:rPr lang="en-US" sz="2400" dirty="0" err="1"/>
              <a:t>i.e</a:t>
            </a:r>
            <a:endParaRPr lang="en-US" sz="2400" dirty="0"/>
          </a:p>
          <a:p>
            <a:pPr lvl="1"/>
            <a:r>
              <a:rPr lang="en-US" sz="2000" dirty="0"/>
              <a:t>at 47.2-47.5, 47.9-48.2 &amp; 31.0-31.3**/27.9-28.2GHz (outside Reg. 2, +5 ADMs @6.5/6.5MHz) </a:t>
            </a:r>
          </a:p>
          <a:p>
            <a:pPr lvl="1"/>
            <a:r>
              <a:rPr lang="en-US" sz="2000" dirty="0"/>
              <a:t>or study new bands: 38-39.5 GHz &amp; 21.4-22 &amp;24.25-27.5 GHz </a:t>
            </a:r>
          </a:p>
          <a:p>
            <a:pPr lvl="1"/>
            <a:endParaRPr lang="en-US" sz="2000" dirty="0"/>
          </a:p>
          <a:p>
            <a:pPr lvl="1"/>
            <a:endParaRPr lang="en-US" sz="2000" dirty="0"/>
          </a:p>
          <a:p>
            <a:endParaRPr lang="en-US" sz="2400" dirty="0">
              <a:solidFill>
                <a:schemeClr val="accent6"/>
              </a:solidFill>
            </a:endParaRPr>
          </a:p>
          <a:p>
            <a:endParaRPr lang="en-US" sz="2400" dirty="0">
              <a:solidFill>
                <a:schemeClr val="accent6"/>
              </a:solidFill>
            </a:endParaRPr>
          </a:p>
          <a:p>
            <a:r>
              <a:rPr lang="en-US" sz="2400" dirty="0">
                <a:solidFill>
                  <a:schemeClr val="accent6"/>
                </a:solidFill>
              </a:rPr>
              <a:t>Res. 767 (WRC-15) </a:t>
            </a:r>
            <a:r>
              <a:rPr lang="en-US" sz="2400" dirty="0"/>
              <a:t>Studies towards an identification for use by Administrations for LMS and FS applications operating in the frequency range 275-450 GHz</a:t>
            </a:r>
            <a:endParaRPr lang="de-DE" sz="2400" dirty="0"/>
          </a:p>
        </p:txBody>
      </p:sp>
      <p:pic>
        <p:nvPicPr>
          <p:cNvPr id="5" name="Picture 4"/>
          <p:cNvPicPr>
            <a:picLocks noChangeAspect="1"/>
          </p:cNvPicPr>
          <p:nvPr/>
        </p:nvPicPr>
        <p:blipFill>
          <a:blip r:embed="rId2"/>
          <a:stretch>
            <a:fillRect/>
          </a:stretch>
        </p:blipFill>
        <p:spPr>
          <a:xfrm>
            <a:off x="9476746" y="2541237"/>
            <a:ext cx="1838325" cy="981075"/>
          </a:xfrm>
          <a:prstGeom prst="rect">
            <a:avLst/>
          </a:prstGeom>
        </p:spPr>
      </p:pic>
      <p:pic>
        <p:nvPicPr>
          <p:cNvPr id="6" name="Picture 5"/>
          <p:cNvPicPr>
            <a:picLocks noChangeAspect="1"/>
          </p:cNvPicPr>
          <p:nvPr/>
        </p:nvPicPr>
        <p:blipFill>
          <a:blip r:embed="rId3"/>
          <a:stretch>
            <a:fillRect/>
          </a:stretch>
        </p:blipFill>
        <p:spPr>
          <a:xfrm>
            <a:off x="9197849" y="4832853"/>
            <a:ext cx="2396117" cy="1138651"/>
          </a:xfrm>
          <a:prstGeom prst="rect">
            <a:avLst/>
          </a:prstGeom>
        </p:spPr>
      </p:pic>
    </p:spTree>
    <p:extLst>
      <p:ext uri="{BB962C8B-B14F-4D97-AF65-F5344CB8AC3E}">
        <p14:creationId xmlns:p14="http://schemas.microsoft.com/office/powerpoint/2010/main" val="74559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480" y="117476"/>
            <a:ext cx="8295804" cy="1061537"/>
          </a:xfrm>
        </p:spPr>
        <p:txBody>
          <a:bodyPr>
            <a:normAutofit/>
          </a:bodyPr>
          <a:lstStyle/>
          <a:p>
            <a:r>
              <a:rPr lang="en-US" sz="4000" dirty="0">
                <a:solidFill>
                  <a:srgbClr val="0070C0"/>
                </a:solidFill>
                <a:latin typeface="Cambria" panose="02040503050406030204" pitchFamily="18" charset="0"/>
              </a:rPr>
              <a:t>New transport Systems in MS</a:t>
            </a:r>
            <a:br>
              <a:rPr lang="en-US" sz="4000" dirty="0">
                <a:solidFill>
                  <a:srgbClr val="0070C0"/>
                </a:solidFill>
                <a:latin typeface="Cambria" panose="02040503050406030204" pitchFamily="18" charset="0"/>
              </a:rPr>
            </a:br>
            <a:r>
              <a:rPr lang="en-US" sz="2000" b="1" dirty="0">
                <a:solidFill>
                  <a:srgbClr val="C00000"/>
                </a:solidFill>
              </a:rPr>
              <a:t>(WRC-19 Agenda item 1.11 and 1.12)</a:t>
            </a:r>
          </a:p>
        </p:txBody>
      </p:sp>
      <p:sp>
        <p:nvSpPr>
          <p:cNvPr id="3" name="Content Placeholder 2"/>
          <p:cNvSpPr>
            <a:spLocks noGrp="1"/>
          </p:cNvSpPr>
          <p:nvPr>
            <p:ph idx="1"/>
          </p:nvPr>
        </p:nvSpPr>
        <p:spPr>
          <a:xfrm>
            <a:off x="28283" y="1381397"/>
            <a:ext cx="11647902" cy="5304515"/>
          </a:xfrm>
        </p:spPr>
        <p:txBody>
          <a:bodyPr>
            <a:noAutofit/>
          </a:bodyPr>
          <a:lstStyle/>
          <a:p>
            <a:r>
              <a:rPr lang="en-US" sz="2400" dirty="0">
                <a:solidFill>
                  <a:schemeClr val="accent6"/>
                </a:solidFill>
              </a:rPr>
              <a:t>Res. 236 (WRC-15) </a:t>
            </a:r>
            <a:r>
              <a:rPr lang="en-US" sz="2400" dirty="0"/>
              <a:t>Studies to facilitate global or regional harmonized bands to support railways RF systems between train &amp; trackside within existing MS allocations</a:t>
            </a:r>
          </a:p>
          <a:p>
            <a:pPr marL="457200" lvl="1" indent="0">
              <a:buNone/>
            </a:pPr>
            <a:endParaRPr lang="en-US" sz="2000" dirty="0"/>
          </a:p>
          <a:p>
            <a:pPr lvl="1"/>
            <a:endParaRPr lang="en-US" sz="2000" dirty="0"/>
          </a:p>
          <a:p>
            <a:endParaRPr lang="en-US" sz="2400" dirty="0">
              <a:solidFill>
                <a:schemeClr val="accent6"/>
              </a:solidFill>
            </a:endParaRPr>
          </a:p>
          <a:p>
            <a:endParaRPr lang="en-US" sz="2400" dirty="0">
              <a:solidFill>
                <a:schemeClr val="accent6"/>
              </a:solidFill>
            </a:endParaRPr>
          </a:p>
          <a:p>
            <a:r>
              <a:rPr lang="en-US" sz="2400" dirty="0">
                <a:solidFill>
                  <a:schemeClr val="accent6"/>
                </a:solidFill>
              </a:rPr>
              <a:t>Res. 237 (WRC-15) </a:t>
            </a:r>
            <a:r>
              <a:rPr lang="en-US" sz="2400" dirty="0"/>
              <a:t>Global or regionally harmonized bands, to the maximum extent possible, for implementation of evolving ITS within existing MS allocations </a:t>
            </a:r>
            <a:endParaRPr lang="de-DE" sz="2400" dirty="0"/>
          </a:p>
        </p:txBody>
      </p:sp>
      <p:pic>
        <p:nvPicPr>
          <p:cNvPr id="3074" name="Picture 2" descr="http://gsmr-info.com/img/spotl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357" y="2169810"/>
            <a:ext cx="2345828" cy="1110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bp.blogspot.com/-gEquAImfx7U/U-RIxNEeMlI/AAAAAAAAYIo/A-m2--okj2M/s1600/Smart+Mobility+203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534" y="4500958"/>
            <a:ext cx="2162755" cy="169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27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312" y="0"/>
            <a:ext cx="10515600" cy="1325563"/>
          </a:xfrm>
        </p:spPr>
        <p:txBody>
          <a:bodyPr>
            <a:normAutofit/>
          </a:bodyPr>
          <a:lstStyle/>
          <a:p>
            <a:r>
              <a:rPr lang="en-US" sz="3600" dirty="0">
                <a:solidFill>
                  <a:srgbClr val="0070C0"/>
                </a:solidFill>
                <a:latin typeface="Cambria" panose="02040503050406030204" pitchFamily="18" charset="0"/>
              </a:rPr>
              <a:t>Agenda for WRC-19 </a:t>
            </a:r>
            <a:r>
              <a:rPr lang="en-US" sz="1800" dirty="0">
                <a:solidFill>
                  <a:srgbClr val="C00000"/>
                </a:solidFill>
              </a:rPr>
              <a:t>(Agenda item 10 of WRC-15)</a:t>
            </a:r>
            <a:endParaRPr lang="en-US" dirty="0">
              <a:solidFill>
                <a:srgbClr val="C00000"/>
              </a:solidFill>
            </a:endParaRPr>
          </a:p>
        </p:txBody>
      </p:sp>
      <p:sp>
        <p:nvSpPr>
          <p:cNvPr id="3" name="Content Placeholder 2"/>
          <p:cNvSpPr>
            <a:spLocks noGrp="1"/>
          </p:cNvSpPr>
          <p:nvPr>
            <p:ph idx="1"/>
          </p:nvPr>
        </p:nvSpPr>
        <p:spPr>
          <a:xfrm>
            <a:off x="130629" y="1120140"/>
            <a:ext cx="11676184" cy="5137537"/>
          </a:xfrm>
        </p:spPr>
        <p:txBody>
          <a:bodyPr>
            <a:noAutofit/>
          </a:bodyPr>
          <a:lstStyle/>
          <a:p>
            <a:r>
              <a:rPr lang="en-US" dirty="0" smtClean="0">
                <a:solidFill>
                  <a:srgbClr val="C00000"/>
                </a:solidFill>
              </a:rPr>
              <a:t>Res</a:t>
            </a:r>
            <a:r>
              <a:rPr lang="en-US" dirty="0">
                <a:solidFill>
                  <a:srgbClr val="C00000"/>
                </a:solidFill>
              </a:rPr>
              <a:t>. 958 </a:t>
            </a:r>
            <a:r>
              <a:rPr lang="en-US" sz="1600" dirty="0">
                <a:solidFill>
                  <a:srgbClr val="C00000"/>
                </a:solidFill>
              </a:rPr>
              <a:t>(WRC-15): </a:t>
            </a:r>
            <a:r>
              <a:rPr lang="en-US" dirty="0" smtClean="0">
                <a:solidFill>
                  <a:schemeClr val="accent6"/>
                </a:solidFill>
              </a:rPr>
              <a:t>URGENT STUDIES </a:t>
            </a:r>
            <a:r>
              <a:rPr lang="en-US" dirty="0" smtClean="0"/>
              <a:t>to </a:t>
            </a:r>
            <a:r>
              <a:rPr lang="en-US" dirty="0"/>
              <a:t>be reported under WRC-19 agenda item </a:t>
            </a:r>
            <a:r>
              <a:rPr lang="en-US" dirty="0" smtClean="0"/>
              <a:t>9.1 :</a:t>
            </a:r>
            <a:endParaRPr lang="en-US" dirty="0"/>
          </a:p>
          <a:p>
            <a:pPr lvl="1"/>
            <a:endParaRPr lang="en-US" dirty="0" smtClean="0"/>
          </a:p>
          <a:p>
            <a:pPr lvl="1"/>
            <a:r>
              <a:rPr lang="en-US" sz="2000" dirty="0"/>
              <a:t>(9.1.6)  Wireless Power Transmission (WPT) for electric vehicles</a:t>
            </a:r>
          </a:p>
          <a:p>
            <a:pPr lvl="2"/>
            <a:r>
              <a:rPr lang="en-US" sz="1800" dirty="0"/>
              <a:t>Study suitable harmonized bands to minimize impact on RF services </a:t>
            </a:r>
          </a:p>
          <a:p>
            <a:pPr lvl="1"/>
            <a:endParaRPr lang="en-US" sz="2000" dirty="0"/>
          </a:p>
          <a:p>
            <a:pPr lvl="1"/>
            <a:r>
              <a:rPr lang="en-US" sz="2000" dirty="0"/>
              <a:t>(9.1.7)  Managing unauthorized operations of Earth Station terminals</a:t>
            </a:r>
          </a:p>
          <a:p>
            <a:pPr lvl="2"/>
            <a:r>
              <a:rPr lang="en-US" sz="1800" dirty="0"/>
              <a:t>study need for possible additional measures and possible methods that will assist administrations </a:t>
            </a:r>
          </a:p>
          <a:p>
            <a:pPr lvl="1"/>
            <a:endParaRPr lang="en-US" sz="2000" dirty="0"/>
          </a:p>
          <a:p>
            <a:pPr lvl="1"/>
            <a:r>
              <a:rPr lang="en-US" sz="2000" b="1" dirty="0">
                <a:solidFill>
                  <a:srgbClr val="FF0000"/>
                </a:solidFill>
              </a:rPr>
              <a:t>(9.1.8)  Narrowband &amp; BB machine-type communication infrastructures </a:t>
            </a:r>
          </a:p>
          <a:p>
            <a:pPr lvl="2"/>
            <a:r>
              <a:rPr lang="en-US" sz="1800" dirty="0"/>
              <a:t>study related  technical and operational aspects of  radio networks and systems (incl. spectrum needs &amp; possible harmonized use of spectrum)</a:t>
            </a:r>
            <a:endParaRPr lang="en-US" sz="1800" dirty="0">
              <a:solidFill>
                <a:srgbClr val="C00000"/>
              </a:solidFill>
            </a:endParaRPr>
          </a:p>
        </p:txBody>
      </p:sp>
    </p:spTree>
    <p:extLst>
      <p:ext uri="{BB962C8B-B14F-4D97-AF65-F5344CB8AC3E}">
        <p14:creationId xmlns:p14="http://schemas.microsoft.com/office/powerpoint/2010/main" val="22802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7" y="117476"/>
            <a:ext cx="10781881" cy="1061537"/>
          </a:xfrm>
        </p:spPr>
        <p:txBody>
          <a:bodyPr>
            <a:noAutofit/>
          </a:bodyPr>
          <a:lstStyle/>
          <a:p>
            <a:r>
              <a:rPr lang="en-US" sz="3200" dirty="0">
                <a:solidFill>
                  <a:srgbClr val="0070C0"/>
                </a:solidFill>
                <a:latin typeface="Cambria" panose="02040503050406030204" pitchFamily="18" charset="0"/>
              </a:rPr>
              <a:t>Other studies in WRC-15 </a:t>
            </a:r>
            <a:r>
              <a:rPr lang="en-US" sz="3200" dirty="0" smtClean="0">
                <a:solidFill>
                  <a:srgbClr val="0070C0"/>
                </a:solidFill>
                <a:latin typeface="Cambria" panose="02040503050406030204" pitchFamily="18" charset="0"/>
              </a:rPr>
              <a:t>Res. to </a:t>
            </a:r>
            <a:r>
              <a:rPr lang="en-US" sz="3200" dirty="0">
                <a:solidFill>
                  <a:srgbClr val="0070C0"/>
                </a:solidFill>
                <a:latin typeface="Cambria" panose="02040503050406030204" pitchFamily="18" charset="0"/>
              </a:rPr>
              <a:t>be reported in WRC-19</a:t>
            </a:r>
          </a:p>
        </p:txBody>
      </p:sp>
      <p:sp>
        <p:nvSpPr>
          <p:cNvPr id="3" name="Content Placeholder 2"/>
          <p:cNvSpPr>
            <a:spLocks noGrp="1"/>
          </p:cNvSpPr>
          <p:nvPr>
            <p:ph idx="1"/>
          </p:nvPr>
        </p:nvSpPr>
        <p:spPr>
          <a:xfrm>
            <a:off x="361740" y="1341204"/>
            <a:ext cx="12017829" cy="5304515"/>
          </a:xfrm>
        </p:spPr>
        <p:txBody>
          <a:bodyPr>
            <a:noAutofit/>
          </a:bodyPr>
          <a:lstStyle/>
          <a:p>
            <a:r>
              <a:rPr lang="en-US" dirty="0" smtClean="0">
                <a:solidFill>
                  <a:schemeClr val="accent4"/>
                </a:solidFill>
              </a:rPr>
              <a:t>OTHER STUDIES </a:t>
            </a:r>
            <a:r>
              <a:rPr lang="en-US" dirty="0" smtClean="0"/>
              <a:t>to </a:t>
            </a:r>
            <a:r>
              <a:rPr lang="en-US" dirty="0"/>
              <a:t>be reported under </a:t>
            </a:r>
            <a:r>
              <a:rPr lang="en-US" dirty="0">
                <a:solidFill>
                  <a:srgbClr val="C00000"/>
                </a:solidFill>
              </a:rPr>
              <a:t>WRC-19 agenda item </a:t>
            </a:r>
            <a:r>
              <a:rPr lang="en-US" dirty="0" smtClean="0">
                <a:solidFill>
                  <a:srgbClr val="C00000"/>
                </a:solidFill>
              </a:rPr>
              <a:t>9.1 </a:t>
            </a:r>
            <a:r>
              <a:rPr lang="en-US" dirty="0" smtClean="0"/>
              <a:t>:</a:t>
            </a:r>
            <a:endParaRPr lang="en-US" dirty="0"/>
          </a:p>
          <a:p>
            <a:pPr lvl="1"/>
            <a:r>
              <a:rPr lang="en-US" sz="2000" dirty="0"/>
              <a:t>(9.1.1) Res. 212 –  Terrestrial and Satellite components (Rev.WRC-15) of </a:t>
            </a:r>
            <a:r>
              <a:rPr lang="en-US" sz="2000" b="1" dirty="0">
                <a:solidFill>
                  <a:srgbClr val="C00000"/>
                </a:solidFill>
              </a:rPr>
              <a:t>IMT</a:t>
            </a:r>
            <a:r>
              <a:rPr lang="en-US" sz="2000" dirty="0"/>
              <a:t>, co- existence &amp; compatibility @ 1 885-2025 &amp; 2110-2200 MHz </a:t>
            </a:r>
          </a:p>
          <a:p>
            <a:pPr lvl="1"/>
            <a:endParaRPr lang="en-US" dirty="0" smtClean="0"/>
          </a:p>
          <a:p>
            <a:pPr lvl="1"/>
            <a:r>
              <a:rPr lang="en-US" b="1" dirty="0" smtClean="0"/>
              <a:t>(</a:t>
            </a:r>
            <a:r>
              <a:rPr lang="en-US" sz="2000" b="1" dirty="0"/>
              <a:t>9.1.2) Res. 761 –  </a:t>
            </a:r>
            <a:r>
              <a:rPr lang="en-US" sz="2000" b="1" dirty="0">
                <a:solidFill>
                  <a:srgbClr val="C00000"/>
                </a:solidFill>
              </a:rPr>
              <a:t>IMT</a:t>
            </a:r>
            <a:r>
              <a:rPr lang="en-US" sz="2000" b="1" dirty="0"/>
              <a:t> and BSS sound @ 1452-1492 MHz (WRC-15)  in </a:t>
            </a:r>
            <a:r>
              <a:rPr lang="en-US" sz="2000" b="1" dirty="0">
                <a:solidFill>
                  <a:schemeClr val="accent6"/>
                </a:solidFill>
              </a:rPr>
              <a:t>R1&amp;3</a:t>
            </a:r>
            <a:r>
              <a:rPr lang="en-US" sz="2000" b="1" dirty="0"/>
              <a:t> </a:t>
            </a:r>
          </a:p>
          <a:p>
            <a:pPr lvl="1"/>
            <a:endParaRPr lang="en-US" sz="2000" dirty="0"/>
          </a:p>
          <a:p>
            <a:pPr lvl="1"/>
            <a:r>
              <a:rPr lang="en-US" sz="2000" dirty="0"/>
              <a:t>(9.1.3) Res. 157 –  N-GSO Sat. in “C-Band” allocated to (WRC-15)  the FSS </a:t>
            </a:r>
          </a:p>
          <a:p>
            <a:pPr lvl="1"/>
            <a:endParaRPr lang="en-US" sz="2000" dirty="0"/>
          </a:p>
          <a:p>
            <a:pPr lvl="1"/>
            <a:r>
              <a:rPr lang="en-US" sz="2000" dirty="0"/>
              <a:t>(9.1.4) Res. 763 –  Stations on board sub-orbital vehicles (WRC-15) </a:t>
            </a:r>
          </a:p>
          <a:p>
            <a:pPr lvl="1"/>
            <a:endParaRPr lang="en-US" sz="2000" dirty="0"/>
          </a:p>
          <a:p>
            <a:pPr lvl="1"/>
            <a:r>
              <a:rPr lang="en-US" sz="2000" dirty="0"/>
              <a:t>(9.1.5) Res. 764 –  Incorporation by reference of </a:t>
            </a:r>
            <a:r>
              <a:rPr lang="pt-BR" sz="2000" dirty="0"/>
              <a:t>(WRC-15)  Rec. ITU-R M.1638-1 &amp; ITU-R M.1849-1</a:t>
            </a:r>
          </a:p>
          <a:p>
            <a:pPr lvl="1"/>
            <a:endParaRPr lang="en-US" sz="2000" dirty="0"/>
          </a:p>
          <a:p>
            <a:pPr lvl="1"/>
            <a:r>
              <a:rPr lang="en-US" sz="2000" dirty="0"/>
              <a:t>(9.1.9) Res. 162 –  FSS needs @ 51.4-52.4 GHz(WRC-15)</a:t>
            </a:r>
          </a:p>
        </p:txBody>
      </p:sp>
    </p:spTree>
    <p:extLst>
      <p:ext uri="{BB962C8B-B14F-4D97-AF65-F5344CB8AC3E}">
        <p14:creationId xmlns:p14="http://schemas.microsoft.com/office/powerpoint/2010/main" val="396304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p:cNvGrpSpPr/>
          <p:nvPr/>
        </p:nvGrpSpPr>
        <p:grpSpPr>
          <a:xfrm>
            <a:off x="793821" y="200967"/>
            <a:ext cx="10942654" cy="6579395"/>
            <a:chOff x="2037861" y="1"/>
            <a:chExt cx="8630141" cy="6780361"/>
          </a:xfrm>
        </p:grpSpPr>
        <p:sp>
          <p:nvSpPr>
            <p:cNvPr id="2" name="Oval 67">
              <a:hlinkClick r:id="" action="ppaction://noaction"/>
            </p:cNvPr>
            <p:cNvSpPr>
              <a:spLocks noChangeArrowheads="1"/>
            </p:cNvSpPr>
            <p:nvPr/>
          </p:nvSpPr>
          <p:spPr bwMode="auto">
            <a:xfrm>
              <a:off x="9594993" y="4288646"/>
              <a:ext cx="572369" cy="457200"/>
            </a:xfrm>
            <a:prstGeom prst="ellipse">
              <a:avLst/>
            </a:prstGeom>
            <a:solidFill>
              <a:srgbClr val="FF0066"/>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9.1.1*</a:t>
              </a:r>
            </a:p>
          </p:txBody>
        </p:sp>
        <p:sp>
          <p:nvSpPr>
            <p:cNvPr id="3" name="Rectangle 4">
              <a:hlinkClick r:id="rId2"/>
            </p:cNvPr>
            <p:cNvSpPr>
              <a:spLocks noChangeArrowheads="1"/>
            </p:cNvSpPr>
            <p:nvPr/>
          </p:nvSpPr>
          <p:spPr bwMode="auto">
            <a:xfrm>
              <a:off x="5715971" y="2875185"/>
              <a:ext cx="1139953" cy="283940"/>
            </a:xfrm>
            <a:prstGeom prst="rect">
              <a:avLst/>
            </a:prstGeom>
            <a:solidFill>
              <a:srgbClr val="FF0066"/>
            </a:solidFill>
            <a:ln>
              <a:noFill/>
            </a:ln>
            <a:effectLst/>
            <a:extLst/>
          </p:spPr>
          <p:txBody>
            <a:bodyPr wrap="none" tIns="0" anchor="ctr"/>
            <a:lstStyle/>
            <a:p>
              <a:pPr algn="ctr" fontAlgn="base">
                <a:spcBef>
                  <a:spcPct val="0"/>
                </a:spcBef>
                <a:spcAft>
                  <a:spcPct val="0"/>
                </a:spcAft>
              </a:pPr>
              <a:r>
                <a:rPr lang="en-US" sz="2400" dirty="0">
                  <a:solidFill>
                    <a:srgbClr val="000000"/>
                  </a:solidFill>
                  <a:latin typeface="Times New Roman" pitchFamily="18" charset="0"/>
                  <a:cs typeface="Times New Roman" pitchFamily="18" charset="0"/>
                </a:rPr>
                <a:t>TG 5/1</a:t>
              </a:r>
              <a:r>
                <a:rPr lang="en-US" sz="2400" baseline="30000" dirty="0">
                  <a:solidFill>
                    <a:srgbClr val="000000"/>
                  </a:solidFill>
                  <a:latin typeface="Times New Roman" pitchFamily="18" charset="0"/>
                  <a:cs typeface="Times New Roman" pitchFamily="18" charset="0"/>
                </a:rPr>
                <a:t>**</a:t>
              </a:r>
              <a:endParaRPr lang="en-US" sz="2400" dirty="0">
                <a:solidFill>
                  <a:srgbClr val="000000"/>
                </a:solidFill>
                <a:latin typeface="Times New Roman" pitchFamily="18" charset="0"/>
                <a:cs typeface="Times New Roman" pitchFamily="18" charset="0"/>
              </a:endParaRPr>
            </a:p>
          </p:txBody>
        </p:sp>
        <p:sp>
          <p:nvSpPr>
            <p:cNvPr id="4" name="Oval 5">
              <a:hlinkClick r:id="" action="ppaction://noaction"/>
            </p:cNvPr>
            <p:cNvSpPr>
              <a:spLocks noChangeArrowheads="1"/>
            </p:cNvSpPr>
            <p:nvPr/>
          </p:nvSpPr>
          <p:spPr bwMode="auto">
            <a:xfrm>
              <a:off x="9608818" y="5422514"/>
              <a:ext cx="574675" cy="457200"/>
            </a:xfrm>
            <a:prstGeom prst="ellipse">
              <a:avLst/>
            </a:prstGeom>
            <a:solidFill>
              <a:srgbClr val="FFFF00"/>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9.1.4</a:t>
              </a:r>
            </a:p>
          </p:txBody>
        </p:sp>
        <p:sp>
          <p:nvSpPr>
            <p:cNvPr id="5" name="Oval 6">
              <a:hlinkClick r:id="" action="ppaction://noaction"/>
            </p:cNvPr>
            <p:cNvSpPr>
              <a:spLocks noChangeArrowheads="1"/>
            </p:cNvSpPr>
            <p:nvPr/>
          </p:nvSpPr>
          <p:spPr bwMode="auto">
            <a:xfrm>
              <a:off x="2039448" y="2930525"/>
              <a:ext cx="457200" cy="457200"/>
            </a:xfrm>
            <a:prstGeom prst="ellipse">
              <a:avLst/>
            </a:prstGeom>
            <a:solidFill>
              <a:srgbClr val="00CC00"/>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1.6</a:t>
              </a:r>
            </a:p>
          </p:txBody>
        </p:sp>
        <p:sp>
          <p:nvSpPr>
            <p:cNvPr id="6" name="Oval 5">
              <a:hlinkClick r:id="" action="ppaction://noaction"/>
            </p:cNvPr>
            <p:cNvSpPr>
              <a:spLocks noChangeArrowheads="1"/>
            </p:cNvSpPr>
            <p:nvPr/>
          </p:nvSpPr>
          <p:spPr bwMode="auto">
            <a:xfrm>
              <a:off x="9177372" y="6266828"/>
              <a:ext cx="555625" cy="457200"/>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9.1.6</a:t>
              </a:r>
            </a:p>
          </p:txBody>
        </p:sp>
        <p:sp>
          <p:nvSpPr>
            <p:cNvPr id="7" name="Rectangle 15">
              <a:hlinkClick r:id="rId3"/>
            </p:cNvPr>
            <p:cNvSpPr>
              <a:spLocks noChangeArrowheads="1"/>
            </p:cNvSpPr>
            <p:nvPr/>
          </p:nvSpPr>
          <p:spPr bwMode="auto">
            <a:xfrm>
              <a:off x="5784361" y="5195576"/>
              <a:ext cx="990600" cy="304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dirty="0">
                  <a:solidFill>
                    <a:srgbClr val="000000"/>
                  </a:solidFill>
                  <a:latin typeface="Times New Roman" pitchFamily="18" charset="0"/>
                  <a:cs typeface="Times New Roman" pitchFamily="18" charset="0"/>
                </a:rPr>
                <a:t>WP 1B</a:t>
              </a:r>
            </a:p>
          </p:txBody>
        </p:sp>
        <p:sp>
          <p:nvSpPr>
            <p:cNvPr id="8" name="Rectangle 17">
              <a:hlinkClick r:id="rId4"/>
            </p:cNvPr>
            <p:cNvSpPr>
              <a:spLocks noChangeArrowheads="1"/>
            </p:cNvSpPr>
            <p:nvPr/>
          </p:nvSpPr>
          <p:spPr bwMode="auto">
            <a:xfrm>
              <a:off x="5784361" y="3368764"/>
              <a:ext cx="990600" cy="304800"/>
            </a:xfrm>
            <a:prstGeom prst="rect">
              <a:avLst/>
            </a:prstGeom>
            <a:solidFill>
              <a:srgbClr val="0000FF"/>
            </a:solidFill>
            <a:ln>
              <a:noFill/>
            </a:ln>
            <a:effectLst/>
            <a:extLst/>
          </p:spPr>
          <p:txBody>
            <a:bodyPr wrap="none" anchor="ctr"/>
            <a:lstStyle/>
            <a:p>
              <a:pPr algn="ctr" fontAlgn="base">
                <a:spcBef>
                  <a:spcPct val="0"/>
                </a:spcBef>
                <a:spcAft>
                  <a:spcPct val="0"/>
                </a:spcAft>
              </a:pPr>
              <a:r>
                <a:rPr lang="en-US" sz="2400" dirty="0">
                  <a:solidFill>
                    <a:srgbClr val="FFFFFF"/>
                  </a:solidFill>
                  <a:latin typeface="Times New Roman" pitchFamily="18" charset="0"/>
                  <a:cs typeface="Times New Roman" pitchFamily="18" charset="0"/>
                </a:rPr>
                <a:t>WP 5C</a:t>
              </a:r>
            </a:p>
          </p:txBody>
        </p:sp>
        <p:sp>
          <p:nvSpPr>
            <p:cNvPr id="9" name="Oval 19">
              <a:hlinkClick r:id="" action="ppaction://noaction"/>
            </p:cNvPr>
            <p:cNvSpPr>
              <a:spLocks noChangeArrowheads="1"/>
            </p:cNvSpPr>
            <p:nvPr/>
          </p:nvSpPr>
          <p:spPr bwMode="auto">
            <a:xfrm>
              <a:off x="9593838" y="4667253"/>
              <a:ext cx="625475" cy="457200"/>
            </a:xfrm>
            <a:prstGeom prst="ellipse">
              <a:avLst/>
            </a:prstGeom>
            <a:solidFill>
              <a:srgbClr val="00CC00"/>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9.1.2*</a:t>
              </a:r>
            </a:p>
          </p:txBody>
        </p:sp>
        <p:sp>
          <p:nvSpPr>
            <p:cNvPr id="10" name="Rectangle 20">
              <a:hlinkClick r:id="rId5"/>
            </p:cNvPr>
            <p:cNvSpPr>
              <a:spLocks noChangeArrowheads="1"/>
            </p:cNvSpPr>
            <p:nvPr/>
          </p:nvSpPr>
          <p:spPr bwMode="auto">
            <a:xfrm>
              <a:off x="5784361" y="1979613"/>
              <a:ext cx="990600" cy="304800"/>
            </a:xfrm>
            <a:prstGeom prst="rect">
              <a:avLst/>
            </a:prstGeom>
            <a:solidFill>
              <a:srgbClr val="00CC00"/>
            </a:solidFill>
            <a:ln>
              <a:noFill/>
            </a:ln>
            <a:effectLst/>
            <a:extLst/>
          </p:spPr>
          <p:txBody>
            <a:bodyPr wrap="none" anchor="ctr"/>
            <a:lstStyle/>
            <a:p>
              <a:pPr algn="ctr" fontAlgn="base">
                <a:spcBef>
                  <a:spcPct val="0"/>
                </a:spcBef>
                <a:spcAft>
                  <a:spcPct val="0"/>
                </a:spcAft>
              </a:pPr>
              <a:r>
                <a:rPr lang="en-US" sz="2400" dirty="0">
                  <a:solidFill>
                    <a:srgbClr val="000000"/>
                  </a:solidFill>
                  <a:latin typeface="Times New Roman" pitchFamily="18" charset="0"/>
                  <a:cs typeface="Times New Roman" pitchFamily="18" charset="0"/>
                </a:rPr>
                <a:t>WP 4A</a:t>
              </a:r>
            </a:p>
          </p:txBody>
        </p:sp>
        <p:sp>
          <p:nvSpPr>
            <p:cNvPr id="11" name="Oval 21">
              <a:hlinkClick r:id="" action="ppaction://noaction"/>
            </p:cNvPr>
            <p:cNvSpPr>
              <a:spLocks noChangeArrowheads="1"/>
            </p:cNvSpPr>
            <p:nvPr/>
          </p:nvSpPr>
          <p:spPr bwMode="auto">
            <a:xfrm>
              <a:off x="2039448" y="1560513"/>
              <a:ext cx="457200" cy="457200"/>
            </a:xfrm>
            <a:prstGeom prst="ellipse">
              <a:avLst/>
            </a:prstGeom>
            <a:solidFill>
              <a:srgbClr val="FF00FF"/>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1.3</a:t>
              </a:r>
            </a:p>
          </p:txBody>
        </p:sp>
        <p:sp>
          <p:nvSpPr>
            <p:cNvPr id="12" name="Rectangle 23">
              <a:hlinkClick r:id="rId6"/>
            </p:cNvPr>
            <p:cNvSpPr>
              <a:spLocks noChangeArrowheads="1"/>
            </p:cNvSpPr>
            <p:nvPr/>
          </p:nvSpPr>
          <p:spPr bwMode="auto">
            <a:xfrm>
              <a:off x="5784361" y="2497138"/>
              <a:ext cx="990600" cy="304800"/>
            </a:xfrm>
            <a:prstGeom prst="rect">
              <a:avLst/>
            </a:prstGeom>
            <a:solidFill>
              <a:srgbClr val="FFFF00"/>
            </a:solidFill>
            <a:ln>
              <a:noFill/>
            </a:ln>
            <a:effectLst/>
            <a:extLst/>
          </p:spPr>
          <p:txBody>
            <a:bodyPr wrap="none" anchor="ctr"/>
            <a:lstStyle/>
            <a:p>
              <a:pPr algn="ctr" fontAlgn="base">
                <a:spcBef>
                  <a:spcPct val="0"/>
                </a:spcBef>
                <a:spcAft>
                  <a:spcPct val="0"/>
                </a:spcAft>
              </a:pPr>
              <a:r>
                <a:rPr lang="en-US" sz="2400" dirty="0">
                  <a:solidFill>
                    <a:srgbClr val="000000"/>
                  </a:solidFill>
                  <a:latin typeface="Times New Roman" pitchFamily="18" charset="0"/>
                  <a:cs typeface="Times New Roman" pitchFamily="18" charset="0"/>
                </a:rPr>
                <a:t>WP 5B</a:t>
              </a:r>
            </a:p>
          </p:txBody>
        </p:sp>
        <p:sp>
          <p:nvSpPr>
            <p:cNvPr id="13" name="Oval 24">
              <a:hlinkClick r:id="" action="ppaction://noaction"/>
            </p:cNvPr>
            <p:cNvSpPr>
              <a:spLocks noChangeArrowheads="1"/>
            </p:cNvSpPr>
            <p:nvPr/>
          </p:nvSpPr>
          <p:spPr bwMode="auto">
            <a:xfrm>
              <a:off x="2039448" y="2482850"/>
              <a:ext cx="457200" cy="457200"/>
            </a:xfrm>
            <a:prstGeom prst="ellipse">
              <a:avLst/>
            </a:prstGeom>
            <a:solidFill>
              <a:srgbClr val="00CC00"/>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1.5</a:t>
              </a:r>
            </a:p>
          </p:txBody>
        </p:sp>
        <p:sp>
          <p:nvSpPr>
            <p:cNvPr id="14" name="Oval 25">
              <a:hlinkClick r:id="" action="ppaction://noaction"/>
            </p:cNvPr>
            <p:cNvSpPr>
              <a:spLocks noChangeArrowheads="1"/>
            </p:cNvSpPr>
            <p:nvPr/>
          </p:nvSpPr>
          <p:spPr bwMode="auto">
            <a:xfrm>
              <a:off x="2039448" y="2022475"/>
              <a:ext cx="457200" cy="457200"/>
            </a:xfrm>
            <a:prstGeom prst="ellipse">
              <a:avLst/>
            </a:prstGeom>
            <a:solidFill>
              <a:srgbClr val="00CC00"/>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1.4</a:t>
              </a:r>
            </a:p>
          </p:txBody>
        </p:sp>
        <p:sp>
          <p:nvSpPr>
            <p:cNvPr id="15" name="Oval 26">
              <a:hlinkClick r:id="" action="ppaction://noaction"/>
            </p:cNvPr>
            <p:cNvSpPr>
              <a:spLocks noChangeArrowheads="1"/>
            </p:cNvSpPr>
            <p:nvPr/>
          </p:nvSpPr>
          <p:spPr bwMode="auto">
            <a:xfrm>
              <a:off x="9646029" y="2480215"/>
              <a:ext cx="457200" cy="457200"/>
            </a:xfrm>
            <a:prstGeom prst="ellipse">
              <a:avLst/>
            </a:prstGeom>
            <a:solidFill>
              <a:srgbClr val="0000FF"/>
            </a:solidFill>
            <a:ln>
              <a:noFill/>
            </a:ln>
            <a:effectLst/>
            <a:extLst/>
          </p:spPr>
          <p:txBody>
            <a:bodyPr wrap="none" anchor="ctr"/>
            <a:lstStyle/>
            <a:p>
              <a:pPr algn="ctr" fontAlgn="base">
                <a:spcBef>
                  <a:spcPct val="0"/>
                </a:spcBef>
                <a:spcAft>
                  <a:spcPct val="0"/>
                </a:spcAft>
              </a:pPr>
              <a:r>
                <a:rPr lang="en-US" sz="1600" b="1" dirty="0">
                  <a:solidFill>
                    <a:srgbClr val="FFFFFF"/>
                  </a:solidFill>
                  <a:latin typeface="Times New Roman" pitchFamily="18" charset="0"/>
                  <a:cs typeface="Times New Roman" pitchFamily="18" charset="0"/>
                </a:rPr>
                <a:t>1.15</a:t>
              </a:r>
            </a:p>
          </p:txBody>
        </p:sp>
        <p:sp>
          <p:nvSpPr>
            <p:cNvPr id="16" name="Rectangle 27">
              <a:hlinkClick r:id="rId7"/>
            </p:cNvPr>
            <p:cNvSpPr>
              <a:spLocks noChangeArrowheads="1"/>
            </p:cNvSpPr>
            <p:nvPr/>
          </p:nvSpPr>
          <p:spPr bwMode="auto">
            <a:xfrm>
              <a:off x="5784361" y="3822789"/>
              <a:ext cx="990600" cy="304800"/>
            </a:xfrm>
            <a:prstGeom prst="rect">
              <a:avLst/>
            </a:prstGeom>
            <a:solidFill>
              <a:srgbClr val="0000FF"/>
            </a:solidFill>
            <a:ln>
              <a:noFill/>
            </a:ln>
            <a:effectLst/>
            <a:extLst/>
          </p:spPr>
          <p:txBody>
            <a:bodyPr wrap="none" anchor="ctr"/>
            <a:lstStyle/>
            <a:p>
              <a:pPr algn="ctr" fontAlgn="base">
                <a:spcBef>
                  <a:spcPct val="0"/>
                </a:spcBef>
                <a:spcAft>
                  <a:spcPct val="0"/>
                </a:spcAft>
              </a:pPr>
              <a:r>
                <a:rPr lang="en-US" sz="2400" dirty="0">
                  <a:solidFill>
                    <a:srgbClr val="FFFFFF"/>
                  </a:solidFill>
                  <a:latin typeface="Times New Roman" pitchFamily="18" charset="0"/>
                  <a:cs typeface="Times New Roman" pitchFamily="18" charset="0"/>
                </a:rPr>
                <a:t>WP 1A</a:t>
              </a:r>
            </a:p>
          </p:txBody>
        </p:sp>
        <p:sp>
          <p:nvSpPr>
            <p:cNvPr id="17" name="Oval 28">
              <a:hlinkClick r:id="" action="ppaction://noaction"/>
            </p:cNvPr>
            <p:cNvSpPr>
              <a:spLocks noChangeArrowheads="1"/>
            </p:cNvSpPr>
            <p:nvPr/>
          </p:nvSpPr>
          <p:spPr bwMode="auto">
            <a:xfrm>
              <a:off x="9640398" y="666750"/>
              <a:ext cx="457200" cy="457200"/>
            </a:xfrm>
            <a:prstGeom prst="ellipse">
              <a:avLst/>
            </a:prstGeom>
            <a:solidFill>
              <a:srgbClr val="0000FF"/>
            </a:solidFill>
            <a:ln>
              <a:noFill/>
            </a:ln>
            <a:effectLst/>
            <a:extLst/>
          </p:spPr>
          <p:txBody>
            <a:bodyPr wrap="none" anchor="ctr"/>
            <a:lstStyle/>
            <a:p>
              <a:pPr algn="ctr" fontAlgn="base">
                <a:spcBef>
                  <a:spcPct val="0"/>
                </a:spcBef>
                <a:spcAft>
                  <a:spcPct val="0"/>
                </a:spcAft>
              </a:pPr>
              <a:r>
                <a:rPr lang="en-US" sz="1600" b="1" dirty="0">
                  <a:solidFill>
                    <a:srgbClr val="FFFFFF"/>
                  </a:solidFill>
                  <a:latin typeface="Times New Roman" pitchFamily="18" charset="0"/>
                  <a:cs typeface="Times New Roman" pitchFamily="18" charset="0"/>
                </a:rPr>
                <a:t>1.11</a:t>
              </a:r>
            </a:p>
          </p:txBody>
        </p:sp>
        <p:sp>
          <p:nvSpPr>
            <p:cNvPr id="18" name="Oval 30">
              <a:hlinkClick r:id="" action="ppaction://noaction"/>
            </p:cNvPr>
            <p:cNvSpPr>
              <a:spLocks noChangeArrowheads="1"/>
            </p:cNvSpPr>
            <p:nvPr/>
          </p:nvSpPr>
          <p:spPr bwMode="auto">
            <a:xfrm>
              <a:off x="9646029" y="1570577"/>
              <a:ext cx="457200" cy="457200"/>
            </a:xfrm>
            <a:prstGeom prst="ellipse">
              <a:avLst/>
            </a:prstGeom>
            <a:solidFill>
              <a:srgbClr val="FF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1.13</a:t>
              </a:r>
            </a:p>
          </p:txBody>
        </p:sp>
        <p:sp>
          <p:nvSpPr>
            <p:cNvPr id="19" name="Oval 31">
              <a:hlinkClick r:id="" action="ppaction://noaction"/>
            </p:cNvPr>
            <p:cNvSpPr>
              <a:spLocks noChangeArrowheads="1"/>
            </p:cNvSpPr>
            <p:nvPr/>
          </p:nvSpPr>
          <p:spPr bwMode="auto">
            <a:xfrm>
              <a:off x="9471057" y="5872075"/>
              <a:ext cx="530225" cy="457200"/>
            </a:xfrm>
            <a:prstGeom prst="ellipse">
              <a:avLst/>
            </a:prstGeom>
            <a:solidFill>
              <a:srgbClr val="FF0066"/>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9.1.8</a:t>
              </a:r>
            </a:p>
          </p:txBody>
        </p:sp>
        <p:sp>
          <p:nvSpPr>
            <p:cNvPr id="20" name="Rectangle 32">
              <a:hlinkClick r:id="rId8"/>
            </p:cNvPr>
            <p:cNvSpPr>
              <a:spLocks noChangeArrowheads="1"/>
            </p:cNvSpPr>
            <p:nvPr/>
          </p:nvSpPr>
          <p:spPr bwMode="auto">
            <a:xfrm>
              <a:off x="5688658" y="4167455"/>
              <a:ext cx="1193599" cy="304800"/>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dirty="0">
                  <a:solidFill>
                    <a:srgbClr val="000000"/>
                  </a:solidFill>
                  <a:latin typeface="Times New Roman" pitchFamily="18" charset="0"/>
                  <a:cs typeface="Times New Roman" pitchFamily="18" charset="0"/>
                </a:rPr>
                <a:t>WP 4C</a:t>
              </a:r>
              <a:r>
                <a:rPr lang="en-US" sz="2400" baseline="30000" dirty="0">
                  <a:solidFill>
                    <a:srgbClr val="000000"/>
                  </a:solidFill>
                  <a:latin typeface="Times New Roman" pitchFamily="18" charset="0"/>
                  <a:cs typeface="Times New Roman" pitchFamily="18" charset="0"/>
                </a:rPr>
                <a:t>***</a:t>
              </a:r>
              <a:endParaRPr lang="en-US" sz="2400" dirty="0">
                <a:solidFill>
                  <a:srgbClr val="000000"/>
                </a:solidFill>
                <a:latin typeface="Times New Roman" pitchFamily="18" charset="0"/>
                <a:cs typeface="Times New Roman" pitchFamily="18" charset="0"/>
              </a:endParaRPr>
            </a:p>
          </p:txBody>
        </p:sp>
        <p:sp>
          <p:nvSpPr>
            <p:cNvPr id="21" name="Oval 33">
              <a:hlinkClick r:id="" action="ppaction://noaction"/>
            </p:cNvPr>
            <p:cNvSpPr>
              <a:spLocks noChangeArrowheads="1"/>
            </p:cNvSpPr>
            <p:nvPr/>
          </p:nvSpPr>
          <p:spPr bwMode="auto">
            <a:xfrm>
              <a:off x="9646029" y="1116539"/>
              <a:ext cx="457200" cy="457200"/>
            </a:xfrm>
            <a:prstGeom prst="ellipse">
              <a:avLst/>
            </a:prstGeom>
            <a:solidFill>
              <a:srgbClr val="0000FF"/>
            </a:solidFill>
            <a:ln>
              <a:noFill/>
            </a:ln>
            <a:effectLst/>
            <a:extLst/>
          </p:spPr>
          <p:txBody>
            <a:bodyPr wrap="none" anchor="ctr"/>
            <a:lstStyle/>
            <a:p>
              <a:pPr algn="ctr" fontAlgn="base">
                <a:spcBef>
                  <a:spcPct val="0"/>
                </a:spcBef>
                <a:spcAft>
                  <a:spcPct val="0"/>
                </a:spcAft>
              </a:pPr>
              <a:r>
                <a:rPr lang="en-US" sz="1600" b="1" dirty="0">
                  <a:solidFill>
                    <a:srgbClr val="FFFFFF"/>
                  </a:solidFill>
                  <a:latin typeface="Times New Roman" pitchFamily="18" charset="0"/>
                  <a:cs typeface="Times New Roman" pitchFamily="18" charset="0"/>
                </a:rPr>
                <a:t>1.12</a:t>
              </a:r>
            </a:p>
          </p:txBody>
        </p:sp>
        <p:sp>
          <p:nvSpPr>
            <p:cNvPr id="22" name="Oval 38">
              <a:hlinkClick r:id="" action="ppaction://noaction"/>
            </p:cNvPr>
            <p:cNvSpPr>
              <a:spLocks noChangeArrowheads="1"/>
            </p:cNvSpPr>
            <p:nvPr/>
          </p:nvSpPr>
          <p:spPr bwMode="auto">
            <a:xfrm>
              <a:off x="9646748" y="3408093"/>
              <a:ext cx="457200" cy="457200"/>
            </a:xfrm>
            <a:prstGeom prst="ellipse">
              <a:avLst/>
            </a:prstGeom>
            <a:solidFill>
              <a:srgbClr val="00CC00"/>
            </a:solidFill>
            <a:ln>
              <a:noFill/>
            </a:ln>
            <a:effectLst/>
            <a:extLst/>
          </p:spPr>
          <p:txBody>
            <a:bodyPr wrap="none" anchor="ctr"/>
            <a:lstStyle/>
            <a:p>
              <a:pPr algn="ctr" fontAlgn="base">
                <a:spcBef>
                  <a:spcPct val="0"/>
                </a:spcBef>
                <a:spcAft>
                  <a:spcPct val="0"/>
                </a:spcAft>
              </a:pPr>
              <a:r>
                <a:rPr lang="en-US" sz="1600" b="1">
                  <a:solidFill>
                    <a:srgbClr val="000000"/>
                  </a:solidFill>
                  <a:latin typeface="Times New Roman" pitchFamily="18" charset="0"/>
                  <a:cs typeface="Times New Roman" pitchFamily="18" charset="0"/>
                </a:rPr>
                <a:t>7*</a:t>
              </a:r>
            </a:p>
          </p:txBody>
        </p:sp>
        <p:sp>
          <p:nvSpPr>
            <p:cNvPr id="23" name="Oval 57">
              <a:hlinkClick r:id="" action="ppaction://noaction"/>
            </p:cNvPr>
            <p:cNvSpPr>
              <a:spLocks noChangeArrowheads="1"/>
            </p:cNvSpPr>
            <p:nvPr/>
          </p:nvSpPr>
          <p:spPr bwMode="auto">
            <a:xfrm>
              <a:off x="9732997" y="6266828"/>
              <a:ext cx="530225" cy="457200"/>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9.1.7</a:t>
              </a:r>
            </a:p>
          </p:txBody>
        </p:sp>
        <p:sp>
          <p:nvSpPr>
            <p:cNvPr id="24" name="Oval 58">
              <a:hlinkClick r:id="" action="ppaction://noaction"/>
            </p:cNvPr>
            <p:cNvSpPr>
              <a:spLocks noChangeArrowheads="1"/>
            </p:cNvSpPr>
            <p:nvPr/>
          </p:nvSpPr>
          <p:spPr bwMode="auto">
            <a:xfrm>
              <a:off x="9309436" y="5041951"/>
              <a:ext cx="601663" cy="457200"/>
            </a:xfrm>
            <a:prstGeom prst="ellipse">
              <a:avLst/>
            </a:prstGeom>
            <a:solidFill>
              <a:srgbClr val="00CC00"/>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9.1.3</a:t>
              </a:r>
            </a:p>
          </p:txBody>
        </p:sp>
        <p:sp>
          <p:nvSpPr>
            <p:cNvPr id="25" name="Oval 59">
              <a:hlinkClick r:id="" action="ppaction://noaction"/>
            </p:cNvPr>
            <p:cNvSpPr>
              <a:spLocks noChangeArrowheads="1"/>
            </p:cNvSpPr>
            <p:nvPr/>
          </p:nvSpPr>
          <p:spPr bwMode="auto">
            <a:xfrm>
              <a:off x="9911098" y="5041951"/>
              <a:ext cx="576262" cy="457200"/>
            </a:xfrm>
            <a:prstGeom prst="ellipse">
              <a:avLst/>
            </a:prstGeom>
            <a:solidFill>
              <a:srgbClr val="00CC00"/>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9.1.9</a:t>
              </a:r>
            </a:p>
          </p:txBody>
        </p:sp>
        <p:sp>
          <p:nvSpPr>
            <p:cNvPr id="26" name="Oval 62">
              <a:hlinkClick r:id="" action="ppaction://noaction"/>
            </p:cNvPr>
            <p:cNvSpPr>
              <a:spLocks noChangeArrowheads="1"/>
            </p:cNvSpPr>
            <p:nvPr/>
          </p:nvSpPr>
          <p:spPr bwMode="auto">
            <a:xfrm>
              <a:off x="2039448" y="3376613"/>
              <a:ext cx="457200" cy="457200"/>
            </a:xfrm>
            <a:prstGeom prst="ellipse">
              <a:avLst/>
            </a:prstGeom>
            <a:solidFill>
              <a:srgbClr val="FF00FF"/>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1.7</a:t>
              </a:r>
            </a:p>
          </p:txBody>
        </p:sp>
        <p:sp>
          <p:nvSpPr>
            <p:cNvPr id="27" name="Oval 63">
              <a:hlinkClick r:id="" action="ppaction://noaction"/>
            </p:cNvPr>
            <p:cNvSpPr>
              <a:spLocks noChangeArrowheads="1"/>
            </p:cNvSpPr>
            <p:nvPr/>
          </p:nvSpPr>
          <p:spPr bwMode="auto">
            <a:xfrm>
              <a:off x="2039448" y="3838575"/>
              <a:ext cx="457200" cy="457200"/>
            </a:xfrm>
            <a:prstGeom prst="ellipse">
              <a:avLst/>
            </a:prstGeom>
            <a:solidFill>
              <a:srgbClr val="FFFF00"/>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1.8</a:t>
              </a:r>
              <a:br>
                <a:rPr lang="en-US" sz="1600" b="1" dirty="0">
                  <a:solidFill>
                    <a:srgbClr val="000000"/>
                  </a:solidFill>
                  <a:latin typeface="Times New Roman" pitchFamily="18" charset="0"/>
                  <a:cs typeface="Times New Roman" pitchFamily="18" charset="0"/>
                </a:rPr>
              </a:br>
              <a:r>
                <a:rPr lang="en-US" sz="1600" baseline="30000" dirty="0">
                  <a:solidFill>
                    <a:srgbClr val="000000"/>
                  </a:solidFill>
                  <a:latin typeface="Times New Roman" pitchFamily="18" charset="0"/>
                  <a:cs typeface="Times New Roman" pitchFamily="18" charset="0"/>
                </a:rPr>
                <a:t>***</a:t>
              </a:r>
              <a:endParaRPr lang="en-US" sz="1600" b="1" dirty="0">
                <a:solidFill>
                  <a:srgbClr val="000000"/>
                </a:solidFill>
                <a:latin typeface="Times New Roman" pitchFamily="18" charset="0"/>
                <a:cs typeface="Times New Roman" pitchFamily="18" charset="0"/>
              </a:endParaRPr>
            </a:p>
          </p:txBody>
        </p:sp>
        <p:sp>
          <p:nvSpPr>
            <p:cNvPr id="28" name="Oval 64">
              <a:hlinkClick r:id="" action="ppaction://noaction"/>
            </p:cNvPr>
            <p:cNvSpPr>
              <a:spLocks noChangeArrowheads="1"/>
            </p:cNvSpPr>
            <p:nvPr/>
          </p:nvSpPr>
          <p:spPr bwMode="auto">
            <a:xfrm>
              <a:off x="2037862" y="4298950"/>
              <a:ext cx="504825" cy="457200"/>
            </a:xfrm>
            <a:prstGeom prst="ellipse">
              <a:avLst/>
            </a:prstGeom>
            <a:solidFill>
              <a:srgbClr val="FFFF00"/>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1.9.1</a:t>
              </a:r>
            </a:p>
          </p:txBody>
        </p:sp>
        <p:sp>
          <p:nvSpPr>
            <p:cNvPr id="29" name="Oval 65">
              <a:hlinkClick r:id="" action="ppaction://noaction"/>
            </p:cNvPr>
            <p:cNvSpPr>
              <a:spLocks noChangeArrowheads="1"/>
            </p:cNvSpPr>
            <p:nvPr/>
          </p:nvSpPr>
          <p:spPr bwMode="auto">
            <a:xfrm>
              <a:off x="2039448" y="5192713"/>
              <a:ext cx="457200" cy="457200"/>
            </a:xfrm>
            <a:prstGeom prst="ellipse">
              <a:avLst/>
            </a:prstGeom>
            <a:solidFill>
              <a:srgbClr val="FFFF00"/>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1.10</a:t>
              </a:r>
            </a:p>
          </p:txBody>
        </p:sp>
        <p:sp>
          <p:nvSpPr>
            <p:cNvPr id="30" name="Oval 66">
              <a:hlinkClick r:id="" action="ppaction://noaction"/>
            </p:cNvPr>
            <p:cNvSpPr>
              <a:spLocks noChangeArrowheads="1"/>
            </p:cNvSpPr>
            <p:nvPr/>
          </p:nvSpPr>
          <p:spPr bwMode="auto">
            <a:xfrm>
              <a:off x="2039448" y="4746625"/>
              <a:ext cx="508000" cy="457200"/>
            </a:xfrm>
            <a:prstGeom prst="ellipse">
              <a:avLst/>
            </a:prstGeom>
            <a:solidFill>
              <a:srgbClr val="FFFF00"/>
            </a:solidFill>
            <a:ln>
              <a:noFill/>
            </a:ln>
            <a:effectLst/>
            <a:extLst/>
          </p:spPr>
          <p:txBody>
            <a:bodyPr wrap="none" anchor="ctr"/>
            <a:lstStyle/>
            <a:p>
              <a:pPr algn="ctr" fontAlgn="base">
                <a:spcBef>
                  <a:spcPct val="0"/>
                </a:spcBef>
                <a:spcAft>
                  <a:spcPct val="0"/>
                </a:spcAft>
              </a:pPr>
              <a:r>
                <a:rPr lang="en-US" sz="1600" b="1">
                  <a:solidFill>
                    <a:srgbClr val="000000"/>
                  </a:solidFill>
                  <a:latin typeface="Times New Roman" pitchFamily="18" charset="0"/>
                  <a:cs typeface="Times New Roman" pitchFamily="18" charset="0"/>
                </a:rPr>
                <a:t>1.9.2</a:t>
              </a:r>
            </a:p>
          </p:txBody>
        </p:sp>
        <p:sp>
          <p:nvSpPr>
            <p:cNvPr id="31" name="Oval 69">
              <a:hlinkClick r:id="" action="ppaction://noaction"/>
            </p:cNvPr>
            <p:cNvSpPr>
              <a:spLocks noChangeArrowheads="1"/>
            </p:cNvSpPr>
            <p:nvPr/>
          </p:nvSpPr>
          <p:spPr bwMode="auto">
            <a:xfrm>
              <a:off x="9646029" y="2937415"/>
              <a:ext cx="457200" cy="457200"/>
            </a:xfrm>
            <a:prstGeom prst="ellipse">
              <a:avLst/>
            </a:prstGeom>
            <a:solidFill>
              <a:srgbClr val="FF0066"/>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1.16</a:t>
              </a:r>
            </a:p>
          </p:txBody>
        </p:sp>
        <p:sp>
          <p:nvSpPr>
            <p:cNvPr id="32" name="Rectangle 74">
              <a:hlinkClick r:id="rId9"/>
            </p:cNvPr>
            <p:cNvSpPr>
              <a:spLocks noChangeArrowheads="1"/>
            </p:cNvSpPr>
            <p:nvPr/>
          </p:nvSpPr>
          <p:spPr bwMode="auto">
            <a:xfrm>
              <a:off x="5801823" y="1514475"/>
              <a:ext cx="990600" cy="304800"/>
            </a:xfrm>
            <a:prstGeom prst="rect">
              <a:avLst/>
            </a:prstGeom>
            <a:solidFill>
              <a:srgbClr val="FF00FF"/>
            </a:solidFill>
            <a:ln>
              <a:noFill/>
            </a:ln>
            <a:effectLst/>
            <a:extLst/>
          </p:spPr>
          <p:txBody>
            <a:bodyPr wrap="none" anchor="ctr"/>
            <a:lstStyle/>
            <a:p>
              <a:pPr algn="ctr" fontAlgn="base">
                <a:spcBef>
                  <a:spcPct val="0"/>
                </a:spcBef>
                <a:spcAft>
                  <a:spcPct val="0"/>
                </a:spcAft>
              </a:pPr>
              <a:r>
                <a:rPr lang="en-US" sz="2400" dirty="0">
                  <a:solidFill>
                    <a:srgbClr val="000000"/>
                  </a:solidFill>
                  <a:latin typeface="Times New Roman" pitchFamily="18" charset="0"/>
                  <a:cs typeface="Times New Roman" pitchFamily="18" charset="0"/>
                </a:rPr>
                <a:t>WP 7B</a:t>
              </a:r>
            </a:p>
          </p:txBody>
        </p:sp>
        <p:sp>
          <p:nvSpPr>
            <p:cNvPr id="33" name="Oval 75">
              <a:hlinkClick r:id="" action="ppaction://noaction"/>
            </p:cNvPr>
            <p:cNvSpPr>
              <a:spLocks noChangeArrowheads="1"/>
            </p:cNvSpPr>
            <p:nvPr/>
          </p:nvSpPr>
          <p:spPr bwMode="auto">
            <a:xfrm>
              <a:off x="9646029" y="2023015"/>
              <a:ext cx="457200" cy="457200"/>
            </a:xfrm>
            <a:prstGeom prst="ellipse">
              <a:avLst/>
            </a:prstGeom>
            <a:solidFill>
              <a:srgbClr val="0000FF"/>
            </a:solidFill>
            <a:ln>
              <a:noFill/>
            </a:ln>
            <a:effectLst/>
            <a:extLst/>
          </p:spPr>
          <p:txBody>
            <a:bodyPr wrap="none" anchor="ctr"/>
            <a:lstStyle/>
            <a:p>
              <a:pPr algn="ctr" fontAlgn="base">
                <a:spcBef>
                  <a:spcPct val="0"/>
                </a:spcBef>
                <a:spcAft>
                  <a:spcPct val="0"/>
                </a:spcAft>
              </a:pPr>
              <a:r>
                <a:rPr lang="en-US" sz="1600" b="1">
                  <a:solidFill>
                    <a:srgbClr val="FFFFFF"/>
                  </a:solidFill>
                  <a:latin typeface="Times New Roman" pitchFamily="18" charset="0"/>
                  <a:cs typeface="Times New Roman" pitchFamily="18" charset="0"/>
                </a:rPr>
                <a:t>1.14</a:t>
              </a:r>
            </a:p>
          </p:txBody>
        </p:sp>
        <p:sp>
          <p:nvSpPr>
            <p:cNvPr id="34" name="Text Box 78"/>
            <p:cNvSpPr txBox="1">
              <a:spLocks noChangeArrowheads="1"/>
            </p:cNvSpPr>
            <p:nvPr/>
          </p:nvSpPr>
          <p:spPr bwMode="auto">
            <a:xfrm>
              <a:off x="5662149" y="620689"/>
              <a:ext cx="1314719"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lnSpc>
                  <a:spcPct val="90000"/>
                </a:lnSpc>
                <a:spcBef>
                  <a:spcPct val="0"/>
                </a:spcBef>
                <a:spcAft>
                  <a:spcPct val="10000"/>
                </a:spcAft>
              </a:pPr>
              <a:r>
                <a:rPr lang="en-US" sz="1400" b="1" dirty="0">
                  <a:solidFill>
                    <a:srgbClr val="000000"/>
                  </a:solidFill>
                  <a:latin typeface="Times New Roman" pitchFamily="18" charset="0"/>
                  <a:cs typeface="Times New Roman" pitchFamily="18" charset="0"/>
                </a:rPr>
                <a:t>Responsible</a:t>
              </a:r>
              <a:br>
                <a:rPr lang="en-US" sz="1400" b="1" dirty="0">
                  <a:solidFill>
                    <a:srgbClr val="000000"/>
                  </a:solidFill>
                  <a:latin typeface="Times New Roman" pitchFamily="18" charset="0"/>
                  <a:cs typeface="Times New Roman" pitchFamily="18" charset="0"/>
                </a:rPr>
              </a:br>
              <a:r>
                <a:rPr lang="en-US" sz="1400" b="1" dirty="0">
                  <a:solidFill>
                    <a:srgbClr val="000000"/>
                  </a:solidFill>
                  <a:latin typeface="Times New Roman" pitchFamily="18" charset="0"/>
                  <a:cs typeface="Times New Roman" pitchFamily="18" charset="0"/>
                </a:rPr>
                <a:t>ITU-R Groups</a:t>
              </a:r>
            </a:p>
          </p:txBody>
        </p:sp>
        <p:sp>
          <p:nvSpPr>
            <p:cNvPr id="35" name="Rectangle 79"/>
            <p:cNvSpPr>
              <a:spLocks noChangeArrowheads="1"/>
            </p:cNvSpPr>
            <p:nvPr/>
          </p:nvSpPr>
          <p:spPr bwMode="auto">
            <a:xfrm>
              <a:off x="2355850" y="1"/>
              <a:ext cx="7556500" cy="549275"/>
            </a:xfrm>
            <a:prstGeom prst="rect">
              <a:avLst/>
            </a:prstGeom>
            <a:solidFill>
              <a:srgbClr val="00B0F0"/>
            </a:solid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defRPr/>
              </a:pPr>
              <a:r>
                <a:rPr lang="en-GB" sz="3200" b="1" kern="0" dirty="0">
                  <a:solidFill>
                    <a:srgbClr val="FFFFFF"/>
                  </a:solidFill>
                  <a:latin typeface="Arial" pitchFamily="34" charset="0"/>
                  <a:cs typeface="Arial" pitchFamily="34" charset="0"/>
                </a:rPr>
                <a:t>WRC-19 agenda items</a:t>
              </a:r>
              <a:r>
                <a:rPr lang="en-GB" sz="2400" b="1" kern="0" dirty="0">
                  <a:solidFill>
                    <a:srgbClr val="FFFFFF"/>
                  </a:solidFill>
                  <a:latin typeface="Arial" pitchFamily="34" charset="0"/>
                  <a:cs typeface="Arial" pitchFamily="34" charset="0"/>
                </a:rPr>
                <a:t> &amp; </a:t>
              </a:r>
              <a:r>
                <a:rPr lang="en-GB" sz="3200" b="1" kern="0" dirty="0">
                  <a:solidFill>
                    <a:srgbClr val="FFFFFF"/>
                  </a:solidFill>
                  <a:latin typeface="Arial" pitchFamily="34" charset="0"/>
                  <a:cs typeface="Arial" pitchFamily="34" charset="0"/>
                </a:rPr>
                <a:t>Resp. Groups</a:t>
              </a:r>
              <a:endParaRPr lang="en-US" sz="3200" b="1" kern="0" dirty="0">
                <a:solidFill>
                  <a:srgbClr val="FFFFFF"/>
                </a:solidFill>
                <a:latin typeface="Arial" pitchFamily="34" charset="0"/>
                <a:cs typeface="Arial" pitchFamily="34" charset="0"/>
              </a:endParaRPr>
            </a:p>
          </p:txBody>
        </p:sp>
        <p:cxnSp>
          <p:nvCxnSpPr>
            <p:cNvPr id="36" name="AutoShape 81"/>
            <p:cNvCxnSpPr>
              <a:cxnSpLocks noChangeShapeType="1"/>
              <a:stCxn id="43" idx="1"/>
              <a:endCxn id="41" idx="6"/>
            </p:cNvCxnSpPr>
            <p:nvPr/>
          </p:nvCxnSpPr>
          <p:spPr bwMode="auto">
            <a:xfrm flipH="1" flipV="1">
              <a:off x="2496648" y="913214"/>
              <a:ext cx="3305176" cy="340912"/>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Oval 86">
              <a:hlinkClick r:id="" action="ppaction://noaction"/>
            </p:cNvPr>
            <p:cNvSpPr>
              <a:spLocks noChangeArrowheads="1"/>
            </p:cNvSpPr>
            <p:nvPr/>
          </p:nvSpPr>
          <p:spPr bwMode="auto">
            <a:xfrm>
              <a:off x="2037861" y="5695564"/>
              <a:ext cx="1371600" cy="457200"/>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600" b="1">
                  <a:solidFill>
                    <a:srgbClr val="000000"/>
                  </a:solidFill>
                  <a:latin typeface="Times New Roman" pitchFamily="18" charset="0"/>
                  <a:cs typeface="Times New Roman" pitchFamily="18" charset="0"/>
                </a:rPr>
                <a:t>2, 4, 10</a:t>
              </a:r>
            </a:p>
          </p:txBody>
        </p:sp>
        <p:sp>
          <p:nvSpPr>
            <p:cNvPr id="38" name="Rectangle 111">
              <a:hlinkClick r:id="rId10"/>
            </p:cNvPr>
            <p:cNvSpPr>
              <a:spLocks noChangeArrowheads="1"/>
            </p:cNvSpPr>
            <p:nvPr/>
          </p:nvSpPr>
          <p:spPr bwMode="auto">
            <a:xfrm>
              <a:off x="5566874" y="5564826"/>
              <a:ext cx="1387475" cy="457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sz="2400" dirty="0">
                  <a:solidFill>
                    <a:srgbClr val="000000"/>
                  </a:solidFill>
                  <a:latin typeface="Times New Roman" pitchFamily="18" charset="0"/>
                  <a:cs typeface="Times New Roman" pitchFamily="18" charset="0"/>
                </a:rPr>
                <a:t>CPM19-2</a:t>
              </a:r>
            </a:p>
          </p:txBody>
        </p:sp>
        <p:cxnSp>
          <p:nvCxnSpPr>
            <p:cNvPr id="39" name="AutoShape 113"/>
            <p:cNvCxnSpPr>
              <a:cxnSpLocks noChangeShapeType="1"/>
              <a:stCxn id="38" idx="1"/>
              <a:endCxn id="37" idx="6"/>
            </p:cNvCxnSpPr>
            <p:nvPr/>
          </p:nvCxnSpPr>
          <p:spPr bwMode="auto">
            <a:xfrm flipH="1">
              <a:off x="3409461" y="5793426"/>
              <a:ext cx="2157412" cy="130738"/>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975260" y="5114982"/>
              <a:ext cx="2060436" cy="584775"/>
            </a:xfrm>
            <a:prstGeom prst="rect">
              <a:avLst/>
            </a:prstGeom>
            <a:noFill/>
          </p:spPr>
          <p:txBody>
            <a:bodyPr wrap="none" rtlCol="0">
              <a:spAutoFit/>
            </a:bodyPr>
            <a:lstStyle/>
            <a:p>
              <a:pPr algn="ctr" eaLnBrk="0" fontAlgn="base" hangingPunct="0">
                <a:spcBef>
                  <a:spcPct val="0"/>
                </a:spcBef>
                <a:spcAft>
                  <a:spcPct val="0"/>
                </a:spcAft>
                <a:buClr>
                  <a:srgbClr val="5C5C5C"/>
                </a:buClr>
                <a:buFont typeface="Arial" pitchFamily="34" charset="0"/>
                <a:buNone/>
              </a:pPr>
              <a:r>
                <a:rPr lang="en-US" sz="1600" b="1" dirty="0">
                  <a:solidFill>
                    <a:srgbClr val="000000"/>
                  </a:solidFill>
                  <a:latin typeface="Arial" pitchFamily="34" charset="0"/>
                  <a:cs typeface="Arial" pitchFamily="34" charset="0"/>
                </a:rPr>
                <a:t>9.1 Issues</a:t>
              </a:r>
              <a:br>
                <a:rPr lang="en-US" sz="1600" b="1" dirty="0">
                  <a:solidFill>
                    <a:srgbClr val="000000"/>
                  </a:solidFill>
                  <a:latin typeface="Arial" pitchFamily="34" charset="0"/>
                  <a:cs typeface="Arial" pitchFamily="34" charset="0"/>
                </a:rPr>
              </a:br>
              <a:r>
                <a:rPr lang="en-US" sz="1600" b="1" dirty="0">
                  <a:solidFill>
                    <a:srgbClr val="000000"/>
                  </a:solidFill>
                  <a:latin typeface="Arial" pitchFamily="34" charset="0"/>
                  <a:cs typeface="Arial" pitchFamily="34" charset="0"/>
                </a:rPr>
                <a:t>BR Dir.’s Report (9)</a:t>
              </a:r>
              <a:endParaRPr lang="en-US" b="1" dirty="0">
                <a:solidFill>
                  <a:srgbClr val="000000"/>
                </a:solidFill>
                <a:latin typeface="Arial" pitchFamily="34" charset="0"/>
                <a:cs typeface="Arial" pitchFamily="34" charset="0"/>
              </a:endParaRPr>
            </a:p>
          </p:txBody>
        </p:sp>
        <p:sp>
          <p:nvSpPr>
            <p:cNvPr id="41" name="Oval 54">
              <a:hlinkClick r:id="" action="ppaction://noaction"/>
            </p:cNvPr>
            <p:cNvSpPr>
              <a:spLocks noChangeArrowheads="1"/>
            </p:cNvSpPr>
            <p:nvPr/>
          </p:nvSpPr>
          <p:spPr bwMode="auto">
            <a:xfrm>
              <a:off x="2039448" y="684614"/>
              <a:ext cx="457200" cy="457200"/>
            </a:xfrm>
            <a:prstGeom prst="ellipse">
              <a:avLst/>
            </a:prstGeom>
            <a:solidFill>
              <a:srgbClr val="FFFF00"/>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1.1</a:t>
              </a:r>
            </a:p>
          </p:txBody>
        </p:sp>
        <p:sp>
          <p:nvSpPr>
            <p:cNvPr id="42" name="Oval 55">
              <a:hlinkClick r:id="" action="ppaction://noaction"/>
            </p:cNvPr>
            <p:cNvSpPr>
              <a:spLocks noChangeArrowheads="1"/>
            </p:cNvSpPr>
            <p:nvPr/>
          </p:nvSpPr>
          <p:spPr bwMode="auto">
            <a:xfrm>
              <a:off x="2039448" y="1127527"/>
              <a:ext cx="457200" cy="457200"/>
            </a:xfrm>
            <a:prstGeom prst="ellipse">
              <a:avLst/>
            </a:prstGeom>
            <a:solidFill>
              <a:srgbClr val="FF00FF"/>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1.2</a:t>
              </a:r>
            </a:p>
          </p:txBody>
        </p:sp>
        <p:sp>
          <p:nvSpPr>
            <p:cNvPr id="43" name="Rectangle 35">
              <a:hlinkClick r:id="rId11"/>
            </p:cNvPr>
            <p:cNvSpPr>
              <a:spLocks noChangeArrowheads="1"/>
            </p:cNvSpPr>
            <p:nvPr/>
          </p:nvSpPr>
          <p:spPr bwMode="auto">
            <a:xfrm>
              <a:off x="5801824" y="1106489"/>
              <a:ext cx="990600" cy="295275"/>
            </a:xfrm>
            <a:prstGeom prst="rect">
              <a:avLst/>
            </a:prstGeom>
            <a:gradFill>
              <a:gsLst>
                <a:gs pos="84000">
                  <a:srgbClr val="0000FF"/>
                </a:gs>
                <a:gs pos="0">
                  <a:srgbClr val="FFFF66"/>
                </a:gs>
                <a:gs pos="100000">
                  <a:srgbClr val="FF0066"/>
                </a:gs>
              </a:gsLst>
              <a:lin ang="0" scaled="1"/>
            </a:gradFill>
            <a:ln w="57150">
              <a:noFill/>
              <a:miter lim="800000"/>
              <a:headEnd/>
              <a:tailEnd/>
            </a:ln>
            <a:effectLst/>
            <a:extLst/>
          </p:spPr>
          <p:txBody>
            <a:bodyPr wrap="none" anchor="ctr"/>
            <a:lstStyle/>
            <a:p>
              <a:pPr algn="ctr" fontAlgn="base">
                <a:spcBef>
                  <a:spcPct val="0"/>
                </a:spcBef>
                <a:spcAft>
                  <a:spcPct val="0"/>
                </a:spcAft>
              </a:pPr>
              <a:r>
                <a:rPr lang="en-US" sz="2400" dirty="0">
                  <a:solidFill>
                    <a:srgbClr val="000000"/>
                  </a:solidFill>
                  <a:latin typeface="Times New Roman" pitchFamily="18" charset="0"/>
                  <a:cs typeface="Times New Roman" pitchFamily="18" charset="0"/>
                </a:rPr>
                <a:t>WP</a:t>
              </a:r>
              <a:r>
                <a:rPr lang="en-US" sz="2400" dirty="0">
                  <a:solidFill>
                    <a:srgbClr val="FFFFFF"/>
                  </a:solidFill>
                  <a:latin typeface="Times New Roman" pitchFamily="18" charset="0"/>
                  <a:cs typeface="Times New Roman" pitchFamily="18" charset="0"/>
                </a:rPr>
                <a:t> 5A</a:t>
              </a:r>
            </a:p>
          </p:txBody>
        </p:sp>
        <p:sp>
          <p:nvSpPr>
            <p:cNvPr id="44" name="Rectangle 111"/>
            <p:cNvSpPr>
              <a:spLocks noChangeArrowheads="1"/>
            </p:cNvSpPr>
            <p:nvPr/>
          </p:nvSpPr>
          <p:spPr bwMode="auto">
            <a:xfrm>
              <a:off x="5612838" y="6060432"/>
              <a:ext cx="1295547" cy="461665"/>
            </a:xfrm>
            <a:prstGeom prst="rect">
              <a:avLst/>
            </a:prstGeom>
            <a:solidFill>
              <a:srgbClr val="000000"/>
            </a:solidFill>
            <a:ln>
              <a:noFill/>
            </a:ln>
            <a:effectLst/>
            <a:extLst/>
          </p:spPr>
          <p:txBody>
            <a:bodyPr wrap="none" anchor="ctr">
              <a:spAutoFit/>
            </a:bodyPr>
            <a:lstStyle/>
            <a:p>
              <a:pPr algn="ctr" fontAlgn="base">
                <a:spcBef>
                  <a:spcPct val="0"/>
                </a:spcBef>
                <a:spcAft>
                  <a:spcPct val="0"/>
                </a:spcAft>
              </a:pPr>
              <a:r>
                <a:rPr lang="en-US" sz="2400" dirty="0">
                  <a:solidFill>
                    <a:srgbClr val="FFFFFF"/>
                  </a:solidFill>
                  <a:latin typeface="Times New Roman" pitchFamily="18" charset="0"/>
                  <a:cs typeface="Times New Roman" pitchFamily="18" charset="0"/>
                </a:rPr>
                <a:t>WRC-19</a:t>
              </a:r>
            </a:p>
          </p:txBody>
        </p:sp>
        <p:sp>
          <p:nvSpPr>
            <p:cNvPr id="45" name="Oval 6"/>
            <p:cNvSpPr>
              <a:spLocks noChangeArrowheads="1"/>
            </p:cNvSpPr>
            <p:nvPr/>
          </p:nvSpPr>
          <p:spPr bwMode="auto">
            <a:xfrm>
              <a:off x="3319776" y="6066746"/>
              <a:ext cx="457200" cy="457200"/>
            </a:xfrm>
            <a:prstGeom prst="ellipse">
              <a:avLst/>
            </a:prstGeom>
            <a:solidFill>
              <a:srgbClr val="000000"/>
            </a:solidFill>
            <a:ln>
              <a:noFill/>
            </a:ln>
            <a:effectLst/>
            <a:extLst/>
          </p:spPr>
          <p:txBody>
            <a:bodyPr wrap="none" anchor="ctr"/>
            <a:lstStyle/>
            <a:p>
              <a:pPr algn="ctr" fontAlgn="base">
                <a:spcBef>
                  <a:spcPct val="0"/>
                </a:spcBef>
                <a:spcAft>
                  <a:spcPct val="0"/>
                </a:spcAft>
              </a:pPr>
              <a:r>
                <a:rPr lang="en-US" sz="1600" b="1" dirty="0">
                  <a:solidFill>
                    <a:srgbClr val="FFFFFF"/>
                  </a:solidFill>
                  <a:latin typeface="Times New Roman" pitchFamily="18" charset="0"/>
                  <a:cs typeface="Times New Roman" pitchFamily="18" charset="0"/>
                </a:rPr>
                <a:t>8</a:t>
              </a:r>
            </a:p>
          </p:txBody>
        </p:sp>
        <p:cxnSp>
          <p:nvCxnSpPr>
            <p:cNvPr id="46" name="AutoShape 87"/>
            <p:cNvCxnSpPr>
              <a:cxnSpLocks noChangeShapeType="1"/>
              <a:stCxn id="44" idx="1"/>
              <a:endCxn id="45" idx="6"/>
            </p:cNvCxnSpPr>
            <p:nvPr/>
          </p:nvCxnSpPr>
          <p:spPr bwMode="auto">
            <a:xfrm flipH="1">
              <a:off x="3776977" y="6291264"/>
              <a:ext cx="1835861" cy="4082"/>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p:cNvSpPr txBox="1"/>
            <p:nvPr/>
          </p:nvSpPr>
          <p:spPr>
            <a:xfrm>
              <a:off x="3755449" y="5953126"/>
              <a:ext cx="1879040" cy="646331"/>
            </a:xfrm>
            <a:prstGeom prst="rect">
              <a:avLst/>
            </a:prstGeom>
            <a:noFill/>
          </p:spPr>
          <p:txBody>
            <a:bodyPr wrap="none" rtlCol="0">
              <a:spAutoFit/>
            </a:bodyPr>
            <a:lstStyle/>
            <a:p>
              <a:pPr algn="ctr" eaLnBrk="0" fontAlgn="base" hangingPunct="0">
                <a:spcBef>
                  <a:spcPct val="0"/>
                </a:spcBef>
                <a:spcAft>
                  <a:spcPct val="0"/>
                </a:spcAft>
                <a:buClr>
                  <a:srgbClr val="5C5C5C"/>
                </a:buClr>
                <a:buFont typeface="Arial" pitchFamily="34" charset="0"/>
                <a:buNone/>
              </a:pPr>
              <a:r>
                <a:rPr lang="en-US" sz="1600" b="1" dirty="0">
                  <a:solidFill>
                    <a:srgbClr val="000000"/>
                  </a:solidFill>
                  <a:latin typeface="Arial" pitchFamily="34" charset="0"/>
                  <a:cs typeface="Arial" pitchFamily="34" charset="0"/>
                </a:rPr>
                <a:t>Art. 5 </a:t>
              </a:r>
              <a:r>
                <a:rPr lang="en-US" sz="2000" b="1" dirty="0">
                  <a:solidFill>
                    <a:srgbClr val="000000"/>
                  </a:solidFill>
                  <a:latin typeface="Arial" pitchFamily="34" charset="0"/>
                  <a:cs typeface="Arial" pitchFamily="34" charset="0"/>
                </a:rPr>
                <a:t>(country)</a:t>
              </a:r>
              <a:r>
                <a:rPr lang="en-US" sz="1600" b="1" dirty="0">
                  <a:solidFill>
                    <a:srgbClr val="000000"/>
                  </a:solidFill>
                  <a:latin typeface="Arial" pitchFamily="34" charset="0"/>
                  <a:cs typeface="Arial" pitchFamily="34" charset="0"/>
                </a:rPr>
                <a:t/>
              </a:r>
              <a:br>
                <a:rPr lang="en-US" sz="1600" b="1" dirty="0">
                  <a:solidFill>
                    <a:srgbClr val="000000"/>
                  </a:solidFill>
                  <a:latin typeface="Arial" pitchFamily="34" charset="0"/>
                  <a:cs typeface="Arial" pitchFamily="34" charset="0"/>
                </a:rPr>
              </a:br>
              <a:r>
                <a:rPr lang="en-US" sz="1600" b="1" dirty="0">
                  <a:solidFill>
                    <a:srgbClr val="000000"/>
                  </a:solidFill>
                  <a:latin typeface="Arial" pitchFamily="34" charset="0"/>
                  <a:cs typeface="Arial" pitchFamily="34" charset="0"/>
                </a:rPr>
                <a:t>footnotes</a:t>
              </a:r>
            </a:p>
          </p:txBody>
        </p:sp>
        <p:sp>
          <p:nvSpPr>
            <p:cNvPr id="48" name="Oval 6"/>
            <p:cNvSpPr>
              <a:spLocks noChangeArrowheads="1"/>
            </p:cNvSpPr>
            <p:nvPr/>
          </p:nvSpPr>
          <p:spPr bwMode="auto">
            <a:xfrm>
              <a:off x="7522252" y="6057425"/>
              <a:ext cx="836587" cy="457200"/>
            </a:xfrm>
            <a:prstGeom prst="ellipse">
              <a:avLst/>
            </a:prstGeom>
            <a:solidFill>
              <a:srgbClr val="000000"/>
            </a:solidFill>
            <a:ln>
              <a:noFill/>
            </a:ln>
            <a:effectLst/>
            <a:extLst/>
          </p:spPr>
          <p:txBody>
            <a:bodyPr wrap="none" anchor="ctr"/>
            <a:lstStyle/>
            <a:p>
              <a:pPr algn="ctr" fontAlgn="base">
                <a:spcBef>
                  <a:spcPct val="0"/>
                </a:spcBef>
                <a:spcAft>
                  <a:spcPct val="0"/>
                </a:spcAft>
              </a:pPr>
              <a:r>
                <a:rPr lang="en-US" sz="1600" b="1" dirty="0">
                  <a:solidFill>
                    <a:srgbClr val="FFFFFF"/>
                  </a:solidFill>
                  <a:latin typeface="Times New Roman" pitchFamily="18" charset="0"/>
                  <a:cs typeface="Times New Roman" pitchFamily="18" charset="0"/>
                </a:rPr>
                <a:t>3, 5, 6, 9</a:t>
              </a:r>
            </a:p>
          </p:txBody>
        </p:sp>
        <p:cxnSp>
          <p:nvCxnSpPr>
            <p:cNvPr id="49" name="AutoShape 87"/>
            <p:cNvCxnSpPr>
              <a:cxnSpLocks noChangeShapeType="1"/>
              <a:stCxn id="44" idx="3"/>
              <a:endCxn id="48" idx="2"/>
            </p:cNvCxnSpPr>
            <p:nvPr/>
          </p:nvCxnSpPr>
          <p:spPr bwMode="auto">
            <a:xfrm flipV="1">
              <a:off x="6908385" y="6286026"/>
              <a:ext cx="613867" cy="5239"/>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83"/>
            <p:cNvCxnSpPr>
              <a:cxnSpLocks noChangeShapeType="1"/>
              <a:stCxn id="32" idx="1"/>
              <a:endCxn id="42" idx="6"/>
            </p:cNvCxnSpPr>
            <p:nvPr/>
          </p:nvCxnSpPr>
          <p:spPr bwMode="auto">
            <a:xfrm flipH="1" flipV="1">
              <a:off x="2496649" y="1356127"/>
              <a:ext cx="3305175" cy="310748"/>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81"/>
            <p:cNvCxnSpPr>
              <a:cxnSpLocks noChangeShapeType="1"/>
              <a:stCxn id="32" idx="1"/>
              <a:endCxn id="11" idx="6"/>
            </p:cNvCxnSpPr>
            <p:nvPr/>
          </p:nvCxnSpPr>
          <p:spPr bwMode="auto">
            <a:xfrm flipH="1">
              <a:off x="2496649" y="1666875"/>
              <a:ext cx="3305175" cy="122238"/>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83"/>
            <p:cNvCxnSpPr>
              <a:cxnSpLocks noChangeShapeType="1"/>
              <a:stCxn id="10" idx="1"/>
              <a:endCxn id="14" idx="6"/>
            </p:cNvCxnSpPr>
            <p:nvPr/>
          </p:nvCxnSpPr>
          <p:spPr bwMode="auto">
            <a:xfrm flipH="1">
              <a:off x="2496649" y="2132013"/>
              <a:ext cx="3287713" cy="119062"/>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83"/>
            <p:cNvCxnSpPr>
              <a:cxnSpLocks noChangeShapeType="1"/>
              <a:stCxn id="10" idx="1"/>
              <a:endCxn id="13" idx="6"/>
            </p:cNvCxnSpPr>
            <p:nvPr/>
          </p:nvCxnSpPr>
          <p:spPr bwMode="auto">
            <a:xfrm flipH="1">
              <a:off x="2496649" y="2132014"/>
              <a:ext cx="3287713" cy="579437"/>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83"/>
            <p:cNvCxnSpPr>
              <a:cxnSpLocks noChangeShapeType="1"/>
              <a:stCxn id="10" idx="1"/>
              <a:endCxn id="5" idx="6"/>
            </p:cNvCxnSpPr>
            <p:nvPr/>
          </p:nvCxnSpPr>
          <p:spPr bwMode="auto">
            <a:xfrm flipH="1">
              <a:off x="2496649" y="2132013"/>
              <a:ext cx="3287713" cy="1027112"/>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83"/>
            <p:cNvCxnSpPr>
              <a:cxnSpLocks noChangeShapeType="1"/>
              <a:endCxn id="26" idx="6"/>
            </p:cNvCxnSpPr>
            <p:nvPr/>
          </p:nvCxnSpPr>
          <p:spPr bwMode="auto">
            <a:xfrm flipH="1">
              <a:off x="2496648" y="1649391"/>
              <a:ext cx="3305176" cy="1955823"/>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83"/>
            <p:cNvCxnSpPr>
              <a:cxnSpLocks noChangeShapeType="1"/>
              <a:stCxn id="12" idx="1"/>
              <a:endCxn id="27" idx="6"/>
            </p:cNvCxnSpPr>
            <p:nvPr/>
          </p:nvCxnSpPr>
          <p:spPr bwMode="auto">
            <a:xfrm flipH="1">
              <a:off x="2496649" y="2649539"/>
              <a:ext cx="3287713" cy="1417637"/>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83"/>
            <p:cNvCxnSpPr>
              <a:cxnSpLocks noChangeShapeType="1"/>
              <a:stCxn id="12" idx="1"/>
              <a:endCxn id="28" idx="6"/>
            </p:cNvCxnSpPr>
            <p:nvPr/>
          </p:nvCxnSpPr>
          <p:spPr bwMode="auto">
            <a:xfrm flipH="1">
              <a:off x="2542687" y="2649538"/>
              <a:ext cx="3241675" cy="1878012"/>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83"/>
            <p:cNvCxnSpPr>
              <a:cxnSpLocks noChangeShapeType="1"/>
              <a:stCxn id="12" idx="1"/>
              <a:endCxn id="30" idx="6"/>
            </p:cNvCxnSpPr>
            <p:nvPr/>
          </p:nvCxnSpPr>
          <p:spPr bwMode="auto">
            <a:xfrm flipH="1">
              <a:off x="2547449" y="2649539"/>
              <a:ext cx="3236913" cy="2325687"/>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83"/>
            <p:cNvCxnSpPr>
              <a:cxnSpLocks noChangeShapeType="1"/>
              <a:stCxn id="12" idx="1"/>
              <a:endCxn id="29" idx="6"/>
            </p:cNvCxnSpPr>
            <p:nvPr/>
          </p:nvCxnSpPr>
          <p:spPr bwMode="auto">
            <a:xfrm flipH="1">
              <a:off x="2496649" y="2649539"/>
              <a:ext cx="3287713" cy="2771775"/>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96"/>
            <p:cNvCxnSpPr>
              <a:cxnSpLocks noChangeShapeType="1"/>
              <a:stCxn id="43" idx="3"/>
              <a:endCxn id="17" idx="2"/>
            </p:cNvCxnSpPr>
            <p:nvPr/>
          </p:nvCxnSpPr>
          <p:spPr bwMode="auto">
            <a:xfrm flipV="1">
              <a:off x="6792424" y="895350"/>
              <a:ext cx="2847974" cy="358776"/>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96"/>
            <p:cNvCxnSpPr>
              <a:cxnSpLocks noChangeShapeType="1"/>
              <a:stCxn id="3" idx="3"/>
              <a:endCxn id="18" idx="2"/>
            </p:cNvCxnSpPr>
            <p:nvPr/>
          </p:nvCxnSpPr>
          <p:spPr bwMode="auto">
            <a:xfrm flipV="1">
              <a:off x="6855923" y="1799177"/>
              <a:ext cx="2790106" cy="1217978"/>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96"/>
            <p:cNvCxnSpPr>
              <a:cxnSpLocks noChangeShapeType="1"/>
              <a:stCxn id="8" idx="3"/>
              <a:endCxn id="33" idx="2"/>
            </p:cNvCxnSpPr>
            <p:nvPr/>
          </p:nvCxnSpPr>
          <p:spPr bwMode="auto">
            <a:xfrm flipV="1">
              <a:off x="6774961" y="2251616"/>
              <a:ext cx="2871068" cy="1269549"/>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AutoShape 96"/>
            <p:cNvCxnSpPr>
              <a:cxnSpLocks noChangeShapeType="1"/>
              <a:stCxn id="16" idx="3"/>
              <a:endCxn id="15" idx="2"/>
            </p:cNvCxnSpPr>
            <p:nvPr/>
          </p:nvCxnSpPr>
          <p:spPr bwMode="auto">
            <a:xfrm flipV="1">
              <a:off x="6774961" y="2708815"/>
              <a:ext cx="2871068" cy="1266374"/>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AutoShape 96"/>
            <p:cNvCxnSpPr>
              <a:cxnSpLocks noChangeShapeType="1"/>
              <a:stCxn id="43" idx="3"/>
              <a:endCxn id="31" idx="2"/>
            </p:cNvCxnSpPr>
            <p:nvPr/>
          </p:nvCxnSpPr>
          <p:spPr bwMode="auto">
            <a:xfrm>
              <a:off x="6792425" y="1254127"/>
              <a:ext cx="2853605" cy="1911889"/>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AutoShape 96"/>
            <p:cNvCxnSpPr>
              <a:cxnSpLocks noChangeShapeType="1"/>
              <a:stCxn id="10" idx="3"/>
              <a:endCxn id="22" idx="2"/>
            </p:cNvCxnSpPr>
            <p:nvPr/>
          </p:nvCxnSpPr>
          <p:spPr bwMode="auto">
            <a:xfrm>
              <a:off x="6774962" y="2132013"/>
              <a:ext cx="2871787" cy="1504680"/>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Rectangle 32">
              <a:hlinkClick r:id="rId12"/>
            </p:cNvPr>
            <p:cNvSpPr>
              <a:spLocks noChangeArrowheads="1"/>
            </p:cNvSpPr>
            <p:nvPr/>
          </p:nvSpPr>
          <p:spPr bwMode="auto">
            <a:xfrm>
              <a:off x="5807362" y="4823519"/>
              <a:ext cx="990600" cy="304800"/>
            </a:xfrm>
            <a:prstGeom prst="rect">
              <a:avLst/>
            </a:prstGeom>
            <a:gradFill flip="none" rotWithShape="1">
              <a:gsLst>
                <a:gs pos="0">
                  <a:srgbClr val="FF0000"/>
                </a:gs>
                <a:gs pos="100000">
                  <a:srgbClr val="00CC00"/>
                </a:gs>
              </a:gsLst>
              <a:lin ang="5400000" scaled="1"/>
              <a:tileRect/>
            </a:gradFill>
            <a:ln>
              <a:noFill/>
            </a:ln>
            <a:effectLst/>
            <a:extLst/>
          </p:spPr>
          <p:txBody>
            <a:bodyPr wrap="none" anchor="ctr"/>
            <a:lstStyle/>
            <a:p>
              <a:pPr algn="ctr" fontAlgn="base">
                <a:spcBef>
                  <a:spcPct val="0"/>
                </a:spcBef>
                <a:spcAft>
                  <a:spcPct val="0"/>
                </a:spcAft>
              </a:pPr>
              <a:r>
                <a:rPr lang="en-US" sz="2400" dirty="0">
                  <a:solidFill>
                    <a:srgbClr val="000000"/>
                  </a:solidFill>
                  <a:latin typeface="Times New Roman" pitchFamily="18" charset="0"/>
                  <a:cs typeface="Times New Roman" pitchFamily="18" charset="0"/>
                </a:rPr>
                <a:t>WP 5D</a:t>
              </a:r>
            </a:p>
          </p:txBody>
        </p:sp>
        <p:cxnSp>
          <p:nvCxnSpPr>
            <p:cNvPr id="67" name="AutoShape 96"/>
            <p:cNvCxnSpPr>
              <a:cxnSpLocks noChangeShapeType="1"/>
              <a:stCxn id="20" idx="3"/>
              <a:endCxn id="2" idx="2"/>
            </p:cNvCxnSpPr>
            <p:nvPr/>
          </p:nvCxnSpPr>
          <p:spPr bwMode="auto">
            <a:xfrm>
              <a:off x="6882256" y="4319856"/>
              <a:ext cx="2712736" cy="197391"/>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AutoShape 96"/>
            <p:cNvCxnSpPr>
              <a:cxnSpLocks noChangeShapeType="1"/>
              <a:stCxn id="66" idx="3"/>
              <a:endCxn id="2" idx="2"/>
            </p:cNvCxnSpPr>
            <p:nvPr/>
          </p:nvCxnSpPr>
          <p:spPr bwMode="auto">
            <a:xfrm flipV="1">
              <a:off x="6797962" y="4517247"/>
              <a:ext cx="2797030" cy="458673"/>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AutoShape 96"/>
            <p:cNvCxnSpPr>
              <a:cxnSpLocks noChangeShapeType="1"/>
              <a:stCxn id="10" idx="3"/>
              <a:endCxn id="9" idx="2"/>
            </p:cNvCxnSpPr>
            <p:nvPr/>
          </p:nvCxnSpPr>
          <p:spPr bwMode="auto">
            <a:xfrm>
              <a:off x="6774961" y="2132013"/>
              <a:ext cx="2818876" cy="2763840"/>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96"/>
            <p:cNvCxnSpPr>
              <a:cxnSpLocks noChangeShapeType="1"/>
              <a:stCxn id="66" idx="3"/>
              <a:endCxn id="9" idx="2"/>
            </p:cNvCxnSpPr>
            <p:nvPr/>
          </p:nvCxnSpPr>
          <p:spPr bwMode="auto">
            <a:xfrm flipV="1">
              <a:off x="6797963" y="4895853"/>
              <a:ext cx="2795875" cy="80066"/>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AutoShape 96"/>
            <p:cNvCxnSpPr>
              <a:cxnSpLocks noChangeShapeType="1"/>
              <a:stCxn id="10" idx="3"/>
              <a:endCxn id="24" idx="2"/>
            </p:cNvCxnSpPr>
            <p:nvPr/>
          </p:nvCxnSpPr>
          <p:spPr bwMode="auto">
            <a:xfrm>
              <a:off x="6774961" y="2132013"/>
              <a:ext cx="2534474" cy="3138538"/>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71"/>
            <p:cNvSpPr txBox="1"/>
            <p:nvPr/>
          </p:nvSpPr>
          <p:spPr>
            <a:xfrm rot="21180000">
              <a:off x="7999419" y="702300"/>
              <a:ext cx="1723549" cy="369332"/>
            </a:xfrm>
            <a:prstGeom prst="rect">
              <a:avLst/>
            </a:prstGeom>
            <a:noFill/>
            <a:scene3d>
              <a:camera prst="orthographicFront">
                <a:rot lat="0" lon="0" rev="0"/>
              </a:camera>
              <a:lightRig rig="threePt" dir="t"/>
            </a:scene3d>
          </p:spPr>
          <p:txBody>
            <a:bodyPr wrap="none" rtlCol="0">
              <a:spAutoFit/>
            </a:bodyPr>
            <a:lstStyle/>
            <a:p>
              <a:pPr algn="r" eaLnBrk="0" fontAlgn="base" hangingPunct="0">
                <a:spcBef>
                  <a:spcPct val="0"/>
                </a:spcBef>
                <a:spcAft>
                  <a:spcPct val="0"/>
                </a:spcAft>
                <a:buClr>
                  <a:srgbClr val="5C5C5C"/>
                </a:buClr>
                <a:buFont typeface="Arial" pitchFamily="34" charset="0"/>
                <a:buNone/>
              </a:pPr>
              <a:r>
                <a:rPr lang="en-US" b="1" dirty="0">
                  <a:solidFill>
                    <a:srgbClr val="0000FF"/>
                  </a:solidFill>
                  <a:latin typeface="Arial" pitchFamily="34" charset="0"/>
                  <a:cs typeface="Arial" pitchFamily="34" charset="0"/>
                </a:rPr>
                <a:t>Railway in MS</a:t>
              </a:r>
            </a:p>
          </p:txBody>
        </p:sp>
        <p:sp>
          <p:nvSpPr>
            <p:cNvPr id="73" name="TextBox 72"/>
            <p:cNvSpPr txBox="1"/>
            <p:nvPr/>
          </p:nvSpPr>
          <p:spPr>
            <a:xfrm rot="120000">
              <a:off x="8494621" y="1035786"/>
              <a:ext cx="1223413" cy="369332"/>
            </a:xfrm>
            <a:prstGeom prst="rect">
              <a:avLst/>
            </a:prstGeom>
            <a:noFill/>
            <a:scene3d>
              <a:camera prst="orthographicFront">
                <a:rot lat="0" lon="0" rev="0"/>
              </a:camera>
              <a:lightRig rig="threePt" dir="t"/>
            </a:scene3d>
          </p:spPr>
          <p:txBody>
            <a:bodyPr wrap="none" rtlCol="0">
              <a:spAutoFit/>
            </a:bodyPr>
            <a:lstStyle/>
            <a:p>
              <a:pPr algn="r" eaLnBrk="0" fontAlgn="base" hangingPunct="0">
                <a:spcBef>
                  <a:spcPct val="0"/>
                </a:spcBef>
                <a:spcAft>
                  <a:spcPct val="0"/>
                </a:spcAft>
                <a:buClr>
                  <a:srgbClr val="5C5C5C"/>
                </a:buClr>
                <a:buFont typeface="Arial" pitchFamily="34" charset="0"/>
                <a:buNone/>
              </a:pPr>
              <a:r>
                <a:rPr lang="en-US" b="1" dirty="0">
                  <a:solidFill>
                    <a:srgbClr val="0000FF"/>
                  </a:solidFill>
                  <a:latin typeface="Arial" pitchFamily="34" charset="0"/>
                  <a:cs typeface="Arial" pitchFamily="34" charset="0"/>
                </a:rPr>
                <a:t>ITS in MS</a:t>
              </a:r>
            </a:p>
          </p:txBody>
        </p:sp>
        <p:cxnSp>
          <p:nvCxnSpPr>
            <p:cNvPr id="74" name="AutoShape 96"/>
            <p:cNvCxnSpPr>
              <a:cxnSpLocks noChangeShapeType="1"/>
              <a:stCxn id="43" idx="3"/>
              <a:endCxn id="21" idx="2"/>
            </p:cNvCxnSpPr>
            <p:nvPr/>
          </p:nvCxnSpPr>
          <p:spPr bwMode="auto">
            <a:xfrm>
              <a:off x="6792425" y="1254127"/>
              <a:ext cx="2853605" cy="91013"/>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Box 74"/>
            <p:cNvSpPr txBox="1"/>
            <p:nvPr/>
          </p:nvSpPr>
          <p:spPr>
            <a:xfrm rot="20100000">
              <a:off x="7659258" y="1930729"/>
              <a:ext cx="2111475" cy="369332"/>
            </a:xfrm>
            <a:prstGeom prst="rect">
              <a:avLst/>
            </a:prstGeom>
            <a:noFill/>
            <a:scene3d>
              <a:camera prst="orthographicFront">
                <a:rot lat="0" lon="0" rev="0"/>
              </a:camera>
              <a:lightRig rig="threePt" dir="t"/>
            </a:scene3d>
          </p:spPr>
          <p:txBody>
            <a:bodyPr wrap="none" rtlCol="0">
              <a:spAutoFit/>
            </a:bodyPr>
            <a:lstStyle/>
            <a:p>
              <a:pPr algn="r" eaLnBrk="0" fontAlgn="base" hangingPunct="0">
                <a:spcBef>
                  <a:spcPct val="0"/>
                </a:spcBef>
                <a:spcAft>
                  <a:spcPct val="0"/>
                </a:spcAft>
                <a:buClr>
                  <a:srgbClr val="5C5C5C"/>
                </a:buClr>
                <a:buFont typeface="Arial" pitchFamily="34" charset="0"/>
                <a:buNone/>
              </a:pPr>
              <a:r>
                <a:rPr lang="en-US" sz="1100" b="1" dirty="0">
                  <a:solidFill>
                    <a:srgbClr val="FF0066"/>
                  </a:solidFill>
                  <a:latin typeface="Arial" pitchFamily="34" charset="0"/>
                  <a:cs typeface="Arial" pitchFamily="34" charset="0"/>
                </a:rPr>
                <a:t>24.25 GHz &lt; </a:t>
              </a:r>
              <a:r>
                <a:rPr lang="en-US" b="1" dirty="0">
                  <a:solidFill>
                    <a:srgbClr val="FF0066"/>
                  </a:solidFill>
                  <a:latin typeface="Arial" pitchFamily="34" charset="0"/>
                  <a:cs typeface="Arial" pitchFamily="34" charset="0"/>
                </a:rPr>
                <a:t>IMT</a:t>
              </a:r>
              <a:r>
                <a:rPr lang="en-US" sz="1100" b="1" dirty="0">
                  <a:solidFill>
                    <a:srgbClr val="FF0066"/>
                  </a:solidFill>
                  <a:latin typeface="Arial" pitchFamily="34" charset="0"/>
                  <a:cs typeface="Arial" pitchFamily="34" charset="0"/>
                </a:rPr>
                <a:t> &lt; 86 GHz</a:t>
              </a:r>
              <a:endParaRPr lang="en-US" sz="1400" b="1" dirty="0">
                <a:solidFill>
                  <a:srgbClr val="FF0066"/>
                </a:solidFill>
                <a:latin typeface="Arial" pitchFamily="34" charset="0"/>
                <a:cs typeface="Arial" pitchFamily="34" charset="0"/>
              </a:endParaRPr>
            </a:p>
          </p:txBody>
        </p:sp>
        <p:sp>
          <p:nvSpPr>
            <p:cNvPr id="76" name="TextBox 75"/>
            <p:cNvSpPr txBox="1"/>
            <p:nvPr/>
          </p:nvSpPr>
          <p:spPr>
            <a:xfrm rot="20158381">
              <a:off x="8906782" y="2085478"/>
              <a:ext cx="825867" cy="369332"/>
            </a:xfrm>
            <a:prstGeom prst="rect">
              <a:avLst/>
            </a:prstGeom>
            <a:noFill/>
            <a:scene3d>
              <a:camera prst="orthographicFront">
                <a:rot lat="0" lon="0" rev="0"/>
              </a:camera>
              <a:lightRig rig="threePt" dir="t"/>
            </a:scene3d>
          </p:spPr>
          <p:txBody>
            <a:bodyPr wrap="none" rtlCol="0">
              <a:spAutoFit/>
            </a:bodyPr>
            <a:lstStyle/>
            <a:p>
              <a:pPr algn="r" eaLnBrk="0" fontAlgn="base" hangingPunct="0">
                <a:spcBef>
                  <a:spcPct val="0"/>
                </a:spcBef>
                <a:spcAft>
                  <a:spcPct val="0"/>
                </a:spcAft>
                <a:buClr>
                  <a:srgbClr val="5C5C5C"/>
                </a:buClr>
                <a:buFont typeface="Arial" pitchFamily="34" charset="0"/>
                <a:buNone/>
              </a:pPr>
              <a:r>
                <a:rPr lang="en-US" b="1" dirty="0">
                  <a:solidFill>
                    <a:srgbClr val="0000FF"/>
                  </a:solidFill>
                  <a:latin typeface="Arial" pitchFamily="34" charset="0"/>
                  <a:cs typeface="Arial" pitchFamily="34" charset="0"/>
                </a:rPr>
                <a:t>HAPS</a:t>
              </a:r>
            </a:p>
          </p:txBody>
        </p:sp>
        <p:sp>
          <p:nvSpPr>
            <p:cNvPr id="77" name="TextBox 76"/>
            <p:cNvSpPr txBox="1"/>
            <p:nvPr/>
          </p:nvSpPr>
          <p:spPr>
            <a:xfrm rot="20160000">
              <a:off x="6683847" y="3058891"/>
              <a:ext cx="3143233" cy="369332"/>
            </a:xfrm>
            <a:prstGeom prst="rect">
              <a:avLst/>
            </a:prstGeom>
            <a:noFill/>
            <a:scene3d>
              <a:camera prst="orthographicFront">
                <a:rot lat="0" lon="0" rev="0"/>
              </a:camera>
              <a:lightRig rig="threePt" dir="t"/>
            </a:scene3d>
          </p:spPr>
          <p:txBody>
            <a:bodyPr wrap="none" rtlCol="0">
              <a:spAutoFit/>
            </a:bodyPr>
            <a:lstStyle/>
            <a:p>
              <a:pPr algn="r" eaLnBrk="0" fontAlgn="base" hangingPunct="0">
                <a:spcBef>
                  <a:spcPct val="0"/>
                </a:spcBef>
                <a:spcAft>
                  <a:spcPct val="0"/>
                </a:spcAft>
                <a:buClr>
                  <a:srgbClr val="5C5C5C"/>
                </a:buClr>
                <a:buFont typeface="Arial" pitchFamily="34" charset="0"/>
                <a:buNone/>
              </a:pPr>
              <a:r>
                <a:rPr lang="en-US" b="1" dirty="0">
                  <a:solidFill>
                    <a:srgbClr val="0000FF"/>
                  </a:solidFill>
                  <a:latin typeface="Arial" pitchFamily="34" charset="0"/>
                  <a:cs typeface="Arial" pitchFamily="34" charset="0"/>
                </a:rPr>
                <a:t>MS/FS Apps Id.</a:t>
              </a:r>
              <a:r>
                <a:rPr lang="en-US" sz="1400" b="1" dirty="0">
                  <a:solidFill>
                    <a:srgbClr val="0000FF"/>
                  </a:solidFill>
                  <a:latin typeface="Arial" pitchFamily="34" charset="0"/>
                  <a:cs typeface="Arial" pitchFamily="34" charset="0"/>
                </a:rPr>
                <a:t> @ 275-450 </a:t>
              </a:r>
              <a:r>
                <a:rPr lang="en-US" sz="1200" b="1" dirty="0">
                  <a:solidFill>
                    <a:srgbClr val="0000FF"/>
                  </a:solidFill>
                  <a:latin typeface="Arial" pitchFamily="34" charset="0"/>
                  <a:cs typeface="Arial" pitchFamily="34" charset="0"/>
                </a:rPr>
                <a:t>GHz</a:t>
              </a:r>
            </a:p>
          </p:txBody>
        </p:sp>
        <p:sp>
          <p:nvSpPr>
            <p:cNvPr id="78" name="TextBox 77"/>
            <p:cNvSpPr txBox="1"/>
            <p:nvPr/>
          </p:nvSpPr>
          <p:spPr>
            <a:xfrm>
              <a:off x="9911099" y="2929955"/>
              <a:ext cx="756903" cy="492443"/>
            </a:xfrm>
            <a:prstGeom prst="rect">
              <a:avLst/>
            </a:prstGeom>
            <a:noFill/>
            <a:scene3d>
              <a:camera prst="orthographicFront">
                <a:rot lat="0" lon="0" rev="0"/>
              </a:camera>
              <a:lightRig rig="threePt" dir="t"/>
            </a:scene3d>
          </p:spPr>
          <p:txBody>
            <a:bodyPr wrap="square" rtlCol="0">
              <a:spAutoFit/>
            </a:bodyPr>
            <a:lstStyle/>
            <a:p>
              <a:pPr algn="r" eaLnBrk="0" fontAlgn="base" hangingPunct="0">
                <a:spcBef>
                  <a:spcPct val="0"/>
                </a:spcBef>
                <a:spcAft>
                  <a:spcPct val="0"/>
                </a:spcAft>
                <a:buClr>
                  <a:srgbClr val="5C5C5C"/>
                </a:buClr>
                <a:buFont typeface="Arial" pitchFamily="34" charset="0"/>
                <a:buNone/>
              </a:pPr>
              <a:r>
                <a:rPr lang="en-US" sz="1400" b="1" dirty="0">
                  <a:solidFill>
                    <a:srgbClr val="FF0066"/>
                  </a:solidFill>
                  <a:latin typeface="Arial" pitchFamily="34" charset="0"/>
                  <a:cs typeface="Arial" pitchFamily="34" charset="0"/>
                </a:rPr>
                <a:t>WAS/</a:t>
              </a:r>
              <a:br>
                <a:rPr lang="en-US" sz="1400" b="1" dirty="0">
                  <a:solidFill>
                    <a:srgbClr val="FF0066"/>
                  </a:solidFill>
                  <a:latin typeface="Arial" pitchFamily="34" charset="0"/>
                  <a:cs typeface="Arial" pitchFamily="34" charset="0"/>
                </a:rPr>
              </a:br>
              <a:r>
                <a:rPr lang="en-US" sz="1200" b="1" dirty="0">
                  <a:solidFill>
                    <a:srgbClr val="FF0066"/>
                  </a:solidFill>
                  <a:latin typeface="Arial" pitchFamily="34" charset="0"/>
                  <a:cs typeface="Arial" pitchFamily="34" charset="0"/>
                </a:rPr>
                <a:t>RLAN</a:t>
              </a:r>
              <a:endParaRPr lang="en-US" sz="1400" b="1" dirty="0">
                <a:solidFill>
                  <a:srgbClr val="FF0066"/>
                </a:solidFill>
                <a:latin typeface="Arial" pitchFamily="34" charset="0"/>
                <a:cs typeface="Arial" pitchFamily="34" charset="0"/>
              </a:endParaRPr>
            </a:p>
          </p:txBody>
        </p:sp>
        <p:sp>
          <p:nvSpPr>
            <p:cNvPr id="79" name="TextBox 78"/>
            <p:cNvSpPr txBox="1"/>
            <p:nvPr/>
          </p:nvSpPr>
          <p:spPr>
            <a:xfrm rot="1560000">
              <a:off x="8552722" y="3194098"/>
              <a:ext cx="1300356" cy="477054"/>
            </a:xfrm>
            <a:prstGeom prst="rect">
              <a:avLst/>
            </a:prstGeom>
            <a:noFill/>
          </p:spPr>
          <p:txBody>
            <a:bodyPr wrap="none" rtlCol="0">
              <a:spAutoFit/>
            </a:bodyPr>
            <a:lstStyle/>
            <a:p>
              <a:pPr algn="ctr" eaLnBrk="0" fontAlgn="base" hangingPunct="0">
                <a:lnSpc>
                  <a:spcPts val="1500"/>
                </a:lnSpc>
                <a:spcBef>
                  <a:spcPct val="0"/>
                </a:spcBef>
                <a:spcAft>
                  <a:spcPct val="0"/>
                </a:spcAft>
                <a:buClr>
                  <a:srgbClr val="5C5C5C"/>
                </a:buClr>
              </a:pPr>
              <a:r>
                <a:rPr lang="en-US" b="1" dirty="0">
                  <a:solidFill>
                    <a:srgbClr val="00CC00"/>
                  </a:solidFill>
                  <a:latin typeface="Arial" pitchFamily="34" charset="0"/>
                  <a:cs typeface="Arial" pitchFamily="34" charset="0"/>
                </a:rPr>
                <a:t>Sat. RR</a:t>
              </a:r>
              <a:br>
                <a:rPr lang="en-US" b="1" dirty="0">
                  <a:solidFill>
                    <a:srgbClr val="00CC00"/>
                  </a:solidFill>
                  <a:latin typeface="Arial" pitchFamily="34" charset="0"/>
                  <a:cs typeface="Arial" pitchFamily="34" charset="0"/>
                </a:rPr>
              </a:br>
              <a:r>
                <a:rPr lang="en-US" sz="1600" b="1" dirty="0">
                  <a:solidFill>
                    <a:srgbClr val="00CC00"/>
                  </a:solidFill>
                  <a:latin typeface="Arial" pitchFamily="34" charset="0"/>
                  <a:cs typeface="Arial" pitchFamily="34" charset="0"/>
                </a:rPr>
                <a:t>procedures</a:t>
              </a:r>
              <a:endParaRPr lang="en-US" b="1" dirty="0">
                <a:solidFill>
                  <a:srgbClr val="00CC00"/>
                </a:solidFill>
                <a:latin typeface="Arial" pitchFamily="34" charset="0"/>
                <a:cs typeface="Arial" pitchFamily="34" charset="0"/>
              </a:endParaRPr>
            </a:p>
          </p:txBody>
        </p:sp>
        <p:cxnSp>
          <p:nvCxnSpPr>
            <p:cNvPr id="80" name="AutoShape 96"/>
            <p:cNvCxnSpPr>
              <a:cxnSpLocks noChangeShapeType="1"/>
              <a:stCxn id="12" idx="3"/>
              <a:endCxn id="4" idx="2"/>
            </p:cNvCxnSpPr>
            <p:nvPr/>
          </p:nvCxnSpPr>
          <p:spPr bwMode="auto">
            <a:xfrm>
              <a:off x="6774961" y="2649538"/>
              <a:ext cx="2833856" cy="3001576"/>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Oval 5">
              <a:hlinkClick r:id="" action="ppaction://noaction"/>
            </p:cNvPr>
            <p:cNvSpPr>
              <a:spLocks noChangeArrowheads="1"/>
            </p:cNvSpPr>
            <p:nvPr/>
          </p:nvSpPr>
          <p:spPr bwMode="auto">
            <a:xfrm>
              <a:off x="9602187" y="3868147"/>
              <a:ext cx="574675" cy="457200"/>
            </a:xfrm>
            <a:prstGeom prst="ellipse">
              <a:avLst/>
            </a:prstGeom>
            <a:solidFill>
              <a:srgbClr val="FF0066"/>
            </a:solidFill>
            <a:ln>
              <a:noFill/>
            </a:ln>
            <a:effectLst/>
            <a:extLst/>
          </p:spPr>
          <p:txBody>
            <a:bodyPr wrap="none" anchor="ctr"/>
            <a:lstStyle/>
            <a:p>
              <a:pPr algn="ctr" fontAlgn="base">
                <a:spcBef>
                  <a:spcPct val="0"/>
                </a:spcBef>
                <a:spcAft>
                  <a:spcPct val="0"/>
                </a:spcAft>
              </a:pPr>
              <a:r>
                <a:rPr lang="en-US" sz="1600" b="1" dirty="0">
                  <a:solidFill>
                    <a:srgbClr val="000000"/>
                  </a:solidFill>
                  <a:latin typeface="Times New Roman" pitchFamily="18" charset="0"/>
                  <a:cs typeface="Times New Roman" pitchFamily="18" charset="0"/>
                </a:rPr>
                <a:t>9.1.5</a:t>
              </a:r>
            </a:p>
          </p:txBody>
        </p:sp>
        <p:cxnSp>
          <p:nvCxnSpPr>
            <p:cNvPr id="82" name="AutoShape 96"/>
            <p:cNvCxnSpPr>
              <a:cxnSpLocks noChangeShapeType="1"/>
              <a:stCxn id="43" idx="3"/>
              <a:endCxn id="81" idx="2"/>
            </p:cNvCxnSpPr>
            <p:nvPr/>
          </p:nvCxnSpPr>
          <p:spPr bwMode="auto">
            <a:xfrm>
              <a:off x="6792424" y="1254127"/>
              <a:ext cx="2809762" cy="2842621"/>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AutoShape 96"/>
            <p:cNvCxnSpPr>
              <a:cxnSpLocks noChangeShapeType="1"/>
              <a:stCxn id="7" idx="3"/>
              <a:endCxn id="6" idx="2"/>
            </p:cNvCxnSpPr>
            <p:nvPr/>
          </p:nvCxnSpPr>
          <p:spPr bwMode="auto">
            <a:xfrm>
              <a:off x="6774961" y="5347976"/>
              <a:ext cx="2402410" cy="1147452"/>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AutoShape 96"/>
            <p:cNvCxnSpPr>
              <a:cxnSpLocks noChangeShapeType="1"/>
              <a:stCxn id="66" idx="3"/>
              <a:endCxn id="19" idx="2"/>
            </p:cNvCxnSpPr>
            <p:nvPr/>
          </p:nvCxnSpPr>
          <p:spPr bwMode="auto">
            <a:xfrm>
              <a:off x="6797962" y="4975919"/>
              <a:ext cx="2673094" cy="1124756"/>
            </a:xfrm>
            <a:prstGeom prst="straightConnector1">
              <a:avLst/>
            </a:prstGeom>
            <a:noFill/>
            <a:ln w="9525">
              <a:solidFill>
                <a:srgbClr val="FFFFFF">
                  <a:lumMod val="50000"/>
                </a:srgb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TextBox 84"/>
            <p:cNvSpPr txBox="1"/>
            <p:nvPr/>
          </p:nvSpPr>
          <p:spPr>
            <a:xfrm rot="321953">
              <a:off x="2423841" y="722880"/>
              <a:ext cx="2601994" cy="369332"/>
            </a:xfrm>
            <a:prstGeom prst="rect">
              <a:avLst/>
            </a:prstGeom>
            <a:noFill/>
            <a:scene3d>
              <a:camera prst="orthographicFront">
                <a:rot lat="0" lon="0" rev="0"/>
              </a:camera>
              <a:lightRig rig="threePt" dir="t"/>
            </a:scene3d>
          </p:spPr>
          <p:txBody>
            <a:bodyPr wrap="none" rtlCol="0">
              <a:spAutoFit/>
            </a:bodyPr>
            <a:lstStyle/>
            <a:p>
              <a:pPr eaLnBrk="0" fontAlgn="base" hangingPunct="0">
                <a:spcBef>
                  <a:spcPct val="0"/>
                </a:spcBef>
                <a:spcAft>
                  <a:spcPct val="0"/>
                </a:spcAft>
                <a:buClr>
                  <a:srgbClr val="5C5C5C"/>
                </a:buClr>
                <a:buFont typeface="Arial" pitchFamily="34" charset="0"/>
                <a:buNone/>
              </a:pPr>
              <a:r>
                <a:rPr lang="en-US" b="1" dirty="0">
                  <a:solidFill>
                    <a:srgbClr val="000000"/>
                  </a:solidFill>
                  <a:latin typeface="Arial" pitchFamily="34" charset="0"/>
                  <a:cs typeface="Arial" pitchFamily="34" charset="0"/>
                </a:rPr>
                <a:t>Amateur @ 50-54 MHz</a:t>
              </a:r>
            </a:p>
          </p:txBody>
        </p:sp>
        <p:sp>
          <p:nvSpPr>
            <p:cNvPr id="86" name="TextBox 85"/>
            <p:cNvSpPr txBox="1"/>
            <p:nvPr/>
          </p:nvSpPr>
          <p:spPr>
            <a:xfrm rot="21000000">
              <a:off x="2396342" y="2361882"/>
              <a:ext cx="1141659" cy="338554"/>
            </a:xfrm>
            <a:prstGeom prst="rect">
              <a:avLst/>
            </a:prstGeom>
            <a:noFill/>
          </p:spPr>
          <p:txBody>
            <a:bodyPr wrap="none" rtlCol="0">
              <a:spAutoFit/>
            </a:bodyPr>
            <a:lstStyle/>
            <a:p>
              <a:pPr eaLnBrk="0" fontAlgn="base" hangingPunct="0">
                <a:spcBef>
                  <a:spcPct val="0"/>
                </a:spcBef>
                <a:spcAft>
                  <a:spcPct val="0"/>
                </a:spcAft>
                <a:buClr>
                  <a:srgbClr val="5C5C5C"/>
                </a:buClr>
                <a:buFont typeface="Arial" pitchFamily="34" charset="0"/>
                <a:buNone/>
              </a:pPr>
              <a:r>
                <a:rPr lang="en-US" sz="1600" b="1" dirty="0">
                  <a:solidFill>
                    <a:srgbClr val="00B050"/>
                  </a:solidFill>
                  <a:latin typeface="Arial" pitchFamily="34" charset="0"/>
                  <a:cs typeface="Arial" pitchFamily="34" charset="0"/>
                </a:rPr>
                <a:t>FSS ESIM</a:t>
              </a:r>
            </a:p>
          </p:txBody>
        </p:sp>
        <p:sp>
          <p:nvSpPr>
            <p:cNvPr id="87" name="TextBox 86"/>
            <p:cNvSpPr txBox="1"/>
            <p:nvPr/>
          </p:nvSpPr>
          <p:spPr>
            <a:xfrm rot="21480000">
              <a:off x="2400458" y="1478398"/>
              <a:ext cx="2759089" cy="338554"/>
            </a:xfrm>
            <a:prstGeom prst="rect">
              <a:avLst/>
            </a:prstGeom>
            <a:noFill/>
            <a:scene3d>
              <a:camera prst="orthographicFront">
                <a:rot lat="0" lon="0" rev="0"/>
              </a:camera>
              <a:lightRig rig="threePt" dir="t"/>
            </a:scene3d>
          </p:spPr>
          <p:txBody>
            <a:bodyPr wrap="none" rtlCol="0">
              <a:spAutoFit/>
            </a:bodyPr>
            <a:lstStyle/>
            <a:p>
              <a:pPr eaLnBrk="0" fontAlgn="base" hangingPunct="0">
                <a:spcBef>
                  <a:spcPct val="0"/>
                </a:spcBef>
                <a:spcAft>
                  <a:spcPct val="0"/>
                </a:spcAft>
                <a:buClr>
                  <a:srgbClr val="5C5C5C"/>
                </a:buClr>
                <a:buFont typeface="Arial" pitchFamily="34" charset="0"/>
                <a:buNone/>
              </a:pPr>
              <a:r>
                <a:rPr lang="en-US" sz="1600" b="1" dirty="0" err="1">
                  <a:solidFill>
                    <a:srgbClr val="FF00FF"/>
                  </a:solidFill>
                  <a:latin typeface="Arial" pitchFamily="34" charset="0"/>
                  <a:cs typeface="Arial" pitchFamily="34" charset="0"/>
                </a:rPr>
                <a:t>MetSat</a:t>
              </a:r>
              <a:r>
                <a:rPr lang="en-US" sz="1600" b="1" dirty="0">
                  <a:solidFill>
                    <a:srgbClr val="FF00FF"/>
                  </a:solidFill>
                  <a:latin typeface="Arial" pitchFamily="34" charset="0"/>
                  <a:cs typeface="Arial" pitchFamily="34" charset="0"/>
                </a:rPr>
                <a:t>/EESS</a:t>
              </a:r>
              <a:r>
                <a:rPr lang="en-US" sz="1400" b="1" dirty="0">
                  <a:solidFill>
                    <a:srgbClr val="FF00FF"/>
                  </a:solidFill>
                  <a:latin typeface="Arial" pitchFamily="34" charset="0"/>
                  <a:cs typeface="Arial" pitchFamily="34" charset="0"/>
                </a:rPr>
                <a:t> @ 460-470MHz</a:t>
              </a:r>
            </a:p>
          </p:txBody>
        </p:sp>
        <p:sp>
          <p:nvSpPr>
            <p:cNvPr id="88" name="TextBox 87"/>
            <p:cNvSpPr txBox="1"/>
            <p:nvPr/>
          </p:nvSpPr>
          <p:spPr>
            <a:xfrm rot="21480000">
              <a:off x="2394725" y="1934305"/>
              <a:ext cx="2190728" cy="492443"/>
            </a:xfrm>
            <a:prstGeom prst="rect">
              <a:avLst/>
            </a:prstGeom>
            <a:noFill/>
          </p:spPr>
          <p:txBody>
            <a:bodyPr wrap="none" rtlCol="0">
              <a:spAutoFit/>
            </a:bodyPr>
            <a:lstStyle/>
            <a:p>
              <a:pPr eaLnBrk="0" fontAlgn="base" hangingPunct="0">
                <a:spcBef>
                  <a:spcPct val="0"/>
                </a:spcBef>
                <a:spcAft>
                  <a:spcPct val="0"/>
                </a:spcAft>
                <a:buClr>
                  <a:srgbClr val="5C5C5C"/>
                </a:buClr>
                <a:buFont typeface="Arial" pitchFamily="34" charset="0"/>
                <a:buNone/>
              </a:pPr>
              <a:r>
                <a:rPr lang="en-US" sz="1400" b="1" dirty="0">
                  <a:solidFill>
                    <a:srgbClr val="00B050"/>
                  </a:solidFill>
                  <a:latin typeface="Arial" pitchFamily="34" charset="0"/>
                  <a:cs typeface="Arial" pitchFamily="34" charset="0"/>
                </a:rPr>
                <a:t>BSS Plans/Lists &amp; FSS</a:t>
              </a:r>
              <a:br>
                <a:rPr lang="en-US" sz="1400" b="1" dirty="0">
                  <a:solidFill>
                    <a:srgbClr val="00B050"/>
                  </a:solidFill>
                  <a:latin typeface="Arial" pitchFamily="34" charset="0"/>
                  <a:cs typeface="Arial" pitchFamily="34" charset="0"/>
                </a:rPr>
              </a:br>
              <a:r>
                <a:rPr lang="en-US" sz="1200" b="1" dirty="0">
                  <a:solidFill>
                    <a:srgbClr val="00B050"/>
                  </a:solidFill>
                  <a:latin typeface="Arial" pitchFamily="34" charset="0"/>
                  <a:cs typeface="Arial" pitchFamily="34" charset="0"/>
                </a:rPr>
                <a:t>App. 30 Annex 7 limitations</a:t>
              </a:r>
            </a:p>
          </p:txBody>
        </p:sp>
        <p:sp>
          <p:nvSpPr>
            <p:cNvPr id="89" name="TextBox 88"/>
            <p:cNvSpPr txBox="1"/>
            <p:nvPr/>
          </p:nvSpPr>
          <p:spPr>
            <a:xfrm rot="20580000">
              <a:off x="2367339" y="2680367"/>
              <a:ext cx="1667316" cy="338554"/>
            </a:xfrm>
            <a:prstGeom prst="rect">
              <a:avLst/>
            </a:prstGeom>
            <a:noFill/>
          </p:spPr>
          <p:txBody>
            <a:bodyPr wrap="none" rtlCol="0">
              <a:spAutoFit/>
            </a:bodyPr>
            <a:lstStyle/>
            <a:p>
              <a:pPr eaLnBrk="0" fontAlgn="base" hangingPunct="0">
                <a:spcBef>
                  <a:spcPct val="0"/>
                </a:spcBef>
                <a:spcAft>
                  <a:spcPct val="0"/>
                </a:spcAft>
                <a:buClr>
                  <a:srgbClr val="5C5C5C"/>
                </a:buClr>
                <a:buFont typeface="Arial" pitchFamily="34" charset="0"/>
                <a:buNone/>
              </a:pPr>
              <a:r>
                <a:rPr lang="en-US" sz="1600" b="1" dirty="0">
                  <a:solidFill>
                    <a:srgbClr val="00B050"/>
                  </a:solidFill>
                  <a:latin typeface="Arial" pitchFamily="34" charset="0"/>
                  <a:cs typeface="Arial" pitchFamily="34" charset="0"/>
                </a:rPr>
                <a:t>N-GSO QV-FSS</a:t>
              </a:r>
            </a:p>
          </p:txBody>
        </p:sp>
        <p:sp>
          <p:nvSpPr>
            <p:cNvPr id="90" name="TextBox 89"/>
            <p:cNvSpPr txBox="1"/>
            <p:nvPr/>
          </p:nvSpPr>
          <p:spPr>
            <a:xfrm rot="19740000">
              <a:off x="2193001" y="2619065"/>
              <a:ext cx="3623108" cy="369332"/>
            </a:xfrm>
            <a:prstGeom prst="rect">
              <a:avLst/>
            </a:prstGeom>
            <a:noFill/>
            <a:scene3d>
              <a:camera prst="orthographicFront">
                <a:rot lat="0" lon="0" rev="0"/>
              </a:camera>
              <a:lightRig rig="threePt" dir="t"/>
            </a:scene3d>
          </p:spPr>
          <p:txBody>
            <a:bodyPr wrap="none" rtlCol="0">
              <a:spAutoFit/>
            </a:bodyPr>
            <a:lstStyle/>
            <a:p>
              <a:pPr eaLnBrk="0" fontAlgn="base" hangingPunct="0">
                <a:spcBef>
                  <a:spcPct val="0"/>
                </a:spcBef>
                <a:spcAft>
                  <a:spcPct val="0"/>
                </a:spcAft>
                <a:buClr>
                  <a:srgbClr val="5C5C5C"/>
                </a:buClr>
                <a:buFont typeface="Arial" pitchFamily="34" charset="0"/>
                <a:buNone/>
              </a:pPr>
              <a:r>
                <a:rPr lang="en-US" sz="1600" b="1" dirty="0">
                  <a:solidFill>
                    <a:srgbClr val="FF00FF"/>
                  </a:solidFill>
                  <a:latin typeface="Arial" pitchFamily="34" charset="0"/>
                  <a:cs typeface="Arial" pitchFamily="34" charset="0"/>
                </a:rPr>
                <a:t>TT&amp;C for NGSO of </a:t>
              </a:r>
              <a:r>
                <a:rPr lang="en-US" b="1" dirty="0">
                  <a:solidFill>
                    <a:srgbClr val="FF00FF"/>
                  </a:solidFill>
                  <a:latin typeface="Arial" pitchFamily="34" charset="0"/>
                  <a:cs typeface="Arial" pitchFamily="34" charset="0"/>
                </a:rPr>
                <a:t>Short duration</a:t>
              </a:r>
            </a:p>
          </p:txBody>
        </p:sp>
        <p:sp>
          <p:nvSpPr>
            <p:cNvPr id="91" name="TextBox 90"/>
            <p:cNvSpPr txBox="1"/>
            <p:nvPr/>
          </p:nvSpPr>
          <p:spPr>
            <a:xfrm rot="20155163">
              <a:off x="2303008" y="3405486"/>
              <a:ext cx="2108269" cy="369332"/>
            </a:xfrm>
            <a:prstGeom prst="rect">
              <a:avLst/>
            </a:prstGeom>
            <a:noFill/>
            <a:scene3d>
              <a:camera prst="orthographicFront">
                <a:rot lat="0" lon="0" rev="0"/>
              </a:camera>
              <a:lightRig rig="threePt" dir="t"/>
            </a:scene3d>
          </p:spPr>
          <p:txBody>
            <a:bodyPr wrap="none" rtlCol="0">
              <a:spAutoFit/>
            </a:bodyPr>
            <a:lstStyle/>
            <a:p>
              <a:pPr eaLnBrk="0" fontAlgn="base" hangingPunct="0">
                <a:spcBef>
                  <a:spcPct val="0"/>
                </a:spcBef>
                <a:spcAft>
                  <a:spcPct val="0"/>
                </a:spcAft>
                <a:buClr>
                  <a:srgbClr val="5C5C5C"/>
                </a:buClr>
                <a:buFont typeface="Arial" pitchFamily="34" charset="0"/>
                <a:buNone/>
              </a:pPr>
              <a:r>
                <a:rPr lang="en-US" b="1" dirty="0">
                  <a:solidFill>
                    <a:srgbClr val="000000"/>
                  </a:solidFill>
                  <a:latin typeface="Arial" pitchFamily="34" charset="0"/>
                  <a:cs typeface="Arial" pitchFamily="34" charset="0"/>
                </a:rPr>
                <a:t>GMDSS, incl. Sat.</a:t>
              </a:r>
            </a:p>
          </p:txBody>
        </p:sp>
        <p:sp>
          <p:nvSpPr>
            <p:cNvPr id="92" name="TextBox 91"/>
            <p:cNvSpPr txBox="1"/>
            <p:nvPr/>
          </p:nvSpPr>
          <p:spPr>
            <a:xfrm rot="19800000">
              <a:off x="2214456" y="3645463"/>
              <a:ext cx="2672526" cy="369332"/>
            </a:xfrm>
            <a:prstGeom prst="rect">
              <a:avLst/>
            </a:prstGeom>
            <a:noFill/>
            <a:scene3d>
              <a:camera prst="orthographicFront">
                <a:rot lat="0" lon="0" rev="0"/>
              </a:camera>
              <a:lightRig rig="threePt" dir="t"/>
            </a:scene3d>
          </p:spPr>
          <p:txBody>
            <a:bodyPr wrap="none" rtlCol="0">
              <a:spAutoFit/>
            </a:bodyPr>
            <a:lstStyle/>
            <a:p>
              <a:pPr eaLnBrk="0" fontAlgn="base" hangingPunct="0">
                <a:spcBef>
                  <a:spcPct val="0"/>
                </a:spcBef>
                <a:spcAft>
                  <a:spcPct val="0"/>
                </a:spcAft>
                <a:buClr>
                  <a:srgbClr val="5C5C5C"/>
                </a:buClr>
                <a:buFont typeface="Arial" pitchFamily="34" charset="0"/>
                <a:buNone/>
              </a:pPr>
              <a:r>
                <a:rPr lang="en-US" b="1" dirty="0">
                  <a:solidFill>
                    <a:srgbClr val="000000"/>
                  </a:solidFill>
                  <a:latin typeface="Arial" pitchFamily="34" charset="0"/>
                  <a:cs typeface="Arial" pitchFamily="34" charset="0"/>
                </a:rPr>
                <a:t>Maritime radio devises</a:t>
              </a:r>
              <a:endParaRPr lang="en-US" sz="1600" b="1" dirty="0">
                <a:solidFill>
                  <a:srgbClr val="000000"/>
                </a:solidFill>
                <a:latin typeface="Arial" pitchFamily="34" charset="0"/>
                <a:cs typeface="Arial" pitchFamily="34" charset="0"/>
              </a:endParaRPr>
            </a:p>
          </p:txBody>
        </p:sp>
        <p:sp>
          <p:nvSpPr>
            <p:cNvPr id="93" name="TextBox 92"/>
            <p:cNvSpPr txBox="1"/>
            <p:nvPr/>
          </p:nvSpPr>
          <p:spPr>
            <a:xfrm rot="19440000">
              <a:off x="2263552" y="4135064"/>
              <a:ext cx="2044149" cy="369332"/>
            </a:xfrm>
            <a:prstGeom prst="rect">
              <a:avLst/>
            </a:prstGeom>
            <a:noFill/>
            <a:scene3d>
              <a:camera prst="orthographicFront">
                <a:rot lat="0" lon="0" rev="0"/>
              </a:camera>
              <a:lightRig rig="threePt" dir="t"/>
            </a:scene3d>
          </p:spPr>
          <p:txBody>
            <a:bodyPr wrap="none" rtlCol="0">
              <a:spAutoFit/>
            </a:bodyPr>
            <a:lstStyle/>
            <a:p>
              <a:pPr eaLnBrk="0" fontAlgn="base" hangingPunct="0">
                <a:spcBef>
                  <a:spcPct val="0"/>
                </a:spcBef>
                <a:spcAft>
                  <a:spcPct val="0"/>
                </a:spcAft>
                <a:buClr>
                  <a:srgbClr val="5C5C5C"/>
                </a:buClr>
                <a:buFont typeface="Arial" pitchFamily="34" charset="0"/>
                <a:buNone/>
              </a:pPr>
              <a:r>
                <a:rPr lang="en-US" b="1" dirty="0">
                  <a:solidFill>
                    <a:srgbClr val="000000"/>
                  </a:solidFill>
                  <a:latin typeface="Arial" pitchFamily="34" charset="0"/>
                  <a:cs typeface="Arial" pitchFamily="34" charset="0"/>
                </a:rPr>
                <a:t>VDES Sat. comp.</a:t>
              </a:r>
              <a:endParaRPr lang="en-US" sz="1600" b="1" dirty="0">
                <a:solidFill>
                  <a:srgbClr val="000000"/>
                </a:solidFill>
                <a:latin typeface="Arial" pitchFamily="34" charset="0"/>
                <a:cs typeface="Arial" pitchFamily="34" charset="0"/>
              </a:endParaRPr>
            </a:p>
          </p:txBody>
        </p:sp>
        <p:sp>
          <p:nvSpPr>
            <p:cNvPr id="94" name="TextBox 93"/>
            <p:cNvSpPr txBox="1"/>
            <p:nvPr/>
          </p:nvSpPr>
          <p:spPr>
            <a:xfrm rot="19200000">
              <a:off x="2292622" y="4838342"/>
              <a:ext cx="1005403" cy="369332"/>
            </a:xfrm>
            <a:prstGeom prst="rect">
              <a:avLst/>
            </a:prstGeom>
            <a:noFill/>
            <a:scene3d>
              <a:camera prst="orthographicFront">
                <a:rot lat="0" lon="0" rev="0"/>
              </a:camera>
              <a:lightRig rig="threePt" dir="t"/>
            </a:scene3d>
          </p:spPr>
          <p:txBody>
            <a:bodyPr wrap="none" rtlCol="0">
              <a:spAutoFit/>
            </a:bodyPr>
            <a:lstStyle/>
            <a:p>
              <a:pPr eaLnBrk="0" fontAlgn="base" hangingPunct="0">
                <a:spcBef>
                  <a:spcPct val="0"/>
                </a:spcBef>
                <a:spcAft>
                  <a:spcPct val="0"/>
                </a:spcAft>
                <a:buClr>
                  <a:srgbClr val="5C5C5C"/>
                </a:buClr>
                <a:buFont typeface="Arial" pitchFamily="34" charset="0"/>
                <a:buNone/>
              </a:pPr>
              <a:r>
                <a:rPr lang="en-US" b="1" dirty="0">
                  <a:solidFill>
                    <a:srgbClr val="000000"/>
                  </a:solidFill>
                  <a:latin typeface="Arial" pitchFamily="34" charset="0"/>
                  <a:cs typeface="Arial" pitchFamily="34" charset="0"/>
                </a:rPr>
                <a:t>GADSS</a:t>
              </a:r>
              <a:endParaRPr lang="en-US" sz="1600" b="1" dirty="0">
                <a:solidFill>
                  <a:srgbClr val="000000"/>
                </a:solidFill>
                <a:latin typeface="Arial" pitchFamily="34" charset="0"/>
                <a:cs typeface="Arial" pitchFamily="34" charset="0"/>
              </a:endParaRPr>
            </a:p>
          </p:txBody>
        </p:sp>
        <p:sp>
          <p:nvSpPr>
            <p:cNvPr id="95" name="TextBox 94"/>
            <p:cNvSpPr txBox="1"/>
            <p:nvPr/>
          </p:nvSpPr>
          <p:spPr>
            <a:xfrm rot="343671">
              <a:off x="2399970" y="1202727"/>
              <a:ext cx="3378674" cy="338554"/>
            </a:xfrm>
            <a:prstGeom prst="rect">
              <a:avLst/>
            </a:prstGeom>
            <a:noFill/>
            <a:scene3d>
              <a:camera prst="orthographicFront">
                <a:rot lat="0" lon="0" rev="0"/>
              </a:camera>
              <a:lightRig rig="threePt" dir="t"/>
            </a:scene3d>
          </p:spPr>
          <p:txBody>
            <a:bodyPr wrap="square" rtlCol="0">
              <a:spAutoFit/>
            </a:bodyPr>
            <a:lstStyle/>
            <a:p>
              <a:pPr eaLnBrk="0" fontAlgn="base" hangingPunct="0">
                <a:spcBef>
                  <a:spcPct val="0"/>
                </a:spcBef>
                <a:spcAft>
                  <a:spcPct val="0"/>
                </a:spcAft>
                <a:buClr>
                  <a:srgbClr val="5C5C5C"/>
                </a:buClr>
                <a:buFont typeface="Arial" pitchFamily="34" charset="0"/>
                <a:buNone/>
              </a:pPr>
              <a:r>
                <a:rPr lang="en-US" sz="1600" b="1" dirty="0">
                  <a:solidFill>
                    <a:srgbClr val="FF00FF"/>
                  </a:solidFill>
                  <a:latin typeface="Arial" pitchFamily="34" charset="0"/>
                  <a:cs typeface="Arial" pitchFamily="34" charset="0"/>
                </a:rPr>
                <a:t>MSS/</a:t>
              </a:r>
              <a:r>
                <a:rPr lang="en-US" sz="1600" b="1" dirty="0" err="1">
                  <a:solidFill>
                    <a:srgbClr val="FF00FF"/>
                  </a:solidFill>
                  <a:latin typeface="Arial" pitchFamily="34" charset="0"/>
                  <a:cs typeface="Arial" pitchFamily="34" charset="0"/>
                </a:rPr>
                <a:t>MetSat</a:t>
              </a:r>
              <a:r>
                <a:rPr lang="en-US" sz="1600" b="1" dirty="0">
                  <a:solidFill>
                    <a:srgbClr val="FF00FF"/>
                  </a:solidFill>
                  <a:latin typeface="Arial" pitchFamily="34" charset="0"/>
                  <a:cs typeface="Arial" pitchFamily="34" charset="0"/>
                </a:rPr>
                <a:t>/EESS ES</a:t>
              </a:r>
              <a:r>
                <a:rPr lang="en-US" sz="1400" b="1" dirty="0">
                  <a:solidFill>
                    <a:srgbClr val="FF00FF"/>
                  </a:solidFill>
                  <a:latin typeface="Arial" pitchFamily="34" charset="0"/>
                  <a:cs typeface="Arial" pitchFamily="34" charset="0"/>
                </a:rPr>
                <a:t> @ 400MHz</a:t>
              </a:r>
            </a:p>
          </p:txBody>
        </p:sp>
        <p:sp>
          <p:nvSpPr>
            <p:cNvPr id="96" name="Text Box 77">
              <a:hlinkClick r:id="" action="ppaction://noaction"/>
            </p:cNvPr>
            <p:cNvSpPr txBox="1">
              <a:spLocks noChangeArrowheads="1"/>
            </p:cNvSpPr>
            <p:nvPr/>
          </p:nvSpPr>
          <p:spPr bwMode="auto">
            <a:xfrm>
              <a:off x="9835372" y="5811522"/>
              <a:ext cx="822661" cy="43088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50000"/>
                </a:spcBef>
                <a:spcAft>
                  <a:spcPct val="0"/>
                </a:spcAft>
              </a:pPr>
              <a:r>
                <a:rPr lang="en-US" sz="1100" b="1" dirty="0">
                  <a:solidFill>
                    <a:srgbClr val="000000"/>
                  </a:solidFill>
                  <a:latin typeface="Times New Roman" pitchFamily="18" charset="0"/>
                  <a:cs typeface="Times New Roman" pitchFamily="18" charset="0"/>
                </a:rPr>
                <a:t>* Relevant</a:t>
              </a:r>
              <a:br>
                <a:rPr lang="en-US" sz="1100" b="1" dirty="0">
                  <a:solidFill>
                    <a:srgbClr val="000000"/>
                  </a:solidFill>
                  <a:latin typeface="Times New Roman" pitchFamily="18" charset="0"/>
                  <a:cs typeface="Times New Roman" pitchFamily="18" charset="0"/>
                </a:rPr>
              </a:br>
              <a:r>
                <a:rPr lang="en-US" sz="1100" b="1" dirty="0">
                  <a:solidFill>
                    <a:srgbClr val="000000"/>
                  </a:solidFill>
                  <a:latin typeface="Times New Roman" pitchFamily="18" charset="0"/>
                  <a:cs typeface="Times New Roman" pitchFamily="18" charset="0"/>
                </a:rPr>
                <a:t>part</a:t>
              </a:r>
            </a:p>
          </p:txBody>
        </p:sp>
        <p:sp>
          <p:nvSpPr>
            <p:cNvPr id="97" name="Text Box 77">
              <a:hlinkClick r:id="rId13" action="ppaction://hlinksldjump"/>
            </p:cNvPr>
            <p:cNvSpPr txBox="1">
              <a:spLocks noChangeArrowheads="1"/>
            </p:cNvSpPr>
            <p:nvPr/>
          </p:nvSpPr>
          <p:spPr bwMode="auto">
            <a:xfrm>
              <a:off x="5563814" y="3141714"/>
              <a:ext cx="1316386" cy="26161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50000"/>
                </a:spcBef>
                <a:spcAft>
                  <a:spcPct val="0"/>
                </a:spcAft>
              </a:pPr>
              <a:r>
                <a:rPr lang="en-US" sz="1100" dirty="0">
                  <a:solidFill>
                    <a:srgbClr val="000000"/>
                  </a:solidFill>
                  <a:latin typeface="Times New Roman" pitchFamily="18" charset="0"/>
                  <a:cs typeface="Times New Roman" pitchFamily="18" charset="0"/>
                </a:rPr>
                <a:t>** see 2</a:t>
              </a:r>
              <a:r>
                <a:rPr lang="en-US" sz="1100" baseline="30000" dirty="0">
                  <a:solidFill>
                    <a:srgbClr val="000000"/>
                  </a:solidFill>
                  <a:latin typeface="Times New Roman" pitchFamily="18" charset="0"/>
                  <a:cs typeface="Times New Roman" pitchFamily="18" charset="0"/>
                </a:rPr>
                <a:t>nd</a:t>
              </a:r>
              <a:r>
                <a:rPr lang="en-US" sz="1100" dirty="0">
                  <a:solidFill>
                    <a:srgbClr val="000000"/>
                  </a:solidFill>
                  <a:latin typeface="Times New Roman" pitchFamily="18" charset="0"/>
                  <a:cs typeface="Times New Roman" pitchFamily="18" charset="0"/>
                </a:rPr>
                <a:t> next slide</a:t>
              </a:r>
            </a:p>
          </p:txBody>
        </p:sp>
        <p:sp>
          <p:nvSpPr>
            <p:cNvPr id="98" name="Text Box 77">
              <a:hlinkClick r:id="rId13" action="ppaction://hlinksldjump"/>
            </p:cNvPr>
            <p:cNvSpPr txBox="1">
              <a:spLocks noChangeArrowheads="1"/>
            </p:cNvSpPr>
            <p:nvPr/>
          </p:nvSpPr>
          <p:spPr bwMode="auto">
            <a:xfrm>
              <a:off x="3604575" y="4400849"/>
              <a:ext cx="5011036" cy="43088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9875" indent="-269875" fontAlgn="base">
                <a:spcBef>
                  <a:spcPct val="50000"/>
                </a:spcBef>
                <a:spcAft>
                  <a:spcPct val="0"/>
                </a:spcAft>
              </a:pPr>
              <a:r>
                <a:rPr lang="en-US" sz="1100" dirty="0">
                  <a:solidFill>
                    <a:srgbClr val="000000"/>
                  </a:solidFill>
                  <a:latin typeface="Times New Roman" pitchFamily="18" charset="0"/>
                  <a:cs typeface="Times New Roman" pitchFamily="18" charset="0"/>
                </a:rPr>
                <a:t>***	WP 4C is also in charge of developing studies and draft CPM text on </a:t>
              </a:r>
              <a:r>
                <a:rPr lang="en-US" sz="1100" i="1" dirty="0">
                  <a:solidFill>
                    <a:srgbClr val="000000"/>
                  </a:solidFill>
                  <a:latin typeface="Times New Roman" pitchFamily="18" charset="0"/>
                  <a:cs typeface="Times New Roman" pitchFamily="18" charset="0"/>
                </a:rPr>
                <a:t>resolves to invite ITU-R </a:t>
              </a:r>
              <a:r>
                <a:rPr lang="en-US" sz="1100" dirty="0">
                  <a:solidFill>
                    <a:srgbClr val="000000"/>
                  </a:solidFill>
                  <a:latin typeface="Times New Roman" pitchFamily="18" charset="0"/>
                  <a:cs typeface="Times New Roman" pitchFamily="18" charset="0"/>
                </a:rPr>
                <a:t>2 of Res. 359 (Rev.WRC-15) (AI 1.8) and sending that to WP 5B</a:t>
              </a:r>
            </a:p>
          </p:txBody>
        </p:sp>
        <p:sp>
          <p:nvSpPr>
            <p:cNvPr id="99" name="Left Brace 98"/>
            <p:cNvSpPr/>
            <p:nvPr/>
          </p:nvSpPr>
          <p:spPr bwMode="auto">
            <a:xfrm>
              <a:off x="8806587" y="3915044"/>
              <a:ext cx="311872" cy="2865318"/>
            </a:xfrm>
            <a:prstGeom prst="leftBrace">
              <a:avLst>
                <a:gd name="adj1" fmla="val 0"/>
                <a:gd name="adj2" fmla="val 50532"/>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buClr>
                  <a:srgbClr val="5C5C5C"/>
                </a:buClr>
                <a:buFont typeface="Arial" pitchFamily="34" charset="0"/>
                <a:buNone/>
              </a:pPr>
              <a:endParaRPr lang="en-US" b="1">
                <a:solidFill>
                  <a:srgbClr val="000066"/>
                </a:solidFill>
                <a:latin typeface="Tahoma" pitchFamily="34" charset="0"/>
                <a:cs typeface="Arial" pitchFamily="34" charset="0"/>
              </a:endParaRPr>
            </a:p>
          </p:txBody>
        </p:sp>
      </p:grpSp>
    </p:spTree>
    <p:extLst>
      <p:ext uri="{BB962C8B-B14F-4D97-AF65-F5344CB8AC3E}">
        <p14:creationId xmlns:p14="http://schemas.microsoft.com/office/powerpoint/2010/main" val="333114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8496" y="142537"/>
            <a:ext cx="10358477" cy="630942"/>
          </a:xfrm>
          <a:prstGeom prst="rect">
            <a:avLst/>
          </a:prstGeom>
          <a:noFill/>
        </p:spPr>
        <p:txBody>
          <a:bodyPr wrap="square" rtlCol="0">
            <a:spAutoFit/>
          </a:bodyPr>
          <a:lstStyle/>
          <a:p>
            <a:r>
              <a:rPr lang="en-US" sz="3500" b="1" kern="0" dirty="0" smtClean="0">
                <a:solidFill>
                  <a:srgbClr val="4F81BD"/>
                </a:solidFill>
                <a:latin typeface="Calibri"/>
                <a:cs typeface="Arial"/>
              </a:rPr>
              <a:t>IMT</a:t>
            </a:r>
            <a:endParaRPr lang="en-US" sz="3500" kern="0" dirty="0">
              <a:solidFill>
                <a:srgbClr val="4F81BD"/>
              </a:solidFill>
              <a:latin typeface="Calibri"/>
              <a:cs typeface="Aria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924560" y="1137230"/>
            <a:ext cx="10038080" cy="4480839"/>
          </a:xfrm>
          <a:prstGeom prst="rect">
            <a:avLst/>
          </a:prstGeom>
        </p:spPr>
      </p:pic>
      <p:sp>
        <p:nvSpPr>
          <p:cNvPr id="5" name="Rectangle 4"/>
          <p:cNvSpPr/>
          <p:nvPr/>
        </p:nvSpPr>
        <p:spPr>
          <a:xfrm>
            <a:off x="457200" y="5869491"/>
            <a:ext cx="9337040" cy="523220"/>
          </a:xfrm>
          <a:prstGeom prst="rect">
            <a:avLst/>
          </a:prstGeom>
        </p:spPr>
        <p:txBody>
          <a:bodyPr wrap="square">
            <a:spAutoFit/>
          </a:bodyPr>
          <a:lstStyle/>
          <a:p>
            <a:r>
              <a:rPr lang="en-US" sz="1400" i="1" dirty="0">
                <a:solidFill>
                  <a:schemeClr val="accent2"/>
                </a:solidFill>
              </a:rPr>
              <a:t>The values in the figures above are targets for research and investigation for IMT-2020 and may be revised in the light of future studies. Further information is available in the IMT-2020 Vision </a:t>
            </a:r>
            <a:r>
              <a:rPr lang="en-US" sz="1400" b="1" i="1" dirty="0">
                <a:solidFill>
                  <a:schemeClr val="accent2"/>
                </a:solidFill>
              </a:rPr>
              <a:t>(Recommendation ITU-R M.2083) </a:t>
            </a:r>
            <a:endParaRPr lang="en-US" sz="1400" b="1" dirty="0">
              <a:solidFill>
                <a:schemeClr val="accent2"/>
              </a:solidFill>
            </a:endParaRPr>
          </a:p>
        </p:txBody>
      </p:sp>
    </p:spTree>
    <p:extLst>
      <p:ext uri="{BB962C8B-B14F-4D97-AF65-F5344CB8AC3E}">
        <p14:creationId xmlns:p14="http://schemas.microsoft.com/office/powerpoint/2010/main" val="194364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3456" y="309437"/>
            <a:ext cx="10358477" cy="630942"/>
          </a:xfrm>
          <a:prstGeom prst="rect">
            <a:avLst/>
          </a:prstGeom>
          <a:noFill/>
        </p:spPr>
        <p:txBody>
          <a:bodyPr wrap="square" rtlCol="0">
            <a:spAutoFit/>
          </a:bodyPr>
          <a:lstStyle/>
          <a:p>
            <a:r>
              <a:rPr lang="en-US" sz="3500" b="1" kern="0" dirty="0" smtClean="0">
                <a:solidFill>
                  <a:srgbClr val="4F81BD"/>
                </a:solidFill>
                <a:latin typeface="Calibri"/>
                <a:cs typeface="Arial"/>
              </a:rPr>
              <a:t>IMT Supports </a:t>
            </a:r>
            <a:r>
              <a:rPr lang="en-US" sz="3500" b="1" kern="0" dirty="0" err="1" smtClean="0">
                <a:solidFill>
                  <a:srgbClr val="4F81BD"/>
                </a:solidFill>
                <a:latin typeface="Calibri"/>
                <a:cs typeface="Arial"/>
              </a:rPr>
              <a:t>IoT</a:t>
            </a:r>
            <a:endParaRPr lang="en-US" sz="3500" kern="0" dirty="0">
              <a:solidFill>
                <a:srgbClr val="4F81BD"/>
              </a:solidFill>
              <a:latin typeface="Calibri"/>
              <a:cs typeface="Arial"/>
            </a:endParaRPr>
          </a:p>
        </p:txBody>
      </p:sp>
      <p:pic>
        <p:nvPicPr>
          <p:cNvPr id="2" name="Picture 1"/>
          <p:cNvPicPr>
            <a:picLocks noChangeAspect="1"/>
          </p:cNvPicPr>
          <p:nvPr/>
        </p:nvPicPr>
        <p:blipFill rotWithShape="1">
          <a:blip r:embed="rId3"/>
          <a:srcRect l="5432" r="2909" b="4189"/>
          <a:stretch/>
        </p:blipFill>
        <p:spPr>
          <a:xfrm>
            <a:off x="1717040" y="1179421"/>
            <a:ext cx="8006080" cy="5024062"/>
          </a:xfrm>
          <a:prstGeom prst="rect">
            <a:avLst/>
          </a:prstGeom>
        </p:spPr>
      </p:pic>
    </p:spTree>
    <p:extLst>
      <p:ext uri="{BB962C8B-B14F-4D97-AF65-F5344CB8AC3E}">
        <p14:creationId xmlns:p14="http://schemas.microsoft.com/office/powerpoint/2010/main" val="340474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5056" y="271766"/>
            <a:ext cx="10358477" cy="630942"/>
          </a:xfrm>
          <a:prstGeom prst="rect">
            <a:avLst/>
          </a:prstGeom>
          <a:noFill/>
        </p:spPr>
        <p:txBody>
          <a:bodyPr wrap="square" rtlCol="0">
            <a:spAutoFit/>
          </a:bodyPr>
          <a:lstStyle/>
          <a:p>
            <a:r>
              <a:rPr lang="en-US" sz="3500" b="1" kern="0" dirty="0" smtClean="0">
                <a:solidFill>
                  <a:srgbClr val="4F81BD"/>
                </a:solidFill>
                <a:latin typeface="Calibri"/>
                <a:cs typeface="Arial"/>
              </a:rPr>
              <a:t>Understanding IMT applications</a:t>
            </a:r>
            <a:endParaRPr lang="en-US" sz="3500" kern="0" dirty="0">
              <a:solidFill>
                <a:srgbClr val="4F81BD"/>
              </a:solidFill>
              <a:latin typeface="Calibri"/>
              <a:cs typeface="Arial"/>
            </a:endParaRPr>
          </a:p>
        </p:txBody>
      </p:sp>
      <p:grpSp>
        <p:nvGrpSpPr>
          <p:cNvPr id="4" name="Group 3"/>
          <p:cNvGrpSpPr/>
          <p:nvPr/>
        </p:nvGrpSpPr>
        <p:grpSpPr>
          <a:xfrm>
            <a:off x="1178560" y="1239817"/>
            <a:ext cx="11451338" cy="5343863"/>
            <a:chOff x="509587" y="2932112"/>
            <a:chExt cx="7930105" cy="332263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7" y="2932112"/>
              <a:ext cx="4584069" cy="3322637"/>
            </a:xfrm>
            <a:prstGeom prst="rect">
              <a:avLst/>
            </a:prstGeom>
          </p:spPr>
        </p:pic>
        <p:cxnSp>
          <p:nvCxnSpPr>
            <p:cNvPr id="6" name="Straight Connector 5"/>
            <p:cNvCxnSpPr/>
            <p:nvPr/>
          </p:nvCxnSpPr>
          <p:spPr>
            <a:xfrm flipV="1">
              <a:off x="509587" y="4596407"/>
              <a:ext cx="7366532" cy="2860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5093656" y="3800034"/>
              <a:ext cx="2934369" cy="287048"/>
            </a:xfrm>
            <a:prstGeom prst="rect">
              <a:avLst/>
            </a:prstGeom>
            <a:noFill/>
          </p:spPr>
          <p:txBody>
            <a:bodyPr wrap="square" rtlCol="0">
              <a:spAutoFit/>
            </a:bodyPr>
            <a:lstStyle/>
            <a:p>
              <a:r>
                <a:rPr lang="en-AU" sz="2400" b="1" dirty="0" smtClean="0">
                  <a:solidFill>
                    <a:schemeClr val="accent1">
                      <a:lumMod val="75000"/>
                    </a:schemeClr>
                  </a:solidFill>
                </a:rPr>
                <a:t>Consumer</a:t>
              </a:r>
              <a:r>
                <a:rPr lang="en-AU" sz="2400" dirty="0" smtClean="0">
                  <a:solidFill>
                    <a:schemeClr val="accent1">
                      <a:lumMod val="75000"/>
                    </a:schemeClr>
                  </a:solidFill>
                </a:rPr>
                <a:t> – F</a:t>
              </a:r>
              <a:r>
                <a:rPr lang="en-AU" sz="2400" b="1" dirty="0" smtClean="0">
                  <a:solidFill>
                    <a:schemeClr val="accent1">
                      <a:lumMod val="75000"/>
                    </a:schemeClr>
                  </a:solidFill>
                </a:rPr>
                <a:t>ixed wireless</a:t>
              </a:r>
              <a:endParaRPr lang="en-AU" sz="2400" b="1" dirty="0">
                <a:solidFill>
                  <a:schemeClr val="accent1">
                    <a:lumMod val="75000"/>
                  </a:schemeClr>
                </a:solidFill>
              </a:endParaRPr>
            </a:p>
          </p:txBody>
        </p:sp>
        <p:sp>
          <p:nvSpPr>
            <p:cNvPr id="8" name="TextBox 7"/>
            <p:cNvSpPr txBox="1"/>
            <p:nvPr/>
          </p:nvSpPr>
          <p:spPr>
            <a:xfrm>
              <a:off x="5774918" y="4984931"/>
              <a:ext cx="2664774" cy="287048"/>
            </a:xfrm>
            <a:prstGeom prst="rect">
              <a:avLst/>
            </a:prstGeom>
            <a:noFill/>
          </p:spPr>
          <p:txBody>
            <a:bodyPr wrap="square" rtlCol="0">
              <a:spAutoFit/>
            </a:bodyPr>
            <a:lstStyle/>
            <a:p>
              <a:r>
                <a:rPr lang="en-AU" sz="2400" b="1" dirty="0" smtClean="0">
                  <a:solidFill>
                    <a:schemeClr val="accent1">
                      <a:lumMod val="75000"/>
                    </a:schemeClr>
                  </a:solidFill>
                </a:rPr>
                <a:t>Business</a:t>
              </a:r>
              <a:endParaRPr lang="en-AU" sz="2400" dirty="0">
                <a:solidFill>
                  <a:schemeClr val="accent1">
                    <a:lumMod val="75000"/>
                  </a:schemeClr>
                </a:solidFill>
              </a:endParaRPr>
            </a:p>
          </p:txBody>
        </p:sp>
      </p:grpSp>
      <p:sp>
        <p:nvSpPr>
          <p:cNvPr id="16" name="Rectangle 15"/>
          <p:cNvSpPr/>
          <p:nvPr/>
        </p:nvSpPr>
        <p:spPr>
          <a:xfrm>
            <a:off x="3810000" y="3672988"/>
            <a:ext cx="944880" cy="883920"/>
          </a:xfrm>
          <a:prstGeom prst="rect">
            <a:avLst/>
          </a:prstGeom>
          <a:solidFill>
            <a:srgbClr val="47B49E"/>
          </a:solidFill>
          <a:ln>
            <a:no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smtClean="0">
                <a:solidFill>
                  <a:schemeClr val="bg1"/>
                </a:solidFill>
              </a:rPr>
              <a:t>IMT</a:t>
            </a:r>
            <a:r>
              <a:rPr lang="en-US" sz="2800" b="1" dirty="0" smtClean="0">
                <a:solidFill>
                  <a:schemeClr val="tx1"/>
                </a:solidFill>
              </a:rPr>
              <a:t> </a:t>
            </a:r>
            <a:endParaRPr lang="en-US" sz="2800" b="1" dirty="0">
              <a:solidFill>
                <a:schemeClr val="tx1"/>
              </a:solidFill>
            </a:endParaRPr>
          </a:p>
        </p:txBody>
      </p:sp>
    </p:spTree>
    <p:extLst>
      <p:ext uri="{BB962C8B-B14F-4D97-AF65-F5344CB8AC3E}">
        <p14:creationId xmlns:p14="http://schemas.microsoft.com/office/powerpoint/2010/main" val="80158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 y="2331721"/>
            <a:ext cx="11986260" cy="1725930"/>
          </a:xfrm>
          <a:solidFill>
            <a:srgbClr val="0F90D0"/>
          </a:solidFill>
        </p:spPr>
        <p:txBody>
          <a:bodyPr anchor="ctr">
            <a:normAutofit/>
          </a:bodyPr>
          <a:lstStyle/>
          <a:p>
            <a:pPr algn="l"/>
            <a:r>
              <a:rPr lang="en-US" dirty="0" smtClean="0">
                <a:solidFill>
                  <a:schemeClr val="bg1"/>
                </a:solidFill>
              </a:rPr>
              <a:t>Recalling WRC-15 outcomes</a:t>
            </a:r>
            <a:endParaRPr lang="en-US" dirty="0">
              <a:solidFill>
                <a:schemeClr val="bg1"/>
              </a:solidFill>
            </a:endParaRPr>
          </a:p>
        </p:txBody>
      </p:sp>
      <p:pic>
        <p:nvPicPr>
          <p:cNvPr id="3" name="Picture 2" descr="http://www.itu.int/en/ITU-R/study-groups/rcpm/PublishingImages/CPM15-2-Photo-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4311" y="4186729"/>
            <a:ext cx="5711685" cy="247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77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604" y="368390"/>
            <a:ext cx="7772400" cy="584753"/>
          </a:xfrm>
        </p:spPr>
        <p:txBody>
          <a:bodyPr>
            <a:noAutofit/>
          </a:bodyPr>
          <a:lstStyle/>
          <a:p>
            <a:pPr algn="l"/>
            <a:r>
              <a:rPr lang="en-US" sz="3600" dirty="0">
                <a:solidFill>
                  <a:srgbClr val="0070C0"/>
                </a:solidFill>
                <a:latin typeface="Cambria" panose="02040503050406030204" pitchFamily="18" charset="0"/>
              </a:rPr>
              <a:t>WRC-15 (General Information</a:t>
            </a:r>
            <a:r>
              <a:rPr lang="en-US" sz="3600" dirty="0" smtClean="0">
                <a:solidFill>
                  <a:srgbClr val="0070C0"/>
                </a:solidFill>
                <a:latin typeface="Cambria" panose="02040503050406030204" pitchFamily="18" charset="0"/>
              </a:rPr>
              <a:t>)</a:t>
            </a:r>
            <a:br>
              <a:rPr lang="en-US" sz="3600" dirty="0" smtClean="0">
                <a:solidFill>
                  <a:srgbClr val="0070C0"/>
                </a:solidFill>
                <a:latin typeface="Cambria" panose="02040503050406030204" pitchFamily="18" charset="0"/>
              </a:rPr>
            </a:br>
            <a:r>
              <a:rPr lang="en-US" sz="1800" dirty="0" smtClean="0">
                <a:solidFill>
                  <a:srgbClr val="0070C0"/>
                </a:solidFill>
                <a:latin typeface="Cambria" panose="02040503050406030204" pitchFamily="18" charset="0"/>
              </a:rPr>
              <a:t>2-27 November 2015 in Geneva</a:t>
            </a:r>
            <a:endParaRPr lang="fa-IR" sz="3600" dirty="0">
              <a:solidFill>
                <a:srgbClr val="0070C0"/>
              </a:solidFill>
              <a:latin typeface="Cambria" panose="02040503050406030204" pitchFamily="18" charset="0"/>
            </a:endParaRPr>
          </a:p>
        </p:txBody>
      </p:sp>
      <p:sp>
        <p:nvSpPr>
          <p:cNvPr id="3" name="Content Placeholder 2"/>
          <p:cNvSpPr>
            <a:spLocks noGrp="1"/>
          </p:cNvSpPr>
          <p:nvPr>
            <p:ph idx="1"/>
          </p:nvPr>
        </p:nvSpPr>
        <p:spPr>
          <a:xfrm>
            <a:off x="331595" y="1256044"/>
            <a:ext cx="11706329" cy="5125284"/>
          </a:xfrm>
        </p:spPr>
        <p:txBody>
          <a:bodyPr>
            <a:normAutofit/>
          </a:bodyPr>
          <a:lstStyle/>
          <a:p>
            <a:pPr marL="514350" lvl="1" indent="-514350">
              <a:lnSpc>
                <a:spcPct val="110000"/>
              </a:lnSpc>
              <a:spcBef>
                <a:spcPts val="1000"/>
              </a:spcBef>
              <a:buFont typeface="Wingdings" panose="05000000000000000000" pitchFamily="2" charset="2"/>
              <a:buChar char="Ø"/>
            </a:pPr>
            <a:r>
              <a:rPr lang="en-US" sz="3000" b="1" dirty="0">
                <a:solidFill>
                  <a:schemeClr val="accent6"/>
                </a:solidFill>
              </a:rPr>
              <a:t>3275</a:t>
            </a:r>
            <a:r>
              <a:rPr lang="en-US" sz="3000" b="1" dirty="0">
                <a:solidFill>
                  <a:schemeClr val="accent5">
                    <a:lumMod val="75000"/>
                  </a:schemeClr>
                </a:solidFill>
              </a:rPr>
              <a:t> participants attended WRC-15, including: </a:t>
            </a:r>
          </a:p>
          <a:p>
            <a:pPr lvl="1" fontAlgn="base">
              <a:spcAft>
                <a:spcPct val="0"/>
              </a:spcAft>
              <a:tabLst>
                <a:tab pos="720725" algn="l"/>
                <a:tab pos="1187450" algn="l"/>
                <a:tab pos="1655763" algn="l"/>
                <a:tab pos="2124075" algn="l"/>
              </a:tabLst>
            </a:pPr>
            <a:r>
              <a:rPr lang="en-US" sz="1500" b="1" dirty="0">
                <a:solidFill>
                  <a:schemeClr val="accent6"/>
                </a:solidFill>
              </a:rPr>
              <a:t>2780</a:t>
            </a:r>
            <a:r>
              <a:rPr lang="en-US" sz="1500" dirty="0"/>
              <a:t> participants from </a:t>
            </a:r>
            <a:r>
              <a:rPr lang="en-US" sz="1500" b="1" dirty="0">
                <a:solidFill>
                  <a:srgbClr val="C00000"/>
                </a:solidFill>
              </a:rPr>
              <a:t>162</a:t>
            </a:r>
            <a:r>
              <a:rPr lang="en-US" sz="1500" dirty="0"/>
              <a:t> Member States, and</a:t>
            </a:r>
          </a:p>
          <a:p>
            <a:pPr lvl="1" fontAlgn="base">
              <a:spcAft>
                <a:spcPct val="0"/>
              </a:spcAft>
              <a:tabLst>
                <a:tab pos="720725" algn="l"/>
                <a:tab pos="1187450" algn="l"/>
                <a:tab pos="1655763" algn="l"/>
                <a:tab pos="2124075" algn="l"/>
              </a:tabLst>
            </a:pPr>
            <a:r>
              <a:rPr lang="en-US" sz="1500" b="1" dirty="0">
                <a:solidFill>
                  <a:schemeClr val="accent6"/>
                </a:solidFill>
              </a:rPr>
              <a:t>495</a:t>
            </a:r>
            <a:r>
              <a:rPr lang="en-US" sz="1500" dirty="0">
                <a:solidFill>
                  <a:schemeClr val="accent6"/>
                </a:solidFill>
              </a:rPr>
              <a:t> </a:t>
            </a:r>
            <a:r>
              <a:rPr lang="en-US" sz="1500" dirty="0"/>
              <a:t>participants representing </a:t>
            </a:r>
            <a:r>
              <a:rPr lang="en-US" sz="1500" b="1" dirty="0">
                <a:solidFill>
                  <a:srgbClr val="C00000"/>
                </a:solidFill>
              </a:rPr>
              <a:t>130</a:t>
            </a:r>
            <a:r>
              <a:rPr lang="en-US" sz="1500" dirty="0"/>
              <a:t> other entities, including industry, which also attended as observers </a:t>
            </a:r>
          </a:p>
          <a:p>
            <a:endParaRPr lang="en-US" dirty="0" smtClean="0">
              <a:solidFill>
                <a:schemeClr val="accent6"/>
              </a:solidFill>
            </a:endParaRPr>
          </a:p>
          <a:p>
            <a:pPr marL="285750" indent="-285750">
              <a:buFont typeface="Wingdings" panose="05000000000000000000" pitchFamily="2" charset="2"/>
              <a:buChar char="Ø"/>
            </a:pPr>
            <a:r>
              <a:rPr lang="en-US" dirty="0" smtClean="0">
                <a:solidFill>
                  <a:schemeClr val="accent6"/>
                </a:solidFill>
              </a:rPr>
              <a:t>678</a:t>
            </a:r>
            <a:r>
              <a:rPr lang="en-US" dirty="0" smtClean="0"/>
              <a:t> </a:t>
            </a:r>
            <a:r>
              <a:rPr lang="en-US" sz="2000" dirty="0">
                <a:solidFill>
                  <a:schemeClr val="tx2"/>
                </a:solidFill>
              </a:rPr>
              <a:t>Documents including </a:t>
            </a:r>
            <a:r>
              <a:rPr lang="en-US" b="1" dirty="0">
                <a:solidFill>
                  <a:srgbClr val="C00000"/>
                </a:solidFill>
              </a:rPr>
              <a:t>2888</a:t>
            </a:r>
            <a:r>
              <a:rPr lang="en-US" sz="2000" dirty="0">
                <a:solidFill>
                  <a:schemeClr val="tx2"/>
                </a:solidFill>
              </a:rPr>
              <a:t> Member states proposals  </a:t>
            </a:r>
          </a:p>
          <a:p>
            <a:pPr lvl="1" fontAlgn="base">
              <a:spcAft>
                <a:spcPct val="0"/>
              </a:spcAft>
              <a:tabLst>
                <a:tab pos="720725" algn="l"/>
                <a:tab pos="1187450" algn="l"/>
                <a:tab pos="1655763" algn="l"/>
                <a:tab pos="2124075" algn="l"/>
              </a:tabLst>
            </a:pPr>
            <a:r>
              <a:rPr lang="en-US" sz="1500" dirty="0"/>
              <a:t>Two thirds (</a:t>
            </a:r>
            <a:r>
              <a:rPr lang="en-US" sz="1500" b="1" dirty="0">
                <a:solidFill>
                  <a:srgbClr val="C00000"/>
                </a:solidFill>
              </a:rPr>
              <a:t>66%) </a:t>
            </a:r>
            <a:r>
              <a:rPr lang="en-US" sz="1500" dirty="0"/>
              <a:t>of those were common proposals (either regional or multi-country).  </a:t>
            </a:r>
          </a:p>
          <a:p>
            <a:endParaRPr lang="en-US" sz="3200" dirty="0"/>
          </a:p>
          <a:p>
            <a:pPr marL="285750" indent="-285750">
              <a:buFont typeface="Wingdings" panose="05000000000000000000" pitchFamily="2" charset="2"/>
              <a:buChar char="Ø"/>
            </a:pPr>
            <a:r>
              <a:rPr lang="en-US" sz="2000" dirty="0">
                <a:solidFill>
                  <a:schemeClr val="tx2"/>
                </a:solidFill>
              </a:rPr>
              <a:t>WRC-15 addressed over </a:t>
            </a:r>
            <a:r>
              <a:rPr lang="en-US" b="1" dirty="0">
                <a:solidFill>
                  <a:srgbClr val="C00000"/>
                </a:solidFill>
              </a:rPr>
              <a:t>40</a:t>
            </a:r>
            <a:r>
              <a:rPr lang="en-US" sz="2000" dirty="0">
                <a:solidFill>
                  <a:schemeClr val="tx2"/>
                </a:solidFill>
              </a:rPr>
              <a:t> topics related to frequency allocation and frequency sharing for the efficient use of spectrum and orbital resources. </a:t>
            </a:r>
          </a:p>
        </p:txBody>
      </p:sp>
      <p:pic>
        <p:nvPicPr>
          <p:cNvPr id="4" name="Picture 3"/>
          <p:cNvPicPr>
            <a:picLocks noChangeAspect="1"/>
          </p:cNvPicPr>
          <p:nvPr/>
        </p:nvPicPr>
        <p:blipFill>
          <a:blip r:embed="rId2"/>
          <a:stretch>
            <a:fillRect/>
          </a:stretch>
        </p:blipFill>
        <p:spPr>
          <a:xfrm>
            <a:off x="622998" y="5187414"/>
            <a:ext cx="9204290" cy="1481744"/>
          </a:xfrm>
          <a:prstGeom prst="rect">
            <a:avLst/>
          </a:prstGeom>
        </p:spPr>
      </p:pic>
    </p:spTree>
    <p:extLst>
      <p:ext uri="{BB962C8B-B14F-4D97-AF65-F5344CB8AC3E}">
        <p14:creationId xmlns:p14="http://schemas.microsoft.com/office/powerpoint/2010/main" val="222250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7702" y="1120140"/>
            <a:ext cx="8958698" cy="1419860"/>
          </a:xfrm>
        </p:spPr>
        <p:txBody>
          <a:bodyPr>
            <a:noAutofit/>
          </a:bodyPr>
          <a:lstStyle/>
          <a:p>
            <a:pPr marL="0" indent="0" algn="ctr">
              <a:buNone/>
            </a:pPr>
            <a:r>
              <a:rPr lang="en-US" sz="4400" dirty="0">
                <a:solidFill>
                  <a:srgbClr val="C00000"/>
                </a:solidFill>
              </a:rPr>
              <a:t>Mobile Broadband (MBB)</a:t>
            </a:r>
          </a:p>
          <a:p>
            <a:pPr marL="0" indent="0" algn="ctr">
              <a:buNone/>
            </a:pPr>
            <a:r>
              <a:rPr lang="en-US" dirty="0" smtClean="0">
                <a:solidFill>
                  <a:srgbClr val="C00000"/>
                </a:solidFill>
              </a:rPr>
              <a:t>(agenda Item 1.1 and 1.2)</a:t>
            </a:r>
            <a:endParaRPr lang="en-US" dirty="0" smtClean="0"/>
          </a:p>
        </p:txBody>
      </p:sp>
      <p:pic>
        <p:nvPicPr>
          <p:cNvPr id="4098" name="Picture 2" descr="https://itu4u.files.wordpress.com/2015/05/5g-ecosystem-blog.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98729"/>
            <a:ext cx="7569200" cy="391075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69312" y="-267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70C0"/>
                </a:solidFill>
                <a:latin typeface="Cambria" panose="02040503050406030204" pitchFamily="18" charset="0"/>
              </a:rPr>
              <a:t>Outcomes of WRC-15</a:t>
            </a:r>
            <a:endParaRPr lang="en-US" sz="36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293384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A13251-C983-4862-A3B3-692F57822E3B}"/>
</file>

<file path=customXml/itemProps2.xml><?xml version="1.0" encoding="utf-8"?>
<ds:datastoreItem xmlns:ds="http://schemas.openxmlformats.org/officeDocument/2006/customXml" ds:itemID="{C5712B55-3CB3-4091-BBB8-D2AC8E045EC3}"/>
</file>

<file path=customXml/itemProps3.xml><?xml version="1.0" encoding="utf-8"?>
<ds:datastoreItem xmlns:ds="http://schemas.openxmlformats.org/officeDocument/2006/customXml" ds:itemID="{73A69AA5-4F92-4592-BD26-CF51467E36F8}"/>
</file>

<file path=docProps/app.xml><?xml version="1.0" encoding="utf-8"?>
<Properties xmlns="http://schemas.openxmlformats.org/officeDocument/2006/extended-properties" xmlns:vt="http://schemas.openxmlformats.org/officeDocument/2006/docPropsVTypes">
  <TotalTime>35</TotalTime>
  <Words>2592</Words>
  <Application>Microsoft Office PowerPoint</Application>
  <PresentationFormat>Widescreen</PresentationFormat>
  <Paragraphs>582</Paragraphs>
  <Slides>35</Slides>
  <Notes>12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35</vt:i4>
      </vt:variant>
    </vt:vector>
  </HeadingPairs>
  <TitlesOfParts>
    <vt:vector size="51" baseType="lpstr">
      <vt:lpstr>Batang</vt:lpstr>
      <vt:lpstr>等线</vt:lpstr>
      <vt:lpstr>MS Mincho</vt:lpstr>
      <vt:lpstr>SimSun</vt:lpstr>
      <vt:lpstr>Arial</vt:lpstr>
      <vt:lpstr>Arial Narrow</vt:lpstr>
      <vt:lpstr>Calibri</vt:lpstr>
      <vt:lpstr>Calibri Light</vt:lpstr>
      <vt:lpstr>Cambria</vt:lpstr>
      <vt:lpstr>Cambria Math</vt:lpstr>
      <vt:lpstr>Segoe UI</vt:lpstr>
      <vt:lpstr>Tahoma</vt:lpstr>
      <vt:lpstr>Times New Roman</vt:lpstr>
      <vt:lpstr>Times New Roman Bold</vt:lpstr>
      <vt:lpstr>Wingdings</vt:lpstr>
      <vt:lpstr>Office Theme</vt:lpstr>
      <vt:lpstr>IMT- Identified Spectrum</vt:lpstr>
      <vt:lpstr>ITU – Organization</vt:lpstr>
      <vt:lpstr>PowerPoint Presentation</vt:lpstr>
      <vt:lpstr>PowerPoint Presentation</vt:lpstr>
      <vt:lpstr>PowerPoint Presentation</vt:lpstr>
      <vt:lpstr>PowerPoint Presentation</vt:lpstr>
      <vt:lpstr>Recalling WRC-15 outcomes</vt:lpstr>
      <vt:lpstr>WRC-15 (General Information) 2-27 November 2015 in Geneva</vt:lpstr>
      <vt:lpstr>PowerPoint Presentation</vt:lpstr>
      <vt:lpstr>IMT Spectrum after WRC-07</vt:lpstr>
      <vt:lpstr>PowerPoint Presentation</vt:lpstr>
      <vt:lpstr>PowerPoint Presentation</vt:lpstr>
      <vt:lpstr>PowerPoint Presentation</vt:lpstr>
      <vt:lpstr>IMT Bands after WRC-15</vt:lpstr>
      <vt:lpstr>IMT Bands after WRC-15</vt:lpstr>
      <vt:lpstr>PowerPoint Presentation</vt:lpstr>
      <vt:lpstr>WRC-15 (Follow up)</vt:lpstr>
      <vt:lpstr>Going Forward</vt:lpstr>
      <vt:lpstr>Main Steps towards WRC-19</vt:lpstr>
      <vt:lpstr>CPM19-1 </vt:lpstr>
      <vt:lpstr>PowerPoint Presentation</vt:lpstr>
      <vt:lpstr>PowerPoint Presentation</vt:lpstr>
      <vt:lpstr>Summary of AI</vt:lpstr>
      <vt:lpstr>IMT spectrum requirements and WRC-19</vt:lpstr>
      <vt:lpstr>BB applications in MS  (WRC-19 Agenda item 1.13 and 1.16)</vt:lpstr>
      <vt:lpstr>Overlapping Bands in WRC-19 Agenda Items</vt:lpstr>
      <vt:lpstr>Future Spectrum need estimation for IMT (24.25 GHz - 86 GHz)</vt:lpstr>
      <vt:lpstr>PowerPoint Presentation</vt:lpstr>
      <vt:lpstr>Future Spectrum need estimation for IMT (24.25 GHz - 86 GHz)</vt:lpstr>
      <vt:lpstr>Future Spectrum need estimation for IMT (24.25 GHz - 86 GHz)</vt:lpstr>
      <vt:lpstr>LMS and FS systems and applications  (WRC-19 Agenda item 1.14 and 1.15)</vt:lpstr>
      <vt:lpstr>New transport Systems in MS (WRC-19 Agenda item 1.11 and 1.12)</vt:lpstr>
      <vt:lpstr>Agenda for WRC-19 (Agenda item 10 of WRC-15)</vt:lpstr>
      <vt:lpstr>Other studies in WRC-15 Res. to be reported in WRC-19</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IMT- Identified Spectrum</dc:title>
  <dc:creator>ITU-AMR</dc:creator>
  <cp:lastModifiedBy>Sharma, Sameer</cp:lastModifiedBy>
  <cp:revision>2</cp:revision>
  <dcterms:created xsi:type="dcterms:W3CDTF">2018-07-24T02:50:23Z</dcterms:created>
  <dcterms:modified xsi:type="dcterms:W3CDTF">2018-08-02T08:54:05Z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