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0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4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9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6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4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8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39AF-F79E-4176-AF38-5C91853B5438}" type="datetimeFigureOut">
              <a:rPr lang="en-US" smtClean="0"/>
              <a:t>07/08/2018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1C68-CBCF-4339-ACC6-9E9A4B19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833262"/>
              </p:ext>
            </p:extLst>
          </p:nvPr>
        </p:nvGraphicFramePr>
        <p:xfrm>
          <a:off x="301786" y="746975"/>
          <a:ext cx="12674194" cy="311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3" imgW="6582316" imgH="1618207" progId="Word.Document.12">
                  <p:embed/>
                </p:oleObj>
              </mc:Choice>
              <mc:Fallback>
                <p:oleObj name="Document" r:id="rId3" imgW="6582316" imgH="16182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786" y="746975"/>
                        <a:ext cx="12674194" cy="3111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6004" y="4466684"/>
            <a:ext cx="6168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Sameer Sharma, ITU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533362" y="5550794"/>
            <a:ext cx="3374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 August, 2018</a:t>
            </a:r>
          </a:p>
          <a:p>
            <a:pPr algn="ctr"/>
            <a:r>
              <a:rPr lang="en-US" sz="2800" dirty="0" smtClean="0"/>
              <a:t>Dhaka, Bangladesh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814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2642"/>
              </p:ext>
            </p:extLst>
          </p:nvPr>
        </p:nvGraphicFramePr>
        <p:xfrm>
          <a:off x="1068746" y="90152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746" y="90152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429" y="1653065"/>
            <a:ext cx="111659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POWERING THE Digital ECONOMY: </a:t>
            </a:r>
            <a:r>
              <a:rPr lang="en-US" b="1" dirty="0" smtClean="0"/>
              <a:t>REGULATORY APPROACHES TO SECURING CONSUMER PRIVACY, TRUST AND SECURITY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Exploring online privacy, trust and ensuring security: setting the scene (global and regional)</a:t>
            </a:r>
          </a:p>
          <a:p>
            <a:pPr marL="354013" indent="-354013" algn="just"/>
            <a:r>
              <a:rPr lang="en-US" dirty="0"/>
              <a:t>•	The importance of data in the digital ecosystem and the need for data protection, privacy laws and regulation to ensure online security and trust </a:t>
            </a:r>
          </a:p>
          <a:p>
            <a:pPr marL="354013" indent="-354013" algn="just"/>
            <a:r>
              <a:rPr lang="en-US" dirty="0"/>
              <a:t>•	The race for data and the impact on privacy, understanding how data flows</a:t>
            </a:r>
          </a:p>
          <a:p>
            <a:pPr marL="354013" indent="-354013" algn="just"/>
            <a:r>
              <a:rPr lang="en-US" dirty="0"/>
              <a:t>•	What online data protection and privacy means for consumers (individuals and businesses), for digital identity</a:t>
            </a:r>
          </a:p>
          <a:p>
            <a:pPr marL="354013" indent="-354013" algn="just"/>
            <a:r>
              <a:rPr lang="en-US" dirty="0"/>
              <a:t>•	Background to current models</a:t>
            </a:r>
          </a:p>
          <a:p>
            <a:pPr marL="354013" indent="-354013" algn="just"/>
            <a:r>
              <a:rPr lang="en-US" dirty="0"/>
              <a:t>•	Necessity of ensuring privacy, network and personal security to power the next stage of the App Economy</a:t>
            </a:r>
          </a:p>
          <a:p>
            <a:pPr marL="354013" indent="-354013" algn="just"/>
            <a:r>
              <a:rPr lang="en-US" dirty="0"/>
              <a:t>•	Ensuring privacy, trust and security across the value chain,  (from networks to services, apps and devices)</a:t>
            </a:r>
          </a:p>
          <a:p>
            <a:pPr marL="354013" indent="-354013" algn="just"/>
            <a:r>
              <a:rPr lang="en-US" dirty="0"/>
              <a:t>•	Interplay with basic rights, competition law (proposed new Australian competition right related to privacy), need for safety and security</a:t>
            </a:r>
          </a:p>
          <a:p>
            <a:pPr marL="354013" indent="-354013" algn="just"/>
            <a:r>
              <a:rPr lang="en-US" dirty="0"/>
              <a:t>•	Should consumers be allowed to be anonymous online (this might be tricky to address as it will likely depend on the political and social environment of a country. The purpose is not to provide an answer but to raise the issue)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6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2642"/>
              </p:ext>
            </p:extLst>
          </p:nvPr>
        </p:nvGraphicFramePr>
        <p:xfrm>
          <a:off x="1068746" y="90152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746" y="90152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429" y="1653065"/>
            <a:ext cx="111659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POWERING THE Digital ECONOMY: regulatory approaches to securing consumer privacy, trust and security </a:t>
            </a:r>
            <a:endParaRPr lang="en-US" sz="2400" b="1" dirty="0" smtClean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2400" dirty="0" smtClean="0"/>
              <a:t>Understanding </a:t>
            </a:r>
            <a:r>
              <a:rPr lang="en-US" sz="2400" dirty="0"/>
              <a:t>online (data) business models/data markets</a:t>
            </a:r>
          </a:p>
          <a:p>
            <a:r>
              <a:rPr lang="en-US" sz="2400" dirty="0"/>
              <a:t>•	Two-sided markets (telco, apps and data providers) </a:t>
            </a:r>
          </a:p>
          <a:p>
            <a:r>
              <a:rPr lang="en-US" sz="2400" dirty="0"/>
              <a:t>•	How online service (apps) providers make money?</a:t>
            </a:r>
          </a:p>
          <a:p>
            <a:r>
              <a:rPr lang="en-US" sz="2400" dirty="0"/>
              <a:t>•	Who owns your data?  (defining SMP in this market)</a:t>
            </a:r>
          </a:p>
          <a:p>
            <a:r>
              <a:rPr lang="en-US" sz="2400" dirty="0"/>
              <a:t>•	Who controls your data? </a:t>
            </a:r>
          </a:p>
          <a:p>
            <a:r>
              <a:rPr lang="en-US" sz="2400" dirty="0"/>
              <a:t>•	What are the pressure points?</a:t>
            </a:r>
          </a:p>
          <a:p>
            <a:r>
              <a:rPr lang="en-US" sz="2400" dirty="0"/>
              <a:t>•	If the service is free, then you are the product</a:t>
            </a:r>
          </a:p>
          <a:p>
            <a:r>
              <a:rPr lang="en-US" sz="2400" dirty="0"/>
              <a:t>o	Openness and transparency on the use of the data to build trust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201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2642"/>
              </p:ext>
            </p:extLst>
          </p:nvPr>
        </p:nvGraphicFramePr>
        <p:xfrm>
          <a:off x="1068746" y="90152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746" y="90152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429" y="1476084"/>
            <a:ext cx="117985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POWERING THE Digital ECONOMY: regulatory approaches to securing consumer privacy, trust and security </a:t>
            </a:r>
            <a:endParaRPr lang="en-US" sz="2400" b="1" dirty="0" smtClean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2000" dirty="0"/>
              <a:t>Examining exemplar models of ensuring protection, privacy and trust </a:t>
            </a:r>
          </a:p>
          <a:p>
            <a:endParaRPr lang="en-US" sz="2000" dirty="0"/>
          </a:p>
          <a:p>
            <a:pPr marL="265113" indent="-265113"/>
            <a:r>
              <a:rPr lang="en-US" sz="2000" dirty="0"/>
              <a:t>•	Understanding the GDPR and its implications for European consumer (businesses and individuals), Implications of GDPR for countries in other regions and with a focus on Asia-Pacific and enforcement measures </a:t>
            </a:r>
          </a:p>
          <a:p>
            <a:pPr marL="265113" indent="-265113"/>
            <a:r>
              <a:rPr lang="en-US" sz="2000" dirty="0"/>
              <a:t>•	EU (GDPR) versus US vs others – will European regulation be de facto global regulation</a:t>
            </a:r>
          </a:p>
          <a:p>
            <a:pPr marL="265113" indent="-265113"/>
            <a:r>
              <a:rPr lang="en-US" sz="2000" dirty="0"/>
              <a:t>•	Finding other recent exemplar legal and regulatory models from the different regions</a:t>
            </a:r>
          </a:p>
          <a:p>
            <a:pPr marL="265113" indent="-265113"/>
            <a:r>
              <a:rPr lang="en-US" sz="2000" dirty="0"/>
              <a:t>•	Can national regulatory models work or are regional/global models needed? </a:t>
            </a:r>
          </a:p>
          <a:p>
            <a:pPr marL="265113" indent="-265113"/>
            <a:r>
              <a:rPr lang="en-US" sz="2000" dirty="0"/>
              <a:t>•	Assessing current online service providers/social media consumer protection safeguards (</a:t>
            </a:r>
            <a:r>
              <a:rPr lang="en-US" sz="2000" dirty="0" err="1"/>
              <a:t>eg</a:t>
            </a:r>
            <a:r>
              <a:rPr lang="en-US" sz="2000" dirty="0"/>
              <a:t> FB), does online platforms/industry self-regulation really work? What are the limits and how are these being addressed?</a:t>
            </a:r>
          </a:p>
          <a:p>
            <a:pPr marL="265113" indent="-265113"/>
            <a:r>
              <a:rPr lang="en-US" sz="2000" dirty="0"/>
              <a:t>•	Who’s in charge? What is the role of the ICT regulator? Facilitation/collaboration?</a:t>
            </a:r>
          </a:p>
          <a:p>
            <a:pPr marL="265113" indent="-265113"/>
            <a:r>
              <a:rPr lang="en-US" sz="2000" dirty="0"/>
              <a:t>•	What is missing? Conduct privacy impact assessment? What can be done at the policy and regulatory level?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464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2642"/>
              </p:ext>
            </p:extLst>
          </p:nvPr>
        </p:nvGraphicFramePr>
        <p:xfrm>
          <a:off x="1068746" y="90152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746" y="90152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429" y="1476084"/>
            <a:ext cx="117985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POWERING THE Digital ECONOMY: regulatory approaches to securing consumer privacy, trust and security </a:t>
            </a:r>
            <a:endParaRPr lang="en-US" sz="2400" b="1" dirty="0" smtClean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2400" dirty="0"/>
              <a:t>Ensuring consumers’ security in the digital economy (this section will only highlight the importance of security measures to ensure trust it is not intended to go into technical details)</a:t>
            </a:r>
          </a:p>
          <a:p>
            <a:endParaRPr lang="en-US" sz="2400" dirty="0"/>
          </a:p>
          <a:p>
            <a:r>
              <a:rPr lang="en-US" sz="2400" dirty="0"/>
              <a:t>•	Security measures to ensure privacy and protect data: </a:t>
            </a:r>
          </a:p>
          <a:p>
            <a:r>
              <a:rPr lang="en-US" sz="2400" dirty="0"/>
              <a:t>•	Encryption – cryptography, </a:t>
            </a:r>
            <a:r>
              <a:rPr lang="en-US" sz="2400" dirty="0" err="1"/>
              <a:t>blockchain</a:t>
            </a:r>
            <a:r>
              <a:rPr lang="en-US" sz="2400" dirty="0"/>
              <a:t>, (see GDPR recital 83 – Encryption is advised) </a:t>
            </a:r>
          </a:p>
          <a:p>
            <a:r>
              <a:rPr lang="en-US" sz="2400" dirty="0"/>
              <a:t>•	What is required from whom (industry, manufacturers, providers, regulators, </a:t>
            </a:r>
            <a:r>
              <a:rPr lang="en-US" sz="2400" dirty="0" err="1"/>
              <a:t>Gvt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833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72642"/>
              </p:ext>
            </p:extLst>
          </p:nvPr>
        </p:nvGraphicFramePr>
        <p:xfrm>
          <a:off x="1068746" y="90152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746" y="90152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429" y="1476084"/>
            <a:ext cx="117985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POWERING THE Digital ECONOMY: regulatory approaches to securing consumer privacy, trust and security </a:t>
            </a:r>
            <a:endParaRPr lang="en-US" sz="2400" b="1" dirty="0" smtClean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2400" dirty="0"/>
              <a:t>Good approaches to enhancing consumer trust and security through data protection</a:t>
            </a:r>
          </a:p>
          <a:p>
            <a:endParaRPr lang="en-US" sz="2400" dirty="0"/>
          </a:p>
          <a:p>
            <a:pPr marL="265113" indent="-265113"/>
            <a:r>
              <a:rPr lang="en-US" sz="2400" dirty="0"/>
              <a:t>•	What are the key factors to promote online innovation and growth?</a:t>
            </a:r>
          </a:p>
          <a:p>
            <a:pPr marL="265113" indent="-265113"/>
            <a:r>
              <a:rPr lang="en-US" sz="2400" dirty="0"/>
              <a:t>•	What must be avoided</a:t>
            </a:r>
          </a:p>
          <a:p>
            <a:pPr marL="265113" indent="-265113"/>
            <a:r>
              <a:rPr lang="en-US" sz="2400" dirty="0"/>
              <a:t>•	Where can Government and regulators play an important role? A holistic cross-sectoral approach versus a sector specific one</a:t>
            </a:r>
          </a:p>
          <a:p>
            <a:pPr marL="265113" indent="-265113"/>
            <a:r>
              <a:rPr lang="en-US" sz="2400" dirty="0"/>
              <a:t>•	Horizontal regulation – is there a case for dynamic digital ID to ensure trusted interactions?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096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42645"/>
              </p:ext>
            </p:extLst>
          </p:nvPr>
        </p:nvGraphicFramePr>
        <p:xfrm>
          <a:off x="1216230" y="494091"/>
          <a:ext cx="10490666" cy="203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6582316" imgH="1293990" progId="Word.Document.12">
                  <p:embed/>
                </p:oleObj>
              </mc:Choice>
              <mc:Fallback>
                <p:oleObj name="Document" r:id="rId3" imgW="6582316" imgH="1293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6230" y="494091"/>
                        <a:ext cx="10490666" cy="203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0913" y="2125013"/>
            <a:ext cx="11165983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Key questions for regulators, empowering the economy:</a:t>
            </a:r>
          </a:p>
          <a:p>
            <a:r>
              <a:rPr lang="en-US" dirty="0"/>
              <a:t> 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to ensure and secure the infrastructure to supports the digital economy (data and broadband penetration, necessary upgrades (</a:t>
            </a:r>
            <a:r>
              <a:rPr lang="en-US" dirty="0" err="1"/>
              <a:t>fiberoptic</a:t>
            </a:r>
            <a:r>
              <a:rPr lang="en-US" dirty="0"/>
              <a:t> cables, 5G etc.), data collection, data protection)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to promote privacy and security throughout the value chains of the digital economy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to help guide companies through frameworks and the adoption of international standards in their security and privacy endeavors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to help guide ICT companies in reaching markets with different privacy and security legislation (</a:t>
            </a:r>
            <a:r>
              <a:rPr lang="en-US" dirty="0" err="1"/>
              <a:t>fx</a:t>
            </a:r>
            <a:r>
              <a:rPr lang="en-US" dirty="0"/>
              <a:t> EU, Australia)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to keep up with the evolving technological advances of the ICT industry – adoption of targeted strategies vs. general principles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do regulators ensure they do enough to provide a solid framework without stifling digital/data growth?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How do regulators define success in terms of data protection and communicate this to the public/consumers to promote trust in the digitize economies?</a:t>
            </a:r>
          </a:p>
        </p:txBody>
      </p:sp>
    </p:spTree>
    <p:extLst>
      <p:ext uri="{BB962C8B-B14F-4D97-AF65-F5344CB8AC3E}">
        <p14:creationId xmlns:p14="http://schemas.microsoft.com/office/powerpoint/2010/main" val="1022663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1EB4CA-37B9-46B6-9A4A-1EE5E72A2057}"/>
</file>

<file path=customXml/itemProps2.xml><?xml version="1.0" encoding="utf-8"?>
<ds:datastoreItem xmlns:ds="http://schemas.openxmlformats.org/officeDocument/2006/customXml" ds:itemID="{57C778DC-A5E9-4C62-9EDF-114EBC78984B}"/>
</file>

<file path=customXml/itemProps3.xml><?xml version="1.0" encoding="utf-8"?>
<ds:datastoreItem xmlns:ds="http://schemas.openxmlformats.org/officeDocument/2006/customXml" ds:itemID="{1E3B5136-300F-4A22-851E-81B533A874BD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95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Document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Modethes, Porntip</dc:creator>
  <cp:lastModifiedBy>Modethes, Porntip</cp:lastModifiedBy>
  <cp:revision>6</cp:revision>
  <dcterms:created xsi:type="dcterms:W3CDTF">2018-08-07T03:41:10Z</dcterms:created>
  <dcterms:modified xsi:type="dcterms:W3CDTF">2018-08-07T06:15:28Z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