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1.xml" ContentType="application/vnd.ms-office.chartcolorstyle+xml"/>
  <Override PartName="/ppt/charts/style1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Sheet1!$E$4:$E$7</c:f>
              <c:strCache>
                <c:ptCount val="4"/>
                <c:pt idx="0">
                  <c:v>Broadcasting</c:v>
                </c:pt>
                <c:pt idx="1">
                  <c:v>Fixed Station</c:v>
                </c:pt>
                <c:pt idx="2">
                  <c:v>Microwave link</c:v>
                </c:pt>
                <c:pt idx="3">
                  <c:v>Private network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373</c:v>
                </c:pt>
                <c:pt idx="1">
                  <c:v>53</c:v>
                </c:pt>
                <c:pt idx="2">
                  <c:v>2115</c:v>
                </c:pt>
                <c:pt idx="3">
                  <c:v>1208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4A-4DDD-9051-14CAEAE2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040320"/>
        <c:axId val="185176576"/>
        <c:axId val="0"/>
      </c:bar3DChart>
      <c:catAx>
        <c:axId val="2100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76576"/>
        <c:crosses val="autoZero"/>
        <c:auto val="1"/>
        <c:lblAlgn val="ctr"/>
        <c:lblOffset val="100"/>
        <c:noMultiLvlLbl val="0"/>
      </c:catAx>
      <c:valAx>
        <c:axId val="18517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5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3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5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8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6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4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3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8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47960"/>
            <a:ext cx="866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 ASP COE TRAINING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MONITORINING RF SPECTRUM IN MODERN WIRELESS ARE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>
            <a:fillRect/>
          </a:stretch>
        </p:blipFill>
        <p:spPr bwMode="auto">
          <a:xfrm>
            <a:off x="364254" y="647960"/>
            <a:ext cx="1194382" cy="11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99" y="546100"/>
            <a:ext cx="1180360" cy="12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6936" y="1602067"/>
            <a:ext cx="811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</a:t>
            </a:r>
            <a:r>
              <a:rPr lang="en-US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2018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 MING, P.R. CHINA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54" y="3123034"/>
            <a:ext cx="105765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Spectrum Management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9666" y="5387703"/>
            <a:ext cx="4763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</a:t>
            </a:r>
            <a:r>
              <a:rPr lang="en-US" dirty="0" err="1" smtClean="0"/>
              <a:t>Kimhuy</a:t>
            </a:r>
            <a:endParaRPr lang="en-US" dirty="0" smtClean="0"/>
          </a:p>
          <a:p>
            <a:r>
              <a:rPr lang="en-US" dirty="0" smtClean="0"/>
              <a:t>Mobile: +855-12-400040</a:t>
            </a:r>
          </a:p>
          <a:p>
            <a:r>
              <a:rPr lang="en-US" dirty="0" smtClean="0"/>
              <a:t>E-mail: kimhuy.t@gmail.com</a:t>
            </a:r>
          </a:p>
          <a:p>
            <a:r>
              <a:rPr lang="en-US" dirty="0" smtClean="0"/>
              <a:t>Ministry </a:t>
            </a:r>
            <a:r>
              <a:rPr lang="en-US" dirty="0" smtClean="0"/>
              <a:t>of Post and Telecommunications </a:t>
            </a:r>
            <a:r>
              <a:rPr lang="en-US" dirty="0" smtClean="0"/>
              <a:t>(MPTC)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RF Spectrum Monitoring</a:t>
            </a:r>
            <a:br>
              <a:rPr lang="en-US" dirty="0" smtClean="0"/>
            </a:br>
            <a:r>
              <a:rPr lang="en-US" sz="2800" dirty="0" smtClean="0"/>
              <a:t>Equipment for Monitoring RF Spectrum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19516" y="1745496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Radio Monitoring Stations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6600" y="4879577"/>
            <a:ext cx="539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Manufacturer		: Rohde &amp; Schwarz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Receiver Model		: R&amp;S DDF205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Frequency Range	: 20MHz – 3GHz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Country of Product	: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GPS on the top of the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Function: Monitoring and Direction Finding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2221468"/>
            <a:ext cx="226695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43" y="2238870"/>
            <a:ext cx="4427274" cy="25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3. RF Spectrum Monitoring</a:t>
            </a:r>
            <a:br>
              <a:rPr lang="en-US" dirty="0" smtClean="0"/>
            </a:br>
            <a:r>
              <a:rPr lang="en-US" sz="2800" dirty="0" smtClean="0"/>
              <a:t>RF </a:t>
            </a:r>
            <a:r>
              <a:rPr lang="en-US" sz="2800" dirty="0"/>
              <a:t>Spectrum </a:t>
            </a:r>
            <a:r>
              <a:rPr lang="en-US" sz="2800" dirty="0" smtClean="0"/>
              <a:t>Monitoring System (Planning)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02400" y="1778000"/>
            <a:ext cx="436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A- Central Monitoring Center</a:t>
            </a:r>
          </a:p>
          <a:p>
            <a:pPr marL="292100"/>
            <a:r>
              <a:rPr lang="en-US" dirty="0" smtClean="0"/>
              <a:t>Phnom Penh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0070C0"/>
                </a:solidFill>
              </a:rPr>
              <a:t>B- Regional Monitoring </a:t>
            </a:r>
            <a:r>
              <a:rPr lang="en-US" u="sng" dirty="0" smtClean="0">
                <a:solidFill>
                  <a:srgbClr val="0070C0"/>
                </a:solidFill>
              </a:rPr>
              <a:t>Center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546100" indent="-254000">
              <a:buFont typeface="+mj-lt"/>
              <a:buAutoNum type="arabicPeriod"/>
            </a:pPr>
            <a:r>
              <a:rPr lang="en-US" dirty="0" smtClean="0"/>
              <a:t>Kampong </a:t>
            </a:r>
            <a:r>
              <a:rPr lang="en-US" dirty="0" err="1" smtClean="0"/>
              <a:t>Som</a:t>
            </a:r>
            <a:endParaRPr lang="en-US" dirty="0" smtClean="0"/>
          </a:p>
          <a:p>
            <a:pPr marL="546100" indent="-254000">
              <a:buFont typeface="+mj-lt"/>
              <a:buAutoNum type="arabicPeriod"/>
            </a:pPr>
            <a:r>
              <a:rPr lang="en-US" dirty="0" err="1" smtClean="0"/>
              <a:t>Kratie</a:t>
            </a:r>
            <a:endParaRPr lang="en-US" dirty="0" smtClean="0"/>
          </a:p>
          <a:p>
            <a:pPr marL="546100" indent="-254000">
              <a:buFont typeface="+mj-lt"/>
              <a:buAutoNum type="arabicPeriod"/>
            </a:pPr>
            <a:r>
              <a:rPr lang="en-US" dirty="0" err="1" smtClean="0"/>
              <a:t>Svay</a:t>
            </a:r>
            <a:r>
              <a:rPr lang="en-US" dirty="0" smtClean="0"/>
              <a:t> </a:t>
            </a:r>
            <a:r>
              <a:rPr lang="en-US" dirty="0" err="1" smtClean="0"/>
              <a:t>Rieng</a:t>
            </a:r>
            <a:endParaRPr lang="en-US" dirty="0" smtClean="0"/>
          </a:p>
          <a:p>
            <a:pPr marL="546100" indent="-254000">
              <a:buFont typeface="+mj-lt"/>
              <a:buAutoNum type="arabicPeriod"/>
            </a:pPr>
            <a:r>
              <a:rPr lang="en-US" dirty="0" err="1" smtClean="0"/>
              <a:t>Siem</a:t>
            </a:r>
            <a:r>
              <a:rPr lang="en-US" dirty="0" smtClean="0"/>
              <a:t> Reap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0070C0"/>
                </a:solidFill>
              </a:rPr>
              <a:t>C- Mobile Direction Finder</a:t>
            </a:r>
            <a:r>
              <a:rPr lang="en-US" dirty="0" smtClean="0">
                <a:solidFill>
                  <a:srgbClr val="0070C0"/>
                </a:solidFill>
              </a:rPr>
              <a:t> : </a:t>
            </a:r>
            <a:r>
              <a:rPr lang="en-US" dirty="0" smtClean="0"/>
              <a:t>(2 Vehicles)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Specification</a:t>
            </a:r>
          </a:p>
          <a:p>
            <a:r>
              <a:rPr lang="en-US" dirty="0" smtClean="0"/>
              <a:t>-VHF/UHF frequency Range: 20MHz-6GHz</a:t>
            </a:r>
          </a:p>
          <a:p>
            <a:r>
              <a:rPr lang="en-US" dirty="0" smtClean="0"/>
              <a:t>-System Hardware/software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361"/>
          <a:stretch/>
        </p:blipFill>
        <p:spPr>
          <a:xfrm>
            <a:off x="1489074" y="1859642"/>
            <a:ext cx="4735324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6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4618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25741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1.  RF Spectrum Management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 smtClean="0"/>
              <a:t>2.  RF Spectrum Assignment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3</a:t>
            </a:r>
            <a:r>
              <a:rPr lang="en-US" sz="2800" dirty="0"/>
              <a:t>.</a:t>
            </a:r>
            <a:r>
              <a:rPr lang="en-US" sz="2800" dirty="0" smtClean="0"/>
              <a:t>  RF Spectrum Monitoring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5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57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1. RF Spectrum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5156391"/>
            <a:ext cx="10584872" cy="10390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     TRC has autonomy to perform its administrative, regulatory and financials duties and functions</a:t>
            </a:r>
          </a:p>
          <a:p>
            <a:pPr marL="0" indent="0">
              <a:buNone/>
            </a:pPr>
            <a:r>
              <a:rPr lang="en-US" sz="1600" dirty="0" smtClean="0"/>
              <a:t>          Is independently from telecommunications operators and persons involved with the telecommunication sector.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     TRC has self-budget by considering as annex of MPTC budget.</a:t>
            </a:r>
            <a:endParaRPr lang="en-US" sz="1600" dirty="0"/>
          </a:p>
        </p:txBody>
      </p:sp>
      <p:sp>
        <p:nvSpPr>
          <p:cNvPr id="4" name="Chevron 3"/>
          <p:cNvSpPr/>
          <p:nvPr/>
        </p:nvSpPr>
        <p:spPr>
          <a:xfrm>
            <a:off x="657224" y="1952619"/>
            <a:ext cx="3574472" cy="10390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Telecommunications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251128" y="1952619"/>
            <a:ext cx="3574472" cy="10390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MPTC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889625" y="1952619"/>
            <a:ext cx="3574472" cy="10390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and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Duties of TRC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84687" y="3130260"/>
            <a:ext cx="12608" cy="64576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30228" y="3130260"/>
            <a:ext cx="12608" cy="64576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663161" y="3130260"/>
            <a:ext cx="12608" cy="64576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7225" y="3823180"/>
            <a:ext cx="416383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Royal </a:t>
            </a:r>
            <a:r>
              <a:rPr lang="en-US" sz="1600" dirty="0" err="1" smtClean="0"/>
              <a:t>Kram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NS</a:t>
            </a:r>
            <a:r>
              <a:rPr lang="km-KH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/</a:t>
            </a: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RKM</a:t>
            </a:r>
            <a:r>
              <a:rPr lang="km-KH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/</a:t>
            </a: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1215</a:t>
            </a:r>
            <a:r>
              <a:rPr lang="km-KH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/</a:t>
            </a: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017</a:t>
            </a:r>
            <a:endParaRPr lang="km-KH" sz="1600" dirty="0" smtClean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Signed on 17 Dec 2015</a:t>
            </a:r>
            <a:endParaRPr lang="en-US" sz="1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1696" y="3823180"/>
            <a:ext cx="35939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Article 5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Article 47 and 48</a:t>
            </a:r>
            <a:endParaRPr lang="en-US" sz="1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9625" y="3823180"/>
            <a:ext cx="41638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Sub degree No.45 </a:t>
            </a:r>
            <a:r>
              <a:rPr lang="en-US" sz="1600" dirty="0" err="1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R.N.Kr</a:t>
            </a: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 - B.K</a:t>
            </a:r>
            <a:endParaRPr lang="km-KH" sz="1600" dirty="0" smtClean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spcBef>
                <a:spcPts val="600"/>
              </a:spcBef>
            </a:pPr>
            <a:r>
              <a:rPr lang="km-KH" sz="1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    </a:t>
            </a: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signed on 16 Mar 2016.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Khmer OS Siemreap" panose="02000500000000020004" pitchFamily="2" charset="0"/>
                <a:cs typeface="Khmer OS Siemreap" panose="02000500000000020004" pitchFamily="2" charset="0"/>
              </a:rPr>
              <a:t>-    Article 12 of law on telecommunications</a:t>
            </a:r>
            <a:endParaRPr lang="en-US" sz="1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63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Function and Duty of MPTC and TRC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6384" y="1435296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Ministry of Posts and</a:t>
            </a:r>
          </a:p>
          <a:p>
            <a:pPr algn="ctr"/>
            <a:r>
              <a:rPr lang="en-US" dirty="0" smtClean="0"/>
              <a:t>Telecommunications (MPTC)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58716" y="1435296"/>
            <a:ext cx="5286376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Telecommunication Regulator of Cambodia</a:t>
            </a:r>
          </a:p>
          <a:p>
            <a:pPr algn="ctr"/>
            <a:r>
              <a:rPr lang="en-US" dirty="0" smtClean="0"/>
              <a:t>(TRC)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77633" y="2072606"/>
            <a:ext cx="0" cy="1210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488493" y="2206794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Determining the National Telecom and</a:t>
            </a:r>
          </a:p>
          <a:p>
            <a:pPr algn="ctr"/>
            <a:r>
              <a:rPr lang="en-US" dirty="0" smtClean="0"/>
              <a:t>ICT Policy</a:t>
            </a:r>
            <a:endParaRPr lang="en-US" dirty="0"/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1176767" y="2519520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488493" y="2970785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International Cooperation on</a:t>
            </a:r>
          </a:p>
          <a:p>
            <a:pPr algn="ctr"/>
            <a:r>
              <a:rPr lang="en-US" dirty="0" smtClean="0"/>
              <a:t>Telecommunication &amp; ICT, as State Member</a:t>
            </a:r>
            <a:endParaRPr lang="en-US" dirty="0"/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1176767" y="3283511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03820" y="2072606"/>
            <a:ext cx="0" cy="427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614680" y="2206797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Telecommunication Regulation</a:t>
            </a:r>
            <a:endParaRPr lang="en-US" dirty="0"/>
          </a:p>
        </p:txBody>
      </p:sp>
      <p:cxnSp>
        <p:nvCxnSpPr>
          <p:cNvPr id="15" name="Straight Connector 14"/>
          <p:cNvCxnSpPr>
            <a:stCxn id="14" idx="1"/>
          </p:cNvCxnSpPr>
          <p:nvPr/>
        </p:nvCxnSpPr>
        <p:spPr>
          <a:xfrm flipH="1" flipV="1">
            <a:off x="6302954" y="2519523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614680" y="2956938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Monitoring the Market and Dispute</a:t>
            </a:r>
          </a:p>
          <a:p>
            <a:pPr algn="ctr"/>
            <a:r>
              <a:rPr lang="en-US" dirty="0" smtClean="0"/>
              <a:t>Resolution</a:t>
            </a:r>
            <a:endParaRPr lang="en-US" dirty="0"/>
          </a:p>
        </p:txBody>
      </p:sp>
      <p:cxnSp>
        <p:nvCxnSpPr>
          <p:cNvPr id="17" name="Straight Connector 16"/>
          <p:cNvCxnSpPr>
            <a:stCxn id="16" idx="1"/>
          </p:cNvCxnSpPr>
          <p:nvPr/>
        </p:nvCxnSpPr>
        <p:spPr>
          <a:xfrm flipH="1" flipV="1">
            <a:off x="6302954" y="3269664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614680" y="3736778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Telecom Numbering and IP Address</a:t>
            </a:r>
            <a:endParaRPr lang="en-US" dirty="0"/>
          </a:p>
        </p:txBody>
      </p:sp>
      <p:cxnSp>
        <p:nvCxnSpPr>
          <p:cNvPr id="19" name="Straight Connector 18"/>
          <p:cNvCxnSpPr>
            <a:stCxn id="18" idx="1"/>
          </p:cNvCxnSpPr>
          <p:nvPr/>
        </p:nvCxnSpPr>
        <p:spPr>
          <a:xfrm flipH="1" flipV="1">
            <a:off x="6302954" y="4049504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614680" y="4514629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Frequency Assignment &amp; Radio Monitoring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flipH="1" flipV="1">
            <a:off x="6302954" y="4827355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14680" y="5272696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Authorization (Licensing &amp; Approval)</a:t>
            </a:r>
            <a:endParaRPr lang="en-US" dirty="0"/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 flipH="1" flipV="1">
            <a:off x="6302954" y="5585422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614680" y="6036692"/>
            <a:ext cx="4330412" cy="63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Name System Registration and Internet Café Registration</a:t>
            </a:r>
            <a:endParaRPr lang="en-US" dirty="0"/>
          </a:p>
        </p:txBody>
      </p:sp>
      <p:cxnSp>
        <p:nvCxnSpPr>
          <p:cNvPr id="25" name="Straight Connector 24"/>
          <p:cNvCxnSpPr>
            <a:stCxn id="24" idx="1"/>
          </p:cNvCxnSpPr>
          <p:nvPr/>
        </p:nvCxnSpPr>
        <p:spPr>
          <a:xfrm flipH="1" flipV="1">
            <a:off x="6302954" y="6349418"/>
            <a:ext cx="311726" cy="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6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2. RF Spectrum Assignment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9756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Frequency Harmonization and Re-farming bands in Cambodia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374877" y="1886769"/>
            <a:ext cx="2022762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382" y="1958412"/>
            <a:ext cx="11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450 MHz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374877" y="2653788"/>
            <a:ext cx="1704110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382" y="2725431"/>
            <a:ext cx="11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850 MHz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374877" y="3389908"/>
            <a:ext cx="1704110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GSM</a:t>
            </a:r>
          </a:p>
          <a:p>
            <a:pPr algn="ctr"/>
            <a:r>
              <a:rPr lang="en-US" dirty="0" smtClean="0"/>
              <a:t>60%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9382" y="3461551"/>
            <a:ext cx="11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900 MHz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374877" y="4222556"/>
            <a:ext cx="1371598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GSM</a:t>
            </a:r>
          </a:p>
          <a:p>
            <a:pPr algn="ctr"/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9382" y="4306231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1800 MHz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4877" y="4964524"/>
            <a:ext cx="169025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UMTS</a:t>
            </a:r>
          </a:p>
          <a:p>
            <a:pPr algn="ctr"/>
            <a:r>
              <a:rPr lang="en-US" dirty="0" smtClean="0"/>
              <a:t>58%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9382" y="5036167"/>
            <a:ext cx="11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2100 MHz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374877" y="5686801"/>
            <a:ext cx="4405744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LTE</a:t>
            </a:r>
          </a:p>
          <a:p>
            <a:pPr algn="ctr"/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382" y="5758444"/>
            <a:ext cx="11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2600 MHz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078987" y="3389908"/>
            <a:ext cx="1454725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UMTS</a:t>
            </a:r>
          </a:p>
          <a:p>
            <a:pPr algn="ctr"/>
            <a:r>
              <a:rPr lang="en-US" dirty="0"/>
              <a:t>4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65133" y="4966226"/>
            <a:ext cx="1454725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LTE</a:t>
            </a:r>
          </a:p>
          <a:p>
            <a:pPr algn="ctr"/>
            <a:r>
              <a:rPr lang="en-US" dirty="0" smtClean="0"/>
              <a:t>4</a:t>
            </a:r>
            <a:r>
              <a:rPr lang="en-US" dirty="0"/>
              <a:t>2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9382" y="4294457"/>
            <a:ext cx="115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1800 MHz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746475" y="4222114"/>
            <a:ext cx="2564105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LTE</a:t>
            </a:r>
          </a:p>
          <a:p>
            <a:pPr algn="ctr"/>
            <a:r>
              <a:rPr lang="en-US" dirty="0" smtClean="0"/>
              <a:t>73%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446822" y="1886769"/>
            <a:ext cx="845128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291950" y="1886769"/>
            <a:ext cx="415636" cy="512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707586" y="1886769"/>
            <a:ext cx="845128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46822" y="2653788"/>
            <a:ext cx="748144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194966" y="2653788"/>
            <a:ext cx="415636" cy="512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610602" y="2653788"/>
            <a:ext cx="748144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446824" y="3388905"/>
            <a:ext cx="1310714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757539" y="3388905"/>
            <a:ext cx="415636" cy="512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173174" y="3388905"/>
            <a:ext cx="1274620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438059" y="4233888"/>
            <a:ext cx="1620987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050008" y="4233888"/>
            <a:ext cx="424673" cy="512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446967" y="4233888"/>
            <a:ext cx="1829893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Up Arrow 44"/>
          <p:cNvSpPr/>
          <p:nvPr/>
        </p:nvSpPr>
        <p:spPr>
          <a:xfrm>
            <a:off x="7721749" y="2014726"/>
            <a:ext cx="295275" cy="29591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7998409" y="3534968"/>
            <a:ext cx="295275" cy="29591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8096396" y="4379648"/>
            <a:ext cx="295275" cy="29591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8980005" y="2005918"/>
            <a:ext cx="286433" cy="31301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9631172" y="3517865"/>
            <a:ext cx="286433" cy="31301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7721749" y="2736507"/>
            <a:ext cx="295275" cy="29591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0232554" y="4345462"/>
            <a:ext cx="286433" cy="31301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8851139" y="2770116"/>
            <a:ext cx="286433" cy="31301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438060" y="4978712"/>
            <a:ext cx="1501403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953752" y="4978712"/>
            <a:ext cx="424673" cy="512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9374776" y="4978712"/>
            <a:ext cx="1470022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438059" y="5704331"/>
            <a:ext cx="1620987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050008" y="5704331"/>
            <a:ext cx="207667" cy="5126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232554" y="5701192"/>
            <a:ext cx="1639663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0023406" y="5704331"/>
            <a:ext cx="207667" cy="5126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9257675" y="5704331"/>
            <a:ext cx="764250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TDD</a:t>
            </a:r>
          </a:p>
          <a:p>
            <a:pPr algn="ctr"/>
            <a:r>
              <a:rPr lang="en-US" sz="1400" dirty="0" smtClean="0"/>
              <a:t>40 MHz</a:t>
            </a:r>
            <a:endParaRPr lang="en-US" sz="1400" dirty="0"/>
          </a:p>
        </p:txBody>
      </p:sp>
      <p:sp>
        <p:nvSpPr>
          <p:cNvPr id="61" name="Up Arrow 60"/>
          <p:cNvSpPr/>
          <p:nvPr/>
        </p:nvSpPr>
        <p:spPr>
          <a:xfrm>
            <a:off x="8096396" y="5047941"/>
            <a:ext cx="295275" cy="29591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>
            <a:off x="8096396" y="5780623"/>
            <a:ext cx="295275" cy="29591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10111028" y="5076098"/>
            <a:ext cx="286433" cy="31301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10919519" y="5808780"/>
            <a:ext cx="286433" cy="31301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-Right Arrow 64"/>
          <p:cNvSpPr/>
          <p:nvPr/>
        </p:nvSpPr>
        <p:spPr>
          <a:xfrm>
            <a:off x="5382484" y="3465093"/>
            <a:ext cx="1970217" cy="1193387"/>
          </a:xfrm>
          <a:prstGeom prst="leftRightArrow">
            <a:avLst>
              <a:gd name="adj1" fmla="val 50000"/>
              <a:gd name="adj2" fmla="val 24821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666873" y="3782755"/>
            <a:ext cx="397042" cy="5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2G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6169071" y="3782755"/>
            <a:ext cx="397042" cy="5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3G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6638017" y="3782755"/>
            <a:ext cx="397042" cy="5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4G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7350566" y="1684761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450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9233334" y="1684761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470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7954338" y="1684761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460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8612794" y="1684761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460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7364065" y="2453783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825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7883614" y="2453783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835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7356394" y="318786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880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8418151" y="318786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915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9064537" y="318786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925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10126294" y="318786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960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7356394" y="4030550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1710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8646755" y="4030550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1785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9335109" y="4030550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1805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10866109" y="4030550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1880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8520156" y="2453783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870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9003609" y="2453783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880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356394" y="476388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1920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8538467" y="476388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1980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9262122" y="476388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2110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10444195" y="4763887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2170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7355296" y="5488514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2500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8645657" y="5488514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2570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10134579" y="5488514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2620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11424940" y="5488514"/>
            <a:ext cx="57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2690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00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5799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2. RF Spectrum Assignment</a:t>
            </a:r>
            <a:br>
              <a:rPr lang="en-US" dirty="0" smtClean="0"/>
            </a:br>
            <a:r>
              <a:rPr lang="en-US" sz="2800" dirty="0" smtClean="0"/>
              <a:t>Cambodia Band Plan on 700MHz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582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APT 700MHz No. APT/AWF-09/REP-14, September 2010 Almost 10</a:t>
            </a:r>
          </a:p>
          <a:p>
            <a:pPr algn="ctr"/>
            <a:r>
              <a:rPr lang="en-US" dirty="0" smtClean="0"/>
              <a:t>Years from WRC identification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05522" y="2490537"/>
            <a:ext cx="400651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DTV 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0482" y="2498463"/>
            <a:ext cx="388620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MHz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968" y="21897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51280" y="21897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1446" y="29590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4758" y="29590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20801" y="3585405"/>
            <a:ext cx="98697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According to Council Minister No. </a:t>
            </a:r>
            <a:r>
              <a:rPr lang="en-US" sz="2000" dirty="0" smtClean="0"/>
              <a:t>1165</a:t>
            </a:r>
            <a:r>
              <a:rPr lang="en-US" dirty="0" smtClean="0"/>
              <a:t> SCD.PH dated 09 October 2015, we are planning to re-farm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    700MHz from TV Broadcasting to Mobile Broadband Service.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0556" y="4664211"/>
            <a:ext cx="9889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Since 2016, It would be no new license for broadcasting stations in range 694 – 806 MHz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Update the information on re-farming the range 694 – 806 MHz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Cambodia will fully switch off analogue broadcasting by 2020 – 2023.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5799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2. RF Spectrum Assignment</a:t>
            </a:r>
            <a:br>
              <a:rPr lang="en-US" dirty="0" smtClean="0"/>
            </a:br>
            <a:r>
              <a:rPr lang="en-US" sz="2800" dirty="0" smtClean="0"/>
              <a:t>Number of RF Licenses in 2017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330911"/>
              </p:ext>
            </p:extLst>
          </p:nvPr>
        </p:nvGraphicFramePr>
        <p:xfrm>
          <a:off x="1359561" y="2804065"/>
          <a:ext cx="3308684" cy="209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524">
                  <a:extLst>
                    <a:ext uri="{9D8B030D-6E8A-4147-A177-3AD203B41FA5}">
                      <a16:colId xmlns:a16="http://schemas.microsoft.com/office/drawing/2014/main" xmlns="" val="2128248291"/>
                    </a:ext>
                  </a:extLst>
                </a:gridCol>
                <a:gridCol w="1349263">
                  <a:extLst>
                    <a:ext uri="{9D8B030D-6E8A-4147-A177-3AD203B41FA5}">
                      <a16:colId xmlns:a16="http://schemas.microsoft.com/office/drawing/2014/main" xmlns="" val="2410166310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xmlns="" val="1407544430"/>
                    </a:ext>
                  </a:extLst>
                </a:gridCol>
              </a:tblGrid>
              <a:tr h="418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Broadcasting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51202639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Fixed Station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80604129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Microwave link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76466305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Private network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72693700"/>
                  </a:ext>
                </a:extLst>
              </a:tr>
              <a:tr h="4189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49108309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646958"/>
              </p:ext>
            </p:extLst>
          </p:nvPr>
        </p:nvGraphicFramePr>
        <p:xfrm>
          <a:off x="5109402" y="1652399"/>
          <a:ext cx="5418221" cy="32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5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-17827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3. RF </a:t>
            </a:r>
            <a:r>
              <a:rPr lang="en-US" dirty="0"/>
              <a:t>Spectrum</a:t>
            </a:r>
            <a:r>
              <a:rPr lang="en-US" dirty="0" smtClean="0"/>
              <a:t> Monitoring</a:t>
            </a:r>
            <a:br>
              <a:rPr lang="en-US" dirty="0" smtClean="0"/>
            </a:br>
            <a:r>
              <a:rPr lang="en-US" sz="2800" dirty="0" smtClean="0"/>
              <a:t>Equipment for Monitoring RF Spectrum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1839" y="1591181"/>
            <a:ext cx="518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Fixed Radio Monitoring Station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2766" y="3932365"/>
            <a:ext cx="338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Low- Band: 20MHz ~ 700MHz</a:t>
            </a:r>
          </a:p>
          <a:p>
            <a:r>
              <a:rPr lang="en-US" dirty="0" smtClean="0"/>
              <a:t>Middle-Band: 700MHz ~ 3GHz</a:t>
            </a:r>
          </a:p>
          <a:p>
            <a:r>
              <a:rPr lang="en-US" dirty="0" smtClean="0"/>
              <a:t>High-Band: 3GHz ~ 6GHz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2116" y="5452307"/>
            <a:ext cx="520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DF Antenna: ADDF-6G3B (Low, Middle, High Band)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Antenna Height: 6.85m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Ground Level: 34.85m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6136" y="4724522"/>
            <a:ext cx="3982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Model: MDFS-6A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RF Receiver: MD6672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Freq. Range: 20MHz-6GHz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Tuning Resolution: 1Hz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Freq. Scan: Up to 1500Ch./sec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2053202"/>
            <a:ext cx="2488696" cy="325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60" y="1728389"/>
            <a:ext cx="2343150" cy="2752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646" y="2054524"/>
            <a:ext cx="1478715" cy="15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3. RF Spectrum Monitoring</a:t>
            </a:r>
            <a:br>
              <a:rPr lang="en-US" dirty="0" smtClean="0"/>
            </a:br>
            <a:r>
              <a:rPr lang="en-US" sz="2800" dirty="0" smtClean="0"/>
              <a:t>Equipment for Monitoring RF Spectrum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65300" y="154813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Fixed Radio Monitoring Station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0222" y="4709626"/>
            <a:ext cx="462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Manufacturer		: Rohde &amp; Schwarz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Receiver Model		: R&amp;S DDF205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Frequency Range	: 20MHz – 3GHz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Country of Product1	: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Antenna Height: 45cm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Function: Monitoring and Direction Finding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r="972" b="1778"/>
          <a:stretch/>
        </p:blipFill>
        <p:spPr>
          <a:xfrm>
            <a:off x="5572122" y="2497327"/>
            <a:ext cx="1349378" cy="196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37" y="2132012"/>
            <a:ext cx="3141663" cy="4257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474" y="1776328"/>
            <a:ext cx="2343150" cy="281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454399" y="2510027"/>
            <a:ext cx="2155823" cy="4254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87659-251B-483C-AC56-2264AE467BEE}"/>
</file>

<file path=customXml/itemProps2.xml><?xml version="1.0" encoding="utf-8"?>
<ds:datastoreItem xmlns:ds="http://schemas.openxmlformats.org/officeDocument/2006/customXml" ds:itemID="{9386E247-71DB-4E45-A794-B9ACDA0C8A97}"/>
</file>

<file path=customXml/itemProps3.xml><?xml version="1.0" encoding="utf-8"?>
<ds:datastoreItem xmlns:ds="http://schemas.openxmlformats.org/officeDocument/2006/customXml" ds:itemID="{93DBC905-0C58-4FCD-9EE2-E89489D661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565</Words>
  <Application>Microsoft Office PowerPoint</Application>
  <PresentationFormat>Custom</PresentationFormat>
  <Paragraphs>177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Contents</vt:lpstr>
      <vt:lpstr>1. RF Spectrum Management</vt:lpstr>
      <vt:lpstr>Function and Duty of MPTC and TRC</vt:lpstr>
      <vt:lpstr>2. RF Spectrum Assignment</vt:lpstr>
      <vt:lpstr>2. RF Spectrum Assignment Cambodia Band Plan on 700MHz</vt:lpstr>
      <vt:lpstr>2. RF Spectrum Assignment Number of RF Licenses in 2017</vt:lpstr>
      <vt:lpstr>3. RF Spectrum Monitoring Equipment for Monitoring RF Spectrum</vt:lpstr>
      <vt:lpstr>3. RF Spectrum Monitoring Equipment for Monitoring RF Spectrum</vt:lpstr>
      <vt:lpstr>3. RF Spectrum Monitoring Equipment for Monitoring RF Spectrum</vt:lpstr>
      <vt:lpstr>3. RF Spectrum Monitoring RF Spectrum Monitoring System (Planning)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 Chandara</dc:creator>
  <cp:lastModifiedBy>macaron</cp:lastModifiedBy>
  <cp:revision>35</cp:revision>
  <dcterms:created xsi:type="dcterms:W3CDTF">2018-04-16T12:22:42Z</dcterms:created>
  <dcterms:modified xsi:type="dcterms:W3CDTF">2018-04-17T05:09:38Z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