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4.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7.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diagrams/quickStyle1.xml" ContentType="application/vnd.openxmlformats-officedocument.drawingml.diagramStyle+xml"/>
  <Override PartName="/ppt/diagrams/layout1.xml" ContentType="application/vnd.openxmlformats-officedocument.drawingml.diagramLayout+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drawing1.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2" r:id="rId3"/>
    <p:sldId id="263" r:id="rId4"/>
    <p:sldId id="264" r:id="rId5"/>
    <p:sldId id="265" r:id="rId6"/>
    <p:sldId id="266" r:id="rId7"/>
    <p:sldId id="257" r:id="rId8"/>
    <p:sldId id="258" r:id="rId9"/>
    <p:sldId id="269" r:id="rId10"/>
    <p:sldId id="268" r:id="rId11"/>
    <p:sldId id="259" r:id="rId12"/>
    <p:sldId id="260" r:id="rId13"/>
    <p:sldId id="261"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15C402-12E2-4F48-8AC8-AAED20DB96C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20A7A552-4A0B-4510-B877-6200105F50EF}">
      <dgm:prSet phldrT="[Text]" custT="1"/>
      <dgm:spPr/>
      <dgm:t>
        <a:bodyPr/>
        <a:lstStyle/>
        <a:p>
          <a:r>
            <a:rPr lang="en-US" sz="1800" dirty="0"/>
            <a:t>Evaluate existing assigned systems</a:t>
          </a:r>
        </a:p>
      </dgm:t>
    </dgm:pt>
    <dgm:pt modelId="{408AB832-0384-4CF3-80CF-545BAF569B0C}" type="parTrans" cxnId="{2F4208F2-5927-471C-845D-C99C85E0315C}">
      <dgm:prSet/>
      <dgm:spPr/>
      <dgm:t>
        <a:bodyPr/>
        <a:lstStyle/>
        <a:p>
          <a:endParaRPr lang="en-US" sz="1800"/>
        </a:p>
      </dgm:t>
    </dgm:pt>
    <dgm:pt modelId="{191559E5-0CE7-4F29-A5BB-20E4271919DC}" type="sibTrans" cxnId="{2F4208F2-5927-471C-845D-C99C85E0315C}">
      <dgm:prSet/>
      <dgm:spPr/>
      <dgm:t>
        <a:bodyPr/>
        <a:lstStyle/>
        <a:p>
          <a:endParaRPr lang="en-US" sz="1800"/>
        </a:p>
      </dgm:t>
    </dgm:pt>
    <dgm:pt modelId="{1AD5C42F-79B3-432C-8EF9-086D29750844}">
      <dgm:prSet phldrT="[Text]" custT="1"/>
      <dgm:spPr/>
      <dgm:t>
        <a:bodyPr/>
        <a:lstStyle/>
        <a:p>
          <a:r>
            <a:rPr lang="en-US" sz="1800" dirty="0"/>
            <a:t>Check and analyze its factors </a:t>
          </a:r>
        </a:p>
        <a:p>
          <a:r>
            <a:rPr lang="en-US" sz="1800" dirty="0"/>
            <a:t>B,S,T</a:t>
          </a:r>
        </a:p>
      </dgm:t>
    </dgm:pt>
    <dgm:pt modelId="{67E49799-8AB1-40B6-A3FE-2F04989DCDE6}" type="parTrans" cxnId="{A4953BE8-D259-44BD-9E2B-F3A5FC7F7684}">
      <dgm:prSet/>
      <dgm:spPr/>
      <dgm:t>
        <a:bodyPr/>
        <a:lstStyle/>
        <a:p>
          <a:endParaRPr lang="en-US" sz="1800"/>
        </a:p>
      </dgm:t>
    </dgm:pt>
    <dgm:pt modelId="{54FCD1D6-2690-4287-88BB-9048FBA35CF4}" type="sibTrans" cxnId="{A4953BE8-D259-44BD-9E2B-F3A5FC7F7684}">
      <dgm:prSet/>
      <dgm:spPr/>
      <dgm:t>
        <a:bodyPr/>
        <a:lstStyle/>
        <a:p>
          <a:endParaRPr lang="en-US" sz="1800"/>
        </a:p>
      </dgm:t>
    </dgm:pt>
    <dgm:pt modelId="{F4DD8D07-45CA-40E9-A5BE-523E770B909A}">
      <dgm:prSet phldrT="[Text]" custT="1"/>
      <dgm:spPr/>
      <dgm:t>
        <a:bodyPr/>
        <a:lstStyle/>
        <a:p>
          <a:r>
            <a:rPr lang="en-US" sz="1800" dirty="0"/>
            <a:t>Make reassignment decision</a:t>
          </a:r>
        </a:p>
      </dgm:t>
    </dgm:pt>
    <dgm:pt modelId="{33606D51-732B-4980-8222-BF26B1BEAAA7}" type="parTrans" cxnId="{22EAD180-18E7-4CA3-B4B4-7BC339AEA1D5}">
      <dgm:prSet/>
      <dgm:spPr/>
      <dgm:t>
        <a:bodyPr/>
        <a:lstStyle/>
        <a:p>
          <a:endParaRPr lang="en-US" sz="1800"/>
        </a:p>
      </dgm:t>
    </dgm:pt>
    <dgm:pt modelId="{AAA6A2DD-81FC-4C2C-8BA4-BA7499CA458B}" type="sibTrans" cxnId="{22EAD180-18E7-4CA3-B4B4-7BC339AEA1D5}">
      <dgm:prSet/>
      <dgm:spPr/>
      <dgm:t>
        <a:bodyPr/>
        <a:lstStyle/>
        <a:p>
          <a:endParaRPr lang="en-US" sz="1800"/>
        </a:p>
      </dgm:t>
    </dgm:pt>
    <dgm:pt modelId="{61336424-51B2-49D2-B520-83C6B4E9F3F3}">
      <dgm:prSet phldrT="[Text]" custT="1"/>
      <dgm:spPr/>
      <dgm:t>
        <a:bodyPr/>
        <a:lstStyle/>
        <a:p>
          <a:r>
            <a:rPr lang="en-US" sz="1800" dirty="0"/>
            <a:t>Make assumption before make assumption</a:t>
          </a:r>
        </a:p>
      </dgm:t>
    </dgm:pt>
    <dgm:pt modelId="{F156961C-358D-4AD1-BFD9-FD1BD249A72A}" type="parTrans" cxnId="{1D750476-4092-49FE-82F1-BA573FAC9A38}">
      <dgm:prSet/>
      <dgm:spPr/>
      <dgm:t>
        <a:bodyPr/>
        <a:lstStyle/>
        <a:p>
          <a:endParaRPr lang="en-US" sz="1800"/>
        </a:p>
      </dgm:t>
    </dgm:pt>
    <dgm:pt modelId="{86A8369B-DB0D-4223-8A45-1011C206CC0F}" type="sibTrans" cxnId="{1D750476-4092-49FE-82F1-BA573FAC9A38}">
      <dgm:prSet/>
      <dgm:spPr/>
      <dgm:t>
        <a:bodyPr/>
        <a:lstStyle/>
        <a:p>
          <a:endParaRPr lang="en-US" sz="1800"/>
        </a:p>
      </dgm:t>
    </dgm:pt>
    <dgm:pt modelId="{697A6371-EF9A-4E1B-99DA-BBBD6F452ED5}">
      <dgm:prSet phldrT="[Text]" custT="1"/>
      <dgm:spPr/>
      <dgm:t>
        <a:bodyPr/>
        <a:lstStyle/>
        <a:p>
          <a:r>
            <a:rPr lang="en-US" sz="1800" dirty="0"/>
            <a:t>Make reassignment </a:t>
          </a:r>
        </a:p>
      </dgm:t>
    </dgm:pt>
    <dgm:pt modelId="{133A665E-852F-44BA-AE85-94A59E68C11C}" type="parTrans" cxnId="{2F48C708-44F3-4BD3-A702-C69CAC1876EC}">
      <dgm:prSet/>
      <dgm:spPr/>
      <dgm:t>
        <a:bodyPr/>
        <a:lstStyle/>
        <a:p>
          <a:endParaRPr lang="en-US" sz="1800"/>
        </a:p>
      </dgm:t>
    </dgm:pt>
    <dgm:pt modelId="{9D834006-39F0-4D24-A5B2-1B0637201A00}" type="sibTrans" cxnId="{2F48C708-44F3-4BD3-A702-C69CAC1876EC}">
      <dgm:prSet/>
      <dgm:spPr/>
      <dgm:t>
        <a:bodyPr/>
        <a:lstStyle/>
        <a:p>
          <a:endParaRPr lang="en-US" sz="1800"/>
        </a:p>
      </dgm:t>
    </dgm:pt>
    <dgm:pt modelId="{6B6CE71E-324E-4912-8938-F4DE425DEC75}" type="pres">
      <dgm:prSet presAssocID="{9815C402-12E2-4F48-8AC8-AAED20DB96CD}" presName="cycle" presStyleCnt="0">
        <dgm:presLayoutVars>
          <dgm:dir/>
          <dgm:resizeHandles val="exact"/>
        </dgm:presLayoutVars>
      </dgm:prSet>
      <dgm:spPr/>
    </dgm:pt>
    <dgm:pt modelId="{3BE41B9C-97DD-4018-BBD1-93A0755E9D8D}" type="pres">
      <dgm:prSet presAssocID="{20A7A552-4A0B-4510-B877-6200105F50EF}" presName="node" presStyleLbl="node1" presStyleIdx="0" presStyleCnt="5" custScaleX="127371" custScaleY="152183" custRadScaleRad="87052" custRadScaleInc="0">
        <dgm:presLayoutVars>
          <dgm:bulletEnabled val="1"/>
        </dgm:presLayoutVars>
      </dgm:prSet>
      <dgm:spPr/>
    </dgm:pt>
    <dgm:pt modelId="{A3BC5617-D4AF-488C-8880-E7F4828ED0BA}" type="pres">
      <dgm:prSet presAssocID="{20A7A552-4A0B-4510-B877-6200105F50EF}" presName="spNode" presStyleCnt="0"/>
      <dgm:spPr/>
    </dgm:pt>
    <dgm:pt modelId="{1006CAAD-D608-4F08-A08F-BDCE2AF09E8A}" type="pres">
      <dgm:prSet presAssocID="{191559E5-0CE7-4F29-A5BB-20E4271919DC}" presName="sibTrans" presStyleLbl="sibTrans1D1" presStyleIdx="0" presStyleCnt="5"/>
      <dgm:spPr/>
    </dgm:pt>
    <dgm:pt modelId="{91EB4121-D0B2-4159-807B-C4EB84293A28}" type="pres">
      <dgm:prSet presAssocID="{1AD5C42F-79B3-432C-8EF9-086D29750844}" presName="node" presStyleLbl="node1" presStyleIdx="1" presStyleCnt="5" custScaleX="143703" custScaleY="115158" custRadScaleRad="109961" custRadScaleInc="8310">
        <dgm:presLayoutVars>
          <dgm:bulletEnabled val="1"/>
        </dgm:presLayoutVars>
      </dgm:prSet>
      <dgm:spPr/>
    </dgm:pt>
    <dgm:pt modelId="{83157D20-199D-404E-A3CD-3D407840FE65}" type="pres">
      <dgm:prSet presAssocID="{1AD5C42F-79B3-432C-8EF9-086D29750844}" presName="spNode" presStyleCnt="0"/>
      <dgm:spPr/>
    </dgm:pt>
    <dgm:pt modelId="{EF0BF927-BC55-4802-9A88-B25915845B09}" type="pres">
      <dgm:prSet presAssocID="{54FCD1D6-2690-4287-88BB-9048FBA35CF4}" presName="sibTrans" presStyleLbl="sibTrans1D1" presStyleIdx="1" presStyleCnt="5"/>
      <dgm:spPr/>
    </dgm:pt>
    <dgm:pt modelId="{C37E801A-F1C8-4FDA-9CA1-3D470D1C7B6C}" type="pres">
      <dgm:prSet presAssocID="{F4DD8D07-45CA-40E9-A5BE-523E770B909A}" presName="node" presStyleLbl="node1" presStyleIdx="2" presStyleCnt="5" custScaleX="120548" custRadScaleRad="108484" custRadScaleInc="-32945">
        <dgm:presLayoutVars>
          <dgm:bulletEnabled val="1"/>
        </dgm:presLayoutVars>
      </dgm:prSet>
      <dgm:spPr/>
    </dgm:pt>
    <dgm:pt modelId="{F2DEE077-195C-4F0F-95B1-6AE86FAE0D18}" type="pres">
      <dgm:prSet presAssocID="{F4DD8D07-45CA-40E9-A5BE-523E770B909A}" presName="spNode" presStyleCnt="0"/>
      <dgm:spPr/>
    </dgm:pt>
    <dgm:pt modelId="{93D6D026-E7F6-4DA0-904F-BBD958B3627D}" type="pres">
      <dgm:prSet presAssocID="{AAA6A2DD-81FC-4C2C-8BA4-BA7499CA458B}" presName="sibTrans" presStyleLbl="sibTrans1D1" presStyleIdx="2" presStyleCnt="5"/>
      <dgm:spPr/>
    </dgm:pt>
    <dgm:pt modelId="{5E96493D-F290-432F-A2BD-DCBC0F19351D}" type="pres">
      <dgm:prSet presAssocID="{61336424-51B2-49D2-B520-83C6B4E9F3F3}" presName="node" presStyleLbl="node1" presStyleIdx="3" presStyleCnt="5" custScaleX="168645" custScaleY="109944">
        <dgm:presLayoutVars>
          <dgm:bulletEnabled val="1"/>
        </dgm:presLayoutVars>
      </dgm:prSet>
      <dgm:spPr/>
    </dgm:pt>
    <dgm:pt modelId="{3F0E33F2-B786-4ECC-8D17-F9CF999F7755}" type="pres">
      <dgm:prSet presAssocID="{61336424-51B2-49D2-B520-83C6B4E9F3F3}" presName="spNode" presStyleCnt="0"/>
      <dgm:spPr/>
    </dgm:pt>
    <dgm:pt modelId="{9ADD29BD-499F-4637-86CE-54EE0768D99D}" type="pres">
      <dgm:prSet presAssocID="{86A8369B-DB0D-4223-8A45-1011C206CC0F}" presName="sibTrans" presStyleLbl="sibTrans1D1" presStyleIdx="3" presStyleCnt="5"/>
      <dgm:spPr/>
    </dgm:pt>
    <dgm:pt modelId="{9E2E5671-80EB-45D4-829D-F940DB31071F}" type="pres">
      <dgm:prSet presAssocID="{697A6371-EF9A-4E1B-99DA-BBBD6F452ED5}" presName="node" presStyleLbl="node1" presStyleIdx="4" presStyleCnt="5" custScaleX="124482" custScaleY="119918" custRadScaleRad="105107" custRadScaleInc="-16449">
        <dgm:presLayoutVars>
          <dgm:bulletEnabled val="1"/>
        </dgm:presLayoutVars>
      </dgm:prSet>
      <dgm:spPr/>
    </dgm:pt>
    <dgm:pt modelId="{755172B2-5666-4D68-8040-BC64398D63EA}" type="pres">
      <dgm:prSet presAssocID="{697A6371-EF9A-4E1B-99DA-BBBD6F452ED5}" presName="spNode" presStyleCnt="0"/>
      <dgm:spPr/>
    </dgm:pt>
    <dgm:pt modelId="{B348263E-9F8B-470D-A778-D2D1FD20C550}" type="pres">
      <dgm:prSet presAssocID="{9D834006-39F0-4D24-A5B2-1B0637201A00}" presName="sibTrans" presStyleLbl="sibTrans1D1" presStyleIdx="4" presStyleCnt="5"/>
      <dgm:spPr/>
    </dgm:pt>
  </dgm:ptLst>
  <dgm:cxnLst>
    <dgm:cxn modelId="{2F48C708-44F3-4BD3-A702-C69CAC1876EC}" srcId="{9815C402-12E2-4F48-8AC8-AAED20DB96CD}" destId="{697A6371-EF9A-4E1B-99DA-BBBD6F452ED5}" srcOrd="4" destOrd="0" parTransId="{133A665E-852F-44BA-AE85-94A59E68C11C}" sibTransId="{9D834006-39F0-4D24-A5B2-1B0637201A00}"/>
    <dgm:cxn modelId="{60B18C0A-2B36-4679-B5E5-FB42EBE97DCD}" type="presOf" srcId="{54FCD1D6-2690-4287-88BB-9048FBA35CF4}" destId="{EF0BF927-BC55-4802-9A88-B25915845B09}" srcOrd="0" destOrd="0" presId="urn:microsoft.com/office/officeart/2005/8/layout/cycle5"/>
    <dgm:cxn modelId="{20774F43-F5EC-4809-BB5C-EDC22A075651}" type="presOf" srcId="{20A7A552-4A0B-4510-B877-6200105F50EF}" destId="{3BE41B9C-97DD-4018-BBD1-93A0755E9D8D}" srcOrd="0" destOrd="0" presId="urn:microsoft.com/office/officeart/2005/8/layout/cycle5"/>
    <dgm:cxn modelId="{9331D964-9CDA-49BF-9FC4-090A92A2F704}" type="presOf" srcId="{9815C402-12E2-4F48-8AC8-AAED20DB96CD}" destId="{6B6CE71E-324E-4912-8938-F4DE425DEC75}" srcOrd="0" destOrd="0" presId="urn:microsoft.com/office/officeart/2005/8/layout/cycle5"/>
    <dgm:cxn modelId="{1D750476-4092-49FE-82F1-BA573FAC9A38}" srcId="{9815C402-12E2-4F48-8AC8-AAED20DB96CD}" destId="{61336424-51B2-49D2-B520-83C6B4E9F3F3}" srcOrd="3" destOrd="0" parTransId="{F156961C-358D-4AD1-BFD9-FD1BD249A72A}" sibTransId="{86A8369B-DB0D-4223-8A45-1011C206CC0F}"/>
    <dgm:cxn modelId="{22EAD180-18E7-4CA3-B4B4-7BC339AEA1D5}" srcId="{9815C402-12E2-4F48-8AC8-AAED20DB96CD}" destId="{F4DD8D07-45CA-40E9-A5BE-523E770B909A}" srcOrd="2" destOrd="0" parTransId="{33606D51-732B-4980-8222-BF26B1BEAAA7}" sibTransId="{AAA6A2DD-81FC-4C2C-8BA4-BA7499CA458B}"/>
    <dgm:cxn modelId="{D22DA592-6F08-4C6F-8AF9-5CCF2D63E2DA}" type="presOf" srcId="{86A8369B-DB0D-4223-8A45-1011C206CC0F}" destId="{9ADD29BD-499F-4637-86CE-54EE0768D99D}" srcOrd="0" destOrd="0" presId="urn:microsoft.com/office/officeart/2005/8/layout/cycle5"/>
    <dgm:cxn modelId="{2281539A-6A15-4965-BE5D-A4458988EAA9}" type="presOf" srcId="{AAA6A2DD-81FC-4C2C-8BA4-BA7499CA458B}" destId="{93D6D026-E7F6-4DA0-904F-BBD958B3627D}" srcOrd="0" destOrd="0" presId="urn:microsoft.com/office/officeart/2005/8/layout/cycle5"/>
    <dgm:cxn modelId="{EFE3B8AF-4381-480D-A414-D19E7AF9BAA2}" type="presOf" srcId="{191559E5-0CE7-4F29-A5BB-20E4271919DC}" destId="{1006CAAD-D608-4F08-A08F-BDCE2AF09E8A}" srcOrd="0" destOrd="0" presId="urn:microsoft.com/office/officeart/2005/8/layout/cycle5"/>
    <dgm:cxn modelId="{25663FB7-2184-4053-8B10-81F5B1F0AF6A}" type="presOf" srcId="{61336424-51B2-49D2-B520-83C6B4E9F3F3}" destId="{5E96493D-F290-432F-A2BD-DCBC0F19351D}" srcOrd="0" destOrd="0" presId="urn:microsoft.com/office/officeart/2005/8/layout/cycle5"/>
    <dgm:cxn modelId="{92A683B9-2AB3-4421-89BB-6158235481B4}" type="presOf" srcId="{9D834006-39F0-4D24-A5B2-1B0637201A00}" destId="{B348263E-9F8B-470D-A778-D2D1FD20C550}" srcOrd="0" destOrd="0" presId="urn:microsoft.com/office/officeart/2005/8/layout/cycle5"/>
    <dgm:cxn modelId="{10E9FFE2-E797-4334-B54F-7B1934EDD765}" type="presOf" srcId="{F4DD8D07-45CA-40E9-A5BE-523E770B909A}" destId="{C37E801A-F1C8-4FDA-9CA1-3D470D1C7B6C}" srcOrd="0" destOrd="0" presId="urn:microsoft.com/office/officeart/2005/8/layout/cycle5"/>
    <dgm:cxn modelId="{A4953BE8-D259-44BD-9E2B-F3A5FC7F7684}" srcId="{9815C402-12E2-4F48-8AC8-AAED20DB96CD}" destId="{1AD5C42F-79B3-432C-8EF9-086D29750844}" srcOrd="1" destOrd="0" parTransId="{67E49799-8AB1-40B6-A3FE-2F04989DCDE6}" sibTransId="{54FCD1D6-2690-4287-88BB-9048FBA35CF4}"/>
    <dgm:cxn modelId="{3B3DB1EA-FD92-4BDB-A4D3-5FB2FB3AFBA7}" type="presOf" srcId="{697A6371-EF9A-4E1B-99DA-BBBD6F452ED5}" destId="{9E2E5671-80EB-45D4-829D-F940DB31071F}" srcOrd="0" destOrd="0" presId="urn:microsoft.com/office/officeart/2005/8/layout/cycle5"/>
    <dgm:cxn modelId="{2F4208F2-5927-471C-845D-C99C85E0315C}" srcId="{9815C402-12E2-4F48-8AC8-AAED20DB96CD}" destId="{20A7A552-4A0B-4510-B877-6200105F50EF}" srcOrd="0" destOrd="0" parTransId="{408AB832-0384-4CF3-80CF-545BAF569B0C}" sibTransId="{191559E5-0CE7-4F29-A5BB-20E4271919DC}"/>
    <dgm:cxn modelId="{C712FBF6-2AF4-47A6-A1B3-A5A7A747A048}" type="presOf" srcId="{1AD5C42F-79B3-432C-8EF9-086D29750844}" destId="{91EB4121-D0B2-4159-807B-C4EB84293A28}" srcOrd="0" destOrd="0" presId="urn:microsoft.com/office/officeart/2005/8/layout/cycle5"/>
    <dgm:cxn modelId="{F80D9761-831B-4D8A-8FF8-F335D5D88758}" type="presParOf" srcId="{6B6CE71E-324E-4912-8938-F4DE425DEC75}" destId="{3BE41B9C-97DD-4018-BBD1-93A0755E9D8D}" srcOrd="0" destOrd="0" presId="urn:microsoft.com/office/officeart/2005/8/layout/cycle5"/>
    <dgm:cxn modelId="{138A5CD2-E2A7-4119-AE55-3DAA7C37F9FD}" type="presParOf" srcId="{6B6CE71E-324E-4912-8938-F4DE425DEC75}" destId="{A3BC5617-D4AF-488C-8880-E7F4828ED0BA}" srcOrd="1" destOrd="0" presId="urn:microsoft.com/office/officeart/2005/8/layout/cycle5"/>
    <dgm:cxn modelId="{BAEF918D-4D63-4AF9-BECB-9914DB5675C9}" type="presParOf" srcId="{6B6CE71E-324E-4912-8938-F4DE425DEC75}" destId="{1006CAAD-D608-4F08-A08F-BDCE2AF09E8A}" srcOrd="2" destOrd="0" presId="urn:microsoft.com/office/officeart/2005/8/layout/cycle5"/>
    <dgm:cxn modelId="{4E5FDF92-9EB1-437D-AF6F-DB7ADF84A6C5}" type="presParOf" srcId="{6B6CE71E-324E-4912-8938-F4DE425DEC75}" destId="{91EB4121-D0B2-4159-807B-C4EB84293A28}" srcOrd="3" destOrd="0" presId="urn:microsoft.com/office/officeart/2005/8/layout/cycle5"/>
    <dgm:cxn modelId="{9E0E6FAC-E921-4F7F-B68E-4D79F9E5066C}" type="presParOf" srcId="{6B6CE71E-324E-4912-8938-F4DE425DEC75}" destId="{83157D20-199D-404E-A3CD-3D407840FE65}" srcOrd="4" destOrd="0" presId="urn:microsoft.com/office/officeart/2005/8/layout/cycle5"/>
    <dgm:cxn modelId="{C7CBA4D8-CCFC-45F1-AEB7-1F88ABCE9653}" type="presParOf" srcId="{6B6CE71E-324E-4912-8938-F4DE425DEC75}" destId="{EF0BF927-BC55-4802-9A88-B25915845B09}" srcOrd="5" destOrd="0" presId="urn:microsoft.com/office/officeart/2005/8/layout/cycle5"/>
    <dgm:cxn modelId="{CE89EC76-74B3-4E54-87BD-14E38AB0446C}" type="presParOf" srcId="{6B6CE71E-324E-4912-8938-F4DE425DEC75}" destId="{C37E801A-F1C8-4FDA-9CA1-3D470D1C7B6C}" srcOrd="6" destOrd="0" presId="urn:microsoft.com/office/officeart/2005/8/layout/cycle5"/>
    <dgm:cxn modelId="{B7E0CB8C-44F8-435B-8E3A-A4F55FFB1319}" type="presParOf" srcId="{6B6CE71E-324E-4912-8938-F4DE425DEC75}" destId="{F2DEE077-195C-4F0F-95B1-6AE86FAE0D18}" srcOrd="7" destOrd="0" presId="urn:microsoft.com/office/officeart/2005/8/layout/cycle5"/>
    <dgm:cxn modelId="{04EF5565-6BFB-488D-BBC6-54761E6A73D5}" type="presParOf" srcId="{6B6CE71E-324E-4912-8938-F4DE425DEC75}" destId="{93D6D026-E7F6-4DA0-904F-BBD958B3627D}" srcOrd="8" destOrd="0" presId="urn:microsoft.com/office/officeart/2005/8/layout/cycle5"/>
    <dgm:cxn modelId="{79EE5E75-C368-4532-B10F-5C5E7CBD36E0}" type="presParOf" srcId="{6B6CE71E-324E-4912-8938-F4DE425DEC75}" destId="{5E96493D-F290-432F-A2BD-DCBC0F19351D}" srcOrd="9" destOrd="0" presId="urn:microsoft.com/office/officeart/2005/8/layout/cycle5"/>
    <dgm:cxn modelId="{EE62AA8F-0D46-440A-978C-09CE5D60443B}" type="presParOf" srcId="{6B6CE71E-324E-4912-8938-F4DE425DEC75}" destId="{3F0E33F2-B786-4ECC-8D17-F9CF999F7755}" srcOrd="10" destOrd="0" presId="urn:microsoft.com/office/officeart/2005/8/layout/cycle5"/>
    <dgm:cxn modelId="{7F12BE71-4C19-41F9-AC13-C83D1F7A05C5}" type="presParOf" srcId="{6B6CE71E-324E-4912-8938-F4DE425DEC75}" destId="{9ADD29BD-499F-4637-86CE-54EE0768D99D}" srcOrd="11" destOrd="0" presId="urn:microsoft.com/office/officeart/2005/8/layout/cycle5"/>
    <dgm:cxn modelId="{74C7D316-69A8-4603-B11F-363BCC8358D6}" type="presParOf" srcId="{6B6CE71E-324E-4912-8938-F4DE425DEC75}" destId="{9E2E5671-80EB-45D4-829D-F940DB31071F}" srcOrd="12" destOrd="0" presId="urn:microsoft.com/office/officeart/2005/8/layout/cycle5"/>
    <dgm:cxn modelId="{477129CB-8509-44A7-84B4-696DF82BA416}" type="presParOf" srcId="{6B6CE71E-324E-4912-8938-F4DE425DEC75}" destId="{755172B2-5666-4D68-8040-BC64398D63EA}" srcOrd="13" destOrd="0" presId="urn:microsoft.com/office/officeart/2005/8/layout/cycle5"/>
    <dgm:cxn modelId="{4D553056-270A-455F-9477-08E22A99FE90}" type="presParOf" srcId="{6B6CE71E-324E-4912-8938-F4DE425DEC75}" destId="{B348263E-9F8B-470D-A778-D2D1FD20C550}"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E41B9C-97DD-4018-BBD1-93A0755E9D8D}">
      <dsp:nvSpPr>
        <dsp:cNvPr id="0" name=""/>
        <dsp:cNvSpPr/>
      </dsp:nvSpPr>
      <dsp:spPr>
        <a:xfrm>
          <a:off x="2466213" y="126695"/>
          <a:ext cx="1897269" cy="147345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Evaluate existing assigned systems</a:t>
          </a:r>
        </a:p>
      </dsp:txBody>
      <dsp:txXfrm>
        <a:off x="2538141" y="198623"/>
        <a:ext cx="1753413" cy="1329602"/>
      </dsp:txXfrm>
    </dsp:sp>
    <dsp:sp modelId="{1006CAAD-D608-4F08-A08F-BDCE2AF09E8A}">
      <dsp:nvSpPr>
        <dsp:cNvPr id="0" name=""/>
        <dsp:cNvSpPr/>
      </dsp:nvSpPr>
      <dsp:spPr>
        <a:xfrm>
          <a:off x="2324207" y="1153388"/>
          <a:ext cx="3866001" cy="3866001"/>
        </a:xfrm>
        <a:custGeom>
          <a:avLst/>
          <a:gdLst/>
          <a:ahLst/>
          <a:cxnLst/>
          <a:rect l="0" t="0" r="0" b="0"/>
          <a:pathLst>
            <a:path>
              <a:moveTo>
                <a:pt x="2213990" y="20531"/>
              </a:moveTo>
              <a:arcTo wR="1933000" hR="1933000" stAng="16701503" swAng="950965"/>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1EB4121-D0B2-4159-807B-C4EB84293A28}">
      <dsp:nvSpPr>
        <dsp:cNvPr id="0" name=""/>
        <dsp:cNvSpPr/>
      </dsp:nvSpPr>
      <dsp:spPr>
        <a:xfrm>
          <a:off x="4387726" y="1402572"/>
          <a:ext cx="2140545" cy="111497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Check and analyze its factors </a:t>
          </a:r>
        </a:p>
        <a:p>
          <a:pPr marL="0" lvl="0" indent="0" algn="ctr" defTabSz="800100">
            <a:lnSpc>
              <a:spcPct val="90000"/>
            </a:lnSpc>
            <a:spcBef>
              <a:spcPct val="0"/>
            </a:spcBef>
            <a:spcAft>
              <a:spcPct val="35000"/>
            </a:spcAft>
            <a:buNone/>
          </a:pPr>
          <a:r>
            <a:rPr lang="en-US" sz="1800" kern="1200" dirty="0"/>
            <a:t>B,S,T</a:t>
          </a:r>
        </a:p>
      </dsp:txBody>
      <dsp:txXfrm>
        <a:off x="4442155" y="1457001"/>
        <a:ext cx="2031687" cy="1006119"/>
      </dsp:txXfrm>
    </dsp:sp>
    <dsp:sp modelId="{EF0BF927-BC55-4802-9A88-B25915845B09}">
      <dsp:nvSpPr>
        <dsp:cNvPr id="0" name=""/>
        <dsp:cNvSpPr/>
      </dsp:nvSpPr>
      <dsp:spPr>
        <a:xfrm>
          <a:off x="1674371" y="610185"/>
          <a:ext cx="3866001" cy="3866001"/>
        </a:xfrm>
        <a:custGeom>
          <a:avLst/>
          <a:gdLst/>
          <a:ahLst/>
          <a:cxnLst/>
          <a:rect l="0" t="0" r="0" b="0"/>
          <a:pathLst>
            <a:path>
              <a:moveTo>
                <a:pt x="3856313" y="2126294"/>
              </a:moveTo>
              <a:arcTo wR="1933000" hR="1933000" stAng="21944338" swAng="1196923"/>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37E801A-F1C8-4FDA-9CA1-3D470D1C7B6C}">
      <dsp:nvSpPr>
        <dsp:cNvPr id="0" name=""/>
        <dsp:cNvSpPr/>
      </dsp:nvSpPr>
      <dsp:spPr>
        <a:xfrm>
          <a:off x="3971270" y="3572854"/>
          <a:ext cx="1795637" cy="96821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Make reassignment decision</a:t>
          </a:r>
        </a:p>
      </dsp:txBody>
      <dsp:txXfrm>
        <a:off x="4018534" y="3620118"/>
        <a:ext cx="1701109" cy="873687"/>
      </dsp:txXfrm>
    </dsp:sp>
    <dsp:sp modelId="{93D6D026-E7F6-4DA0-904F-BBD958B3627D}">
      <dsp:nvSpPr>
        <dsp:cNvPr id="0" name=""/>
        <dsp:cNvSpPr/>
      </dsp:nvSpPr>
      <dsp:spPr>
        <a:xfrm>
          <a:off x="2101840" y="675246"/>
          <a:ext cx="3866001" cy="3866001"/>
        </a:xfrm>
        <a:custGeom>
          <a:avLst/>
          <a:gdLst/>
          <a:ahLst/>
          <a:cxnLst/>
          <a:rect l="0" t="0" r="0" b="0"/>
          <a:pathLst>
            <a:path>
              <a:moveTo>
                <a:pt x="1853196" y="3864353"/>
              </a:moveTo>
              <a:arcTo wR="1933000" hR="1933000" stAng="5541968" swAng="569061"/>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E96493D-F290-432F-A2BD-DCBC0F19351D}">
      <dsp:nvSpPr>
        <dsp:cNvPr id="0" name=""/>
        <dsp:cNvSpPr/>
      </dsp:nvSpPr>
      <dsp:spPr>
        <a:xfrm>
          <a:off x="1022623" y="3577724"/>
          <a:ext cx="2512071" cy="106449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Make assumption before make assumption</a:t>
          </a:r>
        </a:p>
      </dsp:txBody>
      <dsp:txXfrm>
        <a:off x="1074587" y="3629688"/>
        <a:ext cx="2408143" cy="960566"/>
      </dsp:txXfrm>
    </dsp:sp>
    <dsp:sp modelId="{9ADD29BD-499F-4637-86CE-54EE0768D99D}">
      <dsp:nvSpPr>
        <dsp:cNvPr id="0" name=""/>
        <dsp:cNvSpPr/>
      </dsp:nvSpPr>
      <dsp:spPr>
        <a:xfrm>
          <a:off x="1369120" y="453080"/>
          <a:ext cx="3866001" cy="3866001"/>
        </a:xfrm>
        <a:custGeom>
          <a:avLst/>
          <a:gdLst/>
          <a:ahLst/>
          <a:cxnLst/>
          <a:rect l="0" t="0" r="0" b="0"/>
          <a:pathLst>
            <a:path>
              <a:moveTo>
                <a:pt x="293551" y="2957060"/>
              </a:moveTo>
              <a:arcTo wR="1933000" hR="1933000" stAng="8880576" swAng="1114328"/>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E2E5671-80EB-45D4-829D-F940DB31071F}">
      <dsp:nvSpPr>
        <dsp:cNvPr id="0" name=""/>
        <dsp:cNvSpPr/>
      </dsp:nvSpPr>
      <dsp:spPr>
        <a:xfrm>
          <a:off x="516811" y="1472294"/>
          <a:ext cx="1854236" cy="116106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Make reassignment </a:t>
          </a:r>
        </a:p>
      </dsp:txBody>
      <dsp:txXfrm>
        <a:off x="573489" y="1528972"/>
        <a:ext cx="1740880" cy="1047708"/>
      </dsp:txXfrm>
    </dsp:sp>
    <dsp:sp modelId="{B348263E-9F8B-470D-A778-D2D1FD20C550}">
      <dsp:nvSpPr>
        <dsp:cNvPr id="0" name=""/>
        <dsp:cNvSpPr/>
      </dsp:nvSpPr>
      <dsp:spPr>
        <a:xfrm>
          <a:off x="856731" y="1129046"/>
          <a:ext cx="3866001" cy="3866001"/>
        </a:xfrm>
        <a:custGeom>
          <a:avLst/>
          <a:gdLst/>
          <a:ahLst/>
          <a:cxnLst/>
          <a:rect l="0" t="0" r="0" b="0"/>
          <a:pathLst>
            <a:path>
              <a:moveTo>
                <a:pt x="975166" y="253999"/>
              </a:moveTo>
              <a:arcTo wR="1933000" hR="1933000" stAng="14417770" swAng="906092"/>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CE1A99-7CEB-4DAB-8957-3147F9F6ACA6}" type="datetimeFigureOut">
              <a:rPr lang="en-US" smtClean="0"/>
              <a:t>9/15/2017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631FCD-8658-40CB-9768-9E2DCC586337}" type="slidenum">
              <a:rPr lang="en-US" smtClean="0"/>
              <a:t>‹#›</a:t>
            </a:fld>
            <a:endParaRPr lang="en-US"/>
          </a:p>
        </p:txBody>
      </p:sp>
    </p:spTree>
    <p:extLst>
      <p:ext uri="{BB962C8B-B14F-4D97-AF65-F5344CB8AC3E}">
        <p14:creationId xmlns:p14="http://schemas.microsoft.com/office/powerpoint/2010/main" val="2768999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ea typeface="ＭＳ Ｐゴシック" panose="020B0600070205080204" pitchFamily="34" charset="-128"/>
            </a:endParaRP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B018417-434C-47A7-ABD1-382162F79F39}"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2676815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E20174-57F9-4035-A2CA-A1BD389EA4A6}"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1297309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BE20174-57F9-4035-A2CA-A1BD389EA4A6}"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1281665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DBE20174-57F9-4035-A2CA-A1BD389EA4A6}"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1197972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DBE20174-57F9-4035-A2CA-A1BD389EA4A6}"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C6656-6D66-45F5-89D8-9F1B346C9279}"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96095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E20174-57F9-4035-A2CA-A1BD389EA4A6}"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965757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BE20174-57F9-4035-A2CA-A1BD389EA4A6}" type="datetimeFigureOut">
              <a:rPr lang="en-US" smtClean="0"/>
              <a:t>9/15/2017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347926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BE20174-57F9-4035-A2CA-A1BD389EA4A6}" type="datetimeFigureOut">
              <a:rPr lang="en-US" smtClean="0"/>
              <a:t>9/15/2017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3325426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E20174-57F9-4035-A2CA-A1BD389EA4A6}"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3775276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E20174-57F9-4035-A2CA-A1BD389EA4A6}"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345244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DBE20174-57F9-4035-A2CA-A1BD389EA4A6}"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3943047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E20174-57F9-4035-A2CA-A1BD389EA4A6}"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325817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E20174-57F9-4035-A2CA-A1BD389EA4A6}"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405607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E20174-57F9-4035-A2CA-A1BD389EA4A6}" type="datetimeFigureOut">
              <a:rPr lang="en-US" smtClean="0"/>
              <a:t>9/15/2017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2522159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DBE20174-57F9-4035-A2CA-A1BD389EA4A6}" type="datetimeFigureOut">
              <a:rPr lang="en-US" smtClean="0"/>
              <a:t>9/15/2017</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2249299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BE20174-57F9-4035-A2CA-A1BD389EA4A6}" type="datetimeFigureOut">
              <a:rPr lang="en-US" smtClean="0"/>
              <a:t>9/15/2017</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3180570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DBE20174-57F9-4035-A2CA-A1BD389EA4A6}" type="datetimeFigureOut">
              <a:rPr lang="en-US" smtClean="0"/>
              <a:t>9/15/2017</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3216529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BE20174-57F9-4035-A2CA-A1BD389EA4A6}"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4C6656-6D66-45F5-89D8-9F1B346C9279}" type="slidenum">
              <a:rPr lang="en-US" smtClean="0"/>
              <a:t>‹#›</a:t>
            </a:fld>
            <a:endParaRPr lang="en-US"/>
          </a:p>
        </p:txBody>
      </p:sp>
    </p:spTree>
    <p:extLst>
      <p:ext uri="{BB962C8B-B14F-4D97-AF65-F5344CB8AC3E}">
        <p14:creationId xmlns:p14="http://schemas.microsoft.com/office/powerpoint/2010/main" val="1195421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BE20174-57F9-4035-A2CA-A1BD389EA4A6}" type="datetimeFigureOut">
              <a:rPr lang="en-US" smtClean="0"/>
              <a:t>9/15/2017</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64C6656-6D66-45F5-89D8-9F1B346C9279}" type="slidenum">
              <a:rPr lang="en-US" smtClean="0"/>
              <a:t>‹#›</a:t>
            </a:fld>
            <a:endParaRPr lang="en-US"/>
          </a:p>
        </p:txBody>
      </p:sp>
    </p:spTree>
    <p:extLst>
      <p:ext uri="{BB962C8B-B14F-4D97-AF65-F5344CB8AC3E}">
        <p14:creationId xmlns:p14="http://schemas.microsoft.com/office/powerpoint/2010/main" val="9853765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AC846EC-8295-4504-9FA3-9F735E42CC31}"/>
              </a:ext>
            </a:extLst>
          </p:cNvPr>
          <p:cNvSpPr>
            <a:spLocks noGrp="1"/>
          </p:cNvSpPr>
          <p:nvPr>
            <p:ph type="title"/>
          </p:nvPr>
        </p:nvSpPr>
        <p:spPr/>
        <p:txBody>
          <a:bodyPr/>
          <a:lstStyle/>
          <a:p>
            <a:r>
              <a:rPr lang="en-US" dirty="0"/>
              <a:t>SPECTRUM UTILIZATION EVALUATION</a:t>
            </a:r>
          </a:p>
        </p:txBody>
      </p:sp>
      <p:sp>
        <p:nvSpPr>
          <p:cNvPr id="5" name="Text Placeholder 4">
            <a:extLst>
              <a:ext uri="{FF2B5EF4-FFF2-40B4-BE49-F238E27FC236}">
                <a16:creationId xmlns:a16="http://schemas.microsoft.com/office/drawing/2014/main" id="{1DAEEAB2-727C-42F1-94F2-E60A8F2E7EF1}"/>
              </a:ext>
            </a:extLst>
          </p:cNvPr>
          <p:cNvSpPr>
            <a:spLocks noGrp="1"/>
          </p:cNvSpPr>
          <p:nvPr>
            <p:ph type="body" idx="1"/>
          </p:nvPr>
        </p:nvSpPr>
        <p:spPr/>
        <p:txBody>
          <a:bodyPr/>
          <a:lstStyle/>
          <a:p>
            <a:r>
              <a:rPr lang="en-US" dirty="0"/>
              <a:t>Presented by : </a:t>
            </a:r>
            <a:r>
              <a:rPr lang="en-US" dirty="0" err="1"/>
              <a:t>Gp</a:t>
            </a:r>
            <a:r>
              <a:rPr lang="en-US" dirty="0"/>
              <a:t> 03</a:t>
            </a:r>
          </a:p>
        </p:txBody>
      </p:sp>
    </p:spTree>
    <p:extLst>
      <p:ext uri="{BB962C8B-B14F-4D97-AF65-F5344CB8AC3E}">
        <p14:creationId xmlns:p14="http://schemas.microsoft.com/office/powerpoint/2010/main" val="3209299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 use SM results and before use SM formulating a close loop SM</a:t>
            </a:r>
          </a:p>
        </p:txBody>
      </p:sp>
      <p:graphicFrame>
        <p:nvGraphicFramePr>
          <p:cNvPr id="8" name="Diagram 7"/>
          <p:cNvGraphicFramePr/>
          <p:nvPr>
            <p:extLst>
              <p:ext uri="{D42A27DB-BD31-4B8C-83A1-F6EECF244321}">
                <p14:modId xmlns:p14="http://schemas.microsoft.com/office/powerpoint/2010/main" val="1332862718"/>
              </p:ext>
            </p:extLst>
          </p:nvPr>
        </p:nvGraphicFramePr>
        <p:xfrm>
          <a:off x="1853096" y="1853248"/>
          <a:ext cx="6972852" cy="4534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9614452" y="3631096"/>
            <a:ext cx="1752600" cy="1477328"/>
          </a:xfrm>
          <a:prstGeom prst="rect">
            <a:avLst/>
          </a:prstGeom>
          <a:noFill/>
        </p:spPr>
        <p:txBody>
          <a:bodyPr wrap="square" rtlCol="0">
            <a:spAutoFit/>
          </a:bodyPr>
          <a:lstStyle/>
          <a:p>
            <a:r>
              <a:rPr lang="en-US" dirty="0"/>
              <a:t>Prepare KPI for specific area for all similar systems (SUE)</a:t>
            </a:r>
          </a:p>
        </p:txBody>
      </p:sp>
    </p:spTree>
    <p:extLst>
      <p:ext uri="{BB962C8B-B14F-4D97-AF65-F5344CB8AC3E}">
        <p14:creationId xmlns:p14="http://schemas.microsoft.com/office/powerpoint/2010/main" val="3874837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B5702-764E-4DDF-95C1-32BD781F5EB4}"/>
              </a:ext>
            </a:extLst>
          </p:cNvPr>
          <p:cNvSpPr>
            <a:spLocks noGrp="1"/>
          </p:cNvSpPr>
          <p:nvPr>
            <p:ph type="title"/>
          </p:nvPr>
        </p:nvSpPr>
        <p:spPr>
          <a:xfrm>
            <a:off x="645130" y="134665"/>
            <a:ext cx="9404723" cy="1400530"/>
          </a:xfrm>
          <a:solidFill>
            <a:schemeClr val="tx2">
              <a:lumMod val="25000"/>
            </a:schemeClr>
          </a:solidFill>
        </p:spPr>
        <p:txBody>
          <a:bodyPr/>
          <a:lstStyle/>
          <a:p>
            <a:r>
              <a:rPr lang="en-US" sz="2400" dirty="0"/>
              <a:t>And whether the in-use SM results can contribute to the before –use SM in a proper way, formulating a close loop management. </a:t>
            </a:r>
          </a:p>
        </p:txBody>
      </p:sp>
      <p:sp>
        <p:nvSpPr>
          <p:cNvPr id="3" name="Content Placeholder 2">
            <a:extLst>
              <a:ext uri="{FF2B5EF4-FFF2-40B4-BE49-F238E27FC236}">
                <a16:creationId xmlns:a16="http://schemas.microsoft.com/office/drawing/2014/main" id="{5F383A60-4B5B-43CD-B48F-98A3CCC52138}"/>
              </a:ext>
            </a:extLst>
          </p:cNvPr>
          <p:cNvSpPr>
            <a:spLocks noGrp="1"/>
          </p:cNvSpPr>
          <p:nvPr>
            <p:ph idx="1"/>
          </p:nvPr>
        </p:nvSpPr>
        <p:spPr>
          <a:xfrm>
            <a:off x="645130" y="1535195"/>
            <a:ext cx="11189061" cy="4195481"/>
          </a:xfrm>
        </p:spPr>
        <p:txBody>
          <a:bodyPr>
            <a:normAutofit fontScale="92500" lnSpcReduction="10000"/>
          </a:bodyPr>
          <a:lstStyle/>
          <a:p>
            <a:pPr marL="0" indent="0" algn="just">
              <a:buNone/>
            </a:pPr>
            <a:r>
              <a:rPr lang="en-US" sz="2400" dirty="0"/>
              <a:t>The use of SM can contribute, especially  focusing on spectrum monitoring. The sequence of events could be avoid harmful interference.  At present with the rapid development of the ICT sector, the contradiction between supply and the spectrum permit is much more pronounced. Thus it is so necessary that SM can be controlled easily.</a:t>
            </a:r>
          </a:p>
          <a:p>
            <a:r>
              <a:rPr lang="en-US" sz="2400" dirty="0"/>
              <a:t>Identify the presence of interference therefore, find out the rationales like</a:t>
            </a:r>
          </a:p>
          <a:p>
            <a:r>
              <a:rPr lang="en-US" sz="2400" dirty="0"/>
              <a:t>		(1)	Difficulty with the technology.</a:t>
            </a:r>
          </a:p>
          <a:p>
            <a:r>
              <a:rPr lang="en-US" sz="2400" dirty="0"/>
              <a:t>		(2)	Presence of eco system.</a:t>
            </a:r>
          </a:p>
          <a:p>
            <a:r>
              <a:rPr lang="en-US" sz="2400" dirty="0"/>
              <a:t>		(3)	Allowing the operators to roll out flexibly.</a:t>
            </a:r>
          </a:p>
          <a:p>
            <a:r>
              <a:rPr lang="en-US" sz="2400" dirty="0"/>
              <a:t>		(4)	Clear interference so that spectrum planning can be done easily and auction 		can take place in due course of 			time.</a:t>
            </a:r>
          </a:p>
          <a:p>
            <a:pPr marL="0" indent="0">
              <a:buNone/>
            </a:pPr>
            <a:endParaRPr lang="en-US" sz="2400" dirty="0"/>
          </a:p>
          <a:p>
            <a:pPr algn="just"/>
            <a:endParaRPr lang="en-US" sz="2400" dirty="0"/>
          </a:p>
        </p:txBody>
      </p:sp>
    </p:spTree>
    <p:extLst>
      <p:ext uri="{BB962C8B-B14F-4D97-AF65-F5344CB8AC3E}">
        <p14:creationId xmlns:p14="http://schemas.microsoft.com/office/powerpoint/2010/main" val="3748735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B5702-764E-4DDF-95C1-32BD781F5EB4}"/>
              </a:ext>
            </a:extLst>
          </p:cNvPr>
          <p:cNvSpPr>
            <a:spLocks noGrp="1"/>
          </p:cNvSpPr>
          <p:nvPr>
            <p:ph type="title"/>
          </p:nvPr>
        </p:nvSpPr>
        <p:spPr>
          <a:xfrm>
            <a:off x="645130" y="134665"/>
            <a:ext cx="9404723" cy="1400530"/>
          </a:xfrm>
          <a:solidFill>
            <a:schemeClr val="tx2">
              <a:lumMod val="10000"/>
            </a:schemeClr>
          </a:solidFill>
        </p:spPr>
        <p:txBody>
          <a:bodyPr/>
          <a:lstStyle/>
          <a:p>
            <a:r>
              <a:rPr lang="en-US" sz="2400" dirty="0"/>
              <a:t>And whether the in-use SM results can contribute to the before –use SM in a proper way, formulating a close loop management. </a:t>
            </a:r>
          </a:p>
        </p:txBody>
      </p:sp>
      <p:sp>
        <p:nvSpPr>
          <p:cNvPr id="3" name="Content Placeholder 2">
            <a:extLst>
              <a:ext uri="{FF2B5EF4-FFF2-40B4-BE49-F238E27FC236}">
                <a16:creationId xmlns:a16="http://schemas.microsoft.com/office/drawing/2014/main" id="{5F383A60-4B5B-43CD-B48F-98A3CCC52138}"/>
              </a:ext>
            </a:extLst>
          </p:cNvPr>
          <p:cNvSpPr>
            <a:spLocks noGrp="1"/>
          </p:cNvSpPr>
          <p:nvPr>
            <p:ph idx="1"/>
          </p:nvPr>
        </p:nvSpPr>
        <p:spPr>
          <a:xfrm>
            <a:off x="645130" y="1747229"/>
            <a:ext cx="11189061" cy="4195481"/>
          </a:xfrm>
        </p:spPr>
        <p:txBody>
          <a:bodyPr>
            <a:normAutofit/>
          </a:bodyPr>
          <a:lstStyle/>
          <a:p>
            <a:pPr algn="just"/>
            <a:r>
              <a:rPr lang="en-US" sz="2400" dirty="0"/>
              <a:t>		(5)	Ensure correct spectrum pricing.</a:t>
            </a:r>
          </a:p>
          <a:p>
            <a:pPr algn="just"/>
            <a:r>
              <a:rPr lang="en-US" sz="2400" dirty="0"/>
              <a:t>		(6)	Facilitate spectrum rearrangement to support the technology. </a:t>
            </a:r>
          </a:p>
          <a:p>
            <a:pPr algn="just"/>
            <a:r>
              <a:rPr lang="en-US" sz="2400" dirty="0"/>
              <a:t>		(7)	Facilitate carrier aggregation.</a:t>
            </a:r>
          </a:p>
          <a:p>
            <a:pPr algn="just"/>
            <a:r>
              <a:rPr lang="en-US" sz="2400" dirty="0"/>
              <a:t>		(8)	Maximum utilization of spectrum planning and identifying feasible spectrum 			blocks basing on the channel 	planning. </a:t>
            </a:r>
          </a:p>
          <a:p>
            <a:pPr algn="just"/>
            <a:r>
              <a:rPr lang="en-US" sz="2400" dirty="0"/>
              <a:t>		(9)	</a:t>
            </a:r>
            <a:r>
              <a:rPr lang="bn-BD" sz="2400" dirty="0"/>
              <a:t>Finally, </a:t>
            </a:r>
            <a:r>
              <a:rPr lang="en-US" sz="2400" dirty="0"/>
              <a:t>identify difficulties in spectrum monitoring to help finding way out in spectrum 			management </a:t>
            </a:r>
          </a:p>
          <a:p>
            <a:pPr algn="just"/>
            <a:endParaRPr lang="en-US" sz="2400" dirty="0"/>
          </a:p>
        </p:txBody>
      </p:sp>
    </p:spTree>
    <p:extLst>
      <p:ext uri="{BB962C8B-B14F-4D97-AF65-F5344CB8AC3E}">
        <p14:creationId xmlns:p14="http://schemas.microsoft.com/office/powerpoint/2010/main" val="2269220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D4020-C61A-4655-A22A-BB5AD62B5DCF}"/>
              </a:ext>
            </a:extLst>
          </p:cNvPr>
          <p:cNvSpPr>
            <a:spLocks noGrp="1"/>
          </p:cNvSpPr>
          <p:nvPr>
            <p:ph type="title"/>
          </p:nvPr>
        </p:nvSpPr>
        <p:spPr>
          <a:solidFill>
            <a:schemeClr val="tx2">
              <a:lumMod val="25000"/>
            </a:schemeClr>
          </a:solidFill>
        </p:spPr>
        <p:txBody>
          <a:bodyPr/>
          <a:lstStyle/>
          <a:p>
            <a:r>
              <a:rPr lang="bn-BD" sz="2400" dirty="0"/>
              <a:t>4. </a:t>
            </a:r>
            <a:r>
              <a:rPr lang="en-US" sz="2400" dirty="0"/>
              <a:t>Is your country already consider such kind of management? If so, please introduce some practice as examples, if not try to give opinions. </a:t>
            </a:r>
          </a:p>
        </p:txBody>
      </p:sp>
      <p:sp>
        <p:nvSpPr>
          <p:cNvPr id="3" name="Content Placeholder 2">
            <a:extLst>
              <a:ext uri="{FF2B5EF4-FFF2-40B4-BE49-F238E27FC236}">
                <a16:creationId xmlns:a16="http://schemas.microsoft.com/office/drawing/2014/main" id="{C20654A0-7A7D-48CC-AEDC-37994170A194}"/>
              </a:ext>
            </a:extLst>
          </p:cNvPr>
          <p:cNvSpPr>
            <a:spLocks noGrp="1"/>
          </p:cNvSpPr>
          <p:nvPr>
            <p:ph idx="1"/>
          </p:nvPr>
        </p:nvSpPr>
        <p:spPr/>
        <p:txBody>
          <a:bodyPr/>
          <a:lstStyle/>
          <a:p>
            <a:pPr algn="just"/>
            <a:r>
              <a:rPr lang="en-US" dirty="0"/>
              <a:t>Yes, such kind of management has already been considered in some of our countries. </a:t>
            </a:r>
          </a:p>
          <a:p>
            <a:pPr algn="just"/>
            <a:r>
              <a:rPr lang="en-US" dirty="0"/>
              <a:t>Like, 2100 MHz band having X border interference in 3G (impacted 10 MHz) , was made free of interference and thus it could be made available for the upcoming auction with proper channel blacks and competency to be utilized with current technology. Govt got saved from the wastage of revenue. </a:t>
            </a:r>
          </a:p>
          <a:p>
            <a:pPr algn="just"/>
            <a:r>
              <a:rPr lang="en-US" dirty="0"/>
              <a:t>Spectrum was revoked and license cancelled of the Wireless ISP operators not making correct utilization of spectrum.  More so, considerations are being made to allow the operators to have flexibility in utilizing the current technology to fulfill their roll out plan. </a:t>
            </a:r>
          </a:p>
        </p:txBody>
      </p:sp>
    </p:spTree>
    <p:extLst>
      <p:ext uri="{BB962C8B-B14F-4D97-AF65-F5344CB8AC3E}">
        <p14:creationId xmlns:p14="http://schemas.microsoft.com/office/powerpoint/2010/main" val="192701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C454D2-7214-4C02-8722-05972C441DB6}"/>
              </a:ext>
            </a:extLst>
          </p:cNvPr>
          <p:cNvSpPr>
            <a:spLocks noGrp="1"/>
          </p:cNvSpPr>
          <p:nvPr>
            <p:ph type="title"/>
          </p:nvPr>
        </p:nvSpPr>
        <p:spPr>
          <a:xfrm>
            <a:off x="1812302" y="2480300"/>
            <a:ext cx="9404723" cy="1400530"/>
          </a:xfrm>
        </p:spPr>
        <p:txBody>
          <a:bodyPr/>
          <a:lstStyle/>
          <a:p>
            <a:pPr algn="ctr"/>
            <a:r>
              <a:rPr lang="bn-BD" dirty="0"/>
              <a:t>Any Question? </a:t>
            </a:r>
            <a:endParaRPr lang="en-US" dirty="0"/>
          </a:p>
        </p:txBody>
      </p:sp>
    </p:spTree>
    <p:extLst>
      <p:ext uri="{BB962C8B-B14F-4D97-AF65-F5344CB8AC3E}">
        <p14:creationId xmlns:p14="http://schemas.microsoft.com/office/powerpoint/2010/main" val="4237221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C2B05-4291-458C-A179-E41CAC72BA0D}"/>
              </a:ext>
            </a:extLst>
          </p:cNvPr>
          <p:cNvSpPr>
            <a:spLocks noGrp="1"/>
          </p:cNvSpPr>
          <p:nvPr>
            <p:ph type="title"/>
          </p:nvPr>
        </p:nvSpPr>
        <p:spPr>
          <a:xfrm>
            <a:off x="9313032" y="5647571"/>
            <a:ext cx="3594585" cy="1400530"/>
          </a:xfrm>
        </p:spPr>
        <p:txBody>
          <a:bodyPr/>
          <a:lstStyle/>
          <a:p>
            <a:r>
              <a:rPr lang="bn-BD" dirty="0"/>
              <a:t>THANKS....</a:t>
            </a:r>
            <a:endParaRPr lang="en-US" dirty="0"/>
          </a:p>
        </p:txBody>
      </p:sp>
    </p:spTree>
    <p:extLst>
      <p:ext uri="{BB962C8B-B14F-4D97-AF65-F5344CB8AC3E}">
        <p14:creationId xmlns:p14="http://schemas.microsoft.com/office/powerpoint/2010/main" val="962439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1" y="1933606"/>
            <a:ext cx="9404723" cy="1400530"/>
          </a:xfrm>
        </p:spPr>
        <p:txBody>
          <a:bodyPr/>
          <a:lstStyle/>
          <a:p>
            <a:r>
              <a:rPr lang="en-US" dirty="0"/>
              <a:t>ITU-R SM.1046</a:t>
            </a:r>
          </a:p>
        </p:txBody>
      </p:sp>
      <p:sp>
        <p:nvSpPr>
          <p:cNvPr id="6" name="TextBox 5"/>
          <p:cNvSpPr txBox="1"/>
          <p:nvPr/>
        </p:nvSpPr>
        <p:spPr>
          <a:xfrm>
            <a:off x="419101" y="2633871"/>
            <a:ext cx="9523579" cy="4001095"/>
          </a:xfrm>
          <a:prstGeom prst="rect">
            <a:avLst/>
          </a:prstGeom>
          <a:noFill/>
        </p:spPr>
        <p:txBody>
          <a:bodyPr wrap="square" rtlCol="0">
            <a:spAutoFit/>
          </a:bodyPr>
          <a:lstStyle/>
          <a:p>
            <a:pPr marL="285750" indent="-285750">
              <a:buFont typeface="Arial" panose="020B0604020202020204" pitchFamily="34" charset="0"/>
              <a:buChar char="•"/>
            </a:pPr>
            <a:r>
              <a:rPr lang="en-US" sz="2400" b="1" dirty="0">
                <a:solidFill>
                  <a:srgbClr val="FFFF00"/>
                </a:solidFill>
              </a:rPr>
              <a:t>SPECTRUM UTILISATION FACTOR DEPENDS ON BANDWITH, SPACE</a:t>
            </a:r>
            <a:r>
              <a:rPr lang="bn-BD" sz="2400" b="1" dirty="0">
                <a:solidFill>
                  <a:srgbClr val="FFFF00"/>
                </a:solidFill>
              </a:rPr>
              <a:t> ,</a:t>
            </a:r>
            <a:r>
              <a:rPr lang="en-US" sz="2400" b="1" dirty="0">
                <a:solidFill>
                  <a:srgbClr val="FFFF00"/>
                </a:solidFill>
              </a:rPr>
              <a:t> TIME</a:t>
            </a:r>
          </a:p>
          <a:p>
            <a:endParaRPr lang="en-US" sz="2400" dirty="0">
              <a:solidFill>
                <a:srgbClr val="FFFF00"/>
              </a:solidFill>
            </a:endParaRPr>
          </a:p>
          <a:p>
            <a:r>
              <a:rPr lang="en-US" sz="3200" b="1" dirty="0">
                <a:solidFill>
                  <a:srgbClr val="FFFF00"/>
                </a:solidFill>
              </a:rPr>
              <a:t>U=B*S*T</a:t>
            </a:r>
          </a:p>
          <a:p>
            <a:r>
              <a:rPr lang="en-US" sz="3200" dirty="0">
                <a:solidFill>
                  <a:srgbClr val="FFFF00"/>
                </a:solidFill>
              </a:rPr>
              <a:t>B-bandwidth</a:t>
            </a:r>
          </a:p>
          <a:p>
            <a:r>
              <a:rPr lang="en-US" sz="3200" dirty="0">
                <a:solidFill>
                  <a:srgbClr val="FFFF00"/>
                </a:solidFill>
              </a:rPr>
              <a:t>S-space</a:t>
            </a:r>
          </a:p>
          <a:p>
            <a:r>
              <a:rPr lang="en-US" sz="3200" dirty="0">
                <a:solidFill>
                  <a:srgbClr val="FFFF00"/>
                </a:solidFill>
              </a:rPr>
              <a:t>T-time</a:t>
            </a:r>
          </a:p>
          <a:p>
            <a:endParaRPr lang="en-US" dirty="0">
              <a:solidFill>
                <a:srgbClr val="FFFF00"/>
              </a:solidFill>
            </a:endParaRPr>
          </a:p>
          <a:p>
            <a:endParaRPr lang="en-US" dirty="0">
              <a:solidFill>
                <a:srgbClr val="FFFF00"/>
              </a:solidFill>
            </a:endParaRPr>
          </a:p>
          <a:p>
            <a:endParaRPr lang="en-US" dirty="0">
              <a:solidFill>
                <a:srgbClr val="FFFF00"/>
              </a:solidFill>
            </a:endParaRPr>
          </a:p>
        </p:txBody>
      </p:sp>
      <p:sp>
        <p:nvSpPr>
          <p:cNvPr id="4" name="Title 3">
            <a:extLst>
              <a:ext uri="{FF2B5EF4-FFF2-40B4-BE49-F238E27FC236}">
                <a16:creationId xmlns:a16="http://schemas.microsoft.com/office/drawing/2014/main" id="{347ADF7C-C9B2-448A-A8BD-A4B6ACF2ECF8}"/>
              </a:ext>
            </a:extLst>
          </p:cNvPr>
          <p:cNvSpPr txBox="1">
            <a:spLocks/>
          </p:cNvSpPr>
          <p:nvPr/>
        </p:nvSpPr>
        <p:spPr>
          <a:xfrm>
            <a:off x="646111" y="452718"/>
            <a:ext cx="9404723" cy="1400530"/>
          </a:xfrm>
          <a:prstGeom prst="rect">
            <a:avLst/>
          </a:prstGeom>
          <a:solidFill>
            <a:schemeClr val="bg2">
              <a:lumMod val="75000"/>
            </a:schemeClr>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bn-BD" sz="2400" dirty="0"/>
              <a:t>1. </a:t>
            </a:r>
            <a:r>
              <a:rPr lang="en-US" sz="2400" dirty="0"/>
              <a:t>How do we evaluate the utilization efficiency of the spectrum already assigned ?</a:t>
            </a:r>
          </a:p>
        </p:txBody>
      </p:sp>
    </p:spTree>
    <p:extLst>
      <p:ext uri="{BB962C8B-B14F-4D97-AF65-F5344CB8AC3E}">
        <p14:creationId xmlns:p14="http://schemas.microsoft.com/office/powerpoint/2010/main" val="436275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8300" y="533400"/>
            <a:ext cx="8915400" cy="639762"/>
          </a:xfrm>
        </p:spPr>
        <p:txBody>
          <a:bodyPr>
            <a:normAutofit fontScale="90000"/>
          </a:bodyPr>
          <a:lstStyle/>
          <a:p>
            <a:r>
              <a:rPr lang="en-US" dirty="0"/>
              <a:t>SPECTRUM UTILISATION EFFICIENCY</a:t>
            </a:r>
            <a:br>
              <a:rPr lang="en-US" dirty="0"/>
            </a:br>
            <a:endParaRPr lang="en-US" dirty="0"/>
          </a:p>
        </p:txBody>
      </p:sp>
      <p:sp>
        <p:nvSpPr>
          <p:cNvPr id="3" name="Content Placeholder 2"/>
          <p:cNvSpPr>
            <a:spLocks noGrp="1"/>
          </p:cNvSpPr>
          <p:nvPr>
            <p:ph idx="1"/>
          </p:nvPr>
        </p:nvSpPr>
        <p:spPr/>
        <p:txBody>
          <a:bodyPr>
            <a:normAutofit/>
          </a:bodyPr>
          <a:lstStyle/>
          <a:p>
            <a:r>
              <a:rPr lang="en-US" b="1" dirty="0">
                <a:solidFill>
                  <a:srgbClr val="FFFF00"/>
                </a:solidFill>
              </a:rPr>
              <a:t>SUE=M/U=M/B*S*T</a:t>
            </a:r>
          </a:p>
          <a:p>
            <a:pPr marL="0" indent="0">
              <a:buNone/>
            </a:pPr>
            <a:r>
              <a:rPr lang="en-US" dirty="0">
                <a:solidFill>
                  <a:srgbClr val="FFFF00"/>
                </a:solidFill>
              </a:rPr>
              <a:t>M=Useful effect obtained</a:t>
            </a:r>
          </a:p>
          <a:p>
            <a:pPr marL="0" indent="0">
              <a:buNone/>
            </a:pPr>
            <a:r>
              <a:rPr lang="en-US" dirty="0">
                <a:solidFill>
                  <a:srgbClr val="FFFF00"/>
                </a:solidFill>
              </a:rPr>
              <a:t>U-BST</a:t>
            </a:r>
          </a:p>
          <a:p>
            <a:pPr marL="0" indent="0">
              <a:buNone/>
            </a:pPr>
            <a:r>
              <a:rPr lang="en-US" dirty="0">
                <a:solidFill>
                  <a:srgbClr val="FFFF00"/>
                </a:solidFill>
              </a:rPr>
              <a:t>Every services spectrum utilization efficiency depend on different factors. EXEMPLE-1:</a:t>
            </a:r>
          </a:p>
          <a:p>
            <a:pPr marL="0" indent="0">
              <a:buNone/>
            </a:pPr>
            <a:r>
              <a:rPr lang="en-US" dirty="0">
                <a:solidFill>
                  <a:srgbClr val="FFFF00"/>
                </a:solidFill>
              </a:rPr>
              <a:t>Pico-cellular system’s point of view it depend on following</a:t>
            </a:r>
          </a:p>
          <a:p>
            <a:pPr marL="0" indent="0">
              <a:buNone/>
            </a:pPr>
            <a:r>
              <a:rPr lang="en-US" dirty="0">
                <a:solidFill>
                  <a:srgbClr val="FFFF00"/>
                </a:solidFill>
              </a:rPr>
              <a:t>Total voice traffic/total spectrum*total coverage area</a:t>
            </a:r>
          </a:p>
        </p:txBody>
      </p:sp>
    </p:spTree>
    <p:extLst>
      <p:ext uri="{BB962C8B-B14F-4D97-AF65-F5344CB8AC3E}">
        <p14:creationId xmlns:p14="http://schemas.microsoft.com/office/powerpoint/2010/main" val="346939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791472"/>
            <a:ext cx="8915400" cy="868362"/>
          </a:xfrm>
        </p:spPr>
        <p:txBody>
          <a:bodyPr/>
          <a:lstStyle/>
          <a:p>
            <a:r>
              <a:rPr lang="en-US" dirty="0"/>
              <a:t>Ex</a:t>
            </a:r>
            <a:r>
              <a:rPr lang="bn-BD" dirty="0"/>
              <a:t>a</a:t>
            </a:r>
            <a:r>
              <a:rPr lang="en-US" dirty="0" err="1"/>
              <a:t>mples</a:t>
            </a:r>
            <a:r>
              <a:rPr lang="en-US" dirty="0"/>
              <a:t> </a:t>
            </a:r>
          </a:p>
        </p:txBody>
      </p:sp>
      <p:sp>
        <p:nvSpPr>
          <p:cNvPr id="3" name="Content Placeholder 2"/>
          <p:cNvSpPr>
            <a:spLocks noGrp="1"/>
          </p:cNvSpPr>
          <p:nvPr>
            <p:ph idx="1"/>
          </p:nvPr>
        </p:nvSpPr>
        <p:spPr/>
        <p:txBody>
          <a:bodyPr/>
          <a:lstStyle/>
          <a:p>
            <a:r>
              <a:rPr lang="en-US" dirty="0"/>
              <a:t>If </a:t>
            </a:r>
            <a:r>
              <a:rPr lang="en-US" dirty="0" err="1"/>
              <a:t>pico</a:t>
            </a:r>
            <a:r>
              <a:rPr lang="en-US" dirty="0"/>
              <a:t>-cellular in building</a:t>
            </a:r>
          </a:p>
          <a:p>
            <a:endParaRPr lang="en-US" dirty="0"/>
          </a:p>
          <a:p>
            <a:pPr marL="0" indent="0">
              <a:buNone/>
            </a:pPr>
            <a:r>
              <a:rPr lang="en-US" b="1" dirty="0">
                <a:solidFill>
                  <a:schemeClr val="accent3">
                    <a:lumMod val="20000"/>
                    <a:lumOff val="80000"/>
                  </a:schemeClr>
                </a:solidFill>
              </a:rPr>
              <a:t>SUE=</a:t>
            </a:r>
            <a:r>
              <a:rPr lang="en-US" dirty="0">
                <a:solidFill>
                  <a:schemeClr val="accent3">
                    <a:lumMod val="20000"/>
                    <a:lumOff val="80000"/>
                  </a:schemeClr>
                </a:solidFill>
              </a:rPr>
              <a:t>total traffic carried in building/total channel*channel bandwidth*total floor area</a:t>
            </a:r>
          </a:p>
          <a:p>
            <a:pPr marL="0" indent="0">
              <a:buNone/>
            </a:pPr>
            <a:endParaRPr lang="en-US" dirty="0">
              <a:solidFill>
                <a:schemeClr val="accent3">
                  <a:lumMod val="20000"/>
                  <a:lumOff val="80000"/>
                </a:schemeClr>
              </a:solidFill>
            </a:endParaRPr>
          </a:p>
          <a:p>
            <a:pPr marL="0" indent="0">
              <a:buNone/>
            </a:pPr>
            <a:r>
              <a:rPr lang="en-US" dirty="0">
                <a:solidFill>
                  <a:schemeClr val="accent3">
                    <a:lumMod val="20000"/>
                    <a:lumOff val="80000"/>
                  </a:schemeClr>
                </a:solidFill>
              </a:rPr>
              <a:t>SUE=</a:t>
            </a:r>
            <a:r>
              <a:rPr lang="en-US" dirty="0" err="1">
                <a:solidFill>
                  <a:schemeClr val="accent3">
                    <a:lumMod val="20000"/>
                    <a:lumOff val="80000"/>
                  </a:schemeClr>
                </a:solidFill>
              </a:rPr>
              <a:t>Erlang</a:t>
            </a:r>
            <a:r>
              <a:rPr lang="en-US" dirty="0">
                <a:solidFill>
                  <a:schemeClr val="accent3">
                    <a:lumMod val="20000"/>
                    <a:lumOff val="80000"/>
                  </a:schemeClr>
                </a:solidFill>
              </a:rPr>
              <a:t>/MHz*</a:t>
            </a:r>
            <a:r>
              <a:rPr lang="en-US" dirty="0" err="1">
                <a:solidFill>
                  <a:schemeClr val="accent3">
                    <a:lumMod val="20000"/>
                    <a:lumOff val="80000"/>
                  </a:schemeClr>
                </a:solidFill>
              </a:rPr>
              <a:t>sqkm</a:t>
            </a:r>
            <a:endParaRPr lang="en-US" dirty="0">
              <a:solidFill>
                <a:schemeClr val="accent3">
                  <a:lumMod val="20000"/>
                  <a:lumOff val="80000"/>
                </a:schemeClr>
              </a:solidFill>
            </a:endParaRPr>
          </a:p>
        </p:txBody>
      </p:sp>
    </p:spTree>
    <p:extLst>
      <p:ext uri="{BB962C8B-B14F-4D97-AF65-F5344CB8AC3E}">
        <p14:creationId xmlns:p14="http://schemas.microsoft.com/office/powerpoint/2010/main" val="3757882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a:xfrm>
            <a:off x="1104293" y="1853248"/>
            <a:ext cx="8946541" cy="4195481"/>
          </a:xfrm>
        </p:spPr>
        <p:txBody>
          <a:bodyPr/>
          <a:lstStyle/>
          <a:p>
            <a:r>
              <a:rPr lang="en-US" dirty="0">
                <a:solidFill>
                  <a:schemeClr val="accent3">
                    <a:lumMod val="20000"/>
                    <a:lumOff val="80000"/>
                  </a:schemeClr>
                </a:solidFill>
              </a:rPr>
              <a:t>If Radio relay </a:t>
            </a:r>
          </a:p>
          <a:p>
            <a:pPr marL="0" indent="0">
              <a:buNone/>
            </a:pPr>
            <a:r>
              <a:rPr lang="en-US" dirty="0">
                <a:solidFill>
                  <a:schemeClr val="accent3">
                    <a:lumMod val="20000"/>
                    <a:lumOff val="80000"/>
                  </a:schemeClr>
                </a:solidFill>
              </a:rPr>
              <a:t>SUE=C/B*S</a:t>
            </a:r>
          </a:p>
          <a:p>
            <a:pPr marL="0" indent="0">
              <a:buNone/>
            </a:pPr>
            <a:r>
              <a:rPr lang="en-US" dirty="0">
                <a:solidFill>
                  <a:schemeClr val="accent3">
                    <a:lumMod val="20000"/>
                    <a:lumOff val="80000"/>
                  </a:schemeClr>
                </a:solidFill>
              </a:rPr>
              <a:t>C-capacity</a:t>
            </a:r>
          </a:p>
          <a:p>
            <a:pPr marL="0" indent="0">
              <a:buNone/>
            </a:pPr>
            <a:r>
              <a:rPr lang="en-US" dirty="0">
                <a:solidFill>
                  <a:schemeClr val="accent3">
                    <a:lumMod val="20000"/>
                    <a:lumOff val="80000"/>
                  </a:schemeClr>
                </a:solidFill>
              </a:rPr>
              <a:t>B-bandwidth</a:t>
            </a:r>
          </a:p>
          <a:p>
            <a:pPr marL="0" indent="0">
              <a:buNone/>
            </a:pPr>
            <a:r>
              <a:rPr lang="en-US" dirty="0">
                <a:solidFill>
                  <a:schemeClr val="accent3">
                    <a:lumMod val="20000"/>
                    <a:lumOff val="80000"/>
                  </a:schemeClr>
                </a:solidFill>
              </a:rPr>
              <a:t>S- </a:t>
            </a:r>
            <a:r>
              <a:rPr lang="en-US" dirty="0" err="1">
                <a:solidFill>
                  <a:schemeClr val="accent3">
                    <a:lumMod val="20000"/>
                    <a:lumOff val="80000"/>
                  </a:schemeClr>
                </a:solidFill>
              </a:rPr>
              <a:t>geamectric</a:t>
            </a:r>
            <a:r>
              <a:rPr lang="en-US" dirty="0">
                <a:solidFill>
                  <a:schemeClr val="accent3">
                    <a:lumMod val="20000"/>
                    <a:lumOff val="80000"/>
                  </a:schemeClr>
                </a:solidFill>
              </a:rPr>
              <a:t> measure of angle</a:t>
            </a:r>
          </a:p>
        </p:txBody>
      </p:sp>
    </p:spTree>
    <p:extLst>
      <p:ext uri="{BB962C8B-B14F-4D97-AF65-F5344CB8AC3E}">
        <p14:creationId xmlns:p14="http://schemas.microsoft.com/office/powerpoint/2010/main" val="111311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step</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Make list of all assigned services in described area. (divide areas)</a:t>
            </a:r>
          </a:p>
          <a:p>
            <a:pPr marL="514350" indent="-514350">
              <a:buFont typeface="+mj-lt"/>
              <a:buAutoNum type="arabicPeriod"/>
            </a:pPr>
            <a:r>
              <a:rPr lang="en-US" dirty="0"/>
              <a:t>Differentiate which systems depends similar factors  divide factor related groups for all services.</a:t>
            </a:r>
          </a:p>
          <a:p>
            <a:pPr marL="0" indent="0">
              <a:buNone/>
            </a:pPr>
            <a:r>
              <a:rPr lang="en-US" dirty="0"/>
              <a:t>Especially: Cellular mobile service, </a:t>
            </a:r>
            <a:r>
              <a:rPr lang="en-US" dirty="0" err="1"/>
              <a:t>pico</a:t>
            </a:r>
            <a:r>
              <a:rPr lang="en-US" dirty="0"/>
              <a:t> cellular broadband services </a:t>
            </a:r>
          </a:p>
          <a:p>
            <a:pPr marL="0" indent="0">
              <a:buNone/>
            </a:pPr>
            <a:r>
              <a:rPr lang="en-US" dirty="0"/>
              <a:t>3. Area related list</a:t>
            </a:r>
          </a:p>
          <a:p>
            <a:pPr marL="0" indent="0">
              <a:buNone/>
            </a:pPr>
            <a:r>
              <a:rPr lang="en-US" dirty="0"/>
              <a:t>4. Neighbor band related list etc.,</a:t>
            </a:r>
          </a:p>
          <a:p>
            <a:pPr marL="0" indent="0">
              <a:buNone/>
            </a:pPr>
            <a:r>
              <a:rPr lang="en-US" dirty="0"/>
              <a:t>5 .Technology compatibility related list</a:t>
            </a:r>
          </a:p>
          <a:p>
            <a:pPr marL="0" indent="0">
              <a:buNone/>
            </a:pPr>
            <a:endParaRPr lang="en-US" dirty="0"/>
          </a:p>
          <a:p>
            <a:pPr marL="0" indent="0">
              <a:buNone/>
            </a:pPr>
            <a:r>
              <a:rPr lang="en-US" dirty="0"/>
              <a:t>So we make approach by ITU-R SM.1046 formulas for SUE.</a:t>
            </a:r>
          </a:p>
          <a:p>
            <a:pPr marL="0" indent="0">
              <a:buNone/>
            </a:pPr>
            <a:r>
              <a:rPr lang="en-US" dirty="0"/>
              <a:t>And analyze how to make SUE in the area.  </a:t>
            </a:r>
          </a:p>
        </p:txBody>
      </p:sp>
    </p:spTree>
    <p:extLst>
      <p:ext uri="{BB962C8B-B14F-4D97-AF65-F5344CB8AC3E}">
        <p14:creationId xmlns:p14="http://schemas.microsoft.com/office/powerpoint/2010/main" val="3391825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E362E5C-C8D2-4634-9489-3F4653AADA66}"/>
              </a:ext>
            </a:extLst>
          </p:cNvPr>
          <p:cNvSpPr>
            <a:spLocks noGrp="1"/>
          </p:cNvSpPr>
          <p:nvPr>
            <p:ph type="title"/>
          </p:nvPr>
        </p:nvSpPr>
        <p:spPr>
          <a:solidFill>
            <a:schemeClr val="tx2">
              <a:lumMod val="25000"/>
            </a:schemeClr>
          </a:solidFill>
        </p:spPr>
        <p:txBody>
          <a:bodyPr/>
          <a:lstStyle/>
          <a:p>
            <a:r>
              <a:rPr lang="en-US" sz="2400" dirty="0"/>
              <a:t>How do we evaluate the utilization efficiency of the spectrum already assigned ?</a:t>
            </a:r>
          </a:p>
        </p:txBody>
      </p:sp>
      <p:sp>
        <p:nvSpPr>
          <p:cNvPr id="5" name="Content Placeholder 4">
            <a:extLst>
              <a:ext uri="{FF2B5EF4-FFF2-40B4-BE49-F238E27FC236}">
                <a16:creationId xmlns:a16="http://schemas.microsoft.com/office/drawing/2014/main" id="{39D458BB-9E3D-4ECF-BA88-4DA712188B48}"/>
              </a:ext>
            </a:extLst>
          </p:cNvPr>
          <p:cNvSpPr>
            <a:spLocks noGrp="1"/>
          </p:cNvSpPr>
          <p:nvPr>
            <p:ph idx="1"/>
          </p:nvPr>
        </p:nvSpPr>
        <p:spPr/>
        <p:txBody>
          <a:bodyPr>
            <a:normAutofit/>
          </a:bodyPr>
          <a:lstStyle/>
          <a:p>
            <a:r>
              <a:rPr lang="en-US" dirty="0"/>
              <a:t>Presence of interference through frequency monitoring from the assigned spectrum planning, frequency allocation, and type of service assigned for. </a:t>
            </a:r>
          </a:p>
          <a:p>
            <a:r>
              <a:rPr lang="en-US" dirty="0"/>
              <a:t>Feedback of utilization of spectrum.</a:t>
            </a:r>
          </a:p>
          <a:p>
            <a:r>
              <a:rPr lang="en-US" dirty="0"/>
              <a:t>Generation of revenue.</a:t>
            </a:r>
          </a:p>
          <a:p>
            <a:r>
              <a:rPr lang="en-US" dirty="0"/>
              <a:t>Permission to import </a:t>
            </a:r>
            <a:r>
              <a:rPr lang="en-US" dirty="0" err="1"/>
              <a:t>eqpts</a:t>
            </a:r>
            <a:r>
              <a:rPr lang="en-US" dirty="0"/>
              <a:t>.</a:t>
            </a:r>
          </a:p>
          <a:p>
            <a:r>
              <a:rPr lang="en-US" dirty="0"/>
              <a:t>Roll out plan compliance.</a:t>
            </a:r>
          </a:p>
          <a:p>
            <a:r>
              <a:rPr lang="en-US" dirty="0"/>
              <a:t>Deployed technology and use and presence of eco system and the global trends as well as regional trends. </a:t>
            </a:r>
          </a:p>
          <a:p>
            <a:r>
              <a:rPr lang="en-US" dirty="0"/>
              <a:t>Prepare and evaluate the database. </a:t>
            </a:r>
          </a:p>
          <a:p>
            <a:endParaRPr lang="en-US" dirty="0"/>
          </a:p>
        </p:txBody>
      </p:sp>
    </p:spTree>
    <p:extLst>
      <p:ext uri="{BB962C8B-B14F-4D97-AF65-F5344CB8AC3E}">
        <p14:creationId xmlns:p14="http://schemas.microsoft.com/office/powerpoint/2010/main" val="1068471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2E9EF4-8E82-46B4-825A-A6DEDB4A6086}"/>
              </a:ext>
            </a:extLst>
          </p:cNvPr>
          <p:cNvSpPr>
            <a:spLocks noGrp="1"/>
          </p:cNvSpPr>
          <p:nvPr>
            <p:ph type="title"/>
          </p:nvPr>
        </p:nvSpPr>
        <p:spPr>
          <a:xfrm>
            <a:off x="318052" y="108161"/>
            <a:ext cx="9404723" cy="1295400"/>
          </a:xfrm>
          <a:solidFill>
            <a:schemeClr val="tx2">
              <a:lumMod val="25000"/>
            </a:schemeClr>
          </a:solidFill>
        </p:spPr>
        <p:txBody>
          <a:bodyPr/>
          <a:lstStyle/>
          <a:p>
            <a:r>
              <a:rPr lang="bn-BD" sz="3600" dirty="0"/>
              <a:t>2. </a:t>
            </a:r>
            <a:r>
              <a:rPr lang="en-US" sz="3600" dirty="0"/>
              <a:t>How do you react depending on the evaluation results ? </a:t>
            </a:r>
          </a:p>
        </p:txBody>
      </p:sp>
      <p:sp>
        <p:nvSpPr>
          <p:cNvPr id="5" name="Content Placeholder 4">
            <a:extLst>
              <a:ext uri="{FF2B5EF4-FFF2-40B4-BE49-F238E27FC236}">
                <a16:creationId xmlns:a16="http://schemas.microsoft.com/office/drawing/2014/main" id="{D9B03B20-24B2-4D3D-977B-355A5BBDC620}"/>
              </a:ext>
            </a:extLst>
          </p:cNvPr>
          <p:cNvSpPr>
            <a:spLocks noGrp="1"/>
          </p:cNvSpPr>
          <p:nvPr>
            <p:ph idx="1"/>
          </p:nvPr>
        </p:nvSpPr>
        <p:spPr>
          <a:xfrm>
            <a:off x="318052" y="1403561"/>
            <a:ext cx="11608905" cy="4195481"/>
          </a:xfrm>
        </p:spPr>
        <p:txBody>
          <a:bodyPr>
            <a:noAutofit/>
          </a:bodyPr>
          <a:lstStyle/>
          <a:p>
            <a:pPr marL="0" indent="0" algn="just">
              <a:buNone/>
            </a:pPr>
            <a:r>
              <a:rPr lang="en-US" sz="1800" dirty="0"/>
              <a:t>Before frequencies are for a new radio application, compatibility with existing  radio systems and with non radio devices must be ensured. The spectrum engineers are responsible for defining appropriate technical parameters, finding clearly sharing conditions, and developing interference mitigation mechanisms to ensure the compatibility between different radio services in time, frequency and space domain. Following specific measures may be proved prudent in this case:  </a:t>
            </a:r>
          </a:p>
          <a:p>
            <a:r>
              <a:rPr lang="en-US" sz="1800" dirty="0"/>
              <a:t>Consult with the op</a:t>
            </a:r>
            <a:r>
              <a:rPr lang="bn-BD" sz="1800" dirty="0"/>
              <a:t>erator</a:t>
            </a:r>
            <a:r>
              <a:rPr lang="en-US" sz="1800" dirty="0"/>
              <a:t>.</a:t>
            </a:r>
          </a:p>
          <a:p>
            <a:r>
              <a:rPr lang="en-US" sz="1800" dirty="0"/>
              <a:t>Consult the regional and global trends and suggest measure.</a:t>
            </a:r>
          </a:p>
          <a:p>
            <a:r>
              <a:rPr lang="en-US" sz="1800" dirty="0"/>
              <a:t>Asking the reasons for non-compliance.</a:t>
            </a:r>
          </a:p>
          <a:p>
            <a:r>
              <a:rPr lang="en-US" sz="1800" dirty="0"/>
              <a:t>Regulate and enforce to comply with the licensing condition.</a:t>
            </a:r>
          </a:p>
          <a:p>
            <a:r>
              <a:rPr lang="en-US" sz="1800" dirty="0"/>
              <a:t>If need be revise the licensing condition in accordance with the global and regional trends.</a:t>
            </a:r>
          </a:p>
          <a:p>
            <a:r>
              <a:rPr lang="en-US" sz="1800" dirty="0"/>
              <a:t>Allow operators to have flexibility in deploying their technology to full fill their roll out obligation.</a:t>
            </a:r>
          </a:p>
          <a:p>
            <a:r>
              <a:rPr lang="en-US" sz="1800" dirty="0"/>
              <a:t>If some operator is not complying then punitive measures as per the licensing condition based on legal aspects. </a:t>
            </a:r>
          </a:p>
          <a:p>
            <a:r>
              <a:rPr lang="en-US" sz="1800" dirty="0"/>
              <a:t>Revoke frequency if unutilized for long time.</a:t>
            </a:r>
          </a:p>
          <a:p>
            <a:r>
              <a:rPr lang="en-US" sz="1800" dirty="0"/>
              <a:t>Re-farm, reassign frequency based on world regulations. </a:t>
            </a:r>
          </a:p>
          <a:p>
            <a:pPr marL="0" indent="0" algn="just">
              <a:buNone/>
            </a:pPr>
            <a:endParaRPr lang="en-US" sz="1800" dirty="0"/>
          </a:p>
        </p:txBody>
      </p:sp>
    </p:spTree>
    <p:extLst>
      <p:ext uri="{BB962C8B-B14F-4D97-AF65-F5344CB8AC3E}">
        <p14:creationId xmlns:p14="http://schemas.microsoft.com/office/powerpoint/2010/main" val="277042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B5702-764E-4DDF-95C1-32BD781F5EB4}"/>
              </a:ext>
            </a:extLst>
          </p:cNvPr>
          <p:cNvSpPr>
            <a:spLocks noGrp="1"/>
          </p:cNvSpPr>
          <p:nvPr>
            <p:ph type="title"/>
          </p:nvPr>
        </p:nvSpPr>
        <p:spPr>
          <a:xfrm>
            <a:off x="1334243" y="2347778"/>
            <a:ext cx="9404723" cy="1400530"/>
          </a:xfrm>
          <a:solidFill>
            <a:schemeClr val="tx2">
              <a:lumMod val="25000"/>
            </a:schemeClr>
          </a:solidFill>
        </p:spPr>
        <p:txBody>
          <a:bodyPr/>
          <a:lstStyle/>
          <a:p>
            <a:r>
              <a:rPr lang="bn-BD" sz="2800" dirty="0"/>
              <a:t>3. </a:t>
            </a:r>
            <a:r>
              <a:rPr lang="en-US" sz="2800" dirty="0"/>
              <a:t>And whether the in-use SM results can contribute to the before –use SM in a proper way, formulating a close loop management. </a:t>
            </a:r>
          </a:p>
        </p:txBody>
      </p:sp>
    </p:spTree>
    <p:extLst>
      <p:ext uri="{BB962C8B-B14F-4D97-AF65-F5344CB8AC3E}">
        <p14:creationId xmlns:p14="http://schemas.microsoft.com/office/powerpoint/2010/main" val="26544012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2BB634496EAB498A685EA26DE87D9A" ma:contentTypeVersion="2" ma:contentTypeDescription="Create a new document." ma:contentTypeScope="" ma:versionID="d754c1b691f26b256599553752d7519d">
  <xsd:schema xmlns:xsd="http://www.w3.org/2001/XMLSchema" xmlns:xs="http://www.w3.org/2001/XMLSchema" xmlns:p="http://schemas.microsoft.com/office/2006/metadata/properties" xmlns:ns1="http://schemas.microsoft.com/sharepoint/v3" xmlns:ns2="ce1d9229-ea97-4c6f-a2f4-dd635208ba85" targetNamespace="http://schemas.microsoft.com/office/2006/metadata/properties" ma:root="true" ma:fieldsID="59cb006743196f0fda619637c9e8a09d" ns1:_="" ns2:_="">
    <xsd:import namespace="http://schemas.microsoft.com/sharepoint/v3"/>
    <xsd:import namespace="ce1d9229-ea97-4c6f-a2f4-dd635208ba8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e1d9229-ea97-4c6f-a2f4-dd635208ba85"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03B4682-05F0-4A4C-8F7C-0EBC8BA939DC}"/>
</file>

<file path=customXml/itemProps2.xml><?xml version="1.0" encoding="utf-8"?>
<ds:datastoreItem xmlns:ds="http://schemas.openxmlformats.org/officeDocument/2006/customXml" ds:itemID="{6D18DA0C-9A13-4444-8FCA-93327F23C2EE}"/>
</file>

<file path=customXml/itemProps3.xml><?xml version="1.0" encoding="utf-8"?>
<ds:datastoreItem xmlns:ds="http://schemas.openxmlformats.org/officeDocument/2006/customXml" ds:itemID="{ADEF020E-475C-444A-9F21-5E652F3AB0C4}"/>
</file>

<file path=docProps/app.xml><?xml version="1.0" encoding="utf-8"?>
<Properties xmlns="http://schemas.openxmlformats.org/officeDocument/2006/extended-properties" xmlns:vt="http://schemas.openxmlformats.org/officeDocument/2006/docPropsVTypes">
  <Template>Ion</Template>
  <TotalTime>58</TotalTime>
  <Words>842</Words>
  <Application>Microsoft Office PowerPoint</Application>
  <PresentationFormat>Widescreen</PresentationFormat>
  <Paragraphs>88</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Calibri</vt:lpstr>
      <vt:lpstr>Century Gothic</vt:lpstr>
      <vt:lpstr>Vrinda</vt:lpstr>
      <vt:lpstr>Wingdings 3</vt:lpstr>
      <vt:lpstr>Ion</vt:lpstr>
      <vt:lpstr>SPECTRUM UTILIZATION EVALUATION</vt:lpstr>
      <vt:lpstr>ITU-R SM.1046</vt:lpstr>
      <vt:lpstr>SPECTRUM UTILISATION EFFICIENCY </vt:lpstr>
      <vt:lpstr>Examples </vt:lpstr>
      <vt:lpstr>Examples</vt:lpstr>
      <vt:lpstr>Evaluation step</vt:lpstr>
      <vt:lpstr>How do we evaluate the utilization efficiency of the spectrum already assigned ?</vt:lpstr>
      <vt:lpstr>2. How do you react depending on the evaluation results ? </vt:lpstr>
      <vt:lpstr>3. And whether the in-use SM results can contribute to the before –use SM in a proper way, formulating a close loop management. </vt:lpstr>
      <vt:lpstr>In use SM results and before use SM formulating a close loop SM</vt:lpstr>
      <vt:lpstr>And whether the in-use SM results can contribute to the before –use SM in a proper way, formulating a close loop management. </vt:lpstr>
      <vt:lpstr>And whether the in-use SM results can contribute to the before –use SM in a proper way, formulating a close loop management. </vt:lpstr>
      <vt:lpstr>4. Is your country already consider such kind of management? If so, please introduce some practice as examples, if not try to give opinions. </vt:lpstr>
      <vt:lpstr>Any Question? </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SPECTRUM UTILIZATION EVALUATION</dc:title>
  <dc:creator>dirsm</dc:creator>
  <cp:lastModifiedBy>dirsm</cp:lastModifiedBy>
  <cp:revision>17</cp:revision>
  <dcterms:created xsi:type="dcterms:W3CDTF">2017-09-15T01:06:48Z</dcterms:created>
  <dcterms:modified xsi:type="dcterms:W3CDTF">2017-09-15T02:07:31Z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0x010100202BB634496EAB498A685EA26DE87D9A</vt:lpwstr>
  </property>
</Properties>
</file>