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26" autoAdjust="0"/>
    <p:restoredTop sz="94660"/>
  </p:normalViewPr>
  <p:slideViewPr>
    <p:cSldViewPr snapToGrid="0">
      <p:cViewPr varScale="1">
        <p:scale>
          <a:sx n="73" d="100"/>
          <a:sy n="73" d="100"/>
        </p:scale>
        <p:origin x="-31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20AC-B581-430C-BCE2-FB573C74F4EF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7BA9-C8D0-4652-88C2-2430A32B29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5357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20AC-B581-430C-BCE2-FB573C74F4EF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7BA9-C8D0-4652-88C2-2430A32B29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8584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20AC-B581-430C-BCE2-FB573C74F4EF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7BA9-C8D0-4652-88C2-2430A32B29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2994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20AC-B581-430C-BCE2-FB573C74F4EF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7BA9-C8D0-4652-88C2-2430A32B29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52537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20AC-B581-430C-BCE2-FB573C74F4EF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7BA9-C8D0-4652-88C2-2430A32B29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13806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20AC-B581-430C-BCE2-FB573C74F4EF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7BA9-C8D0-4652-88C2-2430A32B29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5594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20AC-B581-430C-BCE2-FB573C74F4EF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7BA9-C8D0-4652-88C2-2430A32B29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53775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20AC-B581-430C-BCE2-FB573C74F4EF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7BA9-C8D0-4652-88C2-2430A32B29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97851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20AC-B581-430C-BCE2-FB573C74F4EF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7BA9-C8D0-4652-88C2-2430A32B29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2345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20AC-B581-430C-BCE2-FB573C74F4EF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7BA9-C8D0-4652-88C2-2430A32B29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7530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20AC-B581-430C-BCE2-FB573C74F4EF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7BA9-C8D0-4652-88C2-2430A32B29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2035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20AC-B581-430C-BCE2-FB573C74F4EF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7BA9-C8D0-4652-88C2-2430A32B29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6339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20AC-B581-430C-BCE2-FB573C74F4EF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7BA9-C8D0-4652-88C2-2430A32B29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0194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20AC-B581-430C-BCE2-FB573C74F4EF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7BA9-C8D0-4652-88C2-2430A32B29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1414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20AC-B581-430C-BCE2-FB573C74F4EF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7BA9-C8D0-4652-88C2-2430A32B29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1552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20AC-B581-430C-BCE2-FB573C74F4EF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7BA9-C8D0-4652-88C2-2430A32B29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4716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20AC-B581-430C-BCE2-FB573C74F4EF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7BA9-C8D0-4652-88C2-2430A32B29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7185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420AC-B581-430C-BCE2-FB573C74F4EF}" type="datetimeFigureOut">
              <a:rPr lang="en-US" smtClean="0"/>
              <a:pPr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97BA9-C8D0-4652-88C2-2430A32B29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29214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Spectrum Pricing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Group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4339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Preface</a:t>
            </a:r>
          </a:p>
          <a:p>
            <a:r>
              <a:rPr lang="en-GB" b="1" dirty="0" smtClean="0"/>
              <a:t>Goals And Challenges To Balance When Setting Policies</a:t>
            </a:r>
          </a:p>
          <a:p>
            <a:r>
              <a:rPr lang="en-GB" b="1" dirty="0" smtClean="0"/>
              <a:t>How </a:t>
            </a:r>
            <a:r>
              <a:rPr lang="en-US" b="1" dirty="0" smtClean="0"/>
              <a:t>Governments And Regulators Impact Spectrum Prices</a:t>
            </a:r>
          </a:p>
          <a:p>
            <a:r>
              <a:rPr lang="en-GB" b="1" dirty="0" smtClean="0"/>
              <a:t>Impact Of The Available Mobile Spectrum And Spectrum Roadmap On This Issue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0475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</a:t>
            </a:r>
            <a:r>
              <a:rPr lang="en-US" dirty="0" smtClean="0"/>
              <a:t>roup include officials &amp;  the No </a:t>
            </a:r>
            <a:r>
              <a:rPr lang="en-US" dirty="0"/>
              <a:t>of active </a:t>
            </a:r>
            <a:r>
              <a:rPr lang="en-US" dirty="0" smtClean="0"/>
              <a:t>Operators from their countries</a:t>
            </a:r>
          </a:p>
          <a:p>
            <a:pPr lvl="1"/>
            <a:r>
              <a:rPr lang="en-US" dirty="0" smtClean="0"/>
              <a:t>Pakistan – 4 (A </a:t>
            </a:r>
            <a:r>
              <a:rPr lang="en-US" dirty="0" err="1" smtClean="0"/>
              <a:t>ll</a:t>
            </a:r>
            <a:r>
              <a:rPr lang="en-US" dirty="0" smtClean="0"/>
              <a:t>  4G)</a:t>
            </a:r>
          </a:p>
          <a:p>
            <a:pPr lvl="1"/>
            <a:r>
              <a:rPr lang="en-US" dirty="0" smtClean="0"/>
              <a:t>Nepal  - 4 (All 4G)</a:t>
            </a:r>
          </a:p>
          <a:p>
            <a:pPr lvl="1"/>
            <a:r>
              <a:rPr lang="en-US" dirty="0" smtClean="0"/>
              <a:t>Bangladesh -4 ( 4 x 3G)</a:t>
            </a:r>
          </a:p>
          <a:p>
            <a:pPr lvl="1"/>
            <a:r>
              <a:rPr lang="en-US" dirty="0" smtClean="0"/>
              <a:t>China -3 (All 4G)</a:t>
            </a:r>
          </a:p>
          <a:p>
            <a:pPr lvl="1"/>
            <a:r>
              <a:rPr lang="en-US" dirty="0" smtClean="0"/>
              <a:t>Cambodia -6 (4 x 4G, 2x3G)</a:t>
            </a:r>
          </a:p>
          <a:p>
            <a:pPr lvl="1"/>
            <a:r>
              <a:rPr lang="en-US" dirty="0" smtClean="0"/>
              <a:t>Philippines  -2 (All 4G)</a:t>
            </a:r>
          </a:p>
          <a:p>
            <a:pPr marL="457200" lvl="1" indent="0">
              <a:buNone/>
            </a:pPr>
            <a:r>
              <a:rPr lang="en-US" dirty="0" smtClean="0"/>
              <a:t>In our group discussion it was found that the policies opted by different Government is different as per the varying market situation in their counties </a:t>
            </a:r>
          </a:p>
        </p:txBody>
      </p:sp>
    </p:spTree>
    <p:extLst>
      <p:ext uri="{BB962C8B-B14F-4D97-AF65-F5344CB8AC3E}">
        <p14:creationId xmlns:p14="http://schemas.microsoft.com/office/powerpoint/2010/main" xmlns="" val="379104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Goals and challenges to balance when setting policies.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2525330"/>
            <a:ext cx="9905998" cy="3733801"/>
          </a:xfrm>
        </p:spPr>
        <p:txBody>
          <a:bodyPr>
            <a:normAutofit fontScale="77500" lnSpcReduction="20000"/>
          </a:bodyPr>
          <a:lstStyle/>
          <a:p>
            <a:pPr lvl="1" hangingPunct="0"/>
            <a:r>
              <a:rPr lang="en-GB" dirty="0">
                <a:effectLst/>
              </a:rPr>
              <a:t>High </a:t>
            </a:r>
            <a:r>
              <a:rPr lang="en-GB" dirty="0" smtClean="0">
                <a:effectLst/>
              </a:rPr>
              <a:t>Spectrum </a:t>
            </a:r>
            <a:r>
              <a:rPr lang="en-GB" dirty="0">
                <a:effectLst/>
              </a:rPr>
              <a:t>Prices Vs Quality of network Deployed </a:t>
            </a:r>
            <a:endParaRPr lang="en-GB" dirty="0" smtClean="0">
              <a:effectLst/>
            </a:endParaRPr>
          </a:p>
          <a:p>
            <a:pPr lvl="2" hangingPunct="0"/>
            <a:r>
              <a:rPr lang="en-GB" dirty="0" smtClean="0">
                <a:effectLst/>
              </a:rPr>
              <a:t>High spectrum Price Will decrease the incentives for network investment</a:t>
            </a:r>
            <a:endParaRPr lang="en-US" sz="1800" dirty="0" smtClean="0">
              <a:effectLst/>
            </a:endParaRPr>
          </a:p>
          <a:p>
            <a:pPr lvl="2" hangingPunct="0"/>
            <a:r>
              <a:rPr lang="en-GB" dirty="0" smtClean="0">
                <a:effectLst/>
              </a:rPr>
              <a:t>High spectrum prices can have serious economic consequences by driving up consumer data costs which in turn restricts broadband demand</a:t>
            </a:r>
            <a:endParaRPr lang="en-US" sz="1800" dirty="0" smtClean="0">
              <a:effectLst/>
            </a:endParaRPr>
          </a:p>
          <a:p>
            <a:pPr lvl="1" hangingPunct="0"/>
            <a:r>
              <a:rPr lang="en-GB" dirty="0" smtClean="0">
                <a:effectLst/>
              </a:rPr>
              <a:t>High </a:t>
            </a:r>
            <a:r>
              <a:rPr lang="en-GB" dirty="0">
                <a:effectLst/>
              </a:rPr>
              <a:t>spectrum prices and lost consumer </a:t>
            </a:r>
            <a:r>
              <a:rPr lang="en-GB" dirty="0" smtClean="0">
                <a:effectLst/>
              </a:rPr>
              <a:t>welfare</a:t>
            </a:r>
          </a:p>
          <a:p>
            <a:pPr lvl="2" hangingPunct="0"/>
            <a:r>
              <a:rPr lang="en-US" dirty="0">
                <a:effectLst/>
              </a:rPr>
              <a:t>Lower quality and reduced take-up of mobile broadband services;</a:t>
            </a:r>
          </a:p>
          <a:p>
            <a:pPr lvl="2" hangingPunct="0"/>
            <a:r>
              <a:rPr lang="en-US" dirty="0">
                <a:effectLst/>
              </a:rPr>
              <a:t>Higher consumer prices for mobile broadband </a:t>
            </a:r>
            <a:r>
              <a:rPr lang="en-US" dirty="0" smtClean="0">
                <a:effectLst/>
              </a:rPr>
              <a:t>data</a:t>
            </a:r>
          </a:p>
          <a:p>
            <a:pPr lvl="2" hangingPunct="0"/>
            <a:r>
              <a:rPr lang="en-US" dirty="0" smtClean="0">
                <a:effectLst/>
              </a:rPr>
              <a:t>Consumers </a:t>
            </a:r>
            <a:r>
              <a:rPr lang="en-US" dirty="0">
                <a:effectLst/>
              </a:rPr>
              <a:t>losing out on economic benefits with a purchasing power of an estimated US$250 billion across 15 countries where spectrum was priced above the global median – equivalent to US$118 per person.</a:t>
            </a:r>
          </a:p>
          <a:p>
            <a:pPr lvl="1" hangingPunct="0"/>
            <a:r>
              <a:rPr lang="en-GB" dirty="0" smtClean="0">
                <a:effectLst/>
              </a:rPr>
              <a:t>The </a:t>
            </a:r>
            <a:r>
              <a:rPr lang="en-GB" dirty="0">
                <a:effectLst/>
              </a:rPr>
              <a:t>goal of pricing policies </a:t>
            </a:r>
            <a:endParaRPr lang="en-GB" dirty="0" smtClean="0">
              <a:effectLst/>
            </a:endParaRPr>
          </a:p>
          <a:p>
            <a:pPr lvl="2" hangingPunct="0"/>
            <a:r>
              <a:rPr lang="en-GB" dirty="0">
                <a:effectLst/>
              </a:rPr>
              <a:t>T</a:t>
            </a:r>
            <a:r>
              <a:rPr lang="en-GB" dirty="0" smtClean="0">
                <a:effectLst/>
              </a:rPr>
              <a:t>o </a:t>
            </a:r>
            <a:r>
              <a:rPr lang="en-GB" dirty="0">
                <a:effectLst/>
              </a:rPr>
              <a:t>award spectrum to those who will use it most efficiently to deliver </a:t>
            </a:r>
            <a:r>
              <a:rPr lang="en-GB" dirty="0" smtClean="0">
                <a:effectLst/>
              </a:rPr>
              <a:t>maximum Benefits</a:t>
            </a:r>
          </a:p>
          <a:p>
            <a:pPr lvl="2" hangingPunct="0"/>
            <a:r>
              <a:rPr lang="en-GB" dirty="0" smtClean="0">
                <a:effectLst/>
              </a:rPr>
              <a:t>Realistic Approach </a:t>
            </a:r>
          </a:p>
          <a:p>
            <a:pPr lvl="2" hangingPunct="0"/>
            <a:r>
              <a:rPr lang="en-GB" dirty="0" smtClean="0">
                <a:effectLst/>
              </a:rPr>
              <a:t>Long term vision to ensure </a:t>
            </a:r>
          </a:p>
        </p:txBody>
      </p:sp>
    </p:spTree>
    <p:extLst>
      <p:ext uri="{BB962C8B-B14F-4D97-AF65-F5344CB8AC3E}">
        <p14:creationId xmlns:p14="http://schemas.microsoft.com/office/powerpoint/2010/main" xmlns="" val="222540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How </a:t>
            </a:r>
            <a:r>
              <a:rPr lang="en-US" dirty="0"/>
              <a:t>Governments And Regulators Impact Spectrum </a:t>
            </a:r>
            <a:r>
              <a:rPr lang="en-US" dirty="0" smtClean="0"/>
              <a:t>Prices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hangingPunct="0"/>
            <a:r>
              <a:rPr lang="en-GB" dirty="0">
                <a:effectLst/>
              </a:rPr>
              <a:t>Setting spectrum prices that are above the true market </a:t>
            </a:r>
            <a:r>
              <a:rPr lang="en-GB" dirty="0" smtClean="0">
                <a:effectLst/>
              </a:rPr>
              <a:t>value</a:t>
            </a:r>
          </a:p>
          <a:p>
            <a:pPr lvl="1" hangingPunct="0"/>
            <a:r>
              <a:rPr lang="en-GB" sz="2000" dirty="0">
                <a:effectLst/>
              </a:rPr>
              <a:t>Limiting spectrum supply or creating uncertainty over future availability  </a:t>
            </a:r>
            <a:endParaRPr lang="en-US" sz="2000" dirty="0">
              <a:effectLst/>
            </a:endParaRPr>
          </a:p>
          <a:p>
            <a:pPr lvl="1" hangingPunct="0"/>
            <a:r>
              <a:rPr lang="en-GB" sz="2000" dirty="0" smtClean="0">
                <a:effectLst/>
              </a:rPr>
              <a:t>Inappropriate </a:t>
            </a:r>
            <a:r>
              <a:rPr lang="en-GB" sz="2000" dirty="0">
                <a:effectLst/>
              </a:rPr>
              <a:t>award </a:t>
            </a:r>
            <a:r>
              <a:rPr lang="en-GB" sz="2000" dirty="0" smtClean="0">
                <a:effectLst/>
              </a:rPr>
              <a:t>rules</a:t>
            </a:r>
            <a:endParaRPr lang="en-US" sz="2000" dirty="0">
              <a:effectLst/>
            </a:endParaRPr>
          </a:p>
          <a:p>
            <a:pPr lvl="1" hangingPunct="0"/>
            <a:endParaRPr lang="en-US" sz="2000" dirty="0" smtClean="0">
              <a:effectLst/>
            </a:endParaRPr>
          </a:p>
          <a:p>
            <a:pPr lvl="1" hangingPunct="0"/>
            <a:endParaRPr lang="en-US" sz="2000" dirty="0">
              <a:effectLst/>
            </a:endParaRPr>
          </a:p>
          <a:p>
            <a:pPr lvl="1" hangingPunct="0"/>
            <a:r>
              <a:rPr lang="en-US" sz="2000" dirty="0" smtClean="0">
                <a:effectLst/>
              </a:rPr>
              <a:t>Remedial Measures</a:t>
            </a:r>
          </a:p>
          <a:p>
            <a:pPr lvl="2" hangingPunct="0"/>
            <a:r>
              <a:rPr lang="en-US" dirty="0" smtClean="0">
                <a:effectLst/>
              </a:rPr>
              <a:t>Subsidy for provisioning of services in rural areas after completion of their time line.</a:t>
            </a:r>
          </a:p>
          <a:p>
            <a:pPr lvl="2" hangingPunct="0"/>
            <a:endParaRPr lang="en-US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168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Impact Of The Available Mobile Spectrum And Spectrum Roadmap On This </a:t>
            </a:r>
            <a:r>
              <a:rPr lang="en-GB" dirty="0" smtClean="0"/>
              <a:t>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Long Term road map should be given (at least 10 Years)</a:t>
            </a:r>
          </a:p>
          <a:p>
            <a:pPr lvl="1"/>
            <a:r>
              <a:rPr lang="en-US" dirty="0" smtClean="0"/>
              <a:t>Operators to opt for their strategies accordingly</a:t>
            </a:r>
          </a:p>
          <a:p>
            <a:pPr lvl="1"/>
            <a:r>
              <a:rPr lang="en-US" dirty="0" smtClean="0"/>
              <a:t>Timeline for new services and system/technological upgrades</a:t>
            </a:r>
          </a:p>
          <a:p>
            <a:pPr lvl="1"/>
            <a:r>
              <a:rPr lang="en-US" dirty="0" smtClean="0"/>
              <a:t>Timeline for Availability of  more mobile spectrum </a:t>
            </a:r>
          </a:p>
          <a:p>
            <a:r>
              <a:rPr lang="en-US" dirty="0" smtClean="0"/>
              <a:t>Predefined and synergy efforts while new technologies</a:t>
            </a:r>
          </a:p>
          <a:p>
            <a:pPr lvl="1"/>
            <a:r>
              <a:rPr lang="en-US" dirty="0" smtClean="0"/>
              <a:t>All opting to same timeline so that fair play is maintained in the market</a:t>
            </a:r>
          </a:p>
          <a:p>
            <a:r>
              <a:rPr lang="en-US" dirty="0" smtClean="0"/>
              <a:t>Subsidies to operators who are bringing in new technologies in term of monetary or quality of service.</a:t>
            </a:r>
          </a:p>
          <a:p>
            <a:pPr lvl="1"/>
            <a:r>
              <a:rPr lang="en-US" dirty="0" smtClean="0"/>
              <a:t>To make the market competitive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327196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2BB634496EAB498A685EA26DE87D9A" ma:contentTypeVersion="2" ma:contentTypeDescription="Create a new document." ma:contentTypeScope="" ma:versionID="d754c1b691f26b256599553752d7519d">
  <xsd:schema xmlns:xsd="http://www.w3.org/2001/XMLSchema" xmlns:xs="http://www.w3.org/2001/XMLSchema" xmlns:p="http://schemas.microsoft.com/office/2006/metadata/properties" xmlns:ns1="http://schemas.microsoft.com/sharepoint/v3" xmlns:ns2="ce1d9229-ea97-4c6f-a2f4-dd635208ba85" targetNamespace="http://schemas.microsoft.com/office/2006/metadata/properties" ma:root="true" ma:fieldsID="59cb006743196f0fda619637c9e8a09d" ns1:_="" ns2:_="">
    <xsd:import namespace="http://schemas.microsoft.com/sharepoint/v3"/>
    <xsd:import namespace="ce1d9229-ea97-4c6f-a2f4-dd635208ba8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1d9229-ea97-4c6f-a2f4-dd635208ba8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8F925E-F2A7-4421-B4DD-2DB5563D7727}"/>
</file>

<file path=customXml/itemProps2.xml><?xml version="1.0" encoding="utf-8"?>
<ds:datastoreItem xmlns:ds="http://schemas.openxmlformats.org/officeDocument/2006/customXml" ds:itemID="{CB32F201-31EE-488F-92F8-736C5DF8C2FF}"/>
</file>

<file path=customXml/itemProps3.xml><?xml version="1.0" encoding="utf-8"?>
<ds:datastoreItem xmlns:ds="http://schemas.openxmlformats.org/officeDocument/2006/customXml" ds:itemID="{D44D716D-B19F-4CFF-A01B-BD585AA1C944}"/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72</TotalTime>
  <Words>385</Words>
  <Application>Microsoft Office PowerPoint</Application>
  <PresentationFormat>Custom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Damask</vt:lpstr>
      <vt:lpstr>Spectrum Pricing </vt:lpstr>
      <vt:lpstr>Agenda</vt:lpstr>
      <vt:lpstr>Preface</vt:lpstr>
      <vt:lpstr>Goals and challenges to balance when setting policies.</vt:lpstr>
      <vt:lpstr>How Governments And Regulators Impact Spectrum Prices</vt:lpstr>
      <vt:lpstr>Impact Of The Available Mobile Spectrum And Spectrum Roadmap On This Issue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Spectrum Pricing</dc:title>
  <dc:creator>Syed Waqas</dc:creator>
  <cp:lastModifiedBy>NTC</cp:lastModifiedBy>
  <cp:revision>9</cp:revision>
  <dcterms:created xsi:type="dcterms:W3CDTF">2017-09-15T00:35:22Z</dcterms:created>
  <dcterms:modified xsi:type="dcterms:W3CDTF">2017-09-15T01:59:21Z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0x010100202BB634496EAB498A685EA26DE87D9A</vt:lpwstr>
  </property>
</Properties>
</file>