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9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06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67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1DE0-5F7D-412C-B62C-871F4522FDD8}" type="datetimeFigureOut">
              <a:rPr lang="en-US" smtClean="0"/>
              <a:t>26-Apr-17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8EB-0DDF-4D7C-A745-6B028D7CD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14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1DE0-5F7D-412C-B62C-871F4522FDD8}" type="datetimeFigureOut">
              <a:rPr lang="en-US" smtClean="0"/>
              <a:t>26-Apr-17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8EB-0DDF-4D7C-A745-6B028D7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8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1DE0-5F7D-412C-B62C-871F4522FDD8}" type="datetimeFigureOut">
              <a:rPr lang="en-US" smtClean="0"/>
              <a:t>26-Apr-17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8EB-0DDF-4D7C-A745-6B028D7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4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1105"/>
            <a:ext cx="5036820" cy="80772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8EB-0DDF-4D7C-A745-6B028D7CD0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38200" y="2155824"/>
            <a:ext cx="5036820" cy="3917315"/>
          </a:xfrm>
        </p:spPr>
        <p:txBody>
          <a:bodyPr>
            <a:normAutofit/>
          </a:bodyPr>
          <a:lstStyle>
            <a:lvl1pPr marL="0" indent="0" algn="l" rtl="0">
              <a:buFontTx/>
              <a:buNone/>
              <a:defRPr sz="1800" baseline="0"/>
            </a:lvl1pPr>
            <a:lvl2pPr marL="457177" indent="0" algn="l" rtl="0">
              <a:buFontTx/>
              <a:buNone/>
              <a:defRPr sz="2400"/>
            </a:lvl2pPr>
            <a:lvl3pPr marL="914353" indent="0" algn="l" rtl="0">
              <a:buFontTx/>
              <a:buNone/>
              <a:defRPr sz="2400"/>
            </a:lvl3pPr>
            <a:lvl4pPr marL="1371531" indent="0" algn="l" rtl="0">
              <a:buFontTx/>
              <a:buNone/>
              <a:defRPr sz="2400"/>
            </a:lvl4pPr>
            <a:lvl5pPr marL="1828709" indent="0" algn="l" rtl="0">
              <a:buFontTx/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5" hasCustomPrompt="1"/>
          </p:nvPr>
        </p:nvSpPr>
        <p:spPr>
          <a:xfrm>
            <a:off x="6327140" y="1181105"/>
            <a:ext cx="5034280" cy="489203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6547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1080131"/>
            <a:ext cx="10645143" cy="60103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3640" y="1889125"/>
            <a:ext cx="5221291" cy="43005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8EB-0DDF-4D7C-A745-6B028D7CD0B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838200" y="1889125"/>
            <a:ext cx="5082540" cy="43005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715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7265"/>
            <a:ext cx="8884920" cy="8077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364615"/>
            <a:ext cx="711200" cy="365125"/>
          </a:xfrm>
        </p:spPr>
        <p:txBody>
          <a:bodyPr/>
          <a:lstStyle/>
          <a:p>
            <a:fld id="{05F9E8EB-0DDF-4D7C-A745-6B028D7CD0B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38200" y="2155824"/>
            <a:ext cx="8884920" cy="3917315"/>
          </a:xfrm>
        </p:spPr>
        <p:txBody>
          <a:bodyPr>
            <a:normAutofit/>
          </a:bodyPr>
          <a:lstStyle>
            <a:lvl1pPr marL="0" indent="0" algn="l" rtl="0">
              <a:buFontTx/>
              <a:buNone/>
              <a:defRPr sz="1800" baseline="0"/>
            </a:lvl1pPr>
            <a:lvl2pPr marL="457177" indent="0" algn="l" rtl="0">
              <a:buFontTx/>
              <a:buNone/>
              <a:defRPr sz="2400"/>
            </a:lvl2pPr>
            <a:lvl3pPr marL="914353" indent="0" algn="l" rtl="0">
              <a:buFontTx/>
              <a:buNone/>
              <a:defRPr sz="2400"/>
            </a:lvl3pPr>
            <a:lvl4pPr marL="1371531" indent="0" algn="l" rtl="0">
              <a:buFontTx/>
              <a:buNone/>
              <a:defRPr sz="2400"/>
            </a:lvl4pPr>
            <a:lvl5pPr marL="1828709" indent="0" algn="l" rtl="0">
              <a:buFontTx/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88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1DE0-5F7D-412C-B62C-871F4522FDD8}" type="datetimeFigureOut">
              <a:rPr lang="en-US" smtClean="0"/>
              <a:t>26-Apr-17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8EB-0DDF-4D7C-A745-6B028D7CD0B1}" type="slidenum">
              <a:rPr lang="en-US" smtClean="0"/>
              <a:pPr/>
              <a:t>‹#›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06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1DE0-5F7D-412C-B62C-871F4522FDD8}" type="datetimeFigureOut">
              <a:rPr lang="en-US" smtClean="0"/>
              <a:t>26-Apr-17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8EB-0DDF-4D7C-A745-6B028D7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38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1DE0-5F7D-412C-B62C-871F4522FDD8}" type="datetimeFigureOut">
              <a:rPr lang="en-US" smtClean="0"/>
              <a:t>26-Apr-17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8EB-0DDF-4D7C-A745-6B028D7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5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1DE0-5F7D-412C-B62C-871F4522FDD8}" type="datetimeFigureOut">
              <a:rPr lang="en-US" smtClean="0"/>
              <a:t>26-Apr-17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8EB-0DDF-4D7C-A745-6B028D7CD0B1}" type="slidenum">
              <a:rPr lang="en-US" smtClean="0"/>
              <a:pPr/>
              <a:t>‹#›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359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1DE0-5F7D-412C-B62C-871F4522FDD8}" type="datetimeFigureOut">
              <a:rPr lang="en-US" smtClean="0"/>
              <a:t>26-Apr-17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8EB-0DDF-4D7C-A745-6B028D7CD0B1}" type="slidenum">
              <a:rPr lang="en-US" smtClean="0"/>
              <a:pPr/>
              <a:t>‹#›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77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1DE0-5F7D-412C-B62C-871F4522FDD8}" type="datetimeFigureOut">
              <a:rPr lang="en-US" smtClean="0"/>
              <a:t>26-Apr-17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8EB-0DDF-4D7C-A745-6B028D7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41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1DE0-5F7D-412C-B62C-871F4522FDD8}" type="datetimeFigureOut">
              <a:rPr lang="en-US" smtClean="0"/>
              <a:t>26-Apr-17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8EB-0DDF-4D7C-A745-6B028D7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1DE0-5F7D-412C-B62C-871F4522FDD8}" type="datetimeFigureOut">
              <a:rPr lang="en-US" smtClean="0"/>
              <a:t>26-Apr-17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8EB-0DDF-4D7C-A745-6B028D7CD0B1}" type="slidenum">
              <a:rPr lang="en-US" smtClean="0"/>
              <a:pPr/>
              <a:t>‹#›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474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C1DE0-5F7D-412C-B62C-871F4522FDD8}" type="datetimeFigureOut">
              <a:rPr lang="en-US" smtClean="0"/>
              <a:t>26-Apr-17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9E8EB-0DDF-4D7C-A745-6B028D7CD0B1}" type="slidenum">
              <a:rPr lang="en-US" smtClean="0"/>
              <a:pPr/>
              <a:t>‹#›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1" t="25742" r="17179" b="24752"/>
          <a:stretch/>
        </p:blipFill>
        <p:spPr>
          <a:xfrm>
            <a:off x="348881" y="163222"/>
            <a:ext cx="724638" cy="787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426" y="5960518"/>
            <a:ext cx="1863780" cy="69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5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53" r:id="rId13"/>
    <p:sldLayoutId id="214748365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1028700"/>
            <a:ext cx="11480800" cy="4244339"/>
          </a:xfrm>
          <a:solidFill>
            <a:srgbClr val="0F90D0"/>
          </a:solidFill>
        </p:spPr>
        <p:txBody>
          <a:bodyPr anchor="ctr"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Cross Border Interference Management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Current Issues of C</a:t>
            </a:r>
            <a:r>
              <a:rPr lang="en-US" sz="2400" b="0" dirty="0">
                <a:solidFill>
                  <a:schemeClr val="bg1"/>
                </a:solidFill>
              </a:rPr>
              <a:t>ross Border Interference in Cambodia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Dr. KY-Leng (DDG of MPTC)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352148"/>
            <a:ext cx="711200" cy="369332"/>
          </a:xfrm>
          <a:prstGeom prst="rect">
            <a:avLst/>
          </a:prstGeom>
          <a:solidFill>
            <a:srgbClr val="0F90D0"/>
          </a:solidFill>
        </p:spPr>
        <p:txBody>
          <a:bodyPr wrap="square">
            <a:spAutoFit/>
          </a:bodyPr>
          <a:lstStyle/>
          <a:p>
            <a:pPr algn="ctr"/>
            <a:fld id="{05F9E8EB-0DDF-4D7C-A745-6B028D7CD0B1}" type="slidenum">
              <a:rPr lang="en-US" smtClean="0">
                <a:solidFill>
                  <a:schemeClr val="bg1"/>
                </a:solidFill>
              </a:rPr>
              <a:pPr algn="ctr"/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6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6799"/>
            <a:ext cx="11353800" cy="61960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3. Frequency Coordination/Monitoring/Management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5"/>
            <a:ext cx="7437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MPTC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352148"/>
            <a:ext cx="711200" cy="369332"/>
          </a:xfrm>
          <a:prstGeom prst="rect">
            <a:avLst/>
          </a:prstGeom>
          <a:solidFill>
            <a:srgbClr val="0F90D0"/>
          </a:solidFill>
        </p:spPr>
        <p:txBody>
          <a:bodyPr wrap="square">
            <a:spAutoFit/>
          </a:bodyPr>
          <a:lstStyle/>
          <a:p>
            <a:pPr algn="ctr"/>
            <a:fld id="{05F9E8EB-0DDF-4D7C-A745-6B028D7CD0B1}" type="slidenum">
              <a:rPr lang="en-US" smtClean="0">
                <a:solidFill>
                  <a:schemeClr val="bg1"/>
                </a:solidFill>
              </a:rPr>
              <a:pPr algn="ctr"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7709" y="5960625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Spectrum Frequency from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MHz to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1520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MHz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1600" y="1702968"/>
            <a:ext cx="11988799" cy="4177132"/>
            <a:chOff x="101600" y="1702968"/>
            <a:chExt cx="11988799" cy="417713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553"/>
            <a:stretch/>
          </p:blipFill>
          <p:spPr>
            <a:xfrm>
              <a:off x="101600" y="1702968"/>
              <a:ext cx="11988799" cy="417713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911024" y="1888795"/>
              <a:ext cx="488122" cy="1371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800" dirty="0"/>
                <a:t>FM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99451" y="1888794"/>
              <a:ext cx="692427" cy="1371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800" dirty="0"/>
                <a:t>VHF TV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730948" y="1888794"/>
              <a:ext cx="1136373" cy="1371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800" dirty="0"/>
                <a:t>UHF TV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4704" y="1888794"/>
              <a:ext cx="636206" cy="1371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800" dirty="0"/>
                <a:t>VHF TV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6508" y="3266029"/>
              <a:ext cx="6225787" cy="1401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800" dirty="0"/>
                <a:t>UHF TV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94270" y="3266029"/>
              <a:ext cx="567691" cy="14011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800" dirty="0"/>
                <a:t>U 850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519159" y="3266029"/>
              <a:ext cx="567691" cy="14011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800" dirty="0"/>
                <a:t>D 850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775065" y="3406140"/>
              <a:ext cx="799465" cy="13716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800" dirty="0"/>
                <a:t>U 900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810751" y="3406141"/>
              <a:ext cx="807720" cy="13716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800" dirty="0"/>
                <a:t>D 900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2522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6799"/>
            <a:ext cx="11353800" cy="61960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3. Frequency Coordination/Monitoring/Management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5"/>
            <a:ext cx="7437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MPTC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352148"/>
            <a:ext cx="711200" cy="369332"/>
          </a:xfrm>
          <a:prstGeom prst="rect">
            <a:avLst/>
          </a:prstGeom>
          <a:solidFill>
            <a:srgbClr val="0F90D0"/>
          </a:solidFill>
        </p:spPr>
        <p:txBody>
          <a:bodyPr wrap="square">
            <a:spAutoFit/>
          </a:bodyPr>
          <a:lstStyle/>
          <a:p>
            <a:pPr algn="ctr"/>
            <a:fld id="{05F9E8EB-0DDF-4D7C-A745-6B028D7CD0B1}" type="slidenum">
              <a:rPr lang="en-US" smtClean="0">
                <a:solidFill>
                  <a:schemeClr val="bg1"/>
                </a:solidFill>
              </a:rPr>
              <a:pPr algn="ctr"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7709" y="5960625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Spectrum Frequency from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1520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MHz to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3020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MHz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1600" y="1752600"/>
            <a:ext cx="11988799" cy="4115778"/>
            <a:chOff x="101600" y="1752600"/>
            <a:chExt cx="11988799" cy="411577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294"/>
            <a:stretch/>
          </p:blipFill>
          <p:spPr>
            <a:xfrm>
              <a:off x="101600" y="1752600"/>
              <a:ext cx="11988799" cy="411577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693591" y="1909668"/>
              <a:ext cx="1379222" cy="14011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800" dirty="0"/>
                <a:t>U 2100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27909" y="3289378"/>
              <a:ext cx="1611631" cy="14011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800" dirty="0"/>
                <a:t>D 2100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69178" y="1909669"/>
              <a:ext cx="1722122" cy="14011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800" dirty="0"/>
                <a:t>U 1800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56120" y="1909669"/>
              <a:ext cx="1722120" cy="14011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800" dirty="0"/>
                <a:t>D 1800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98557" y="4669943"/>
              <a:ext cx="1594374" cy="14011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800" dirty="0"/>
                <a:t>D 2600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2124" y="4669943"/>
              <a:ext cx="1146437" cy="14011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800" dirty="0"/>
                <a:t>U 2600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534422" y="3289377"/>
              <a:ext cx="456756" cy="14011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750" dirty="0"/>
                <a:t>U 2600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247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6799"/>
            <a:ext cx="11353800" cy="61960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4. Bands/Services Needing for Coordination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55793"/>
            <a:ext cx="4516121" cy="4496355"/>
          </a:xfrm>
        </p:spPr>
        <p:txBody>
          <a:bodyPr>
            <a:normAutofit lnSpcReduction="10000"/>
          </a:bodyPr>
          <a:lstStyle/>
          <a:p>
            <a:r>
              <a:rPr lang="en-US" sz="1800" b="1" dirty="0"/>
              <a:t>Thailand and Vietnam:</a:t>
            </a:r>
            <a:endParaRPr lang="en-US" sz="1800" dirty="0"/>
          </a:p>
          <a:p>
            <a:pPr marL="461963" lvl="1" indent="-227013">
              <a:buFont typeface="Arial" panose="020B0604020202020204" pitchFamily="34" charset="0"/>
              <a:buChar char="-"/>
            </a:pPr>
            <a:r>
              <a:rPr lang="en-US" sz="1600" dirty="0">
                <a:solidFill>
                  <a:srgbClr val="C00000"/>
                </a:solidFill>
              </a:rPr>
              <a:t>VHF BS Sound Band</a:t>
            </a:r>
          </a:p>
          <a:p>
            <a:pPr marL="461963" lvl="1" indent="-227013">
              <a:buFont typeface="Arial" panose="020B0604020202020204" pitchFamily="34" charset="0"/>
              <a:buChar char="-"/>
            </a:pPr>
            <a:r>
              <a:rPr lang="en-US" sz="1600" dirty="0">
                <a:solidFill>
                  <a:srgbClr val="C00000"/>
                </a:solidFill>
              </a:rPr>
              <a:t>UHF TV Band</a:t>
            </a:r>
          </a:p>
          <a:p>
            <a:pPr marL="461963" lvl="1" indent="-227013">
              <a:buFont typeface="Arial" panose="020B0604020202020204" pitchFamily="34" charset="0"/>
              <a:buChar char="-"/>
            </a:pPr>
            <a:r>
              <a:rPr lang="en-US" sz="1600" dirty="0">
                <a:solidFill>
                  <a:srgbClr val="C00000"/>
                </a:solidFill>
              </a:rPr>
              <a:t>MS [703-748] MHz, MS [758-803] MHz</a:t>
            </a:r>
          </a:p>
          <a:p>
            <a:pPr marL="461963" lvl="1" indent="-227013">
              <a:buFont typeface="Arial" panose="020B0604020202020204" pitchFamily="34" charset="0"/>
              <a:buChar char="-"/>
            </a:pPr>
            <a:r>
              <a:rPr lang="en-US" sz="1600" dirty="0">
                <a:solidFill>
                  <a:srgbClr val="C00000"/>
                </a:solidFill>
              </a:rPr>
              <a:t>MS [790-960] MHz </a:t>
            </a:r>
            <a:r>
              <a:rPr lang="en-US" sz="1600" dirty="0">
                <a:solidFill>
                  <a:schemeClr val="tx1"/>
                </a:solidFill>
              </a:rPr>
              <a:t>(Band 850, 900E)</a:t>
            </a:r>
          </a:p>
          <a:p>
            <a:pPr marL="461963" lvl="1" indent="-227013">
              <a:buFont typeface="Arial" panose="020B0604020202020204" pitchFamily="34" charset="0"/>
              <a:buChar char="-"/>
            </a:pPr>
            <a:r>
              <a:rPr lang="en-US" sz="1600" dirty="0">
                <a:solidFill>
                  <a:srgbClr val="C00000"/>
                </a:solidFill>
              </a:rPr>
              <a:t>MS [1710-1785] MHz </a:t>
            </a:r>
            <a:r>
              <a:rPr lang="en-US" sz="1600" dirty="0">
                <a:solidFill>
                  <a:schemeClr val="tx1"/>
                </a:solidFill>
              </a:rPr>
              <a:t>(Band 1800)</a:t>
            </a:r>
          </a:p>
          <a:p>
            <a:pPr marL="461963" lvl="1" indent="-227013">
              <a:buFont typeface="Arial" panose="020B0604020202020204" pitchFamily="34" charset="0"/>
              <a:buChar char="-"/>
            </a:pPr>
            <a:r>
              <a:rPr lang="en-US" sz="1600" dirty="0">
                <a:solidFill>
                  <a:srgbClr val="C00000"/>
                </a:solidFill>
              </a:rPr>
              <a:t>MS [1885-2025] MHz </a:t>
            </a:r>
            <a:r>
              <a:rPr lang="en-US" sz="1600" dirty="0">
                <a:solidFill>
                  <a:schemeClr val="tx1"/>
                </a:solidFill>
              </a:rPr>
              <a:t>(Band 2100)</a:t>
            </a:r>
          </a:p>
          <a:p>
            <a:pPr marL="461963" lvl="1" indent="-227013">
              <a:buFont typeface="Arial" panose="020B0604020202020204" pitchFamily="34" charset="0"/>
              <a:buChar char="-"/>
            </a:pPr>
            <a:r>
              <a:rPr lang="en-US" sz="1600" dirty="0">
                <a:solidFill>
                  <a:srgbClr val="00B050"/>
                </a:solidFill>
              </a:rPr>
              <a:t>MS [2300-2400] MHz</a:t>
            </a:r>
          </a:p>
          <a:p>
            <a:pPr marL="461963" lvl="1" indent="-227013">
              <a:buFont typeface="Arial" panose="020B0604020202020204" pitchFamily="34" charset="0"/>
              <a:buChar char="-"/>
            </a:pPr>
            <a:r>
              <a:rPr lang="en-US" sz="1600" dirty="0">
                <a:solidFill>
                  <a:srgbClr val="00B050"/>
                </a:solidFill>
              </a:rPr>
              <a:t>MS [401-470] MHz (Band 450)</a:t>
            </a:r>
          </a:p>
          <a:p>
            <a:pPr marL="120673" indent="-342900"/>
            <a:r>
              <a:rPr lang="en-US" sz="1800" b="1" dirty="0"/>
              <a:t>Laos</a:t>
            </a:r>
            <a:endParaRPr lang="en-US" sz="1800" dirty="0">
              <a:solidFill>
                <a:srgbClr val="C00000"/>
              </a:solidFill>
            </a:endParaRPr>
          </a:p>
          <a:p>
            <a:pPr marL="461963" lvl="1" indent="-227013">
              <a:buFont typeface="Arial" panose="020B0604020202020204" pitchFamily="34" charset="0"/>
              <a:buChar char="-"/>
            </a:pPr>
            <a:r>
              <a:rPr lang="en-US" sz="1600" dirty="0">
                <a:solidFill>
                  <a:srgbClr val="C00000"/>
                </a:solidFill>
              </a:rPr>
              <a:t>MS [790-960] MHz </a:t>
            </a:r>
            <a:r>
              <a:rPr lang="en-US" sz="1600" dirty="0">
                <a:solidFill>
                  <a:schemeClr val="tx1"/>
                </a:solidFill>
              </a:rPr>
              <a:t>(Band 900E)</a:t>
            </a:r>
            <a:endParaRPr lang="en-US" sz="1600" dirty="0"/>
          </a:p>
          <a:p>
            <a:pPr marL="461963" lvl="1" indent="-227013">
              <a:buFont typeface="Arial" panose="020B0604020202020204" pitchFamily="34" charset="0"/>
              <a:buChar char="-"/>
            </a:pPr>
            <a:r>
              <a:rPr lang="en-US" sz="1600" dirty="0">
                <a:solidFill>
                  <a:srgbClr val="C00000"/>
                </a:solidFill>
              </a:rPr>
              <a:t>MS [1710-1785] MHz </a:t>
            </a:r>
            <a:r>
              <a:rPr lang="en-US" sz="1600" dirty="0">
                <a:solidFill>
                  <a:schemeClr val="tx1"/>
                </a:solidFill>
              </a:rPr>
              <a:t>(Band 1800)</a:t>
            </a:r>
            <a:endParaRPr lang="en-US" sz="1600" dirty="0">
              <a:solidFill>
                <a:srgbClr val="C00000"/>
              </a:solidFill>
            </a:endParaRPr>
          </a:p>
          <a:p>
            <a:pPr marL="461963" lvl="1" indent="-227013">
              <a:buFont typeface="Arial" panose="020B0604020202020204" pitchFamily="34" charset="0"/>
              <a:buChar char="-"/>
            </a:pPr>
            <a:endParaRPr lang="en-US" sz="1600" dirty="0">
              <a:solidFill>
                <a:srgbClr val="C00000"/>
              </a:solidFill>
            </a:endParaRPr>
          </a:p>
          <a:p>
            <a:pPr marL="0" indent="-222227">
              <a:buNone/>
            </a:pPr>
            <a:r>
              <a:rPr lang="en-US" sz="2000" dirty="0">
                <a:solidFill>
                  <a:schemeClr val="tx1"/>
                </a:solidFill>
              </a:rPr>
              <a:t>Color Code of Interference Level:      </a:t>
            </a:r>
          </a:p>
          <a:p>
            <a:pPr marL="0" indent="-222227">
              <a:buNone/>
            </a:pPr>
            <a:r>
              <a:rPr lang="en-US" sz="2000" dirty="0">
                <a:solidFill>
                  <a:schemeClr val="bg1"/>
                </a:solidFill>
              </a:rPr>
              <a:t>       High             Low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5"/>
            <a:ext cx="7437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ITU Report</a:t>
            </a:r>
          </a:p>
          <a:p>
            <a:r>
              <a:rPr lang="en-US" dirty="0"/>
              <a:t>JTC Reports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352148"/>
            <a:ext cx="711200" cy="369332"/>
          </a:xfrm>
          <a:prstGeom prst="rect">
            <a:avLst/>
          </a:prstGeom>
          <a:solidFill>
            <a:srgbClr val="0F90D0"/>
          </a:solidFill>
        </p:spPr>
        <p:txBody>
          <a:bodyPr wrap="square">
            <a:spAutoFit/>
          </a:bodyPr>
          <a:lstStyle/>
          <a:p>
            <a:pPr algn="ctr"/>
            <a:fld id="{05F9E8EB-0DDF-4D7C-A745-6B028D7CD0B1}" type="slidenum">
              <a:rPr lang="en-US" smtClean="0">
                <a:solidFill>
                  <a:schemeClr val="bg1"/>
                </a:solidFill>
              </a:rPr>
              <a:pPr algn="ctr"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435600" y="1676401"/>
            <a:ext cx="6315539" cy="4197420"/>
            <a:chOff x="5435600" y="1676401"/>
            <a:chExt cx="6315539" cy="4197420"/>
          </a:xfrm>
        </p:grpSpPr>
        <p:grpSp>
          <p:nvGrpSpPr>
            <p:cNvPr id="4" name="Group 3"/>
            <p:cNvGrpSpPr/>
            <p:nvPr/>
          </p:nvGrpSpPr>
          <p:grpSpPr>
            <a:xfrm>
              <a:off x="5435600" y="1676401"/>
              <a:ext cx="6315539" cy="4197420"/>
              <a:chOff x="5435600" y="1676401"/>
              <a:chExt cx="6315539" cy="419742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t="11975" b="8499"/>
              <a:stretch/>
            </p:blipFill>
            <p:spPr>
              <a:xfrm>
                <a:off x="5435600" y="1676401"/>
                <a:ext cx="6315539" cy="4197420"/>
              </a:xfrm>
              <a:prstGeom prst="rect">
                <a:avLst/>
              </a:prstGeom>
            </p:spPr>
          </p:pic>
          <p:sp>
            <p:nvSpPr>
              <p:cNvPr id="3" name="Oval 2"/>
              <p:cNvSpPr/>
              <p:nvPr/>
            </p:nvSpPr>
            <p:spPr>
              <a:xfrm rot="1570135">
                <a:off x="5886634" y="1917961"/>
                <a:ext cx="735351" cy="1950877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7009636" y="5410924"/>
                <a:ext cx="944880" cy="462897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0393680" y="2143760"/>
                <a:ext cx="675842" cy="184912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593369" y="1722120"/>
                <a:ext cx="1800312" cy="843280"/>
              </a:xfrm>
              <a:prstGeom prst="ellipse">
                <a:avLst/>
              </a:prstGeom>
              <a:solidFill>
                <a:srgbClr val="FFC000">
                  <a:alpha val="20000"/>
                </a:srgb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Oval 9"/>
            <p:cNvSpPr/>
            <p:nvPr/>
          </p:nvSpPr>
          <p:spPr>
            <a:xfrm rot="19546359">
              <a:off x="7578422" y="4345805"/>
              <a:ext cx="3457727" cy="1183301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65200" y="5730240"/>
            <a:ext cx="2756649" cy="375920"/>
            <a:chOff x="965200" y="5791200"/>
            <a:chExt cx="2756649" cy="375920"/>
          </a:xfrm>
        </p:grpSpPr>
        <p:sp>
          <p:nvSpPr>
            <p:cNvPr id="14" name="Rectangle 13"/>
            <p:cNvSpPr/>
            <p:nvPr/>
          </p:nvSpPr>
          <p:spPr>
            <a:xfrm>
              <a:off x="965200" y="5791200"/>
              <a:ext cx="1355394" cy="37592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366455" y="5791200"/>
              <a:ext cx="1355394" cy="37592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1834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120" y="751840"/>
            <a:ext cx="11521440" cy="54580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352148"/>
            <a:ext cx="711200" cy="369332"/>
          </a:xfrm>
          <a:prstGeom prst="rect">
            <a:avLst/>
          </a:prstGeom>
          <a:solidFill>
            <a:srgbClr val="0F90D0"/>
          </a:solidFill>
        </p:spPr>
        <p:txBody>
          <a:bodyPr wrap="square">
            <a:spAutoFit/>
          </a:bodyPr>
          <a:lstStyle/>
          <a:p>
            <a:pPr algn="ctr"/>
            <a:fld id="{05F9E8EB-0DDF-4D7C-A745-6B028D7CD0B1}" type="slidenum">
              <a:rPr lang="en-US" smtClean="0">
                <a:solidFill>
                  <a:schemeClr val="bg1"/>
                </a:solidFill>
              </a:rPr>
              <a:pPr algn="ctr"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5"/>
            <a:ext cx="7437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MPTC</a:t>
            </a:r>
          </a:p>
          <a:p>
            <a:r>
              <a:rPr lang="en-US" dirty="0"/>
              <a:t>www.spectrummonitoring.com</a:t>
            </a:r>
          </a:p>
        </p:txBody>
      </p:sp>
    </p:spTree>
    <p:extLst>
      <p:ext uri="{BB962C8B-B14F-4D97-AF65-F5344CB8AC3E}">
        <p14:creationId xmlns:p14="http://schemas.microsoft.com/office/powerpoint/2010/main" val="103009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6799"/>
            <a:ext cx="11353800" cy="61960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5. Conclusion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11579"/>
            <a:ext cx="10888133" cy="3661088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b="1" dirty="0">
                <a:solidFill>
                  <a:schemeClr val="tx1"/>
                </a:solidFill>
              </a:rPr>
              <a:t>To mitigate the cross border RF interference</a:t>
            </a:r>
          </a:p>
          <a:p>
            <a:pPr marL="0" indent="0">
              <a:spcBef>
                <a:spcPts val="1200"/>
              </a:spcBef>
              <a:buNone/>
            </a:pPr>
            <a:endParaRPr lang="en-US" sz="800" b="1" dirty="0">
              <a:solidFill>
                <a:schemeClr val="tx1"/>
              </a:solidFill>
            </a:endParaRPr>
          </a:p>
          <a:p>
            <a:pPr marL="346075" lvl="1" indent="-346075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C00000"/>
                </a:solidFill>
              </a:rPr>
              <a:t>Adopt the same Technology for the same Standard Band </a:t>
            </a:r>
            <a:r>
              <a:rPr lang="en-US" sz="2000" dirty="0">
                <a:solidFill>
                  <a:schemeClr val="tx1"/>
                </a:solidFill>
              </a:rPr>
              <a:t>of the Region (Easy to share </a:t>
            </a:r>
            <a:r>
              <a:rPr lang="en-US" sz="2000" b="1" dirty="0" err="1">
                <a:solidFill>
                  <a:schemeClr val="tx1"/>
                </a:solidFill>
              </a:rPr>
              <a:t>Arfcn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b="1" dirty="0">
                <a:solidFill>
                  <a:schemeClr val="tx1"/>
                </a:solidFill>
              </a:rPr>
              <a:t>PSC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b="1" dirty="0">
                <a:solidFill>
                  <a:schemeClr val="tx1"/>
                </a:solidFill>
              </a:rPr>
              <a:t>PCI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 marL="346075" lvl="1" indent="-346075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C00000"/>
                </a:solidFill>
              </a:rPr>
              <a:t>Respect ITU Power Limit </a:t>
            </a:r>
            <a:r>
              <a:rPr lang="en-US" sz="2000" dirty="0">
                <a:solidFill>
                  <a:schemeClr val="tx1"/>
                </a:solidFill>
              </a:rPr>
              <a:t>along the border for each frequency band (Reduce Interference)</a:t>
            </a:r>
          </a:p>
          <a:p>
            <a:pPr marL="346075" lvl="1" indent="-346075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C00000"/>
                </a:solidFill>
              </a:rPr>
              <a:t>Share information </a:t>
            </a:r>
            <a:r>
              <a:rPr lang="en-US" sz="2000" dirty="0">
                <a:solidFill>
                  <a:schemeClr val="tx1"/>
                </a:solidFill>
              </a:rPr>
              <a:t>(Prevent interference and Speed up solution) by:</a:t>
            </a:r>
          </a:p>
          <a:p>
            <a:pPr marL="803251" lvl="2" indent="-346075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</a:rPr>
              <a:t>Organize regular JTC meeting with our neighbor</a:t>
            </a:r>
          </a:p>
          <a:p>
            <a:pPr marL="803251" lvl="2" indent="-346075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</a:rPr>
              <a:t>Create a clear procedure/format for frequency coordination</a:t>
            </a:r>
          </a:p>
          <a:p>
            <a:pPr marL="803251" lvl="2" indent="-346075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</a:rPr>
              <a:t>Inform each others about the Frequency Registration submitted by concerning Administrations…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5"/>
            <a:ext cx="7437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352148"/>
            <a:ext cx="711200" cy="369332"/>
          </a:xfrm>
          <a:prstGeom prst="rect">
            <a:avLst/>
          </a:prstGeom>
          <a:solidFill>
            <a:srgbClr val="0F90D0"/>
          </a:solidFill>
        </p:spPr>
        <p:txBody>
          <a:bodyPr wrap="square">
            <a:spAutoFit/>
          </a:bodyPr>
          <a:lstStyle/>
          <a:p>
            <a:pPr algn="ctr"/>
            <a:fld id="{05F9E8EB-0DDF-4D7C-A745-6B028D7CD0B1}" type="slidenum">
              <a:rPr lang="en-US" smtClean="0">
                <a:solidFill>
                  <a:schemeClr val="bg1"/>
                </a:solidFill>
              </a:rPr>
              <a:pPr algn="ctr"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613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02560"/>
            <a:ext cx="12192000" cy="1249681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Thank You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5"/>
            <a:ext cx="7437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ITU Report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352148"/>
            <a:ext cx="711200" cy="369332"/>
          </a:xfrm>
          <a:prstGeom prst="rect">
            <a:avLst/>
          </a:prstGeom>
          <a:solidFill>
            <a:srgbClr val="0F90D0"/>
          </a:solidFill>
        </p:spPr>
        <p:txBody>
          <a:bodyPr wrap="square">
            <a:spAutoFit/>
          </a:bodyPr>
          <a:lstStyle/>
          <a:p>
            <a:pPr algn="ctr"/>
            <a:fld id="{05F9E8EB-0DDF-4D7C-A745-6B028D7CD0B1}" type="slidenum">
              <a:rPr lang="en-US" smtClean="0">
                <a:solidFill>
                  <a:schemeClr val="bg1"/>
                </a:solidFill>
              </a:rPr>
              <a:pPr algn="ctr"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266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0254" y="1988826"/>
            <a:ext cx="6834909" cy="2518520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800" b="1" dirty="0">
                <a:solidFill>
                  <a:srgbClr val="0070C0"/>
                </a:solidFill>
              </a:rPr>
              <a:t>Overview of Cambodia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800" b="1" dirty="0">
                <a:solidFill>
                  <a:srgbClr val="0070C0"/>
                </a:solidFill>
              </a:rPr>
              <a:t>Turning Point 2015/12/17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800" b="1" dirty="0">
                <a:solidFill>
                  <a:srgbClr val="0070C0"/>
                </a:solidFill>
              </a:rPr>
              <a:t>Frequency Coordination/Monitoring/Management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800" b="1" dirty="0">
                <a:solidFill>
                  <a:srgbClr val="0070C0"/>
                </a:solidFill>
              </a:rPr>
              <a:t>Bands/Services Needing for Coordination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800" b="1" dirty="0">
                <a:solidFill>
                  <a:srgbClr val="0070C0"/>
                </a:solidFill>
              </a:rPr>
              <a:t>Conclusion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352148"/>
            <a:ext cx="711200" cy="369332"/>
          </a:xfrm>
          <a:prstGeom prst="rect">
            <a:avLst/>
          </a:prstGeom>
          <a:solidFill>
            <a:srgbClr val="0F90D0"/>
          </a:solidFill>
        </p:spPr>
        <p:txBody>
          <a:bodyPr wrap="square">
            <a:spAutoFit/>
          </a:bodyPr>
          <a:lstStyle/>
          <a:p>
            <a:pPr algn="ctr"/>
            <a:fld id="{05F9E8EB-0DDF-4D7C-A745-6B028D7CD0B1}" type="slidenum">
              <a:rPr lang="en-US" smtClean="0">
                <a:solidFill>
                  <a:schemeClr val="bg1"/>
                </a:solidFill>
              </a:rPr>
              <a:pPr algn="ctr"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66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1. Overview of Cambodia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Location: </a:t>
            </a:r>
            <a:r>
              <a:rPr lang="en-US" sz="1800" dirty="0"/>
              <a:t>Southeast Asia</a:t>
            </a:r>
          </a:p>
          <a:p>
            <a:r>
              <a:rPr lang="en-US" sz="1800" b="1" dirty="0"/>
              <a:t>Capital:</a:t>
            </a:r>
            <a:r>
              <a:rPr lang="en-US" sz="1800" dirty="0"/>
              <a:t> Phnom Penh</a:t>
            </a:r>
          </a:p>
          <a:p>
            <a:r>
              <a:rPr lang="en-US" sz="1800" b="1" dirty="0"/>
              <a:t>Currency:</a:t>
            </a:r>
            <a:r>
              <a:rPr lang="en-US" sz="1800" dirty="0"/>
              <a:t> Cambodian riel (</a:t>
            </a:r>
            <a:r>
              <a:rPr lang="km-KH" sz="18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៛</a:t>
            </a:r>
            <a:r>
              <a:rPr lang="en-US" sz="1800" dirty="0"/>
              <a:t>)</a:t>
            </a:r>
          </a:p>
          <a:p>
            <a:r>
              <a:rPr lang="en-US" sz="1800" b="1" dirty="0"/>
              <a:t>Official script: </a:t>
            </a:r>
            <a:r>
              <a:rPr lang="en-US" sz="1800" dirty="0"/>
              <a:t>Khmer</a:t>
            </a:r>
          </a:p>
          <a:p>
            <a:r>
              <a:rPr lang="en-US" sz="1800" b="1" dirty="0"/>
              <a:t>Official language: </a:t>
            </a:r>
            <a:r>
              <a:rPr lang="en-US" sz="1800" dirty="0"/>
              <a:t>Khmer (96.3%)</a:t>
            </a:r>
          </a:p>
          <a:p>
            <a:r>
              <a:rPr lang="en-US" sz="1800" b="1" dirty="0"/>
              <a:t>Nationality: </a:t>
            </a:r>
            <a:r>
              <a:rPr lang="en-US" sz="1800" dirty="0"/>
              <a:t>Cambodian</a:t>
            </a:r>
          </a:p>
          <a:p>
            <a:r>
              <a:rPr lang="en-US" sz="1800" b="1" dirty="0"/>
              <a:t>Population: </a:t>
            </a:r>
            <a:r>
              <a:rPr lang="en-US" sz="1800" dirty="0"/>
              <a:t>15,957,223 (January 2017)</a:t>
            </a:r>
          </a:p>
          <a:p>
            <a:r>
              <a:rPr lang="en-US" sz="1800" b="1" dirty="0"/>
              <a:t>Religions: </a:t>
            </a:r>
            <a:r>
              <a:rPr lang="en-US" sz="1800" dirty="0"/>
              <a:t>Buddhist (96.9%), Muslim (1.9%), Christian (0.4%)</a:t>
            </a:r>
          </a:p>
          <a:p>
            <a:r>
              <a:rPr lang="en-US" sz="1800" b="1" dirty="0"/>
              <a:t>Ethnic groups: </a:t>
            </a:r>
            <a:r>
              <a:rPr lang="en-US" sz="1800" dirty="0"/>
              <a:t>Khmer (97.6%), Cham (1.2%), Chinese (0.1%), Vietnamese (0.1%)</a:t>
            </a:r>
          </a:p>
        </p:txBody>
      </p:sp>
      <p:pic>
        <p:nvPicPr>
          <p:cNvPr id="1030" name="Picture 6" descr="Image resul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984" y="222491"/>
            <a:ext cx="242887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5"/>
            <a:ext cx="7437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http://www.theodora.com/wfbcurrent/cambodia/cambodia_people.html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352148"/>
            <a:ext cx="711200" cy="369332"/>
          </a:xfrm>
          <a:prstGeom prst="rect">
            <a:avLst/>
          </a:prstGeom>
          <a:solidFill>
            <a:srgbClr val="0F90D0"/>
          </a:solidFill>
        </p:spPr>
        <p:txBody>
          <a:bodyPr wrap="square">
            <a:spAutoFit/>
          </a:bodyPr>
          <a:lstStyle/>
          <a:p>
            <a:pPr algn="ctr"/>
            <a:fld id="{05F9E8EB-0DDF-4D7C-A745-6B028D7CD0B1}" type="slidenum">
              <a:rPr lang="en-US" smtClean="0">
                <a:solidFill>
                  <a:schemeClr val="bg1"/>
                </a:solidFill>
              </a:rPr>
              <a:pPr algn="ctr"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066" y="1855794"/>
            <a:ext cx="4833793" cy="40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2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1. Overview of Cambodia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88825"/>
            <a:ext cx="5313218" cy="4188137"/>
          </a:xfrm>
        </p:spPr>
        <p:txBody>
          <a:bodyPr>
            <a:normAutofit/>
          </a:bodyPr>
          <a:lstStyle/>
          <a:p>
            <a:r>
              <a:rPr lang="en-US" sz="1800" b="1" dirty="0"/>
              <a:t>Geographic Coordinates: </a:t>
            </a:r>
            <a:r>
              <a:rPr lang="en-US" sz="1800" dirty="0"/>
              <a:t>13 00 N, 105 00 E</a:t>
            </a:r>
          </a:p>
          <a:p>
            <a:r>
              <a:rPr lang="en-US" sz="1800" b="1" dirty="0"/>
              <a:t>Climate</a:t>
            </a:r>
            <a:r>
              <a:rPr lang="en-US" sz="1800" dirty="0"/>
              <a:t>: Tropical (Rainy and Dry season)</a:t>
            </a:r>
          </a:p>
          <a:p>
            <a:r>
              <a:rPr lang="en-US" sz="1800" b="1" dirty="0">
                <a:solidFill>
                  <a:srgbClr val="C00000"/>
                </a:solidFill>
              </a:rPr>
              <a:t>Terrain:</a:t>
            </a:r>
            <a:r>
              <a:rPr lang="en-US" sz="1800" dirty="0"/>
              <a:t> Mostly low, flat plains, </a:t>
            </a:r>
            <a:r>
              <a:rPr lang="en-US" sz="1800" dirty="0">
                <a:solidFill>
                  <a:srgbClr val="C00000"/>
                </a:solidFill>
              </a:rPr>
              <a:t>mountains in southwest and north</a:t>
            </a:r>
          </a:p>
          <a:p>
            <a:r>
              <a:rPr lang="en-US" sz="1800" b="1" dirty="0"/>
              <a:t>Elevation: </a:t>
            </a:r>
            <a:r>
              <a:rPr lang="en-US" sz="1800" dirty="0"/>
              <a:t>Mean 126m, Highest 1,810m</a:t>
            </a:r>
          </a:p>
          <a:p>
            <a:r>
              <a:rPr lang="en-US" sz="1800" b="1" dirty="0"/>
              <a:t>Area: </a:t>
            </a:r>
            <a:r>
              <a:rPr lang="en-US" sz="1800" dirty="0"/>
              <a:t>181,035 km</a:t>
            </a:r>
            <a:r>
              <a:rPr lang="en-US" sz="1800" baseline="30000" dirty="0"/>
              <a:t>2 </a:t>
            </a:r>
            <a:r>
              <a:rPr lang="en-US" sz="1800" dirty="0"/>
              <a:t>(Land 97.5%, Water 2.5%)</a:t>
            </a:r>
          </a:p>
          <a:p>
            <a:r>
              <a:rPr lang="en-US" sz="1800" b="1" dirty="0"/>
              <a:t>Borders:</a:t>
            </a:r>
            <a:r>
              <a:rPr lang="en-US" sz="1800" dirty="0"/>
              <a:t> Gulf of Thailand, Thailand, Laos, Vietnam</a:t>
            </a:r>
          </a:p>
          <a:p>
            <a:r>
              <a:rPr lang="en-US" sz="1800" b="1" dirty="0"/>
              <a:t>Coastline: </a:t>
            </a:r>
            <a:r>
              <a:rPr lang="en-US" sz="1800" dirty="0"/>
              <a:t>443 km</a:t>
            </a:r>
          </a:p>
          <a:p>
            <a:r>
              <a:rPr lang="en-US" sz="1800" b="1" dirty="0">
                <a:solidFill>
                  <a:srgbClr val="C00000"/>
                </a:solidFill>
              </a:rPr>
              <a:t>Land boundaries: </a:t>
            </a:r>
            <a:r>
              <a:rPr lang="en-US" sz="1800" dirty="0"/>
              <a:t>2,572 km (</a:t>
            </a:r>
            <a:r>
              <a:rPr lang="en-US" sz="1800" dirty="0">
                <a:solidFill>
                  <a:srgbClr val="C00000"/>
                </a:solidFill>
              </a:rPr>
              <a:t>Thailand</a:t>
            </a:r>
            <a:r>
              <a:rPr lang="en-US" sz="1800" dirty="0"/>
              <a:t> 803 km, </a:t>
            </a:r>
            <a:r>
              <a:rPr lang="en-US" sz="1800" dirty="0">
                <a:solidFill>
                  <a:srgbClr val="C00000"/>
                </a:solidFill>
              </a:rPr>
              <a:t>Laos</a:t>
            </a:r>
            <a:r>
              <a:rPr lang="en-US" sz="1800" dirty="0"/>
              <a:t> 541 km, </a:t>
            </a:r>
            <a:r>
              <a:rPr lang="en-US" sz="1800" dirty="0">
                <a:solidFill>
                  <a:srgbClr val="C00000"/>
                </a:solidFill>
              </a:rPr>
              <a:t>Vietnam</a:t>
            </a:r>
            <a:r>
              <a:rPr lang="en-US" sz="1800" dirty="0"/>
              <a:t> 1,228 km)</a:t>
            </a:r>
          </a:p>
        </p:txBody>
      </p:sp>
      <p:pic>
        <p:nvPicPr>
          <p:cNvPr id="1030" name="Picture 6" descr="Image resul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984" y="222491"/>
            <a:ext cx="242887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5"/>
            <a:ext cx="7437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http://www.theodora.com/wfbcurrent/cambodia/cambodia_people.html</a:t>
            </a:r>
          </a:p>
          <a:p>
            <a:r>
              <a:rPr lang="en-US" dirty="0"/>
              <a:t>ITU Report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352148"/>
            <a:ext cx="711200" cy="369332"/>
          </a:xfrm>
          <a:prstGeom prst="rect">
            <a:avLst/>
          </a:prstGeom>
          <a:solidFill>
            <a:srgbClr val="0F90D0"/>
          </a:solidFill>
        </p:spPr>
        <p:txBody>
          <a:bodyPr wrap="square">
            <a:spAutoFit/>
          </a:bodyPr>
          <a:lstStyle/>
          <a:p>
            <a:pPr algn="ctr"/>
            <a:fld id="{05F9E8EB-0DDF-4D7C-A745-6B028D7CD0B1}" type="slidenum">
              <a:rPr lang="en-US" smtClean="0">
                <a:solidFill>
                  <a:schemeClr val="bg1"/>
                </a:solidFill>
              </a:rPr>
              <a:pPr algn="ctr"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066" y="1855794"/>
            <a:ext cx="4833793" cy="40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00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1. Overview of Cambodia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88825"/>
            <a:ext cx="5313218" cy="4188137"/>
          </a:xfrm>
        </p:spPr>
        <p:txBody>
          <a:bodyPr>
            <a:normAutofit/>
          </a:bodyPr>
          <a:lstStyle/>
          <a:p>
            <a:r>
              <a:rPr lang="en-US" sz="1800" b="1" dirty="0"/>
              <a:t>GDP per capita: </a:t>
            </a:r>
            <a:r>
              <a:rPr lang="en-US" sz="1800" dirty="0"/>
              <a:t>1128 USD </a:t>
            </a:r>
          </a:p>
          <a:p>
            <a:r>
              <a:rPr lang="en-US" sz="1800" b="1" dirty="0"/>
              <a:t>Fixed phones (PSN+WLL): </a:t>
            </a:r>
            <a:r>
              <a:rPr lang="en-US" sz="1800" dirty="0"/>
              <a:t>256,378*</a:t>
            </a:r>
          </a:p>
          <a:p>
            <a:r>
              <a:rPr lang="en-US" sz="1800" b="1" dirty="0">
                <a:solidFill>
                  <a:srgbClr val="C00000"/>
                </a:solidFill>
              </a:rPr>
              <a:t>Mobile phones: </a:t>
            </a:r>
            <a:r>
              <a:rPr lang="en-US" sz="1800" dirty="0"/>
              <a:t>20,850,543*</a:t>
            </a:r>
          </a:p>
          <a:p>
            <a:r>
              <a:rPr lang="en-US" sz="1800" b="1" dirty="0"/>
              <a:t>Fixed Internet Subscriptions: </a:t>
            </a:r>
            <a:r>
              <a:rPr lang="en-US" sz="1800" dirty="0"/>
              <a:t>83,504*</a:t>
            </a:r>
          </a:p>
          <a:p>
            <a:r>
              <a:rPr lang="en-US" sz="1800" b="1" dirty="0">
                <a:solidFill>
                  <a:srgbClr val="C00000"/>
                </a:solidFill>
              </a:rPr>
              <a:t>Mobile Internet Subscriptions: </a:t>
            </a:r>
            <a:r>
              <a:rPr lang="en-US" sz="1800" dirty="0"/>
              <a:t>6,712,404*</a:t>
            </a:r>
          </a:p>
          <a:p>
            <a:r>
              <a:rPr lang="en-US" sz="1800" b="1" dirty="0"/>
              <a:t>ISP Licenses:</a:t>
            </a:r>
            <a:r>
              <a:rPr lang="en-US" sz="1800" dirty="0"/>
              <a:t> 31**</a:t>
            </a:r>
          </a:p>
          <a:p>
            <a:r>
              <a:rPr lang="en-US" sz="1800" b="1" dirty="0"/>
              <a:t>Fixed &amp; WLL Licenses: </a:t>
            </a:r>
            <a:r>
              <a:rPr lang="en-US" sz="1800" dirty="0"/>
              <a:t>8**</a:t>
            </a:r>
          </a:p>
          <a:p>
            <a:r>
              <a:rPr lang="en-US" sz="1800" b="1" dirty="0">
                <a:solidFill>
                  <a:srgbClr val="C00000"/>
                </a:solidFill>
              </a:rPr>
              <a:t>Mobile Licenses: 6</a:t>
            </a:r>
          </a:p>
          <a:p>
            <a:endParaRPr lang="en-US" sz="1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* TRC 2015, ** TRC 2016</a:t>
            </a:r>
            <a:endParaRPr lang="en-US" sz="1400" dirty="0">
              <a:solidFill>
                <a:schemeClr val="tx1"/>
              </a:solidFill>
            </a:endParaRPr>
          </a:p>
          <a:p>
            <a:endParaRPr lang="en-US" sz="1800" dirty="0"/>
          </a:p>
        </p:txBody>
      </p:sp>
      <p:pic>
        <p:nvPicPr>
          <p:cNvPr id="1030" name="Picture 6" descr="Image resul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984" y="222491"/>
            <a:ext cx="242887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5"/>
            <a:ext cx="7437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http://www.tradingeconomics.com/cambodia/gdp</a:t>
            </a:r>
          </a:p>
          <a:p>
            <a:r>
              <a:rPr lang="en-US" dirty="0"/>
              <a:t>https://www.trc.gov.kh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352148"/>
            <a:ext cx="711200" cy="369332"/>
          </a:xfrm>
          <a:prstGeom prst="rect">
            <a:avLst/>
          </a:prstGeom>
          <a:solidFill>
            <a:srgbClr val="0F90D0"/>
          </a:solidFill>
        </p:spPr>
        <p:txBody>
          <a:bodyPr wrap="square">
            <a:spAutoFit/>
          </a:bodyPr>
          <a:lstStyle/>
          <a:p>
            <a:pPr algn="ctr"/>
            <a:fld id="{05F9E8EB-0DDF-4D7C-A745-6B028D7CD0B1}" type="slidenum">
              <a:rPr lang="en-US" smtClean="0">
                <a:solidFill>
                  <a:schemeClr val="bg1"/>
                </a:solidFill>
              </a:rPr>
              <a:pPr algn="ctr"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066" y="1855794"/>
            <a:ext cx="4833793" cy="40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91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MPTC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38199" y="1971097"/>
            <a:ext cx="5433292" cy="410643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Before:</a:t>
            </a:r>
          </a:p>
          <a:p>
            <a:pPr marL="630238" lvl="1" indent="-342900">
              <a:buFont typeface="Arial" panose="020B0604020202020204" pitchFamily="34" charset="0"/>
              <a:buChar char="-"/>
            </a:pPr>
            <a:r>
              <a:rPr lang="en-US" sz="1600" dirty="0"/>
              <a:t>National Radio Frequency Management is under Telecom Regulator of Cambodia (</a:t>
            </a:r>
            <a:r>
              <a:rPr lang="en-US" sz="1600" b="1" dirty="0"/>
              <a:t>TRC</a:t>
            </a:r>
            <a:r>
              <a:rPr lang="en-US" sz="1600" dirty="0"/>
              <a:t>).</a:t>
            </a:r>
          </a:p>
          <a:p>
            <a:pPr marL="630238" lvl="1" indent="-342900">
              <a:buFont typeface="Arial" panose="020B0604020202020204" pitchFamily="34" charset="0"/>
              <a:buChar char="-"/>
            </a:pPr>
            <a:r>
              <a:rPr lang="en-US" sz="1600" dirty="0"/>
              <a:t>Operational issues of planning and licensing of national Radio resource is undertaken by TRC.</a:t>
            </a:r>
          </a:p>
          <a:p>
            <a:pPr marL="630238" lvl="1" indent="-342900">
              <a:buFont typeface="Arial" panose="020B0604020202020204" pitchFamily="34" charset="0"/>
              <a:buChar char="-"/>
            </a:pPr>
            <a:r>
              <a:rPr lang="en-US" sz="1600" dirty="0"/>
              <a:t>National Spectrum Licensing is by First-come, First-served (</a:t>
            </a:r>
            <a:r>
              <a:rPr lang="en-US" sz="1600" b="1" dirty="0"/>
              <a:t>FCFS</a:t>
            </a:r>
            <a:r>
              <a:rPr lang="en-US" sz="1600" dirty="0"/>
              <a:t>).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After:</a:t>
            </a:r>
          </a:p>
          <a:p>
            <a:pPr marL="630238" lvl="1" indent="-342900">
              <a:buFont typeface="Arial" panose="020B0604020202020204" pitchFamily="34" charset="0"/>
              <a:buChar char="-"/>
            </a:pPr>
            <a:r>
              <a:rPr lang="en-US" sz="1600" dirty="0"/>
              <a:t>National Radio Frequency Management is under Ministry of Posts and Telecommunications (</a:t>
            </a:r>
            <a:r>
              <a:rPr lang="en-US" sz="1600" b="1" dirty="0"/>
              <a:t>MPTC</a:t>
            </a:r>
            <a:r>
              <a:rPr lang="en-US" sz="1600" dirty="0"/>
              <a:t>).</a:t>
            </a:r>
          </a:p>
          <a:p>
            <a:pPr marL="630238" lvl="1" indent="-342900">
              <a:buFont typeface="Arial" panose="020B0604020202020204" pitchFamily="34" charset="0"/>
              <a:buChar char="-"/>
            </a:pPr>
            <a:r>
              <a:rPr lang="en-US" sz="1600" b="1" dirty="0"/>
              <a:t>TRC</a:t>
            </a:r>
            <a:r>
              <a:rPr lang="en-US" sz="1600" dirty="0"/>
              <a:t> can issue relevant spectrum regulations for dispute resolution but it has to remain within the policy determined by </a:t>
            </a:r>
            <a:r>
              <a:rPr lang="en-US" sz="1600" b="1" dirty="0"/>
              <a:t>MPTC</a:t>
            </a:r>
            <a:r>
              <a:rPr lang="en-US" sz="1600" dirty="0"/>
              <a:t>.</a:t>
            </a:r>
          </a:p>
          <a:p>
            <a:pPr marL="630238" lvl="1" indent="-342900">
              <a:buFont typeface="Arial" panose="020B0604020202020204" pitchFamily="34" charset="0"/>
              <a:buChar char="-"/>
            </a:pPr>
            <a:r>
              <a:rPr lang="en-US" sz="1600" dirty="0"/>
              <a:t>National Spectrum Licensing is by </a:t>
            </a:r>
            <a:r>
              <a:rPr lang="en-US" sz="1600" b="1" dirty="0"/>
              <a:t>Auction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352148"/>
            <a:ext cx="711200" cy="369332"/>
          </a:xfrm>
          <a:prstGeom prst="rect">
            <a:avLst/>
          </a:prstGeom>
          <a:solidFill>
            <a:srgbClr val="0F90D0"/>
          </a:solidFill>
        </p:spPr>
        <p:txBody>
          <a:bodyPr wrap="square">
            <a:spAutoFit/>
          </a:bodyPr>
          <a:lstStyle/>
          <a:p>
            <a:pPr algn="ctr"/>
            <a:fld id="{05F9E8EB-0DDF-4D7C-A745-6B028D7CD0B1}" type="slidenum">
              <a:rPr lang="en-US" smtClean="0">
                <a:solidFill>
                  <a:schemeClr val="bg1"/>
                </a:solidFill>
              </a:rPr>
              <a:pPr algn="ctr"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650182" y="1998805"/>
            <a:ext cx="5083233" cy="3706075"/>
            <a:chOff x="6631709" y="2155824"/>
            <a:chExt cx="5083233" cy="3706075"/>
          </a:xfrm>
        </p:grpSpPr>
        <p:pic>
          <p:nvPicPr>
            <p:cNvPr id="8" name="Picture 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631709" y="2155824"/>
              <a:ext cx="5083233" cy="327515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631709" y="5523345"/>
              <a:ext cx="50832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National Spectrum Licensing workflow (</a:t>
              </a:r>
              <a:r>
                <a:rPr lang="en-US" sz="16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FCFS</a:t>
              </a:r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838200" y="1056799"/>
            <a:ext cx="10515600" cy="619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rgbClr val="0070C0"/>
                </a:solidFill>
              </a:rPr>
              <a:t>2. Turning Point 2015/12/17</a:t>
            </a:r>
          </a:p>
        </p:txBody>
      </p:sp>
    </p:spTree>
    <p:extLst>
      <p:ext uri="{BB962C8B-B14F-4D97-AF65-F5344CB8AC3E}">
        <p14:creationId xmlns:p14="http://schemas.microsoft.com/office/powerpoint/2010/main" val="4034706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6799"/>
            <a:ext cx="11353800" cy="61960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3. Frequency Coordination/Monitoring/Management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988825"/>
            <a:ext cx="5599545" cy="4188137"/>
          </a:xfrm>
        </p:spPr>
        <p:txBody>
          <a:bodyPr>
            <a:normAutofit/>
          </a:bodyPr>
          <a:lstStyle/>
          <a:p>
            <a:r>
              <a:rPr lang="en-US" sz="1800" b="1" dirty="0"/>
              <a:t>Responsibility after Telecom Law:</a:t>
            </a:r>
          </a:p>
          <a:p>
            <a:pPr marL="520700" lvl="1" indent="-285750">
              <a:buFont typeface="Arial" panose="020B0604020202020204" pitchFamily="34" charset="0"/>
              <a:buChar char="-"/>
            </a:pPr>
            <a:r>
              <a:rPr lang="en-US" sz="1600" b="1" dirty="0"/>
              <a:t>TRC: </a:t>
            </a:r>
            <a:r>
              <a:rPr lang="en-US" sz="1600" dirty="0"/>
              <a:t>Technical Assistance to MPTC</a:t>
            </a:r>
          </a:p>
          <a:p>
            <a:pPr marL="520700" lvl="1" indent="-285750">
              <a:buFont typeface="Arial" panose="020B0604020202020204" pitchFamily="34" charset="0"/>
              <a:buChar char="-"/>
            </a:pPr>
            <a:r>
              <a:rPr lang="en-US" sz="1600" b="1" dirty="0">
                <a:solidFill>
                  <a:schemeClr val="tx1"/>
                </a:solidFill>
              </a:rPr>
              <a:t>MPTC: </a:t>
            </a:r>
            <a:r>
              <a:rPr lang="en-US" sz="1400" dirty="0">
                <a:solidFill>
                  <a:schemeClr val="tx1"/>
                </a:solidFill>
              </a:rPr>
              <a:t>Spectrum Managing Agency</a:t>
            </a:r>
            <a:endParaRPr lang="en-US" sz="1000" dirty="0">
              <a:solidFill>
                <a:schemeClr val="tx1"/>
              </a:solidFill>
            </a:endParaRPr>
          </a:p>
          <a:p>
            <a:r>
              <a:rPr lang="en-US" sz="1800" b="1" dirty="0"/>
              <a:t>Coordination:</a:t>
            </a:r>
          </a:p>
          <a:p>
            <a:pPr marL="520700" lvl="1" indent="-285750">
              <a:buFont typeface="Arial" panose="020B0604020202020204" pitchFamily="34" charset="0"/>
              <a:buChar char="-"/>
            </a:pPr>
            <a:r>
              <a:rPr lang="en-US" sz="1600" dirty="0"/>
              <a:t>Cambodia </a:t>
            </a:r>
            <a:r>
              <a:rPr lang="en-US" sz="1600" dirty="0">
                <a:solidFill>
                  <a:srgbClr val="C00000"/>
                </a:solidFill>
              </a:rPr>
              <a:t>does not have any formal coordination agreement and/or framework </a:t>
            </a:r>
            <a:r>
              <a:rPr lang="en-US" sz="1600" dirty="0"/>
              <a:t>with our neighboring countries.</a:t>
            </a:r>
          </a:p>
          <a:p>
            <a:pPr marL="520700" lvl="1" indent="-285750">
              <a:buFont typeface="Arial" panose="020B0604020202020204" pitchFamily="34" charset="0"/>
              <a:buChar char="-"/>
            </a:pPr>
            <a:r>
              <a:rPr lang="en-US" sz="1600" dirty="0"/>
              <a:t>But we </a:t>
            </a:r>
            <a:r>
              <a:rPr lang="en-US" sz="1600" dirty="0">
                <a:solidFill>
                  <a:srgbClr val="C00000"/>
                </a:solidFill>
              </a:rPr>
              <a:t>have </a:t>
            </a:r>
            <a:r>
              <a:rPr lang="en-US" sz="1600" b="1" dirty="0">
                <a:solidFill>
                  <a:srgbClr val="C00000"/>
                </a:solidFill>
              </a:rPr>
              <a:t>3</a:t>
            </a:r>
            <a:r>
              <a:rPr lang="en-US" sz="1600" dirty="0">
                <a:solidFill>
                  <a:srgbClr val="C00000"/>
                </a:solidFill>
              </a:rPr>
              <a:t> annual and separate Joint Technical Committees (</a:t>
            </a:r>
            <a:r>
              <a:rPr lang="en-US" sz="1600" b="1" dirty="0">
                <a:solidFill>
                  <a:srgbClr val="C00000"/>
                </a:solidFill>
              </a:rPr>
              <a:t>JTCs</a:t>
            </a:r>
            <a:r>
              <a:rPr lang="en-US" sz="1600" dirty="0">
                <a:solidFill>
                  <a:srgbClr val="C00000"/>
                </a:solidFill>
              </a:rPr>
              <a:t>)</a:t>
            </a:r>
            <a:r>
              <a:rPr lang="en-US" sz="1600" dirty="0"/>
              <a:t> with our </a:t>
            </a:r>
            <a:r>
              <a:rPr lang="en-US" sz="1600" b="1" dirty="0"/>
              <a:t>3</a:t>
            </a:r>
            <a:r>
              <a:rPr lang="en-US" sz="1600" dirty="0"/>
              <a:t> neighbor.</a:t>
            </a:r>
          </a:p>
          <a:p>
            <a:pPr marL="520700" lvl="1" indent="-285750">
              <a:buFont typeface="Arial" panose="020B0604020202020204" pitchFamily="34" charset="0"/>
              <a:buChar char="-"/>
            </a:pPr>
            <a:r>
              <a:rPr lang="en-US" sz="1600" dirty="0"/>
              <a:t>Discussion are conducted under different sub-working groups and is usually </a:t>
            </a:r>
            <a:r>
              <a:rPr lang="en-US" sz="1600" dirty="0">
                <a:solidFill>
                  <a:srgbClr val="C00000"/>
                </a:solidFill>
              </a:rPr>
              <a:t>done on cases of interference in </a:t>
            </a:r>
            <a:r>
              <a:rPr lang="en-US" sz="1600" b="1" dirty="0">
                <a:solidFill>
                  <a:srgbClr val="C00000"/>
                </a:solidFill>
              </a:rPr>
              <a:t>broadcasting</a:t>
            </a:r>
            <a:r>
              <a:rPr lang="en-US" sz="1600" dirty="0">
                <a:solidFill>
                  <a:srgbClr val="C00000"/>
                </a:solidFill>
              </a:rPr>
              <a:t> and </a:t>
            </a:r>
            <a:r>
              <a:rPr lang="en-US" sz="1600" b="1" dirty="0">
                <a:solidFill>
                  <a:srgbClr val="C00000"/>
                </a:solidFill>
              </a:rPr>
              <a:t>land mobile service</a:t>
            </a:r>
            <a:r>
              <a:rPr lang="en-US" sz="1600" dirty="0">
                <a:solidFill>
                  <a:srgbClr val="C00000"/>
                </a:solidFill>
              </a:rPr>
              <a:t>.</a:t>
            </a:r>
          </a:p>
          <a:p>
            <a:pPr marL="520700" lvl="1" indent="-285750">
              <a:buFont typeface="Arial" panose="020B0604020202020204" pitchFamily="34" charset="0"/>
              <a:buChar char="-"/>
            </a:pPr>
            <a:r>
              <a:rPr lang="en-US" sz="1600" dirty="0">
                <a:solidFill>
                  <a:srgbClr val="C00000"/>
                </a:solidFill>
              </a:rPr>
              <a:t>Agenda of JTCs is decided between countries </a:t>
            </a:r>
            <a:r>
              <a:rPr lang="en-US" sz="1600" dirty="0"/>
              <a:t>and there </a:t>
            </a:r>
            <a:r>
              <a:rPr lang="en-US" sz="1600" dirty="0">
                <a:solidFill>
                  <a:srgbClr val="C00000"/>
                </a:solidFill>
              </a:rPr>
              <a:t>is no limit of scope </a:t>
            </a:r>
            <a:r>
              <a:rPr lang="en-US" sz="1600" dirty="0"/>
              <a:t>of bands involved.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80201" y="1988824"/>
            <a:ext cx="5181600" cy="2832557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5"/>
            <a:ext cx="7437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MPTC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352148"/>
            <a:ext cx="711200" cy="369332"/>
          </a:xfrm>
          <a:prstGeom prst="rect">
            <a:avLst/>
          </a:prstGeom>
          <a:solidFill>
            <a:srgbClr val="0F90D0"/>
          </a:solidFill>
        </p:spPr>
        <p:txBody>
          <a:bodyPr wrap="square">
            <a:spAutoFit/>
          </a:bodyPr>
          <a:lstStyle/>
          <a:p>
            <a:pPr algn="ctr"/>
            <a:fld id="{05F9E8EB-0DDF-4D7C-A745-6B028D7CD0B1}" type="slidenum">
              <a:rPr lang="en-US" smtClean="0">
                <a:solidFill>
                  <a:schemeClr val="bg1"/>
                </a:solidFill>
              </a:rPr>
              <a:pPr algn="ctr"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80201" y="4899178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JTCs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Cambodia with our neighbors for Cross border RF interference Mitigation</a:t>
            </a:r>
          </a:p>
        </p:txBody>
      </p:sp>
    </p:spTree>
    <p:extLst>
      <p:ext uri="{BB962C8B-B14F-4D97-AF65-F5344CB8AC3E}">
        <p14:creationId xmlns:p14="http://schemas.microsoft.com/office/powerpoint/2010/main" val="2304837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6799"/>
            <a:ext cx="11353800" cy="61960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3. Frequency Coordination/Monitoring/Management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988825"/>
            <a:ext cx="5996710" cy="4188137"/>
          </a:xfrm>
        </p:spPr>
        <p:txBody>
          <a:bodyPr>
            <a:normAutofit/>
          </a:bodyPr>
          <a:lstStyle/>
          <a:p>
            <a:r>
              <a:rPr lang="en-US" sz="1800" b="1" dirty="0"/>
              <a:t>Data Exchange: </a:t>
            </a:r>
            <a:r>
              <a:rPr lang="en-US" sz="1800" dirty="0"/>
              <a:t>Case to Case basis</a:t>
            </a:r>
          </a:p>
          <a:p>
            <a:pPr marL="461963" lvl="1" indent="-227013">
              <a:buFont typeface="Arial" panose="020B0604020202020204" pitchFamily="34" charset="0"/>
              <a:buChar char="-"/>
            </a:pPr>
            <a:r>
              <a:rPr lang="en-US" sz="1600" dirty="0"/>
              <a:t>No specific data format </a:t>
            </a:r>
          </a:p>
          <a:p>
            <a:pPr marL="461963" lvl="1" indent="-227013">
              <a:buFont typeface="Arial" panose="020B0604020202020204" pitchFamily="34" charset="0"/>
              <a:buChar char="-"/>
            </a:pPr>
            <a:r>
              <a:rPr lang="en-US" sz="1600" dirty="0"/>
              <a:t>Exchange in the form of CD, DVD, Email…</a:t>
            </a:r>
          </a:p>
          <a:p>
            <a:r>
              <a:rPr lang="en-US" sz="1800" b="1" dirty="0"/>
              <a:t>Monitoring: </a:t>
            </a:r>
            <a:r>
              <a:rPr lang="en-US" sz="1800" dirty="0"/>
              <a:t>very limited</a:t>
            </a:r>
          </a:p>
          <a:p>
            <a:pPr marL="520700" lvl="1" indent="-285750">
              <a:buFont typeface="Arial" panose="020B0604020202020204" pitchFamily="34" charset="0"/>
              <a:buChar char="-"/>
            </a:pPr>
            <a:r>
              <a:rPr lang="en-US" sz="1600" b="1" dirty="0"/>
              <a:t>Fixed station (</a:t>
            </a:r>
            <a:r>
              <a:rPr lang="en-US" sz="1600" b="1" dirty="0">
                <a:solidFill>
                  <a:srgbClr val="C00000"/>
                </a:solidFill>
              </a:rPr>
              <a:t>20MHz-3GHz</a:t>
            </a:r>
            <a:r>
              <a:rPr lang="en-US" sz="1600" b="1" dirty="0"/>
              <a:t>): </a:t>
            </a:r>
            <a:r>
              <a:rPr lang="en-US" sz="1600" b="1" dirty="0">
                <a:solidFill>
                  <a:srgbClr val="C00000"/>
                </a:solidFill>
              </a:rPr>
              <a:t>1</a:t>
            </a:r>
            <a:r>
              <a:rPr lang="en-US" sz="1600" dirty="0"/>
              <a:t> in Phnom Penh</a:t>
            </a:r>
          </a:p>
          <a:p>
            <a:pPr marL="520700" lvl="1" indent="-285750">
              <a:buFont typeface="Arial" panose="020B0604020202020204" pitchFamily="34" charset="0"/>
              <a:buChar char="-"/>
            </a:pPr>
            <a:r>
              <a:rPr lang="en-US" sz="1600" b="1" dirty="0">
                <a:solidFill>
                  <a:schemeClr val="tx1"/>
                </a:solidFill>
              </a:rPr>
              <a:t>Mobile station (</a:t>
            </a:r>
            <a:r>
              <a:rPr lang="en-US" sz="1600" b="1" dirty="0">
                <a:solidFill>
                  <a:srgbClr val="C00000"/>
                </a:solidFill>
              </a:rPr>
              <a:t>20MHz-3GHz</a:t>
            </a:r>
            <a:r>
              <a:rPr lang="en-US" sz="1600" b="1" dirty="0">
                <a:solidFill>
                  <a:schemeClr val="tx1"/>
                </a:solidFill>
              </a:rPr>
              <a:t>) with directional finder: </a:t>
            </a:r>
            <a:r>
              <a:rPr lang="en-US" sz="1600" b="1" dirty="0">
                <a:solidFill>
                  <a:srgbClr val="C00000"/>
                </a:solidFill>
              </a:rPr>
              <a:t>2</a:t>
            </a:r>
          </a:p>
          <a:p>
            <a:pPr marL="520700" lvl="1" indent="-285750">
              <a:buFont typeface="Arial" panose="020B0604020202020204" pitchFamily="34" charset="0"/>
              <a:buChar char="-"/>
            </a:pPr>
            <a:r>
              <a:rPr lang="en-US" sz="1600" b="1" dirty="0">
                <a:solidFill>
                  <a:schemeClr val="tx1"/>
                </a:solidFill>
              </a:rPr>
              <a:t>Portable (</a:t>
            </a:r>
            <a:r>
              <a:rPr lang="en-US" sz="1600" b="1" dirty="0">
                <a:solidFill>
                  <a:srgbClr val="C00000"/>
                </a:solidFill>
              </a:rPr>
              <a:t>9kHz-7.5GHz</a:t>
            </a:r>
            <a:r>
              <a:rPr lang="en-US" sz="1600" b="1" dirty="0">
                <a:solidFill>
                  <a:schemeClr val="tx1"/>
                </a:solidFill>
              </a:rPr>
              <a:t>): </a:t>
            </a:r>
            <a:r>
              <a:rPr lang="en-US" sz="1600" b="1" dirty="0">
                <a:solidFill>
                  <a:srgbClr val="C00000"/>
                </a:solidFill>
              </a:rPr>
              <a:t>2</a:t>
            </a:r>
          </a:p>
          <a:p>
            <a:pPr marL="520700" lvl="1" indent="-285750">
              <a:buFont typeface="Arial" panose="020B0604020202020204" pitchFamily="34" charset="0"/>
              <a:buChar char="-"/>
            </a:pPr>
            <a:r>
              <a:rPr lang="en-US" sz="1600" b="1" dirty="0">
                <a:solidFill>
                  <a:schemeClr val="tx1"/>
                </a:solidFill>
              </a:rPr>
              <a:t>Spectrum Analyzer (</a:t>
            </a:r>
            <a:r>
              <a:rPr lang="en-US" sz="1600" b="1" dirty="0">
                <a:solidFill>
                  <a:srgbClr val="C00000"/>
                </a:solidFill>
              </a:rPr>
              <a:t>9kHz-20GHz</a:t>
            </a:r>
            <a:r>
              <a:rPr lang="en-US" sz="1600" b="1" dirty="0">
                <a:solidFill>
                  <a:schemeClr val="tx1"/>
                </a:solidFill>
              </a:rPr>
              <a:t>): </a:t>
            </a:r>
            <a:r>
              <a:rPr lang="en-US" sz="1600" b="1" dirty="0">
                <a:solidFill>
                  <a:srgbClr val="C00000"/>
                </a:solidFill>
              </a:rPr>
              <a:t>1</a:t>
            </a:r>
          </a:p>
          <a:p>
            <a:r>
              <a:rPr lang="en-US" sz="1800" b="1" dirty="0"/>
              <a:t>Management: </a:t>
            </a:r>
            <a:r>
              <a:rPr lang="en-US" sz="1600" dirty="0"/>
              <a:t>SMS4DC from ITU.</a:t>
            </a:r>
          </a:p>
          <a:p>
            <a:r>
              <a:rPr lang="en-US" sz="1800" b="1" dirty="0"/>
              <a:t>Licensing:</a:t>
            </a:r>
            <a:r>
              <a:rPr lang="en-US" sz="1800" dirty="0"/>
              <a:t> Local made for local language</a:t>
            </a:r>
          </a:p>
          <a:p>
            <a:r>
              <a:rPr lang="en-US" sz="1800" b="1" dirty="0"/>
              <a:t>Technical Planning: </a:t>
            </a:r>
            <a:r>
              <a:rPr lang="en-US" sz="1800" dirty="0"/>
              <a:t>use Terrain maps and ITU recommendation P.1546 as propagation model. 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5"/>
            <a:ext cx="7437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MPTC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352148"/>
            <a:ext cx="711200" cy="369332"/>
          </a:xfrm>
          <a:prstGeom prst="rect">
            <a:avLst/>
          </a:prstGeom>
          <a:solidFill>
            <a:srgbClr val="0F90D0"/>
          </a:solidFill>
        </p:spPr>
        <p:txBody>
          <a:bodyPr wrap="square">
            <a:spAutoFit/>
          </a:bodyPr>
          <a:lstStyle/>
          <a:p>
            <a:pPr algn="ctr"/>
            <a:fld id="{05F9E8EB-0DDF-4D7C-A745-6B028D7CD0B1}" type="slidenum">
              <a:rPr lang="en-US" smtClean="0">
                <a:solidFill>
                  <a:schemeClr val="bg1"/>
                </a:solidFill>
              </a:rPr>
              <a:pPr algn="ctr"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0824" y="1988826"/>
            <a:ext cx="5591175" cy="385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62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6799"/>
            <a:ext cx="11353800" cy="61960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3. Frequency Coordination/Monitoring/Management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184905"/>
            <a:ext cx="7437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MPTC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180698"/>
            <a:ext cx="711200" cy="369332"/>
          </a:xfrm>
          <a:prstGeom prst="rect">
            <a:avLst/>
          </a:prstGeom>
          <a:solidFill>
            <a:srgbClr val="0F90D0"/>
          </a:solidFill>
        </p:spPr>
        <p:txBody>
          <a:bodyPr wrap="square">
            <a:spAutoFit/>
          </a:bodyPr>
          <a:lstStyle/>
          <a:p>
            <a:pPr algn="ctr"/>
            <a:fld id="{05F9E8EB-0DDF-4D7C-A745-6B028D7CD0B1}" type="slidenum">
              <a:rPr lang="en-US" smtClean="0">
                <a:solidFill>
                  <a:schemeClr val="bg1"/>
                </a:solidFill>
              </a:rPr>
              <a:pPr algn="ctr"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1743075"/>
            <a:ext cx="5966690" cy="3991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565" y="1743075"/>
            <a:ext cx="5966689" cy="39919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1601" y="5732025"/>
            <a:ext cx="5966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Spectrum Frequency from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MHz to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3020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MHz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37564" y="5732025"/>
            <a:ext cx="5966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Spectrum Frequency from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3.02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GHz to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GHz</a:t>
            </a:r>
          </a:p>
        </p:txBody>
      </p:sp>
    </p:spTree>
    <p:extLst>
      <p:ext uri="{BB962C8B-B14F-4D97-AF65-F5344CB8AC3E}">
        <p14:creationId xmlns:p14="http://schemas.microsoft.com/office/powerpoint/2010/main" val="3086941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2BB634496EAB498A685EA26DE87D9A" ma:contentTypeVersion="2" ma:contentTypeDescription="Create a new document." ma:contentTypeScope="" ma:versionID="d754c1b691f26b256599553752d7519d">
  <xsd:schema xmlns:xsd="http://www.w3.org/2001/XMLSchema" xmlns:xs="http://www.w3.org/2001/XMLSchema" xmlns:p="http://schemas.microsoft.com/office/2006/metadata/properties" xmlns:ns1="http://schemas.microsoft.com/sharepoint/v3" xmlns:ns2="ce1d9229-ea97-4c6f-a2f4-dd635208ba85" targetNamespace="http://schemas.microsoft.com/office/2006/metadata/properties" ma:root="true" ma:fieldsID="59cb006743196f0fda619637c9e8a09d" ns1:_="" ns2:_="">
    <xsd:import namespace="http://schemas.microsoft.com/sharepoint/v3"/>
    <xsd:import namespace="ce1d9229-ea97-4c6f-a2f4-dd635208ba8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d9229-ea97-4c6f-a2f4-dd635208ba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91E558-8CFD-4E9D-98C5-96543B665AAE}"/>
</file>

<file path=customXml/itemProps2.xml><?xml version="1.0" encoding="utf-8"?>
<ds:datastoreItem xmlns:ds="http://schemas.openxmlformats.org/officeDocument/2006/customXml" ds:itemID="{91BCF088-A388-4349-90C0-3B6FDE324D61}"/>
</file>

<file path=customXml/itemProps3.xml><?xml version="1.0" encoding="utf-8"?>
<ds:datastoreItem xmlns:ds="http://schemas.openxmlformats.org/officeDocument/2006/customXml" ds:itemID="{62267B05-9D56-483D-8130-135C75AFF21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834</Words>
  <Application>Microsoft Office PowerPoint</Application>
  <PresentationFormat>Widescreen</PresentationFormat>
  <Paragraphs>151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Khmer OS Muol Light</vt:lpstr>
      <vt:lpstr>Wingdings</vt:lpstr>
      <vt:lpstr>Office Theme</vt:lpstr>
      <vt:lpstr>Cross Border Interference Management  Current Issues of Cross Border Interference in Cambodia</vt:lpstr>
      <vt:lpstr>Content</vt:lpstr>
      <vt:lpstr>1. Overview of Cambodia</vt:lpstr>
      <vt:lpstr>1. Overview of Cambodia</vt:lpstr>
      <vt:lpstr>1. Overview of Cambodia</vt:lpstr>
      <vt:lpstr>PowerPoint Presentation</vt:lpstr>
      <vt:lpstr>3. Frequency Coordination/Monitoring/Management</vt:lpstr>
      <vt:lpstr>3. Frequency Coordination/Monitoring/Management</vt:lpstr>
      <vt:lpstr>3. Frequency Coordination/Monitoring/Management</vt:lpstr>
      <vt:lpstr>3. Frequency Coordination/Monitoring/Management</vt:lpstr>
      <vt:lpstr>3. Frequency Coordination/Monitoring/Management</vt:lpstr>
      <vt:lpstr>4. Bands/Services Needing for Coordination</vt:lpstr>
      <vt:lpstr>PowerPoint Presentation</vt:lpstr>
      <vt:lpstr>5. Conclusion</vt:lpstr>
      <vt:lpstr>Thank You</vt:lpstr>
    </vt:vector>
  </TitlesOfParts>
  <Company>ITU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Njume-Ebong, Ahone</dc:creator>
  <cp:lastModifiedBy>ITU-AMR</cp:lastModifiedBy>
  <cp:revision>16</cp:revision>
  <dcterms:created xsi:type="dcterms:W3CDTF">2017-02-20T15:39:54Z</dcterms:created>
  <dcterms:modified xsi:type="dcterms:W3CDTF">2017-04-26T07:51:27Z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0x010100202BB634496EAB498A685EA26DE87D9A</vt:lpwstr>
  </property>
</Properties>
</file>