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90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06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67" y="5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C1DE0-5F7D-412C-B62C-871F4522FDD8}" type="datetimeFigureOut">
              <a:rPr lang="en-US" smtClean="0"/>
              <a:t>28-Apr-17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9E8EB-0DDF-4D7C-A745-6B028D7CD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145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C1DE0-5F7D-412C-B62C-871F4522FDD8}" type="datetimeFigureOut">
              <a:rPr lang="en-US" smtClean="0"/>
              <a:t>28-Apr-17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9E8EB-0DDF-4D7C-A745-6B028D7CD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882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C1DE0-5F7D-412C-B62C-871F4522FDD8}" type="datetimeFigureOut">
              <a:rPr lang="en-US" smtClean="0"/>
              <a:t>28-Apr-17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9E8EB-0DDF-4D7C-A745-6B028D7CD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944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81105"/>
            <a:ext cx="5036820" cy="80772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8200" y="6356355"/>
            <a:ext cx="248412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9E8EB-0DDF-4D7C-A745-6B028D7CD0B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838200" y="2155824"/>
            <a:ext cx="5036820" cy="3917315"/>
          </a:xfrm>
        </p:spPr>
        <p:txBody>
          <a:bodyPr>
            <a:normAutofit/>
          </a:bodyPr>
          <a:lstStyle>
            <a:lvl1pPr marL="0" indent="0" algn="l" rtl="0">
              <a:buFontTx/>
              <a:buNone/>
              <a:defRPr sz="1800" baseline="0"/>
            </a:lvl1pPr>
            <a:lvl2pPr marL="457177" indent="0" algn="l" rtl="0">
              <a:buFontTx/>
              <a:buNone/>
              <a:defRPr sz="2400"/>
            </a:lvl2pPr>
            <a:lvl3pPr marL="914353" indent="0" algn="l" rtl="0">
              <a:buFontTx/>
              <a:buNone/>
              <a:defRPr sz="2400"/>
            </a:lvl3pPr>
            <a:lvl4pPr marL="1371531" indent="0" algn="l" rtl="0">
              <a:buFontTx/>
              <a:buNone/>
              <a:defRPr sz="2400"/>
            </a:lvl4pPr>
            <a:lvl5pPr marL="1828709" indent="0" algn="l" rtl="0">
              <a:buFontTx/>
              <a:buNone/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2" name="Chart Placeholder 11"/>
          <p:cNvSpPr>
            <a:spLocks noGrp="1"/>
          </p:cNvSpPr>
          <p:nvPr>
            <p:ph type="chart" sz="quarter" idx="15" hasCustomPrompt="1"/>
          </p:nvPr>
        </p:nvSpPr>
        <p:spPr>
          <a:xfrm>
            <a:off x="6327140" y="1181105"/>
            <a:ext cx="5034280" cy="4892034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 smtClean="0"/>
              <a:t>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65470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45080"/>
            <a:ext cx="3932237" cy="9448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127699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8200" y="6356355"/>
            <a:ext cx="248412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9E8EB-0DDF-4D7C-A745-6B028D7CD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6326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7" y="1080131"/>
            <a:ext cx="10645143" cy="60103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3640" y="1889125"/>
            <a:ext cx="5221291" cy="430053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8200" y="6356355"/>
            <a:ext cx="248412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9E8EB-0DDF-4D7C-A745-6B028D7CD0B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838200" y="1889125"/>
            <a:ext cx="5082540" cy="430053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9715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37265"/>
            <a:ext cx="8884920" cy="8077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200" y="6356355"/>
            <a:ext cx="248412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6364615"/>
            <a:ext cx="711200" cy="365125"/>
          </a:xfrm>
        </p:spPr>
        <p:txBody>
          <a:bodyPr/>
          <a:lstStyle/>
          <a:p>
            <a:fld id="{05F9E8EB-0DDF-4D7C-A745-6B028D7CD0B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838200" y="2155824"/>
            <a:ext cx="8884920" cy="3917315"/>
          </a:xfrm>
        </p:spPr>
        <p:txBody>
          <a:bodyPr>
            <a:normAutofit/>
          </a:bodyPr>
          <a:lstStyle>
            <a:lvl1pPr marL="0" indent="0" algn="l" rtl="0">
              <a:buFontTx/>
              <a:buNone/>
              <a:defRPr sz="1800" baseline="0"/>
            </a:lvl1pPr>
            <a:lvl2pPr marL="457177" indent="0" algn="l" rtl="0">
              <a:buFontTx/>
              <a:buNone/>
              <a:defRPr sz="2400"/>
            </a:lvl2pPr>
            <a:lvl3pPr marL="914353" indent="0" algn="l" rtl="0">
              <a:buFontTx/>
              <a:buNone/>
              <a:defRPr sz="2400"/>
            </a:lvl3pPr>
            <a:lvl4pPr marL="1371531" indent="0" algn="l" rtl="0">
              <a:buFontTx/>
              <a:buNone/>
              <a:defRPr sz="2400"/>
            </a:lvl4pPr>
            <a:lvl5pPr marL="1828709" indent="0" algn="l" rtl="0">
              <a:buFontTx/>
              <a:buNone/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882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C1DE0-5F7D-412C-B62C-871F4522FDD8}" type="datetimeFigureOut">
              <a:rPr lang="en-US" smtClean="0"/>
              <a:t>28-Apr-17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9E8EB-0DDF-4D7C-A745-6B028D7CD0B1}" type="slidenum">
              <a:rPr lang="en-US" smtClean="0"/>
              <a:pPr/>
              <a:t>‹#›</a:t>
            </a:fld>
            <a:r>
              <a:rPr lang="en-US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060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C1DE0-5F7D-412C-B62C-871F4522FDD8}" type="datetimeFigureOut">
              <a:rPr lang="en-US" smtClean="0"/>
              <a:t>28-Apr-17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9E8EB-0DDF-4D7C-A745-6B028D7CD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338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C1DE0-5F7D-412C-B62C-871F4522FDD8}" type="datetimeFigureOut">
              <a:rPr lang="en-US" smtClean="0"/>
              <a:t>28-Apr-17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9E8EB-0DDF-4D7C-A745-6B028D7CD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651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C1DE0-5F7D-412C-B62C-871F4522FDD8}" type="datetimeFigureOut">
              <a:rPr lang="en-US" smtClean="0"/>
              <a:t>28-Apr-17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9E8EB-0DDF-4D7C-A745-6B028D7CD0B1}" type="slidenum">
              <a:rPr lang="en-US" smtClean="0"/>
              <a:pPr/>
              <a:t>‹#›</a:t>
            </a:fld>
            <a:r>
              <a:rPr lang="en-US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359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C1DE0-5F7D-412C-B62C-871F4522FDD8}" type="datetimeFigureOut">
              <a:rPr lang="en-US" smtClean="0"/>
              <a:t>28-Apr-17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9E8EB-0DDF-4D7C-A745-6B028D7CD0B1}" type="slidenum">
              <a:rPr lang="en-US" smtClean="0"/>
              <a:pPr/>
              <a:t>‹#›</a:t>
            </a:fld>
            <a:r>
              <a:rPr lang="en-US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776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C1DE0-5F7D-412C-B62C-871F4522FDD8}" type="datetimeFigureOut">
              <a:rPr lang="en-US" smtClean="0"/>
              <a:t>28-Apr-17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9E8EB-0DDF-4D7C-A745-6B028D7CD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641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C1DE0-5F7D-412C-B62C-871F4522FDD8}" type="datetimeFigureOut">
              <a:rPr lang="en-US" smtClean="0"/>
              <a:t>28-Apr-17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9E8EB-0DDF-4D7C-A745-6B028D7CD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82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C1DE0-5F7D-412C-B62C-871F4522FDD8}" type="datetimeFigureOut">
              <a:rPr lang="en-US" smtClean="0"/>
              <a:t>28-Apr-17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9E8EB-0DDF-4D7C-A745-6B028D7CD0B1}" type="slidenum">
              <a:rPr lang="en-US" smtClean="0"/>
              <a:pPr/>
              <a:t>‹#›</a:t>
            </a:fld>
            <a:r>
              <a:rPr lang="en-US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474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C1DE0-5F7D-412C-B62C-871F4522FDD8}" type="datetimeFigureOut">
              <a:rPr lang="en-US" smtClean="0"/>
              <a:t>28-Apr-17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9E8EB-0DDF-4D7C-A745-6B028D7CD0B1}" type="slidenum">
              <a:rPr lang="en-US" smtClean="0"/>
              <a:pPr/>
              <a:t>‹#›</a:t>
            </a:fld>
            <a:r>
              <a:rPr lang="en-US" smtClean="0"/>
              <a:t> 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61" t="25742" r="17179" b="24752"/>
          <a:stretch/>
        </p:blipFill>
        <p:spPr>
          <a:xfrm>
            <a:off x="348881" y="163222"/>
            <a:ext cx="724638" cy="7876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7426" y="5960518"/>
            <a:ext cx="1863780" cy="698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258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53" r:id="rId14"/>
    <p:sldLayoutId id="2147483654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736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1028700"/>
            <a:ext cx="11480800" cy="4244339"/>
          </a:xfrm>
          <a:solidFill>
            <a:srgbClr val="0F90D0"/>
          </a:solidFill>
        </p:spPr>
        <p:txBody>
          <a:bodyPr anchor="ctr"/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Bhutan’s Case: eHealth Pilot Project Using TV White Space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sz="2400" dirty="0" smtClean="0">
                <a:solidFill>
                  <a:schemeClr val="bg1"/>
                </a:solidFill>
              </a:rPr>
              <a:t/>
            </a:r>
            <a:br>
              <a:rPr lang="en-US" sz="2400" dirty="0" smtClean="0">
                <a:solidFill>
                  <a:schemeClr val="bg1"/>
                </a:solidFill>
              </a:rPr>
            </a:br>
            <a:endParaRPr lang="en-US" sz="2400" b="0" dirty="0">
              <a:solidFill>
                <a:schemeClr val="bg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8200" y="6356355"/>
            <a:ext cx="24841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6352148"/>
            <a:ext cx="711200" cy="369332"/>
          </a:xfrm>
          <a:prstGeom prst="rect">
            <a:avLst/>
          </a:prstGeom>
          <a:solidFill>
            <a:srgbClr val="0F90D0"/>
          </a:solidFill>
        </p:spPr>
        <p:txBody>
          <a:bodyPr wrap="square">
            <a:spAutoFit/>
          </a:bodyPr>
          <a:lstStyle/>
          <a:p>
            <a:pPr algn="ctr"/>
            <a:fld id="{05F9E8EB-0DDF-4D7C-A745-6B028D7CD0B1}" type="slidenum">
              <a:rPr lang="en-US" smtClean="0">
                <a:solidFill>
                  <a:schemeClr val="bg1"/>
                </a:solidFill>
              </a:rPr>
              <a:pPr algn="ctr"/>
              <a:t>1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0" y="3150869"/>
            <a:ext cx="9144000" cy="267462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811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2143" y="2449286"/>
            <a:ext cx="6270170" cy="1223061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6352148"/>
            <a:ext cx="711200" cy="369332"/>
          </a:xfrm>
          <a:prstGeom prst="rect">
            <a:avLst/>
          </a:prstGeom>
          <a:solidFill>
            <a:srgbClr val="0F90D0"/>
          </a:solidFill>
        </p:spPr>
        <p:txBody>
          <a:bodyPr wrap="square">
            <a:spAutoFit/>
          </a:bodyPr>
          <a:lstStyle/>
          <a:p>
            <a:pPr algn="ctr"/>
            <a:fld id="{05F9E8EB-0DDF-4D7C-A745-6B028D7CD0B1}" type="slidenum">
              <a:rPr lang="en-US" smtClean="0">
                <a:solidFill>
                  <a:schemeClr val="bg1"/>
                </a:solidFill>
              </a:rPr>
              <a:pPr algn="ctr"/>
              <a:t>10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838200" y="6356355"/>
            <a:ext cx="24841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77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352148"/>
            <a:ext cx="711200" cy="369332"/>
          </a:xfrm>
          <a:prstGeom prst="rect">
            <a:avLst/>
          </a:prstGeom>
          <a:solidFill>
            <a:srgbClr val="0F90D0"/>
          </a:solidFill>
        </p:spPr>
        <p:txBody>
          <a:bodyPr wrap="square">
            <a:spAutoFit/>
          </a:bodyPr>
          <a:lstStyle/>
          <a:p>
            <a:pPr algn="ctr"/>
            <a:fld id="{05F9E8EB-0DDF-4D7C-A745-6B028D7CD0B1}" type="slidenum">
              <a:rPr lang="en-US" smtClean="0">
                <a:solidFill>
                  <a:schemeClr val="bg1"/>
                </a:solidFill>
              </a:rPr>
              <a:pPr algn="ctr"/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838200" y="6356355"/>
            <a:ext cx="24841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990600" y="1676402"/>
          <a:ext cx="8937170" cy="4675745"/>
        </p:xfrm>
        <a:graphic>
          <a:graphicData uri="http://schemas.openxmlformats.org/drawingml/2006/table">
            <a:tbl>
              <a:tblPr/>
              <a:tblGrid>
                <a:gridCol w="2135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48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5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63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359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Calibri"/>
                          <a:cs typeface="Times New Roman"/>
                        </a:rPr>
                        <a:t>Frequency Band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Calibri"/>
                          <a:cs typeface="Times New Roman"/>
                        </a:rPr>
                        <a:t>Assigned Spectrum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Calibri"/>
                          <a:cs typeface="Times New Roman"/>
                        </a:rPr>
                        <a:t>Services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Calibri"/>
                          <a:cs typeface="Times New Roman"/>
                        </a:rPr>
                        <a:t>Users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59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GSM 900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890-910 MHz, 935-955 MHz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2G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Bhutan Telecom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79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GSM 900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900-910, 945-955 MHz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2G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latin typeface="Calibri"/>
                          <a:ea typeface="Calibri"/>
                          <a:cs typeface="Times New Roman"/>
                        </a:rPr>
                        <a:t>Tashi</a:t>
                      </a: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 Cell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359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GSM1800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1730-1740 MHz, 1825-1835 MHz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4G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Bhutan Telecom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369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352148"/>
            <a:ext cx="711200" cy="369332"/>
          </a:xfrm>
          <a:prstGeom prst="rect">
            <a:avLst/>
          </a:prstGeom>
          <a:solidFill>
            <a:srgbClr val="0F90D0"/>
          </a:solidFill>
        </p:spPr>
        <p:txBody>
          <a:bodyPr wrap="square">
            <a:spAutoFit/>
          </a:bodyPr>
          <a:lstStyle/>
          <a:p>
            <a:pPr algn="ctr"/>
            <a:fld id="{05F9E8EB-0DDF-4D7C-A745-6B028D7CD0B1}" type="slidenum">
              <a:rPr lang="en-US" smtClean="0">
                <a:solidFill>
                  <a:schemeClr val="bg1"/>
                </a:solidFill>
              </a:rPr>
              <a:pPr algn="ctr"/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838200" y="6356355"/>
            <a:ext cx="24841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990598" y="1676400"/>
          <a:ext cx="9035144" cy="4103913"/>
        </p:xfrm>
        <a:graphic>
          <a:graphicData uri="http://schemas.openxmlformats.org/drawingml/2006/table">
            <a:tbl>
              <a:tblPr/>
              <a:tblGrid>
                <a:gridCol w="2158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10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6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88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679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GSM1800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1710-1720 MHz, 1805-1815 MHz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LTE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latin typeface="Calibri"/>
                          <a:ea typeface="Calibri"/>
                          <a:cs typeface="Times New Roman"/>
                        </a:rPr>
                        <a:t>Tashicell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79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850 MHz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824-834 MHz, 869-889 MHz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3G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latin typeface="Calibri"/>
                          <a:ea typeface="Calibri"/>
                          <a:cs typeface="Times New Roman"/>
                        </a:rPr>
                        <a:t>Tashicell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79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850 Mhz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834-844 MHz, 879-889 </a:t>
                      </a:r>
                      <a:r>
                        <a:rPr lang="en-US" sz="2400" dirty="0" err="1">
                          <a:latin typeface="Calibri"/>
                          <a:ea typeface="Calibri"/>
                          <a:cs typeface="Times New Roman"/>
                        </a:rPr>
                        <a:t>Mhz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3G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Bhutan Telecom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312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352148"/>
            <a:ext cx="711200" cy="369332"/>
          </a:xfrm>
          <a:prstGeom prst="rect">
            <a:avLst/>
          </a:prstGeom>
          <a:solidFill>
            <a:srgbClr val="0F90D0"/>
          </a:solidFill>
        </p:spPr>
        <p:txBody>
          <a:bodyPr wrap="square">
            <a:spAutoFit/>
          </a:bodyPr>
          <a:lstStyle/>
          <a:p>
            <a:pPr algn="ctr"/>
            <a:fld id="{05F9E8EB-0DDF-4D7C-A745-6B028D7CD0B1}" type="slidenum">
              <a:rPr lang="en-US" smtClean="0">
                <a:solidFill>
                  <a:schemeClr val="bg1"/>
                </a:solidFill>
              </a:rPr>
              <a:pPr algn="ctr"/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838200" y="6356355"/>
            <a:ext cx="24841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066800" y="1676400"/>
          <a:ext cx="8762999" cy="4201886"/>
        </p:xfrm>
        <a:graphic>
          <a:graphicData uri="http://schemas.openxmlformats.org/drawingml/2006/table">
            <a:tbl>
              <a:tblPr/>
              <a:tblGrid>
                <a:gridCol w="20938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04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24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62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009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700 MHz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703-723 MHz, 758-778 MHz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LTE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latin typeface="Calibri"/>
                          <a:ea typeface="Calibri"/>
                          <a:cs typeface="Times New Roman"/>
                        </a:rPr>
                        <a:t>Tashicell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09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1900 MHz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1920-1930 MHz, 2110-2120 MHz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3G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Bhutan Telecom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488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Design an e-Health service Delivery Platform piloting TV White Space Technology as the last mile connectivity.</a:t>
            </a:r>
          </a:p>
          <a:p>
            <a:r>
              <a:rPr lang="en-US" sz="1800" dirty="0" smtClean="0"/>
              <a:t>Replicate such systems in remote communities </a:t>
            </a:r>
          </a:p>
          <a:p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0" y="6352148"/>
            <a:ext cx="711200" cy="369332"/>
          </a:xfrm>
          <a:prstGeom prst="rect">
            <a:avLst/>
          </a:prstGeom>
          <a:solidFill>
            <a:srgbClr val="0F90D0"/>
          </a:solidFill>
        </p:spPr>
        <p:txBody>
          <a:bodyPr wrap="square">
            <a:spAutoFit/>
          </a:bodyPr>
          <a:lstStyle/>
          <a:p>
            <a:pPr algn="ctr"/>
            <a:fld id="{05F9E8EB-0DDF-4D7C-A745-6B028D7CD0B1}" type="slidenum">
              <a:rPr lang="en-US" smtClean="0">
                <a:solidFill>
                  <a:schemeClr val="bg1"/>
                </a:solidFill>
              </a:rPr>
              <a:pPr algn="ctr"/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838200" y="6356355"/>
            <a:ext cx="24841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9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8" y="955304"/>
            <a:ext cx="10523220" cy="807721"/>
          </a:xfrm>
        </p:spPr>
        <p:txBody>
          <a:bodyPr>
            <a:normAutofit/>
          </a:bodyPr>
          <a:lstStyle/>
          <a:p>
            <a:r>
              <a:rPr lang="en-US" dirty="0" smtClean="0"/>
              <a:t>Implementation Strategy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838199" y="1923804"/>
            <a:ext cx="10853058" cy="4428344"/>
          </a:xfrm>
        </p:spPr>
        <p:txBody>
          <a:bodyPr/>
          <a:lstStyle/>
          <a:p>
            <a:r>
              <a:rPr lang="en-US" b="1" dirty="0" smtClean="0"/>
              <a:t>Executing Agencies: </a:t>
            </a:r>
            <a:r>
              <a:rPr lang="en-US" dirty="0" smtClean="0"/>
              <a:t>ADB/Ministry of Health/Ministry of Information and Communications</a:t>
            </a:r>
          </a:p>
          <a:p>
            <a:r>
              <a:rPr lang="en-US" b="1" dirty="0" smtClean="0"/>
              <a:t>Location: </a:t>
            </a:r>
            <a:r>
              <a:rPr lang="en-US" dirty="0" smtClean="0"/>
              <a:t>Tang BHU, </a:t>
            </a:r>
            <a:r>
              <a:rPr lang="en-US" dirty="0" err="1" smtClean="0"/>
              <a:t>Bumthang</a:t>
            </a:r>
            <a:r>
              <a:rPr lang="en-US" dirty="0" smtClean="0"/>
              <a:t>, Bhutan</a:t>
            </a:r>
          </a:p>
          <a:p>
            <a:r>
              <a:rPr lang="en-US" b="1" dirty="0" smtClean="0"/>
              <a:t>Implementation: </a:t>
            </a:r>
            <a:r>
              <a:rPr lang="en-US" dirty="0" smtClean="0"/>
              <a:t>TV White Space used for last mile connectivity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838200" y="6356355"/>
            <a:ext cx="24841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352148"/>
            <a:ext cx="711200" cy="369332"/>
          </a:xfrm>
          <a:prstGeom prst="rect">
            <a:avLst/>
          </a:prstGeom>
          <a:solidFill>
            <a:srgbClr val="0F90D0"/>
          </a:solidFill>
        </p:spPr>
        <p:txBody>
          <a:bodyPr wrap="square">
            <a:spAutoFit/>
          </a:bodyPr>
          <a:lstStyle/>
          <a:p>
            <a:pPr algn="ctr"/>
            <a:fld id="{05F9E8EB-0DDF-4D7C-A745-6B028D7CD0B1}" type="slidenum">
              <a:rPr lang="en-US" smtClean="0">
                <a:solidFill>
                  <a:schemeClr val="bg1"/>
                </a:solidFill>
              </a:rPr>
              <a:pPr algn="ctr"/>
              <a:t>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45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352148"/>
            <a:ext cx="711200" cy="369332"/>
          </a:xfrm>
          <a:prstGeom prst="rect">
            <a:avLst/>
          </a:prstGeom>
          <a:solidFill>
            <a:srgbClr val="0F90D0"/>
          </a:solidFill>
        </p:spPr>
        <p:txBody>
          <a:bodyPr wrap="square">
            <a:spAutoFit/>
          </a:bodyPr>
          <a:lstStyle/>
          <a:p>
            <a:pPr algn="ctr"/>
            <a:fld id="{05F9E8EB-0DDF-4D7C-A745-6B028D7CD0B1}" type="slidenum">
              <a:rPr lang="en-US" smtClean="0">
                <a:solidFill>
                  <a:schemeClr val="bg1"/>
                </a:solidFill>
              </a:rPr>
              <a:pPr algn="ctr"/>
              <a:t>7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838200" y="6356355"/>
            <a:ext cx="24841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2" name="Picture Placeholder 11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22" r="5022"/>
          <a:stretch>
            <a:fillRect/>
          </a:stretch>
        </p:blipFill>
        <p:spPr>
          <a:xfrm>
            <a:off x="711200" y="997527"/>
            <a:ext cx="10644188" cy="4937760"/>
          </a:xfrm>
        </p:spPr>
      </p:pic>
    </p:spTree>
    <p:extLst>
      <p:ext uri="{BB962C8B-B14F-4D97-AF65-F5344CB8AC3E}">
        <p14:creationId xmlns:p14="http://schemas.microsoft.com/office/powerpoint/2010/main" val="425834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352148"/>
            <a:ext cx="711200" cy="369332"/>
          </a:xfrm>
          <a:prstGeom prst="rect">
            <a:avLst/>
          </a:prstGeom>
          <a:solidFill>
            <a:srgbClr val="0F90D0"/>
          </a:solidFill>
        </p:spPr>
        <p:txBody>
          <a:bodyPr wrap="square">
            <a:spAutoFit/>
          </a:bodyPr>
          <a:lstStyle/>
          <a:p>
            <a:pPr algn="ctr"/>
            <a:fld id="{05F9E8EB-0DDF-4D7C-A745-6B028D7CD0B1}" type="slidenum">
              <a:rPr lang="en-US" smtClean="0">
                <a:solidFill>
                  <a:schemeClr val="bg1"/>
                </a:solidFill>
              </a:rPr>
              <a:pPr algn="ctr"/>
              <a:t>8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838200" y="6356355"/>
            <a:ext cx="24841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11199" y="1187920"/>
          <a:ext cx="10620830" cy="4635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71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43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402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571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Sl.No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Quantity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06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Base</a:t>
                      </a:r>
                      <a:r>
                        <a:rPr lang="en-US" baseline="0" dirty="0" smtClean="0"/>
                        <a:t> Station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9684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Omni directional</a:t>
                      </a:r>
                      <a:r>
                        <a:rPr lang="en-US" baseline="0" dirty="0" smtClean="0"/>
                        <a:t> antenna  for Base station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9684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Outdoor CPE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9684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Yagi Antenna for CPE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9684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Cisco</a:t>
                      </a:r>
                      <a:r>
                        <a:rPr lang="en-US" baseline="0" dirty="0" smtClean="0"/>
                        <a:t> Router/Switch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each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506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2320" y="696686"/>
            <a:ext cx="4169229" cy="7837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Lessons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6352148"/>
            <a:ext cx="711200" cy="369332"/>
          </a:xfrm>
          <a:prstGeom prst="rect">
            <a:avLst/>
          </a:prstGeom>
          <a:solidFill>
            <a:srgbClr val="0F90D0"/>
          </a:solidFill>
        </p:spPr>
        <p:txBody>
          <a:bodyPr wrap="square">
            <a:spAutoFit/>
          </a:bodyPr>
          <a:lstStyle/>
          <a:p>
            <a:pPr algn="ctr"/>
            <a:fld id="{05F9E8EB-0DDF-4D7C-A745-6B028D7CD0B1}" type="slidenum">
              <a:rPr lang="en-US" smtClean="0">
                <a:solidFill>
                  <a:schemeClr val="bg1"/>
                </a:solidFill>
              </a:rPr>
              <a:pPr algn="ctr"/>
              <a:t>9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838200" y="6356355"/>
            <a:ext cx="24841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838200" y="1704234"/>
            <a:ext cx="10853058" cy="4428344"/>
          </a:xfrm>
          <a:prstGeom prst="rect">
            <a:avLst/>
          </a:prstGeom>
        </p:spPr>
        <p:txBody>
          <a:bodyPr/>
          <a:lstStyle/>
          <a:p>
            <a:r>
              <a:rPr lang="en-US" b="1" dirty="0" smtClean="0"/>
              <a:t>Very </a:t>
            </a:r>
            <a:r>
              <a:rPr lang="en-US" b="1" dirty="0"/>
              <a:t>s</a:t>
            </a:r>
            <a:r>
              <a:rPr lang="en-US" b="1" dirty="0" smtClean="0"/>
              <a:t>uitable for last mile connectivity </a:t>
            </a:r>
          </a:p>
          <a:p>
            <a:r>
              <a:rPr lang="en-US" b="1" dirty="0" smtClean="0"/>
              <a:t>The other competing technologies used in the last mile connectivity</a:t>
            </a:r>
          </a:p>
          <a:p>
            <a:endParaRPr lang="en-US" b="1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68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2BB634496EAB498A685EA26DE87D9A" ma:contentTypeVersion="2" ma:contentTypeDescription="Create a new document." ma:contentTypeScope="" ma:versionID="d754c1b691f26b256599553752d7519d">
  <xsd:schema xmlns:xsd="http://www.w3.org/2001/XMLSchema" xmlns:xs="http://www.w3.org/2001/XMLSchema" xmlns:p="http://schemas.microsoft.com/office/2006/metadata/properties" xmlns:ns1="http://schemas.microsoft.com/sharepoint/v3" xmlns:ns2="ce1d9229-ea97-4c6f-a2f4-dd635208ba85" targetNamespace="http://schemas.microsoft.com/office/2006/metadata/properties" ma:root="true" ma:fieldsID="59cb006743196f0fda619637c9e8a09d" ns1:_="" ns2:_="">
    <xsd:import namespace="http://schemas.microsoft.com/sharepoint/v3"/>
    <xsd:import namespace="ce1d9229-ea97-4c6f-a2f4-dd635208ba85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1d9229-ea97-4c6f-a2f4-dd635208ba8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5FA0C6B-3C3C-441B-9CE8-6988BC802E22}"/>
</file>

<file path=customXml/itemProps2.xml><?xml version="1.0" encoding="utf-8"?>
<ds:datastoreItem xmlns:ds="http://schemas.openxmlformats.org/officeDocument/2006/customXml" ds:itemID="{80A92D81-778E-4E6F-9ACD-AB7610630576}"/>
</file>

<file path=customXml/itemProps3.xml><?xml version="1.0" encoding="utf-8"?>
<ds:datastoreItem xmlns:ds="http://schemas.openxmlformats.org/officeDocument/2006/customXml" ds:itemID="{7E3563F0-E04D-4DFE-B6F9-8B60C1EFCF0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</TotalTime>
  <Words>208</Words>
  <Application>Microsoft Office PowerPoint</Application>
  <PresentationFormat>Widescreen</PresentationFormat>
  <Paragraphs>83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Bhutan’s Case: eHealth Pilot Project Using TV White Space    </vt:lpstr>
      <vt:lpstr>Background</vt:lpstr>
      <vt:lpstr>Background</vt:lpstr>
      <vt:lpstr>Background</vt:lpstr>
      <vt:lpstr>Objective</vt:lpstr>
      <vt:lpstr>Implementation Strategy</vt:lpstr>
      <vt:lpstr>PowerPoint Presentation</vt:lpstr>
      <vt:lpstr>PowerPoint Presentation</vt:lpstr>
      <vt:lpstr>Lessons</vt:lpstr>
      <vt:lpstr>THANK YOU</vt:lpstr>
    </vt:vector>
  </TitlesOfParts>
  <Company>ITU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Njume-Ebong, Ahone</dc:creator>
  <cp:lastModifiedBy>ITU-AMR</cp:lastModifiedBy>
  <cp:revision>16</cp:revision>
  <dcterms:created xsi:type="dcterms:W3CDTF">2017-02-20T15:39:54Z</dcterms:created>
  <dcterms:modified xsi:type="dcterms:W3CDTF">2017-04-28T02:23:32Z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0x010100202BB634496EAB498A685EA26DE87D9A</vt:lpwstr>
  </property>
</Properties>
</file>