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Masters/slideMaster3.xml" ContentType="application/vnd.openxmlformats-officedocument.presentationml.slideMaster+xml"/>
  <Override PartName="/ppt/slideLayouts/slideLayout3.xml" ContentType="application/vnd.openxmlformats-officedocument.presentationml.slideLayout+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8" r:id="rId2"/>
    <p:sldMasterId id="2147483670" r:id="rId3"/>
    <p:sldMasterId id="2147483666" r:id="rId4"/>
  </p:sldMasterIdLst>
  <p:notesMasterIdLst>
    <p:notesMasterId r:id="rId6"/>
  </p:notesMasterIdLst>
  <p:sldIdLst>
    <p:sldId id="276" r:id="rId5"/>
  </p:sldIdLst>
  <p:sldSz cx="12195175" cy="6859588"/>
  <p:notesSz cx="6858000" cy="9144000"/>
  <p:defaultTex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76">
          <p15:clr>
            <a:srgbClr val="A4A3A4"/>
          </p15:clr>
        </p15:guide>
        <p15:guide id="2" orient="horz" pos="104">
          <p15:clr>
            <a:srgbClr val="A4A3A4"/>
          </p15:clr>
        </p15:guide>
        <p15:guide id="3" orient="horz" pos="3976">
          <p15:clr>
            <a:srgbClr val="A4A3A4"/>
          </p15:clr>
        </p15:guide>
        <p15:guide id="4" orient="horz" pos="952">
          <p15:clr>
            <a:srgbClr val="A4A3A4"/>
          </p15:clr>
        </p15:guide>
        <p15:guide id="5" pos="367">
          <p15:clr>
            <a:srgbClr val="A4A3A4"/>
          </p15:clr>
        </p15:guide>
        <p15:guide id="6" pos="73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5" autoAdjust="0"/>
    <p:restoredTop sz="91667" autoAdjust="0"/>
  </p:normalViewPr>
  <p:slideViewPr>
    <p:cSldViewPr snapToObjects="1">
      <p:cViewPr>
        <p:scale>
          <a:sx n="70" d="100"/>
          <a:sy n="70" d="100"/>
        </p:scale>
        <p:origin x="-822" y="-72"/>
      </p:cViewPr>
      <p:guideLst>
        <p:guide orient="horz" pos="776"/>
        <p:guide orient="horz" pos="104"/>
        <p:guide orient="horz" pos="3976"/>
        <p:guide orient="horz" pos="952"/>
        <p:guide pos="367"/>
        <p:guide pos="7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F13C81-0DDF-4E51-B222-BF7EDD4EC1C5}" type="datetimeFigureOut">
              <a:rPr lang="en-US" smtClean="0"/>
              <a:pPr/>
              <a:t>07/06/2016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BF0352-CE7A-4BB7-98BC-18DA2E011EB0}" type="slidenum">
              <a:rPr lang="en-US" smtClean="0"/>
              <a:pPr/>
              <a:t>‹#›</a:t>
            </a:fld>
            <a:endParaRPr lang="en-US"/>
          </a:p>
        </p:txBody>
      </p:sp>
    </p:spTree>
    <p:extLst>
      <p:ext uri="{BB962C8B-B14F-4D97-AF65-F5344CB8AC3E}">
        <p14:creationId xmlns:p14="http://schemas.microsoft.com/office/powerpoint/2010/main" val="368963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712617" y="2421682"/>
            <a:ext cx="6480000" cy="2520000"/>
          </a:xfrm>
        </p:spPr>
        <p:txBody>
          <a:bodyPr>
            <a:noAutofit/>
          </a:bodyPr>
          <a:lstStyle>
            <a:lvl1pPr algn="l">
              <a:defRPr sz="4400" b="1" baseline="0">
                <a:solidFill>
                  <a:schemeClr val="tx1">
                    <a:lumMod val="95000"/>
                    <a:lumOff val="5000"/>
                  </a:schemeClr>
                </a:solidFill>
                <a:latin typeface="+mn-lt"/>
                <a:ea typeface="黑体" pitchFamily="49" charset="-122"/>
                <a:cs typeface="Arial" pitchFamily="34" charset="0"/>
              </a:defRPr>
            </a:lvl1pPr>
          </a:lstStyle>
          <a:p>
            <a:r>
              <a:rPr lang="en-US" altLang="zh-CN" b="1" dirty="0" smtClean="0">
                <a:solidFill>
                  <a:prstClr val="black"/>
                </a:solidFill>
                <a:latin typeface="Arial" panose="020B0604020202020204" pitchFamily="34" charset="0"/>
                <a:cs typeface="Arial" panose="020B0604020202020204" pitchFamily="34" charset="0"/>
              </a:rPr>
              <a:t>TITLE </a:t>
            </a:r>
            <a:br>
              <a:rPr lang="en-US" altLang="zh-CN" b="1" dirty="0" smtClean="0">
                <a:solidFill>
                  <a:prstClr val="black"/>
                </a:solidFill>
                <a:latin typeface="Arial" panose="020B0604020202020204" pitchFamily="34" charset="0"/>
                <a:cs typeface="Arial" panose="020B0604020202020204" pitchFamily="34" charset="0"/>
              </a:rPr>
            </a:br>
            <a:r>
              <a:rPr lang="en-US" altLang="zh-CN" b="1" dirty="0" smtClean="0">
                <a:solidFill>
                  <a:prstClr val="black"/>
                </a:solidFill>
                <a:latin typeface="Arial" panose="020B0604020202020204" pitchFamily="34" charset="0"/>
                <a:cs typeface="Arial" panose="020B0604020202020204" pitchFamily="34" charset="0"/>
              </a:rPr>
              <a:t>OF THE DAY</a:t>
            </a:r>
            <a:endParaRPr lang="fr-FR" altLang="zh-CN" sz="2000" b="1" dirty="0">
              <a:solidFill>
                <a:prstClr val="white"/>
              </a:solidFill>
              <a:latin typeface="Arial" panose="020B0604020202020204" pitchFamily="34" charset="0"/>
              <a:cs typeface="Arial" panose="020B0604020202020204" pitchFamily="34" charset="0"/>
            </a:endParaRPr>
          </a:p>
        </p:txBody>
      </p:sp>
      <p:sp>
        <p:nvSpPr>
          <p:cNvPr id="3" name="副标题 2"/>
          <p:cNvSpPr>
            <a:spLocks noGrp="1"/>
          </p:cNvSpPr>
          <p:nvPr>
            <p:ph type="subTitle" idx="1" hasCustomPrompt="1"/>
          </p:nvPr>
        </p:nvSpPr>
        <p:spPr>
          <a:xfrm>
            <a:off x="1367311" y="4476981"/>
            <a:ext cx="4320000" cy="1080000"/>
          </a:xfrm>
        </p:spPr>
        <p:txBody>
          <a:bodyPr>
            <a:noAutofit/>
          </a:bodyPr>
          <a:lstStyle>
            <a:lvl1pPr marL="0" indent="0" algn="l">
              <a:buNone/>
              <a:defRPr sz="2000" b="1">
                <a:solidFill>
                  <a:schemeClr val="tx1"/>
                </a:solidFill>
                <a:latin typeface="+mn-lt"/>
                <a:ea typeface="黑体" pitchFamily="49" charset="-122"/>
                <a:cs typeface="Arial" pitchFamily="34" charset="0"/>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b="1" dirty="0" smtClean="0">
                <a:solidFill>
                  <a:prstClr val="black"/>
                </a:solidFill>
                <a:latin typeface="Arial" panose="020B0604020202020204" pitchFamily="34" charset="0"/>
                <a:cs typeface="Arial" panose="020B0604020202020204" pitchFamily="34" charset="0"/>
              </a:rPr>
              <a:t>November 20</a:t>
            </a:r>
            <a:r>
              <a:rPr lang="en-US" altLang="zh-CN" b="1" baseline="30000" dirty="0" smtClean="0">
                <a:solidFill>
                  <a:prstClr val="black"/>
                </a:solidFill>
                <a:latin typeface="Arial" panose="020B0604020202020204" pitchFamily="34" charset="0"/>
                <a:cs typeface="Arial" panose="020B0604020202020204" pitchFamily="34" charset="0"/>
              </a:rPr>
              <a:t>th</a:t>
            </a:r>
            <a:r>
              <a:rPr lang="en-US" altLang="zh-CN" b="1" dirty="0" smtClean="0">
                <a:solidFill>
                  <a:prstClr val="black"/>
                </a:solidFill>
                <a:latin typeface="Arial" panose="020B0604020202020204" pitchFamily="34" charset="0"/>
                <a:cs typeface="Arial" panose="020B0604020202020204" pitchFamily="34" charset="0"/>
              </a:rPr>
              <a:t> 2015</a:t>
            </a:r>
            <a:endParaRPr lang="fr-FR" altLang="zh-CN"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2126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800" b="1">
                <a:solidFill>
                  <a:schemeClr val="tx1"/>
                </a:solidFill>
                <a:latin typeface="+mj-lt"/>
              </a:defRPr>
            </a:lvl1pPr>
          </a:lstStyle>
          <a:p>
            <a:r>
              <a:rPr lang="en-US" altLang="zh-CN" dirty="0" smtClean="0"/>
              <a:t>Contents :</a:t>
            </a:r>
          </a:p>
        </p:txBody>
      </p:sp>
      <p:sp>
        <p:nvSpPr>
          <p:cNvPr id="5"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3600" b="1"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15291299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6" y="165138"/>
            <a:ext cx="10563235" cy="1056245"/>
          </a:xfrm>
        </p:spPr>
        <p:txBody>
          <a:bodyPr>
            <a:noAutofit/>
          </a:bodyPr>
          <a:lstStyle>
            <a:lvl1pPr marL="0" marR="0" indent="0" algn="l" defTabSz="1219444" rtl="0" eaLnBrk="1" fontAlgn="auto" latinLnBrk="0" hangingPunct="1">
              <a:lnSpc>
                <a:spcPct val="100000"/>
              </a:lnSpc>
              <a:spcBef>
                <a:spcPct val="0"/>
              </a:spcBef>
              <a:spcAft>
                <a:spcPts val="0"/>
              </a:spcAft>
              <a:buClrTx/>
              <a:buSzTx/>
              <a:buFontTx/>
              <a:buNone/>
              <a:tabLst/>
              <a:defRPr sz="4000" b="1">
                <a:solidFill>
                  <a:schemeClr val="tx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501201"/>
            <a:ext cx="11345554" cy="480111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8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4211449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183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endParaRPr lang="en-US" altLang="zh-CN" dirty="0" smtClean="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tint val="75000"/>
                  </a:schemeClr>
                </a:solidFill>
              </a:defRPr>
            </a:lvl1pPr>
          </a:lstStyle>
          <a:p>
            <a:fld id="{724D11B5-F4EC-4A10-9CB4-D208720918BE}" type="datetimeFigureOut">
              <a:rPr lang="zh-CN" altLang="en-US" smtClean="0"/>
              <a:pPr/>
              <a:t>2016/6/7</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tint val="75000"/>
                  </a:schemeClr>
                </a:solidFill>
              </a:defRPr>
            </a:lvl1pPr>
          </a:lstStyle>
          <a:p>
            <a:fld id="{3CF2F073-B7F6-4C9C-B66E-467879956FCE}" type="slidenum">
              <a:rPr lang="zh-CN" altLang="en-US" smtClean="0"/>
              <a:pPr/>
              <a:t>‹#›</a:t>
            </a:fld>
            <a:endParaRPr lang="zh-CN" altLang="en-US"/>
          </a:p>
        </p:txBody>
      </p:sp>
    </p:spTree>
    <p:extLst>
      <p:ext uri="{BB962C8B-B14F-4D97-AF65-F5344CB8AC3E}">
        <p14:creationId xmlns:p14="http://schemas.microsoft.com/office/powerpoint/2010/main" val="3912550071"/>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2016/6/7</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8"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tx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tx1"/>
              </a:solidFill>
              <a:latin typeface="FrutigerNext LT Light" pitchFamily="34" charset="0"/>
              <a:ea typeface="MS PGothic" pitchFamily="34" charset="-128"/>
            </a:endParaRPr>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2016/6/7</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8"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tx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tx1"/>
              </a:solidFill>
              <a:latin typeface="FrutigerNext LT Light" pitchFamily="34" charset="0"/>
              <a:ea typeface="MS PGothic" pitchFamily="34" charset="-128"/>
            </a:endParaRPr>
          </a:p>
        </p:txBody>
      </p:sp>
    </p:spTree>
    <p:extLst>
      <p:ext uri="{BB962C8B-B14F-4D97-AF65-F5344CB8AC3E}">
        <p14:creationId xmlns:p14="http://schemas.microsoft.com/office/powerpoint/2010/main" val="213836710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050396" y="3612786"/>
            <a:ext cx="5711487" cy="661744"/>
          </a:xfrm>
          <a:prstGeom prst="rect">
            <a:avLst/>
          </a:prstGeom>
          <a:noFill/>
        </p:spPr>
        <p:txBody>
          <a:bodyPr wrap="square" lIns="121944" tIns="60972" rIns="121944" bIns="60972">
            <a:spAutoFit/>
          </a:bodyPr>
          <a:lstStyle/>
          <a:p>
            <a:pPr algn="just">
              <a:defRPr/>
            </a:pPr>
            <a:r>
              <a:rPr lang="en-US" altLang="zh-CN" sz="700" b="1" dirty="0" smtClean="0">
                <a:solidFill>
                  <a:schemeClr val="tx1">
                    <a:lumMod val="65000"/>
                    <a:lumOff val="35000"/>
                  </a:schemeClr>
                </a:solidFill>
              </a:rPr>
              <a:t>Copyright©2015 </a:t>
            </a:r>
            <a:r>
              <a:rPr lang="en-US" altLang="zh-CN" sz="700" b="1" dirty="0">
                <a:solidFill>
                  <a:schemeClr val="tx1">
                    <a:lumMod val="65000"/>
                    <a:lumOff val="35000"/>
                  </a:schemeClr>
                </a:solidFill>
              </a:rPr>
              <a:t>Huawei Technologies Co., Ltd. All Rights Reserved.</a:t>
            </a:r>
            <a:endParaRPr lang="zh-CN" altLang="zh-CN" sz="700" dirty="0">
              <a:solidFill>
                <a:schemeClr val="tx1">
                  <a:lumMod val="65000"/>
                  <a:lumOff val="35000"/>
                </a:schemeClr>
              </a:solidFill>
            </a:endParaRPr>
          </a:p>
          <a:p>
            <a:pPr algn="just">
              <a:defRPr/>
            </a:pPr>
            <a:r>
              <a:rPr lang="en-US" altLang="zh-CN" sz="700" dirty="0">
                <a:solidFill>
                  <a:schemeClr val="tx1">
                    <a:lumMod val="65000"/>
                    <a:lumOff val="35000"/>
                  </a:schemeClr>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700" dirty="0">
              <a:solidFill>
                <a:schemeClr val="tx1">
                  <a:lumMod val="65000"/>
                  <a:lumOff val="35000"/>
                </a:schemeClr>
              </a:solidFill>
            </a:endParaRPr>
          </a:p>
        </p:txBody>
      </p:sp>
      <p:sp>
        <p:nvSpPr>
          <p:cNvPr id="5" name="TextBox 2"/>
          <p:cNvSpPr txBox="1"/>
          <p:nvPr userDrawn="1"/>
        </p:nvSpPr>
        <p:spPr>
          <a:xfrm>
            <a:off x="4271717" y="2421682"/>
            <a:ext cx="3268844" cy="830997"/>
          </a:xfrm>
          <a:prstGeom prst="rect">
            <a:avLst/>
          </a:prstGeom>
          <a:noFill/>
        </p:spPr>
        <p:txBody>
          <a:bodyPr wrap="none" rtlCol="0">
            <a:spAutoFit/>
          </a:bodyPr>
          <a:lstStyle/>
          <a:p>
            <a:pPr algn="ctr"/>
            <a:r>
              <a:rPr lang="fr-FR" sz="4800" b="1" dirty="0" smtClean="0">
                <a:latin typeface="+mj-lt"/>
              </a:rPr>
              <a:t>Thank</a:t>
            </a:r>
            <a:r>
              <a:rPr lang="fr-FR" sz="4800" b="1" baseline="0" dirty="0" smtClean="0">
                <a:latin typeface="+mj-lt"/>
              </a:rPr>
              <a:t> </a:t>
            </a:r>
            <a:r>
              <a:rPr lang="fr-FR" sz="4800" b="1" dirty="0" smtClean="0">
                <a:latin typeface="+mj-lt"/>
              </a:rPr>
              <a:t>you</a:t>
            </a:r>
            <a:endParaRPr lang="fr-FR" sz="4800" b="1" dirty="0">
              <a:latin typeface="+mj-lt"/>
            </a:endParaRPr>
          </a:p>
        </p:txBody>
      </p:sp>
    </p:spTree>
    <p:extLst>
      <p:ext uri="{BB962C8B-B14F-4D97-AF65-F5344CB8AC3E}">
        <p14:creationId xmlns:p14="http://schemas.microsoft.com/office/powerpoint/2010/main" val="329144238"/>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Untitled-1-01.png"/>
          <p:cNvPicPr>
            <a:picLocks noChangeAspect="1"/>
          </p:cNvPicPr>
          <p:nvPr/>
        </p:nvPicPr>
        <p:blipFill>
          <a:blip r:embed="rId2" cstate="print"/>
          <a:stretch>
            <a:fillRect/>
          </a:stretch>
        </p:blipFill>
        <p:spPr>
          <a:xfrm>
            <a:off x="8185819" y="5593809"/>
            <a:ext cx="427279" cy="428273"/>
          </a:xfrm>
          <a:prstGeom prst="rect">
            <a:avLst/>
          </a:prstGeom>
        </p:spPr>
      </p:pic>
      <p:sp>
        <p:nvSpPr>
          <p:cNvPr id="8" name="TextBox 7"/>
          <p:cNvSpPr txBox="1"/>
          <p:nvPr/>
        </p:nvSpPr>
        <p:spPr>
          <a:xfrm>
            <a:off x="8613098" y="5652750"/>
            <a:ext cx="1736373" cy="369332"/>
          </a:xfrm>
          <a:prstGeom prst="rect">
            <a:avLst/>
          </a:prstGeom>
          <a:noFill/>
        </p:spPr>
        <p:txBody>
          <a:bodyPr wrap="none" rtlCol="0">
            <a:spAutoFit/>
          </a:bodyPr>
          <a:lstStyle/>
          <a:p>
            <a:r>
              <a:rPr lang="en-US" sz="1800" dirty="0" err="1" smtClean="0">
                <a:latin typeface="FrutigerNext LT Medium" pitchFamily="34" charset="0"/>
              </a:rPr>
              <a:t>Chee</a:t>
            </a:r>
            <a:r>
              <a:rPr lang="en-US" sz="1800" dirty="0" smtClean="0">
                <a:latin typeface="FrutigerNext LT Medium" pitchFamily="34" charset="0"/>
              </a:rPr>
              <a:t> </a:t>
            </a:r>
            <a:r>
              <a:rPr lang="en-US" sz="1800" dirty="0" err="1" smtClean="0">
                <a:latin typeface="FrutigerNext LT Medium" pitchFamily="34" charset="0"/>
              </a:rPr>
              <a:t>Siong</a:t>
            </a:r>
            <a:r>
              <a:rPr lang="en-US" sz="1800" dirty="0" smtClean="0">
                <a:latin typeface="FrutigerNext LT Medium" pitchFamily="34" charset="0"/>
              </a:rPr>
              <a:t> Lim</a:t>
            </a:r>
            <a:endParaRPr lang="en-US" sz="1800" dirty="0">
              <a:latin typeface="FrutigerNext LT Medium" pitchFamily="34" charset="0"/>
            </a:endParaRPr>
          </a:p>
        </p:txBody>
      </p:sp>
      <p:sp>
        <p:nvSpPr>
          <p:cNvPr id="16" name="TextBox 15"/>
          <p:cNvSpPr txBox="1"/>
          <p:nvPr/>
        </p:nvSpPr>
        <p:spPr>
          <a:xfrm>
            <a:off x="818802" y="3447792"/>
            <a:ext cx="5638826" cy="3170099"/>
          </a:xfrm>
          <a:prstGeom prst="rect">
            <a:avLst/>
          </a:prstGeom>
          <a:noFill/>
        </p:spPr>
        <p:txBody>
          <a:bodyPr wrap="square" rtlCol="0">
            <a:spAutoFit/>
          </a:bodyPr>
          <a:lstStyle/>
          <a:p>
            <a:pPr algn="just"/>
            <a:r>
              <a:rPr lang="en-US" sz="2000" dirty="0" smtClean="0">
                <a:latin typeface="FrutigerNext LT Medium" pitchFamily="34" charset="0"/>
              </a:rPr>
              <a:t>With more than 18 years’ experience in the Telecom industry, he possesses broad experience in the Next Generation Telecommunications technology,  business strategy, solutions development, Sales and Marketing; and he is dedicated in supporting the regional customers to identify and develop the right future telecom &amp; ICT transformation solutions, to build a Better Connected World.</a:t>
            </a:r>
          </a:p>
          <a:p>
            <a:pPr algn="just"/>
            <a:endParaRPr lang="en-US" sz="2000" dirty="0">
              <a:latin typeface="FrutigerNext LT Medium" pitchFamily="34" charset="0"/>
            </a:endParaRPr>
          </a:p>
        </p:txBody>
      </p:sp>
      <p:sp>
        <p:nvSpPr>
          <p:cNvPr id="17" name="TextBox 16"/>
          <p:cNvSpPr txBox="1"/>
          <p:nvPr/>
        </p:nvSpPr>
        <p:spPr>
          <a:xfrm>
            <a:off x="783234" y="1292201"/>
            <a:ext cx="4450257" cy="769441"/>
          </a:xfrm>
          <a:prstGeom prst="rect">
            <a:avLst/>
          </a:prstGeom>
          <a:noFill/>
        </p:spPr>
        <p:txBody>
          <a:bodyPr wrap="none" rtlCol="0">
            <a:spAutoFit/>
          </a:bodyPr>
          <a:lstStyle/>
          <a:p>
            <a:r>
              <a:rPr lang="en-US" sz="4400" b="1" dirty="0" smtClean="0">
                <a:latin typeface="Huawei Script Regular" pitchFamily="50" charset="0"/>
              </a:rPr>
              <a:t>Lim Chee Siong</a:t>
            </a:r>
            <a:endParaRPr lang="en-US" sz="4400" b="1" dirty="0">
              <a:latin typeface="Huawei Script Regular" pitchFamily="50" charset="0"/>
            </a:endParaRPr>
          </a:p>
        </p:txBody>
      </p:sp>
      <p:sp>
        <p:nvSpPr>
          <p:cNvPr id="18" name="TextBox 17"/>
          <p:cNvSpPr txBox="1"/>
          <p:nvPr/>
        </p:nvSpPr>
        <p:spPr>
          <a:xfrm>
            <a:off x="785445" y="401682"/>
            <a:ext cx="2287806" cy="769441"/>
          </a:xfrm>
          <a:prstGeom prst="rect">
            <a:avLst/>
          </a:prstGeom>
          <a:noFill/>
        </p:spPr>
        <p:txBody>
          <a:bodyPr wrap="none" rtlCol="0">
            <a:spAutoFit/>
          </a:bodyPr>
          <a:lstStyle/>
          <a:p>
            <a:r>
              <a:rPr lang="en-US" sz="4400" i="1" dirty="0" smtClean="0">
                <a:latin typeface="Huawei Script Regular" pitchFamily="50" charset="0"/>
              </a:rPr>
              <a:t>Speaker</a:t>
            </a:r>
            <a:endParaRPr lang="en-US" sz="4400" i="1" dirty="0">
              <a:latin typeface="Huawei Script Regular" pitchFamily="50" charset="0"/>
            </a:endParaRPr>
          </a:p>
        </p:txBody>
      </p:sp>
      <p:sp>
        <p:nvSpPr>
          <p:cNvPr id="19" name="TextBox 18"/>
          <p:cNvSpPr txBox="1"/>
          <p:nvPr/>
        </p:nvSpPr>
        <p:spPr>
          <a:xfrm>
            <a:off x="818802" y="2133650"/>
            <a:ext cx="3750001" cy="1323439"/>
          </a:xfrm>
          <a:prstGeom prst="rect">
            <a:avLst/>
          </a:prstGeom>
          <a:noFill/>
        </p:spPr>
        <p:txBody>
          <a:bodyPr wrap="none" rtlCol="0">
            <a:spAutoFit/>
          </a:bodyPr>
          <a:lstStyle/>
          <a:p>
            <a:r>
              <a:rPr lang="en-US" sz="2000" dirty="0" smtClean="0">
                <a:latin typeface="FrutigerNext LT Medium" pitchFamily="34" charset="0"/>
              </a:rPr>
              <a:t>Chief Marketing Officer</a:t>
            </a:r>
            <a:br>
              <a:rPr lang="en-US" sz="2000" dirty="0" smtClean="0">
                <a:latin typeface="FrutigerNext LT Medium" pitchFamily="34" charset="0"/>
              </a:rPr>
            </a:br>
            <a:r>
              <a:rPr lang="en-US" sz="2000" dirty="0" smtClean="0">
                <a:latin typeface="FrutigerNext LT Medium" pitchFamily="34" charset="0"/>
              </a:rPr>
              <a:t>Strategy &amp; Marketing Dept</a:t>
            </a:r>
            <a:br>
              <a:rPr lang="en-US" sz="2000" dirty="0" smtClean="0">
                <a:latin typeface="FrutigerNext LT Medium" pitchFamily="34" charset="0"/>
              </a:rPr>
            </a:br>
            <a:r>
              <a:rPr lang="en-US" sz="2000" dirty="0" smtClean="0">
                <a:latin typeface="FrutigerNext LT Medium" pitchFamily="34" charset="0"/>
              </a:rPr>
              <a:t>Huawei Southern Pacific </a:t>
            </a:r>
            <a:r>
              <a:rPr lang="en-US" altLang="zh-CN" sz="2000" dirty="0" smtClean="0">
                <a:latin typeface="FrutigerNext LT Medium" pitchFamily="34" charset="0"/>
              </a:rPr>
              <a:t>Region</a:t>
            </a:r>
            <a:endParaRPr lang="en-US" sz="2000" dirty="0" smtClean="0">
              <a:latin typeface="FrutigerNext LT Medium" pitchFamily="34" charset="0"/>
            </a:endParaRPr>
          </a:p>
          <a:p>
            <a:endParaRPr lang="en-US" sz="2000" dirty="0">
              <a:latin typeface="FrutigerNext LT Medium" pitchFamily="34" charset="0"/>
            </a:endParaRPr>
          </a:p>
        </p:txBody>
      </p:sp>
      <p:pic>
        <p:nvPicPr>
          <p:cNvPr id="11" name="Picture 10" descr="01.png"/>
          <p:cNvPicPr>
            <a:picLocks noChangeAspect="1"/>
          </p:cNvPicPr>
          <p:nvPr/>
        </p:nvPicPr>
        <p:blipFill>
          <a:blip r:embed="rId3" cstate="print"/>
          <a:stretch>
            <a:fillRect/>
          </a:stretch>
        </p:blipFill>
        <p:spPr>
          <a:xfrm>
            <a:off x="7321723" y="1524794"/>
            <a:ext cx="3810000" cy="3810000"/>
          </a:xfrm>
          <a:prstGeom prst="rect">
            <a:avLst/>
          </a:prstGeom>
        </p:spPr>
      </p:pic>
    </p:spTree>
    <p:extLst>
      <p:ext uri="{BB962C8B-B14F-4D97-AF65-F5344CB8AC3E}">
        <p14:creationId xmlns:p14="http://schemas.microsoft.com/office/powerpoint/2010/main" val="15876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xit" presetSubtype="2" fill="hold" grpId="1" nodeType="afterEffect">
                                  <p:stCondLst>
                                    <p:cond delay="1500"/>
                                  </p:stCondLst>
                                  <p:childTnLst>
                                    <p:anim calcmode="lin" valueType="num">
                                      <p:cBhvr additive="base">
                                        <p:cTn id="15" dur="1000"/>
                                        <p:tgtEl>
                                          <p:spTgt spid="19"/>
                                        </p:tgtEl>
                                        <p:attrNameLst>
                                          <p:attrName>ppt_x</p:attrName>
                                        </p:attrNameLst>
                                      </p:cBhvr>
                                      <p:tavLst>
                                        <p:tav tm="0">
                                          <p:val>
                                            <p:strVal val="ppt_x"/>
                                          </p:val>
                                        </p:tav>
                                        <p:tav tm="100000">
                                          <p:val>
                                            <p:strVal val="1+ppt_w/2"/>
                                          </p:val>
                                        </p:tav>
                                      </p:tavLst>
                                    </p:anim>
                                    <p:anim calcmode="lin" valueType="num">
                                      <p:cBhvr additive="base">
                                        <p:cTn id="16" dur="1000"/>
                                        <p:tgtEl>
                                          <p:spTgt spid="19"/>
                                        </p:tgtEl>
                                        <p:attrNameLst>
                                          <p:attrName>ppt_y</p:attrName>
                                        </p:attrNameLst>
                                      </p:cBhvr>
                                      <p:tavLst>
                                        <p:tav tm="0">
                                          <p:val>
                                            <p:strVal val="ppt_y"/>
                                          </p:val>
                                        </p:tav>
                                        <p:tav tm="100000">
                                          <p:val>
                                            <p:strVal val="ppt_y"/>
                                          </p:val>
                                        </p:tav>
                                      </p:tavLst>
                                    </p:anim>
                                    <p:set>
                                      <p:cBhvr>
                                        <p:cTn id="17" dur="1" fill="hold">
                                          <p:stCondLst>
                                            <p:cond delay="999"/>
                                          </p:stCondLst>
                                        </p:cTn>
                                        <p:tgtEl>
                                          <p:spTgt spid="19"/>
                                        </p:tgtEl>
                                        <p:attrNameLst>
                                          <p:attrName>style.visibility</p:attrName>
                                        </p:attrNameLst>
                                      </p:cBhvr>
                                      <p:to>
                                        <p:strVal val="hidden"/>
                                      </p:to>
                                    </p:set>
                                  </p:childTnLst>
                                </p:cTn>
                              </p:par>
                            </p:childTnLst>
                          </p:cTn>
                        </p:par>
                        <p:par>
                          <p:cTn id="18" fill="hold">
                            <p:stCondLst>
                              <p:cond delay="3500"/>
                            </p:stCondLst>
                            <p:childTnLst>
                              <p:par>
                                <p:cTn id="19" presetID="2" presetClass="entr" presetSubtype="4"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ppt_x"/>
                                          </p:val>
                                        </p:tav>
                                        <p:tav tm="100000">
                                          <p:val>
                                            <p:strVal val="#ppt_x"/>
                                          </p:val>
                                        </p:tav>
                                      </p:tavLst>
                                    </p:anim>
                                    <p:anim calcmode="lin" valueType="num">
                                      <p:cBhvr additive="base">
                                        <p:cTn id="2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19" grpId="1"/>
    </p:bldLst>
  </p:timing>
</p:sld>
</file>

<file path=ppt/theme/theme1.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F006A14-7486-442F-9021-E3B2AC34220E}"/>
</file>

<file path=customXml/itemProps2.xml><?xml version="1.0" encoding="utf-8"?>
<ds:datastoreItem xmlns:ds="http://schemas.openxmlformats.org/officeDocument/2006/customXml" ds:itemID="{A145BE2D-58E6-4276-BC0F-59252756BCAC}"/>
</file>

<file path=customXml/itemProps3.xml><?xml version="1.0" encoding="utf-8"?>
<ds:datastoreItem xmlns:ds="http://schemas.openxmlformats.org/officeDocument/2006/customXml" ds:itemID="{6E7EE90B-7F51-4654-9757-9ADDD9A3508F}"/>
</file>

<file path=docProps/app.xml><?xml version="1.0" encoding="utf-8"?>
<Properties xmlns="http://schemas.openxmlformats.org/officeDocument/2006/extended-properties" xmlns:vt="http://schemas.openxmlformats.org/officeDocument/2006/docPropsVTypes">
  <TotalTime>8172</TotalTime>
  <Words>33</Words>
  <Application>Microsoft Office PowerPoint</Application>
  <PresentationFormat>Custom</PresentationFormat>
  <Paragraphs>5</Paragraphs>
  <Slides>1</Slides>
  <Notes>0</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封面01</vt:lpstr>
      <vt:lpstr>内容Copytext </vt:lpstr>
      <vt:lpstr>1_内容Copytext </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Zhouchuan (Luc)</dc:creator>
  <cp:lastModifiedBy>Christiono, Andreas</cp:lastModifiedBy>
  <cp:revision>140</cp:revision>
  <dcterms:created xsi:type="dcterms:W3CDTF">2014-09-24T01:01:53Z</dcterms:created>
  <dcterms:modified xsi:type="dcterms:W3CDTF">2016-06-07T00:41:59Z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(3)1duCFZWgUemwkdGS88cRDEy+RWlr/rfhdcNjNlavJOBkoBGZpb0AvpphnrkknL5BDrcBTwp9
/moctri+rKJln1S0kUpPA+b79qEYfE5a+fh+kNgVVFvP12D8YwlOh8w0h47N6h0jq7+w1zRr
0V/RWK9jh3P/t2Ib6jg0Km+/5jmP23o4O/7RCfXw5ESOpiBz7Wn6XH0rVEMz/Q78Ld4uB9WY
EN4IEsOww+kip9LV3V</vt:lpwstr>
  </property>
  <property fmtid="{D5CDD505-2E9C-101B-9397-08002B2CF9AE}" pid="3" name="_new_ms_pID_725431">
    <vt:lpwstr>TAnq/MC0WMA/cGqzoG7RZMkpSHf+qJwu1/v+BiRtll/9o4+XllujxV
iSyPEeNmGfb9xD1mT+83DFE2IXRLFSqG0IxmhHRRv1ZsyxOADEFoGqJXAGjl5cupq602nyFG
TxXLbSUd4LN7/1G18tpYZ4F9ZtyfDRN/DSZcImktZSKTHTA7uEEHMzGm49iTRtt20iegBN4q
MUZZAhKruMyHezoJ0Zp9ahJNCmJpcerAb7m8</vt:lpwstr>
  </property>
  <property fmtid="{D5CDD505-2E9C-101B-9397-08002B2CF9AE}" pid="4" name="_new_ms_pID_725432">
    <vt:lpwstr>8dtfzxpiJgglpEAeH1YZASkLkm0DfRYrpA48
quSb6q9i4AjnAOHYaAnfWpsRdV13LrR1Tkuhpa1wHm4jBvYylEFctQUUz2bU2qQBh23uVRF0
NjbKa0gCQoKjTGdgWEXokh3N8awtbMEWEj5MqEc5cXyZ7pcb2+SsOyOj7OUP1Fihk+2+3be7
VbQIBsfgZGfM2Q==</vt:lpwstr>
  </property>
  <property fmtid="{D5CDD505-2E9C-101B-9397-08002B2CF9AE}" pid="5" name="_2015_ms_pID_725343">
    <vt:lpwstr>(3)U289ExnYK6jAMp8hLIvf0+/oBenn86/fiPalKcGR9uiLxRFXV6iDD0532/ENbmfQDHFlpKqd
golna8Z8bYxH96H6edFAi7lraRhtodTJGuk+PEm3TLPudhBVJb6Ne2osaFRANtrSK/DkyWH8
2CKXHUw21kcvuXddMHi4KTLspIHddzxUJLi4/PUsWs8GDpWNiF3tiVFZvEARi/G2bdFx49vr
dwn6oyYmkuBnHfUFoz</vt:lpwstr>
  </property>
  <property fmtid="{D5CDD505-2E9C-101B-9397-08002B2CF9AE}" pid="6" name="_2015_ms_pID_7253431">
    <vt:lpwstr>oJdoTP7mYnCdC39uPbWeklL4YYPhsgVgUuO9KRqnioBqTXiPizLA12
oJJN/PYNb9so0CXD10E2rtIRZmsZNHsGRAChr2YM5n2d7ipsfiVWcn2Dj1Hx8qwuU8gKC1bX
zwv6DFWa5nJ3MuzS3zJQ39nK8CWfL8krCQ6/GEK2SERVQTCoL4xEppaZVQa9cmSwpkWdbBz9
alcJRJWlBcLMPnQreaXkaT9Ug43XbhvHxzVY</vt:lpwstr>
  </property>
  <property fmtid="{D5CDD505-2E9C-101B-9397-08002B2CF9AE}" pid="7" name="_2015_ms_pID_7253432">
    <vt:lpwstr>1kJljwapNBUB3muavZai9eKFrRxl36qnSaTs
kuXrE8a1EW0C21DlXcAGG9vicWvxrp0nz6+5tRUfJ2qa64/bdgcFCgREatrb5EHeKE5gAdHv
7QqoEM+udFePkcf23h3b8w==</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1465228358</vt:lpwstr>
  </property>
  <property fmtid="{D5CDD505-2E9C-101B-9397-08002B2CF9AE}" pid="12" name="ContentTypeId">
    <vt:lpwstr>0x010100202BB634496EAB498A685EA26DE87D9A</vt:lpwstr>
  </property>
</Properties>
</file>