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0" r:id="rId3"/>
    <p:sldId id="271" r:id="rId4"/>
    <p:sldId id="257" r:id="rId5"/>
    <p:sldId id="272" r:id="rId6"/>
    <p:sldId id="274" r:id="rId7"/>
    <p:sldId id="277" r:id="rId8"/>
    <p:sldId id="261" r:id="rId9"/>
    <p:sldId id="263" r:id="rId10"/>
    <p:sldId id="282" r:id="rId11"/>
    <p:sldId id="278" r:id="rId12"/>
    <p:sldId id="268" r:id="rId13"/>
    <p:sldId id="264" r:id="rId14"/>
    <p:sldId id="267" r:id="rId15"/>
    <p:sldId id="281" r:id="rId16"/>
  </p:sldIdLst>
  <p:sldSz cx="12192000" cy="6858000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DD407-353A-496D-9557-6E7C14D58A70}" type="datetimeFigureOut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28801-8CF9-4CB7-8D6D-9F251BB5EA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6084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A4CB6-50A1-4B20-A255-4433E10E8D86}" type="datetimeFigureOut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1B8EB-1F6B-4020-9857-FA382E50C3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004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B8EB-1F6B-4020-9857-FA382E50C31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080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5EA88-155F-4AFB-8D5F-24B538367D8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328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E556-DCC7-4316-AF2D-1189ED77DE4D}" type="datetime1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4F96-6F4A-41CB-BBEE-2170B3A18D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0481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EC75-EAED-4E62-B20F-7553620E719E}" type="datetime1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4F96-6F4A-41CB-BBEE-2170B3A18D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637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246F-FE6A-40CF-92E8-474D0A15C084}" type="datetime1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4F96-6F4A-41CB-BBEE-2170B3A18D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506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479B-FF08-41BE-9837-284B125FC857}" type="datetime1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4F96-6F4A-41CB-BBEE-2170B3A18D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857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97C8E-4E72-4534-9017-0D2CD2E687C4}" type="datetime1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4F96-6F4A-41CB-BBEE-2170B3A18D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394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2924-F350-49D9-9685-98A5AE37F8E9}" type="datetime1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4F96-6F4A-41CB-BBEE-2170B3A18D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730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2B0B-0D24-4D78-889D-4B9885B1694C}" type="datetime1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4F96-6F4A-41CB-BBEE-2170B3A18D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445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DFD9-CEEA-4B89-B0CF-D7A1D6DBE622}" type="datetime1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4F96-6F4A-41CB-BBEE-2170B3A18D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9650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CF59-5A84-4581-9C69-BBA40FBB360E}" type="datetime1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4F96-6F4A-41CB-BBEE-2170B3A18D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33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32CE-0347-47EA-A7FF-3EDB0297C38B}" type="datetime1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4F96-6F4A-41CB-BBEE-2170B3A18D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83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58748-834D-4D64-972D-4DE717F85EB5}" type="datetime1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4F96-6F4A-41CB-BBEE-2170B3A18D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554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DACEB-9BF2-43EF-A6F3-E6FA5CE551DF}" type="datetime1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34F96-6F4A-41CB-BBEE-2170B3A18D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60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74582" y="208650"/>
            <a:ext cx="9634151" cy="2387600"/>
          </a:xfrm>
        </p:spPr>
        <p:txBody>
          <a:bodyPr>
            <a:normAutofit/>
          </a:bodyPr>
          <a:lstStyle/>
          <a:p>
            <a:r>
              <a:rPr lang="en-US" altLang="ko-KR" sz="4800" b="1" dirty="0" smtClean="0">
                <a:solidFill>
                  <a:srgbClr val="FF0000"/>
                </a:solidFill>
              </a:rPr>
              <a:t>Lessons of leadership through  ICT Development </a:t>
            </a:r>
            <a:r>
              <a:rPr lang="en-US" altLang="ko-KR" sz="4800" b="1" dirty="0" smtClean="0">
                <a:solidFill>
                  <a:srgbClr val="FF0000"/>
                </a:solidFill>
              </a:rPr>
              <a:t>Index in ASP</a:t>
            </a:r>
            <a:endParaRPr lang="ko-KR" altLang="en-US" sz="4800" b="1">
              <a:solidFill>
                <a:srgbClr val="FF0000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64733" y="3813705"/>
            <a:ext cx="9144000" cy="1655762"/>
          </a:xfrm>
        </p:spPr>
        <p:txBody>
          <a:bodyPr/>
          <a:lstStyle/>
          <a:p>
            <a:r>
              <a:rPr lang="en-US" altLang="ko-KR" b="1" dirty="0"/>
              <a:t>Dr. </a:t>
            </a:r>
            <a:r>
              <a:rPr lang="en-US" altLang="ko-KR" b="1" dirty="0" err="1"/>
              <a:t>Bohyun</a:t>
            </a:r>
            <a:r>
              <a:rPr lang="en-US" altLang="ko-KR" b="1" dirty="0"/>
              <a:t> SEO</a:t>
            </a:r>
          </a:p>
          <a:p>
            <a:r>
              <a:rPr lang="en-US" altLang="ko-KR" dirty="0" smtClean="0"/>
              <a:t>Managing Director</a:t>
            </a:r>
            <a:endParaRPr lang="en-US" altLang="ko-KR" dirty="0"/>
          </a:p>
          <a:p>
            <a:r>
              <a:rPr lang="en-US" altLang="ko-KR" dirty="0" smtClean="0"/>
              <a:t>Korea Information Society Development Institute (KISDI)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4F96-6F4A-41CB-BBEE-2170B3A18DA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341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4F96-6F4A-41CB-BBEE-2170B3A18DA5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200" y="1570696"/>
            <a:ext cx="10515600" cy="426167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b="1" dirty="0" smtClean="0">
                <a:solidFill>
                  <a:srgbClr val="FF0000"/>
                </a:solidFill>
              </a:rPr>
              <a:t>ASP </a:t>
            </a:r>
            <a:r>
              <a:rPr lang="en-US" altLang="ko-KR" sz="2400" b="1" dirty="0">
                <a:solidFill>
                  <a:srgbClr val="FF0000"/>
                </a:solidFill>
              </a:rPr>
              <a:t>is the most diverse region </a:t>
            </a:r>
            <a:r>
              <a:rPr lang="en-US" altLang="ko-KR" sz="2400" dirty="0"/>
              <a:t>in terms of ICT development, reflecting stark differences in levels of economic </a:t>
            </a:r>
            <a:r>
              <a:rPr lang="en-US" altLang="ko-KR" sz="2400" dirty="0" smtClean="0"/>
              <a:t>development</a:t>
            </a:r>
            <a:endParaRPr lang="en-US" altLang="ko-KR" sz="2400" dirty="0" smtClean="0"/>
          </a:p>
          <a:p>
            <a:pPr marL="285750" indent="-285750"/>
            <a:r>
              <a:rPr lang="en-US" altLang="ko-KR" sz="2400" dirty="0"/>
              <a:t>The </a:t>
            </a:r>
            <a:r>
              <a:rPr lang="en-US" altLang="ko-KR" sz="2400" b="1" dirty="0">
                <a:solidFill>
                  <a:srgbClr val="FF0000"/>
                </a:solidFill>
              </a:rPr>
              <a:t>average growth in value</a:t>
            </a:r>
            <a:r>
              <a:rPr lang="en-US" altLang="ko-KR" sz="2400" b="1" dirty="0"/>
              <a:t> </a:t>
            </a:r>
            <a:r>
              <a:rPr lang="en-US" altLang="ko-KR" sz="2400" dirty="0"/>
              <a:t>for ASP was 0.85 points, just below the global average </a:t>
            </a:r>
            <a:r>
              <a:rPr lang="en-US" altLang="ko-KR" sz="2400" dirty="0" smtClean="0"/>
              <a:t>0.89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b="1" dirty="0" smtClean="0">
                <a:solidFill>
                  <a:srgbClr val="FF0000"/>
                </a:solidFill>
              </a:rPr>
              <a:t>7 </a:t>
            </a:r>
            <a:r>
              <a:rPr lang="en-US" altLang="ko-KR" sz="2400" b="1" dirty="0">
                <a:solidFill>
                  <a:srgbClr val="FF0000"/>
                </a:solidFill>
              </a:rPr>
              <a:t>economies </a:t>
            </a:r>
            <a:r>
              <a:rPr lang="en-US" altLang="ko-KR" sz="2400" dirty="0"/>
              <a:t>in </a:t>
            </a:r>
            <a:r>
              <a:rPr lang="en-US" altLang="ko-KR" sz="2400" dirty="0" smtClean="0"/>
              <a:t>ASP </a:t>
            </a:r>
            <a:r>
              <a:rPr lang="en-US" altLang="ko-KR" sz="2400" dirty="0"/>
              <a:t>have IDI rankings </a:t>
            </a:r>
            <a:r>
              <a:rPr lang="en-US" altLang="ko-KR" sz="2400" b="1" dirty="0">
                <a:solidFill>
                  <a:srgbClr val="FF0000"/>
                </a:solidFill>
              </a:rPr>
              <a:t>in the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top 25 </a:t>
            </a:r>
            <a:r>
              <a:rPr lang="en-US" altLang="ko-KR" sz="2400" dirty="0" smtClean="0"/>
              <a:t>worldwide. The average nominal growth in IDI rates is 0.70 points far less </a:t>
            </a:r>
            <a:endParaRPr lang="en-US" altLang="ko-K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The </a:t>
            </a:r>
            <a:r>
              <a:rPr lang="en-US" altLang="ko-KR" sz="2400" dirty="0"/>
              <a:t>most </a:t>
            </a:r>
            <a:r>
              <a:rPr lang="en-US" altLang="ko-KR" sz="2400" b="1" dirty="0">
                <a:solidFill>
                  <a:srgbClr val="FF0000"/>
                </a:solidFill>
              </a:rPr>
              <a:t>dynamic improvements </a:t>
            </a:r>
            <a:r>
              <a:rPr lang="en-US" altLang="ko-KR" sz="2400" dirty="0"/>
              <a:t>in IDI rankings </a:t>
            </a:r>
            <a:r>
              <a:rPr lang="en-US" altLang="ko-KR" sz="2400" dirty="0" smtClean="0"/>
              <a:t>were </a:t>
            </a:r>
            <a:r>
              <a:rPr lang="en-US" altLang="ko-KR" sz="2400" dirty="0"/>
              <a:t>achieved by </a:t>
            </a:r>
            <a:r>
              <a:rPr lang="en-US" altLang="ko-KR" sz="2400" b="1" dirty="0">
                <a:solidFill>
                  <a:srgbClr val="FF0000"/>
                </a:solidFill>
              </a:rPr>
              <a:t>Thailand,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Mongolia, Bhutan &amp; Philippines</a:t>
            </a:r>
            <a:r>
              <a:rPr lang="en-US" altLang="ko-KR" sz="2400" dirty="0" smtClean="0"/>
              <a:t>, </a:t>
            </a:r>
            <a:r>
              <a:rPr lang="en-US" altLang="ko-KR" sz="2400" dirty="0"/>
              <a:t>which rose by 18, </a:t>
            </a:r>
            <a:r>
              <a:rPr lang="en-US" altLang="ko-KR" sz="2400" dirty="0" smtClean="0"/>
              <a:t>13, </a:t>
            </a:r>
            <a:r>
              <a:rPr lang="en-US" altLang="ko-KR" sz="2400" dirty="0"/>
              <a:t>9 </a:t>
            </a:r>
            <a:r>
              <a:rPr lang="en-US" altLang="ko-KR" sz="2400" dirty="0" smtClean="0"/>
              <a:t>&amp; 7 places</a:t>
            </a:r>
            <a:r>
              <a:rPr lang="en-US" altLang="ko-KR" sz="2400" dirty="0"/>
              <a:t>, </a:t>
            </a:r>
            <a:r>
              <a:rPr lang="en-US" altLang="ko-KR" sz="2400" dirty="0" smtClean="0"/>
              <a:t>respectively</a:t>
            </a:r>
            <a:endParaRPr lang="en-US" altLang="ko-K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b="1" dirty="0" smtClean="0">
                <a:solidFill>
                  <a:srgbClr val="FF0000"/>
                </a:solidFill>
              </a:rPr>
              <a:t>Middle-income 8 countries </a:t>
            </a:r>
            <a:r>
              <a:rPr lang="en-US" altLang="ko-KR" sz="2400" dirty="0"/>
              <a:t>in ASP, have shown </a:t>
            </a:r>
            <a:r>
              <a:rPr lang="en-US" altLang="ko-KR" sz="2400" b="1" dirty="0">
                <a:solidFill>
                  <a:srgbClr val="FF0000"/>
                </a:solidFill>
              </a:rPr>
              <a:t>considerable improvements</a:t>
            </a:r>
            <a:r>
              <a:rPr lang="en-US" altLang="ko-KR" sz="2400" dirty="0"/>
              <a:t> in their IDI values (</a:t>
            </a:r>
            <a:r>
              <a:rPr lang="en-US" altLang="ko-KR" sz="2400" dirty="0" smtClean="0"/>
              <a:t>1.25) between </a:t>
            </a:r>
            <a:r>
              <a:rPr lang="en-US" altLang="ko-KR" sz="2400" dirty="0"/>
              <a:t>2010 and </a:t>
            </a:r>
            <a:r>
              <a:rPr lang="en-US" altLang="ko-KR" sz="2400" dirty="0" smtClean="0"/>
              <a:t>2015</a:t>
            </a:r>
            <a:endParaRPr lang="en-US" altLang="ko-KR" sz="2400" dirty="0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412769" y="582114"/>
            <a:ext cx="10515600" cy="464607"/>
          </a:xfrm>
        </p:spPr>
        <p:txBody>
          <a:bodyPr>
            <a:normAutofit fontScale="90000"/>
          </a:bodyPr>
          <a:lstStyle/>
          <a:p>
            <a:r>
              <a:rPr lang="en-US" altLang="ko-KR" sz="4000" b="1" dirty="0" smtClean="0">
                <a:solidFill>
                  <a:srgbClr val="FF0000"/>
                </a:solidFill>
              </a:rPr>
              <a:t>4. </a:t>
            </a:r>
            <a:r>
              <a:rPr lang="en-US" altLang="ko-KR" sz="4000" b="1" dirty="0" smtClean="0">
                <a:solidFill>
                  <a:srgbClr val="FF0000"/>
                </a:solidFill>
              </a:rPr>
              <a:t>2015 IDI </a:t>
            </a:r>
            <a:r>
              <a:rPr lang="en-US" altLang="ko-KR" sz="4000" b="1" dirty="0" smtClean="0">
                <a:solidFill>
                  <a:srgbClr val="FF0000"/>
                </a:solidFill>
              </a:rPr>
              <a:t>for ASP</a:t>
            </a:r>
            <a:endParaRPr lang="ko-KR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80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1589" y="365126"/>
            <a:ext cx="11826239" cy="726831"/>
          </a:xfrm>
        </p:spPr>
        <p:txBody>
          <a:bodyPr>
            <a:normAutofit/>
          </a:bodyPr>
          <a:lstStyle/>
          <a:p>
            <a:r>
              <a:rPr lang="en-US" altLang="ko-KR" sz="3000" b="1" dirty="0">
                <a:solidFill>
                  <a:srgbClr val="FF0000"/>
                </a:solidFill>
              </a:rPr>
              <a:t>5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. The most dynamic &amp; Top performer 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in 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ASP (TH) </a:t>
            </a:r>
            <a:endParaRPr lang="ko-KR" altLang="en-US" sz="3000" b="1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66800" y="93133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95154" y="21423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605349" y="-207698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45952" y="1388533"/>
            <a:ext cx="10707848" cy="47397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Thailand</a:t>
            </a:r>
            <a:r>
              <a:rPr lang="en-US" altLang="ko-KR" sz="2400" b="1" dirty="0" smtClean="0"/>
              <a:t>, </a:t>
            </a:r>
            <a:r>
              <a:rPr lang="en-US" altLang="ko-KR" b="1" dirty="0" smtClean="0"/>
              <a:t>the </a:t>
            </a:r>
            <a:r>
              <a:rPr lang="en-US" altLang="ko-KR" b="1" dirty="0" smtClean="0"/>
              <a:t>most dynamic country in ASP</a:t>
            </a:r>
            <a:endParaRPr lang="en-US" altLang="ko-KR" b="1" dirty="0"/>
          </a:p>
          <a:p>
            <a:pPr algn="ctr"/>
            <a:endParaRPr lang="en-US" altLang="ko-K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2000" dirty="0"/>
              <a:t>Thailand’s IDI ranking improved by 18 </a:t>
            </a:r>
            <a:r>
              <a:rPr lang="en-US" altLang="ko-KR" sz="2000" dirty="0" smtClean="0"/>
              <a:t>places, </a:t>
            </a:r>
            <a:r>
              <a:rPr lang="en-US" altLang="ko-KR" sz="2000" dirty="0"/>
              <a:t>rising from </a:t>
            </a:r>
            <a:r>
              <a:rPr lang="en-US" altLang="ko-KR" sz="2000" b="1" dirty="0">
                <a:solidFill>
                  <a:srgbClr val="FF0000"/>
                </a:solidFill>
              </a:rPr>
              <a:t>92nd to 74th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position</a:t>
            </a:r>
            <a:r>
              <a:rPr lang="en-US" altLang="ko-KR" sz="2000" b="1" dirty="0" smtClean="0"/>
              <a:t>, </a:t>
            </a:r>
            <a:r>
              <a:rPr lang="en-US" altLang="ko-KR" sz="2000" b="1" dirty="0"/>
              <a:t>while its IDI value rose from 3.62 to </a:t>
            </a:r>
            <a:r>
              <a:rPr lang="en-US" altLang="ko-KR" sz="2000" b="1" dirty="0" smtClean="0"/>
              <a:t>5.36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ko-KR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The </a:t>
            </a:r>
            <a:r>
              <a:rPr lang="en-US" altLang="ko-KR" sz="2000" dirty="0"/>
              <a:t>country has made </a:t>
            </a:r>
            <a:r>
              <a:rPr lang="en-US" altLang="ko-KR" sz="2000" b="1" dirty="0"/>
              <a:t>good progress in both use and access</a:t>
            </a:r>
            <a:r>
              <a:rPr lang="en-US" altLang="ko-KR" sz="2000" dirty="0"/>
              <a:t> sub-indices, but stands out in particular for </a:t>
            </a:r>
            <a:r>
              <a:rPr lang="en-US" altLang="ko-KR" sz="2000" b="1" dirty="0">
                <a:solidFill>
                  <a:srgbClr val="FF0000"/>
                </a:solidFill>
              </a:rPr>
              <a:t>its achievements in mobile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broadband</a:t>
            </a:r>
          </a:p>
          <a:p>
            <a:pPr algn="just"/>
            <a:endParaRPr lang="en-US" altLang="ko-KR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2000" dirty="0"/>
              <a:t>At the end of 2014, Thailand’s Government formally announced its adoption of a </a:t>
            </a:r>
            <a:r>
              <a:rPr lang="en-US" altLang="ko-KR" sz="2000" b="1" dirty="0">
                <a:solidFill>
                  <a:srgbClr val="FF0000"/>
                </a:solidFill>
              </a:rPr>
              <a:t>digital economy policy framework</a:t>
            </a:r>
            <a:r>
              <a:rPr lang="en-US" altLang="ko-KR" sz="2000" dirty="0">
                <a:solidFill>
                  <a:srgbClr val="FF0000"/>
                </a:solidFill>
              </a:rPr>
              <a:t>. </a:t>
            </a:r>
            <a:r>
              <a:rPr lang="en-US" altLang="ko-KR" sz="2000" dirty="0"/>
              <a:t>This includes the proposed establishment of a national broadband committee and specific targets for connecting businesses and homes, including a broadband network to every village and home over the next two to three years. It highlights the importance of expanding the country’s infrastructure network, based on the roll-out of both mobile and fixed broadband, and on public-private </a:t>
            </a:r>
            <a:r>
              <a:rPr lang="en-US" altLang="ko-KR" sz="2000" dirty="0" smtClean="0"/>
              <a:t>partnerships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4F96-6F4A-41CB-BBEE-2170B3A18DA5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565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66800" y="93133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95154" y="21423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08663" y="138853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605349" y="-207698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4F96-6F4A-41CB-BBEE-2170B3A18DA5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507921" y="890559"/>
            <a:ext cx="11071654" cy="5465791"/>
          </a:xfrm>
        </p:spPr>
        <p:txBody>
          <a:bodyPr>
            <a:normAutofit fontScale="77500" lnSpcReduction="20000"/>
          </a:bodyPr>
          <a:lstStyle/>
          <a:p>
            <a:endParaRPr lang="ko-KR" altLang="en-US" dirty="0"/>
          </a:p>
          <a:p>
            <a:pPr marL="0" indent="0">
              <a:buNone/>
            </a:pPr>
            <a:r>
              <a:rPr lang="en-US" altLang="ko-KR" b="1" dirty="0" smtClean="0">
                <a:solidFill>
                  <a:srgbClr val="FF0000"/>
                </a:solidFill>
              </a:rPr>
              <a:t>Thailand</a:t>
            </a:r>
          </a:p>
          <a:p>
            <a:pPr>
              <a:lnSpc>
                <a:spcPct val="120000"/>
              </a:lnSpc>
            </a:pPr>
            <a:r>
              <a:rPr lang="en-US" altLang="ko-KR" dirty="0" smtClean="0"/>
              <a:t>It </a:t>
            </a:r>
            <a:r>
              <a:rPr lang="en-US" altLang="ko-KR" dirty="0"/>
              <a:t>was relatively late in awarding 3G mobile-broadband </a:t>
            </a:r>
            <a:r>
              <a:rPr lang="en-US" altLang="ko-KR" dirty="0" err="1"/>
              <a:t>licences</a:t>
            </a:r>
            <a:r>
              <a:rPr lang="en-US" altLang="ko-KR" dirty="0"/>
              <a:t>, doing so in December 2012 to three competing </a:t>
            </a:r>
            <a:r>
              <a:rPr lang="en-US" altLang="ko-KR" dirty="0" smtClean="0"/>
              <a:t>carriers. </a:t>
            </a:r>
            <a:r>
              <a:rPr lang="en-US" altLang="ko-KR" dirty="0"/>
              <a:t>High demand for services put pressure on wireless-broadband providers to offer </a:t>
            </a:r>
            <a:r>
              <a:rPr lang="en-US" altLang="ko-KR" b="1" dirty="0"/>
              <a:t>competitive prices</a:t>
            </a:r>
            <a:r>
              <a:rPr lang="en-US" altLang="ko-KR" dirty="0"/>
              <a:t>, especially after the introduction of </a:t>
            </a:r>
            <a:r>
              <a:rPr lang="en-US" altLang="ko-KR" b="1" dirty="0"/>
              <a:t>mobile-number portability </a:t>
            </a:r>
            <a:r>
              <a:rPr lang="en-US" altLang="ko-KR" dirty="0"/>
              <a:t>in </a:t>
            </a:r>
            <a:r>
              <a:rPr lang="en-US" altLang="ko-KR" dirty="0" smtClean="0"/>
              <a:t>2011 … (Market competition)  </a:t>
            </a:r>
          </a:p>
          <a:p>
            <a:pPr>
              <a:lnSpc>
                <a:spcPct val="120000"/>
              </a:lnSpc>
            </a:pPr>
            <a:r>
              <a:rPr lang="en-US" altLang="ko-KR" dirty="0" smtClean="0"/>
              <a:t>At </a:t>
            </a:r>
            <a:r>
              <a:rPr lang="en-US" altLang="ko-KR" dirty="0"/>
              <a:t>the end of 2014, Thailand’s Government formally announced its adoption of </a:t>
            </a:r>
            <a:r>
              <a:rPr lang="en-US" altLang="ko-KR" b="1" dirty="0"/>
              <a:t>a digital economy policy framework</a:t>
            </a:r>
            <a:r>
              <a:rPr lang="en-US" altLang="ko-KR" dirty="0"/>
              <a:t>. This includes the proposed establishment of </a:t>
            </a:r>
            <a:r>
              <a:rPr lang="en-US" altLang="ko-KR" b="1" dirty="0"/>
              <a:t>a national broadband committee </a:t>
            </a:r>
            <a:r>
              <a:rPr lang="en-US" altLang="ko-KR" dirty="0"/>
              <a:t>and </a:t>
            </a:r>
            <a:r>
              <a:rPr lang="en-US" altLang="ko-KR" b="1" dirty="0"/>
              <a:t>specific targets for connecting </a:t>
            </a:r>
            <a:r>
              <a:rPr lang="en-US" altLang="ko-KR" dirty="0"/>
              <a:t>businesses and homes, including a </a:t>
            </a:r>
            <a:r>
              <a:rPr lang="en-US" altLang="ko-KR" b="1" dirty="0"/>
              <a:t>broadband network to every village and home </a:t>
            </a:r>
            <a:r>
              <a:rPr lang="en-US" altLang="ko-KR" dirty="0"/>
              <a:t>over the next two to three years. It highlights the importance of </a:t>
            </a:r>
            <a:r>
              <a:rPr lang="en-US" altLang="ko-KR" b="1" dirty="0"/>
              <a:t>expanding the country’s infrastructure network</a:t>
            </a:r>
            <a:r>
              <a:rPr lang="en-US" altLang="ko-KR" dirty="0"/>
              <a:t>, based on the roll-out of both mobile and fixed broadband, and on </a:t>
            </a:r>
            <a:r>
              <a:rPr lang="en-US" altLang="ko-KR" b="1" dirty="0"/>
              <a:t>public-private </a:t>
            </a:r>
            <a:r>
              <a:rPr lang="en-US" altLang="ko-KR" b="1" dirty="0" smtClean="0"/>
              <a:t>partnerships</a:t>
            </a:r>
            <a:r>
              <a:rPr lang="en-US" altLang="ko-KR" dirty="0" smtClean="0"/>
              <a:t>. (Policy &amp; regulatory)</a:t>
            </a:r>
          </a:p>
        </p:txBody>
      </p:sp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191589" y="365126"/>
            <a:ext cx="11826239" cy="726831"/>
          </a:xfrm>
        </p:spPr>
        <p:txBody>
          <a:bodyPr>
            <a:normAutofit/>
          </a:bodyPr>
          <a:lstStyle/>
          <a:p>
            <a:r>
              <a:rPr lang="en-US" altLang="ko-KR" sz="3000" b="1" dirty="0">
                <a:solidFill>
                  <a:srgbClr val="FF0000"/>
                </a:solidFill>
              </a:rPr>
              <a:t>5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. The most dynamic &amp; Top performer 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in 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ASP (TH) </a:t>
            </a:r>
            <a:endParaRPr lang="ko-KR" altLang="en-US" sz="3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0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605349" y="-207698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4283" y="1088571"/>
            <a:ext cx="8407904" cy="4770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Korea (Rep of)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algn="ctr"/>
            <a:endParaRPr lang="en-US" altLang="ko-KR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Korea has </a:t>
            </a:r>
            <a:r>
              <a:rPr lang="en-US" altLang="ko-KR" sz="2000" dirty="0"/>
              <a:t>consistently held </a:t>
            </a:r>
            <a:r>
              <a:rPr lang="en-US" altLang="ko-KR" sz="2000" dirty="0" smtClean="0"/>
              <a:t>top </a:t>
            </a:r>
            <a:r>
              <a:rPr lang="en-US" altLang="ko-KR" sz="2000" dirty="0"/>
              <a:t>positions in the IDI rankings, </a:t>
            </a:r>
            <a:r>
              <a:rPr lang="en-US" altLang="ko-KR" sz="2000" dirty="0" smtClean="0"/>
              <a:t>owing to </a:t>
            </a:r>
            <a:r>
              <a:rPr lang="en-US" altLang="ko-KR" sz="2000" dirty="0"/>
              <a:t>its </a:t>
            </a:r>
            <a:r>
              <a:rPr lang="en-US" altLang="ko-KR" sz="2000" b="1" dirty="0"/>
              <a:t>early adoption of advanced </a:t>
            </a:r>
            <a:r>
              <a:rPr lang="en-US" altLang="ko-KR" sz="2000" b="1" dirty="0" smtClean="0"/>
              <a:t>ICTs. </a:t>
            </a:r>
            <a:r>
              <a:rPr lang="en-US" altLang="ko-KR" sz="2000" dirty="0" smtClean="0"/>
              <a:t>And </a:t>
            </a:r>
            <a:r>
              <a:rPr lang="en-US" altLang="ko-KR" sz="2000" dirty="0"/>
              <a:t>it has the highest percentage worldwide of households with </a:t>
            </a:r>
            <a:r>
              <a:rPr lang="en-US" altLang="ko-KR" sz="2000" b="1" dirty="0"/>
              <a:t>Internet access(98.49</a:t>
            </a:r>
            <a:r>
              <a:rPr lang="en-US" altLang="ko-KR" sz="2000" b="1" dirty="0" smtClean="0"/>
              <a:t>%)</a:t>
            </a:r>
            <a:endParaRPr lang="en-US" altLang="ko-KR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2000" dirty="0"/>
              <a:t>It has long had a strong </a:t>
            </a:r>
            <a:r>
              <a:rPr lang="en-US" altLang="ko-KR" sz="2000" b="1" dirty="0" smtClean="0"/>
              <a:t>government leadership </a:t>
            </a:r>
            <a:r>
              <a:rPr lang="en-US" altLang="ko-KR" sz="2000" dirty="0" smtClean="0"/>
              <a:t>and </a:t>
            </a:r>
            <a:r>
              <a:rPr lang="en-US" altLang="ko-KR" sz="2000" b="1" dirty="0"/>
              <a:t>innovative ICT industry </a:t>
            </a:r>
            <a:r>
              <a:rPr lang="en-US" altLang="ko-KR" sz="2000" dirty="0"/>
              <a:t>which has contributed to building an enduring </a:t>
            </a:r>
            <a:r>
              <a:rPr lang="en-US" altLang="ko-KR" sz="2000" b="1" dirty="0"/>
              <a:t>ICT </a:t>
            </a:r>
            <a:r>
              <a:rPr lang="en-US" altLang="ko-KR" sz="2000" b="1" dirty="0" smtClean="0"/>
              <a:t>ecosystem</a:t>
            </a:r>
            <a:endParaRPr lang="en-US" altLang="ko-KR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2000" b="1" dirty="0" smtClean="0"/>
              <a:t>Other </a:t>
            </a:r>
            <a:r>
              <a:rPr lang="en-US" altLang="ko-KR" sz="2000" b="1" dirty="0"/>
              <a:t>factors</a:t>
            </a:r>
            <a:r>
              <a:rPr lang="en-US" altLang="ko-KR" sz="2000" dirty="0"/>
              <a:t> </a:t>
            </a:r>
            <a:r>
              <a:rPr lang="en-US" altLang="ko-KR" sz="2000" dirty="0" smtClean="0"/>
              <a:t>include </a:t>
            </a:r>
            <a:r>
              <a:rPr lang="en-US" altLang="ko-KR" sz="2000" dirty="0"/>
              <a:t>high levels of education, </a:t>
            </a:r>
            <a:r>
              <a:rPr lang="en-US" altLang="ko-KR" sz="2000" dirty="0" smtClean="0"/>
              <a:t>government’s support </a:t>
            </a:r>
            <a:r>
              <a:rPr lang="en-US" altLang="ko-KR" sz="2000" dirty="0"/>
              <a:t>for ICT projects, and </a:t>
            </a:r>
            <a:r>
              <a:rPr lang="en-US" altLang="ko-KR" sz="2000" dirty="0" smtClean="0"/>
              <a:t>the “</a:t>
            </a:r>
            <a:r>
              <a:rPr lang="en-US" altLang="ko-KR" sz="2000" dirty="0"/>
              <a:t>ICT culture”, meaning that </a:t>
            </a:r>
            <a:r>
              <a:rPr lang="en-US" altLang="ko-KR" sz="2000" dirty="0" smtClean="0"/>
              <a:t>citizens </a:t>
            </a:r>
            <a:r>
              <a:rPr lang="en-US" altLang="ko-KR" sz="2000" dirty="0"/>
              <a:t>display a high degree of ICT awareness and an eagerness to adopt new </a:t>
            </a:r>
            <a:r>
              <a:rPr lang="en-US" altLang="ko-KR" sz="2000" dirty="0" smtClean="0"/>
              <a:t>technologies</a:t>
            </a:r>
            <a:endParaRPr lang="en-US" altLang="ko-KR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Korea launched LTE in 2010 and in 2014, 77 % of the country’s total mobile-telecommunication traffic went through LTE and LTE Advanced networks</a:t>
            </a:r>
            <a:endParaRPr lang="ko-KR" altLang="en-US" sz="2000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163" y="1088571"/>
            <a:ext cx="2941660" cy="4770537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4F96-6F4A-41CB-BBEE-2170B3A18DA5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46016" y="148306"/>
            <a:ext cx="11826239" cy="72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 smtClean="0">
                <a:solidFill>
                  <a:srgbClr val="FF0000"/>
                </a:solidFill>
              </a:rPr>
              <a:t>5. </a:t>
            </a:r>
            <a:r>
              <a:rPr lang="en-US" altLang="ko-KR" sz="3000" b="1" dirty="0">
                <a:solidFill>
                  <a:srgbClr val="FF0000"/>
                </a:solidFill>
              </a:rPr>
              <a:t>The most dynamic &amp; Top performer in 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ASP (KR)</a:t>
            </a:r>
            <a:endParaRPr lang="ko-KR" altLang="en-US" sz="3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5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0629" y="105879"/>
            <a:ext cx="11826239" cy="845606"/>
          </a:xfrm>
        </p:spPr>
        <p:txBody>
          <a:bodyPr>
            <a:normAutofit fontScale="90000"/>
          </a:bodyPr>
          <a:lstStyle/>
          <a:p>
            <a:r>
              <a:rPr lang="en-US" altLang="ko-KR" sz="3000" b="1" dirty="0" smtClean="0">
                <a:solidFill>
                  <a:srgbClr val="FF0000"/>
                </a:solidFill>
              </a:rPr>
              <a:t>5. </a:t>
            </a:r>
            <a:r>
              <a:rPr lang="en-US" altLang="ko-KR" sz="3000" b="1" dirty="0">
                <a:solidFill>
                  <a:srgbClr val="FF0000"/>
                </a:solidFill>
              </a:rPr>
              <a:t>Top performers and dynamic 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countries in Asia-Pacific 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Region (KR)</a:t>
            </a:r>
            <a:endParaRPr lang="ko-KR" altLang="en-US" sz="3000" b="1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605349" y="-207698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458152" y="1245491"/>
            <a:ext cx="4812348" cy="5311488"/>
            <a:chOff x="1508488" y="2282781"/>
            <a:chExt cx="4019550" cy="3619500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8488" y="2282781"/>
              <a:ext cx="4019550" cy="36195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7632" y="5402687"/>
              <a:ext cx="1976847" cy="42992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181659"/>
              </p:ext>
            </p:extLst>
          </p:nvPr>
        </p:nvGraphicFramePr>
        <p:xfrm>
          <a:off x="5591265" y="1245491"/>
          <a:ext cx="5860870" cy="5311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4811"/>
                <a:gridCol w="566059"/>
              </a:tblGrid>
              <a:tr h="3319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Index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Rank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196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ICT</a:t>
                      </a:r>
                      <a:r>
                        <a:rPr lang="en-US" altLang="ko-KR" sz="1200" b="1" baseline="0" dirty="0" smtClean="0"/>
                        <a:t> Access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9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3196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1.</a:t>
                      </a:r>
                      <a:r>
                        <a:rPr lang="en-US" altLang="ko-KR" sz="1200" baseline="0" dirty="0" smtClean="0"/>
                        <a:t> Fixed telephone subscription per 100 inhabitants </a:t>
                      </a:r>
                      <a:endParaRPr lang="ko-KR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</a:t>
                      </a:r>
                      <a:endParaRPr lang="ko-KR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196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2. Mobile-cellular telephone </a:t>
                      </a:r>
                      <a:r>
                        <a:rPr lang="en-US" altLang="ko-KR" sz="1200" baseline="0" dirty="0" smtClean="0"/>
                        <a:t>subscription per 100 inhabitants </a:t>
                      </a:r>
                      <a:endParaRPr lang="ko-KR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71</a:t>
                      </a:r>
                      <a:endParaRPr lang="ko-KR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196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3. International</a:t>
                      </a:r>
                      <a:r>
                        <a:rPr lang="en-US" altLang="ko-KR" sz="1200" baseline="0" dirty="0" smtClean="0"/>
                        <a:t> Internet </a:t>
                      </a:r>
                      <a:r>
                        <a:rPr lang="en-US" altLang="ko-KR" sz="1200" baseline="0" dirty="0" err="1" smtClean="0"/>
                        <a:t>bandwith</a:t>
                      </a:r>
                      <a:r>
                        <a:rPr lang="en-US" altLang="ko-KR" sz="1200" baseline="0" dirty="0" smtClean="0"/>
                        <a:t> per internet user</a:t>
                      </a:r>
                      <a:endParaRPr lang="ko-KR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71</a:t>
                      </a:r>
                      <a:endParaRPr lang="ko-KR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196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4. Percentage</a:t>
                      </a:r>
                      <a:r>
                        <a:rPr lang="en-US" altLang="ko-KR" sz="1200" baseline="0" dirty="0" smtClean="0"/>
                        <a:t> of households with a computer</a:t>
                      </a:r>
                      <a:endParaRPr lang="ko-KR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37</a:t>
                      </a:r>
                      <a:endParaRPr lang="ko-KR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196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5. Percentage</a:t>
                      </a:r>
                      <a:r>
                        <a:rPr lang="en-US" altLang="ko-KR" sz="1200" b="1" baseline="0" dirty="0" smtClean="0">
                          <a:solidFill>
                            <a:srgbClr val="FF0000"/>
                          </a:solidFill>
                        </a:rPr>
                        <a:t> of households with internet access</a:t>
                      </a:r>
                      <a:endParaRPr lang="ko-KR" altLang="en-US" sz="12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ko-KR" altLang="en-US" sz="12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196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ICT</a:t>
                      </a:r>
                      <a:r>
                        <a:rPr lang="en-US" altLang="ko-KR" sz="1200" b="1" baseline="0" dirty="0" smtClean="0"/>
                        <a:t> Use</a:t>
                      </a:r>
                      <a:endParaRPr lang="ko-KR" altLang="en-US" sz="1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4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3196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6. Percentag</a:t>
                      </a:r>
                      <a:r>
                        <a:rPr lang="en-US" altLang="ko-KR" sz="1200" baseline="0" dirty="0" smtClean="0"/>
                        <a:t>e of individuals using the internet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15</a:t>
                      </a:r>
                      <a:endParaRPr lang="ko-KR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196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7. Fixed-broadband subscriptions</a:t>
                      </a:r>
                      <a:r>
                        <a:rPr lang="en-US" altLang="ko-KR" sz="1200" b="1" baseline="0" dirty="0" smtClean="0">
                          <a:solidFill>
                            <a:srgbClr val="FF0000"/>
                          </a:solidFill>
                        </a:rPr>
                        <a:t> per 100 inhabitants </a:t>
                      </a:r>
                      <a:endParaRPr lang="ko-KR" altLang="en-US" sz="12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ko-KR" altLang="en-US" sz="12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196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8. Active</a:t>
                      </a:r>
                      <a:r>
                        <a:rPr lang="en-US" altLang="ko-KR" sz="1200" b="1" baseline="0" dirty="0" smtClean="0">
                          <a:solidFill>
                            <a:srgbClr val="FF0000"/>
                          </a:solidFill>
                        </a:rPr>
                        <a:t> mobile-broadband 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subscriptions</a:t>
                      </a:r>
                      <a:r>
                        <a:rPr lang="en-US" altLang="ko-KR" sz="1200" b="1" baseline="0" dirty="0" smtClean="0">
                          <a:solidFill>
                            <a:srgbClr val="FF0000"/>
                          </a:solidFill>
                        </a:rPr>
                        <a:t> per 100 inhabitants </a:t>
                      </a:r>
                      <a:endParaRPr lang="ko-KR" altLang="en-US" sz="12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ko-KR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196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ICT Skills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2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3196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9. Adult</a:t>
                      </a:r>
                      <a:r>
                        <a:rPr lang="en-US" altLang="ko-KR" sz="1200" baseline="0" dirty="0" smtClean="0"/>
                        <a:t> literacy rate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54</a:t>
                      </a:r>
                      <a:endParaRPr lang="ko-KR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196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10. Secondary gross enrolment</a:t>
                      </a:r>
                      <a:r>
                        <a:rPr lang="en-US" altLang="ko-KR" sz="1200" baseline="0" dirty="0" smtClean="0"/>
                        <a:t> ratio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196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11. Tertiary gross enrolment</a:t>
                      </a:r>
                      <a:r>
                        <a:rPr lang="en-US" altLang="ko-KR" sz="1200" baseline="0" dirty="0" smtClean="0"/>
                        <a:t> ratio </a:t>
                      </a:r>
                      <a:endParaRPr lang="ko-KR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22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196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Total</a:t>
                      </a:r>
                      <a:r>
                        <a:rPr lang="en-US" altLang="ko-KR" sz="1200" b="1" baseline="0" dirty="0" smtClean="0"/>
                        <a:t> 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1</a:t>
                      </a:r>
                      <a:endParaRPr lang="ko-KR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타원 4"/>
          <p:cNvSpPr/>
          <p:nvPr/>
        </p:nvSpPr>
        <p:spPr>
          <a:xfrm>
            <a:off x="3605349" y="3708400"/>
            <a:ext cx="1469332" cy="774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458152" y="4610100"/>
            <a:ext cx="1548448" cy="927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1434552" y="5301090"/>
            <a:ext cx="1469332" cy="774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4F96-6F4A-41CB-BBEE-2170B3A18DA5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19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65586" y="717564"/>
            <a:ext cx="11071654" cy="5465791"/>
          </a:xfrm>
        </p:spPr>
        <p:txBody>
          <a:bodyPr>
            <a:normAutofit fontScale="77500" lnSpcReduction="20000"/>
          </a:bodyPr>
          <a:lstStyle/>
          <a:p>
            <a:endParaRPr lang="ko-KR" altLang="en-US" dirty="0"/>
          </a:p>
          <a:p>
            <a:r>
              <a:rPr lang="en-US" altLang="ko-KR" b="1" dirty="0" smtClean="0"/>
              <a:t>Each </a:t>
            </a:r>
            <a:r>
              <a:rPr lang="en-US" altLang="ko-KR" b="1" dirty="0"/>
              <a:t>individual economy faces different challenges</a:t>
            </a:r>
            <a:r>
              <a:rPr lang="en-US" altLang="ko-KR" dirty="0"/>
              <a:t>, related to its geography, infrastructure requirements and social and economic structure, and to the financial resources and capabilities available to its people. </a:t>
            </a:r>
            <a:endParaRPr lang="en-US" altLang="ko-KR" dirty="0" smtClean="0"/>
          </a:p>
          <a:p>
            <a:r>
              <a:rPr lang="en-US" altLang="ko-KR" dirty="0" smtClean="0"/>
              <a:t>While </a:t>
            </a:r>
            <a:r>
              <a:rPr lang="en-US" altLang="ko-KR" dirty="0"/>
              <a:t>issues of national context are crucial to policy development, it is also possible for governments and ICT businesses </a:t>
            </a:r>
            <a:r>
              <a:rPr lang="en-US" altLang="ko-KR" b="1" dirty="0"/>
              <a:t>to draw on the experience of other countries </a:t>
            </a:r>
            <a:r>
              <a:rPr lang="en-US" altLang="ko-KR" dirty="0"/>
              <a:t>when developing their plans for the deployment and take-up of telecommunications, broadband and Internet.</a:t>
            </a:r>
          </a:p>
          <a:p>
            <a:r>
              <a:rPr lang="en-US" altLang="ko-KR" b="1" dirty="0"/>
              <a:t>The experience of countries which have achieved higher rates of progress against the IDI is valuable </a:t>
            </a:r>
            <a:r>
              <a:rPr lang="en-US" altLang="ko-KR" dirty="0"/>
              <a:t>within this context. Assessments </a:t>
            </a:r>
            <a:r>
              <a:rPr lang="en-US" altLang="ko-KR" dirty="0" smtClean="0"/>
              <a:t>illustrate </a:t>
            </a:r>
            <a:r>
              <a:rPr lang="en-US" altLang="ko-KR" dirty="0"/>
              <a:t>the importance, in facilitating access to and use of ICTs, of building strategic approaches to ICT deployment and implementation, integrating the implementation of </a:t>
            </a:r>
            <a:r>
              <a:rPr lang="en-US" altLang="ko-KR" dirty="0" smtClean="0"/>
              <a:t>infrastructure, </a:t>
            </a:r>
            <a:r>
              <a:rPr lang="en-US" altLang="ko-KR" dirty="0"/>
              <a:t>ensuring that communications devices and services are affordable, and building the skills base that is required to maximize the effective use of ICTs. </a:t>
            </a:r>
            <a:endParaRPr lang="en-US" altLang="ko-KR" dirty="0" smtClean="0"/>
          </a:p>
          <a:p>
            <a:r>
              <a:rPr lang="en-US" altLang="ko-KR" b="1" dirty="0" smtClean="0"/>
              <a:t>Understanding </a:t>
            </a:r>
            <a:r>
              <a:rPr lang="en-US" altLang="ko-KR" b="1" dirty="0"/>
              <a:t>how and why individual countries have achieved more dynamic rates of growth </a:t>
            </a:r>
            <a:r>
              <a:rPr lang="en-US" altLang="ko-KR" dirty="0"/>
              <a:t>within the IDI can help others as they seek to design and adopt their own strategies in pursuit of dynamic growth in </a:t>
            </a:r>
            <a:r>
              <a:rPr lang="en-US" altLang="ko-KR" dirty="0" smtClean="0"/>
              <a:t>ICTs</a:t>
            </a:r>
          </a:p>
          <a:p>
            <a:r>
              <a:rPr lang="en-US" altLang="ko-KR" dirty="0" smtClean="0"/>
              <a:t>Useful findings from </a:t>
            </a:r>
            <a:r>
              <a:rPr lang="en-US" altLang="ko-KR" b="1" dirty="0" smtClean="0"/>
              <a:t>the most dynamic and top performer </a:t>
            </a:r>
            <a:r>
              <a:rPr lang="en-US" altLang="ko-KR" dirty="0" smtClean="0"/>
              <a:t>in the region (TH &amp; KR)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4F96-6F4A-41CB-BBEE-2170B3A18DA5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30629" y="72927"/>
            <a:ext cx="11826239" cy="845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>
                <a:solidFill>
                  <a:srgbClr val="FF0000"/>
                </a:solidFill>
              </a:rPr>
              <a:t>6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. Findings &amp; 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Lessons (IDI Report)</a:t>
            </a:r>
            <a:endParaRPr lang="ko-KR" altLang="en-US" sz="3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5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651933" y="165823"/>
            <a:ext cx="10515600" cy="1325563"/>
          </a:xfrm>
        </p:spPr>
        <p:txBody>
          <a:bodyPr/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Table of Contents</a:t>
            </a:r>
            <a:endParaRPr lang="ko-KR" altLang="en-US" b="1">
              <a:solidFill>
                <a:srgbClr val="FF0000"/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770595" y="1607586"/>
            <a:ext cx="11057337" cy="3794147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ko-KR" dirty="0" smtClean="0"/>
              <a:t>ITU IDI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ko-KR" dirty="0" smtClean="0"/>
              <a:t>Recent Development in the Information Society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ko-KR" dirty="0" smtClean="0"/>
              <a:t>2015 IDI at Global Level 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ko-KR" dirty="0" smtClean="0"/>
              <a:t>2015 IDI for Asia-Pacific Region (ASP)</a:t>
            </a:r>
            <a:endParaRPr lang="en-US" altLang="ko-KR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ko-KR" dirty="0"/>
              <a:t>Top performer and dynamic country in </a:t>
            </a:r>
            <a:r>
              <a:rPr lang="en-US" altLang="ko-KR" dirty="0" smtClean="0"/>
              <a:t>ASP</a:t>
            </a:r>
            <a:endParaRPr lang="en-US" altLang="ko-KR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ko-KR" dirty="0" smtClean="0"/>
              <a:t>Findings &amp; Implicatio</a:t>
            </a:r>
            <a:r>
              <a:rPr lang="en-US" altLang="ko-KR" dirty="0"/>
              <a:t>n</a:t>
            </a:r>
            <a:endParaRPr lang="en-US" altLang="ko-KR" dirty="0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E20-071E-41CD-B4FE-47E9526091F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031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4933" y="322792"/>
            <a:ext cx="10515600" cy="981076"/>
          </a:xfrm>
        </p:spPr>
        <p:txBody>
          <a:bodyPr>
            <a:normAutofit/>
          </a:bodyPr>
          <a:lstStyle/>
          <a:p>
            <a:r>
              <a:rPr lang="en-US" altLang="ko-KR" sz="4000" b="1" dirty="0">
                <a:solidFill>
                  <a:srgbClr val="FF0000"/>
                </a:solidFill>
              </a:rPr>
              <a:t>1</a:t>
            </a:r>
            <a:r>
              <a:rPr lang="en-US" altLang="ko-KR" sz="4000" b="1" dirty="0" smtClean="0">
                <a:solidFill>
                  <a:srgbClr val="FF0000"/>
                </a:solidFill>
              </a:rPr>
              <a:t>. ITU IDI </a:t>
            </a:r>
            <a:endParaRPr lang="ko-KR" altLang="en-US" sz="4000" b="1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84196" y="1303868"/>
            <a:ext cx="7823204" cy="5025501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The ICT Development Index (IDI) is a composite index that </a:t>
            </a:r>
            <a:r>
              <a:rPr lang="en-US" altLang="ko-KR" sz="2400" b="1" dirty="0"/>
              <a:t>combines 11 indicators into one benchmark measure </a:t>
            </a:r>
            <a:r>
              <a:rPr lang="en-US" altLang="ko-KR" sz="2400" b="1" dirty="0">
                <a:solidFill>
                  <a:srgbClr val="FF0000"/>
                </a:solidFill>
              </a:rPr>
              <a:t>that can be used to monitor and compare developments </a:t>
            </a:r>
            <a:r>
              <a:rPr lang="en-US" altLang="ko-KR" sz="2400" dirty="0"/>
              <a:t>in </a:t>
            </a:r>
            <a:r>
              <a:rPr lang="en-US" altLang="ko-KR" sz="2400" dirty="0" smtClean="0"/>
              <a:t>ICT </a:t>
            </a:r>
            <a:r>
              <a:rPr lang="en-US" altLang="ko-KR" sz="2400" dirty="0"/>
              <a:t>between countries and over </a:t>
            </a:r>
            <a:r>
              <a:rPr lang="en-US" altLang="ko-KR" sz="2400" dirty="0" smtClean="0"/>
              <a:t>time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The </a:t>
            </a:r>
            <a:r>
              <a:rPr lang="en-US" altLang="ko-KR" sz="2400" dirty="0"/>
              <a:t>IDI was </a:t>
            </a:r>
            <a:r>
              <a:rPr lang="en-US" altLang="ko-KR" sz="2400" b="1" dirty="0"/>
              <a:t>developed by ITU in 2008 </a:t>
            </a:r>
            <a:r>
              <a:rPr lang="en-US" altLang="ko-KR" sz="2400" dirty="0"/>
              <a:t>in response to requests from ITU Member States to develop an overall ICT </a:t>
            </a:r>
            <a:r>
              <a:rPr lang="en-US" altLang="ko-KR" sz="2400" dirty="0" smtClean="0"/>
              <a:t>index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It </a:t>
            </a:r>
            <a:r>
              <a:rPr lang="en-US" altLang="ko-KR" sz="2400" dirty="0"/>
              <a:t>was first presented in the 2009 edition of the </a:t>
            </a:r>
            <a:r>
              <a:rPr lang="en-US" altLang="ko-KR" sz="2400" b="1" dirty="0"/>
              <a:t>Measuring the Information Society Report </a:t>
            </a:r>
            <a:r>
              <a:rPr lang="en-US" altLang="ko-KR" sz="2400" dirty="0"/>
              <a:t>(ITU, 2009), and has been </a:t>
            </a:r>
            <a:r>
              <a:rPr lang="en-US" altLang="ko-KR" sz="2400" b="1" dirty="0"/>
              <a:t>published </a:t>
            </a:r>
            <a:r>
              <a:rPr lang="en-US" altLang="ko-KR" sz="2400" b="1" dirty="0" smtClean="0"/>
              <a:t>annually</a:t>
            </a:r>
            <a:endParaRPr lang="ko-KR" altLang="en-US" sz="2400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446" y="1727205"/>
            <a:ext cx="3003021" cy="46021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4F96-6F4A-41CB-BBEE-2170B3A18DA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51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3994" y="297391"/>
            <a:ext cx="11396134" cy="981076"/>
          </a:xfrm>
        </p:spPr>
        <p:txBody>
          <a:bodyPr>
            <a:noAutofit/>
          </a:bodyPr>
          <a:lstStyle/>
          <a:p>
            <a:r>
              <a:rPr lang="en-US" altLang="ko-KR" sz="3400" b="1" dirty="0">
                <a:solidFill>
                  <a:srgbClr val="FF0000"/>
                </a:solidFill>
              </a:rPr>
              <a:t>2</a:t>
            </a:r>
            <a:r>
              <a:rPr lang="en-US" altLang="ko-KR" sz="3400" b="1" dirty="0" smtClean="0">
                <a:solidFill>
                  <a:srgbClr val="FF0000"/>
                </a:solidFill>
              </a:rPr>
              <a:t>. Recent Development in the Information Society</a:t>
            </a:r>
            <a:endParaRPr lang="ko-KR" altLang="en-US" sz="3400" b="1">
              <a:solidFill>
                <a:srgbClr val="FF0000"/>
              </a:solidFill>
            </a:endParaRPr>
          </a:p>
        </p:txBody>
      </p:sp>
      <p:pic>
        <p:nvPicPr>
          <p:cNvPr id="5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878" r="1893"/>
          <a:stretch/>
        </p:blipFill>
        <p:spPr>
          <a:xfrm>
            <a:off x="253994" y="1562642"/>
            <a:ext cx="5883195" cy="48013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직사각형 5"/>
          <p:cNvSpPr/>
          <p:nvPr/>
        </p:nvSpPr>
        <p:spPr>
          <a:xfrm>
            <a:off x="0" y="1224087"/>
            <a:ext cx="68241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 smtClean="0"/>
              <a:t>&lt;Global changes in major ICTs, 2000-2015*&gt;</a:t>
            </a:r>
            <a:endParaRPr lang="ko-KR" altLang="en-US" sz="1600" dirty="0"/>
          </a:p>
        </p:txBody>
      </p:sp>
      <p:sp>
        <p:nvSpPr>
          <p:cNvPr id="7" name="직사각형 6"/>
          <p:cNvSpPr/>
          <p:nvPr/>
        </p:nvSpPr>
        <p:spPr>
          <a:xfrm>
            <a:off x="6227805" y="1562641"/>
            <a:ext cx="5809376" cy="50783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latin typeface="+mj-lt"/>
              </a:rPr>
              <a:t>The growth in mobile-cellular (voice and SMS) and mobile-broadband subscriptions has been particularly rapid</a:t>
            </a:r>
            <a:r>
              <a:rPr lang="en-US" altLang="ko-KR" dirty="0">
                <a:latin typeface="+mj-lt"/>
              </a:rPr>
              <a:t>, with the deployment of mobile networks in developing countries and adoption by users of mobile devices in preference to those requiring fixed </a:t>
            </a:r>
            <a:r>
              <a:rPr lang="en-US" altLang="ko-KR" dirty="0" smtClean="0">
                <a:latin typeface="+mj-lt"/>
              </a:rPr>
              <a:t>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0000"/>
                </a:solidFill>
                <a:latin typeface="+mj-lt"/>
              </a:rPr>
              <a:t>The </a:t>
            </a:r>
            <a:r>
              <a:rPr lang="en-US" altLang="ko-KR" dirty="0">
                <a:solidFill>
                  <a:srgbClr val="000000"/>
                </a:solidFill>
                <a:latin typeface="+mj-lt"/>
              </a:rPr>
              <a:t>proportion of the global population covered by mobile-cellular networks is </a:t>
            </a:r>
            <a:r>
              <a:rPr lang="en-US" altLang="ko-KR" b="1" dirty="0">
                <a:solidFill>
                  <a:srgbClr val="FF0000"/>
                </a:solidFill>
                <a:latin typeface="+mj-lt"/>
              </a:rPr>
              <a:t>now over 95 per cent </a:t>
            </a:r>
            <a:r>
              <a:rPr lang="en-US" altLang="ko-KR" dirty="0">
                <a:solidFill>
                  <a:srgbClr val="000000"/>
                </a:solidFill>
                <a:latin typeface="+mj-lt"/>
              </a:rPr>
              <a:t>(ITU, 2015a), while the number of mobile-cellular subscriptions </a:t>
            </a:r>
            <a:r>
              <a:rPr lang="en-US" altLang="ko-KR" b="1" dirty="0">
                <a:solidFill>
                  <a:srgbClr val="FF0000"/>
                </a:solidFill>
                <a:latin typeface="+mj-lt"/>
              </a:rPr>
              <a:t>has quintupled since WSIS</a:t>
            </a:r>
            <a:r>
              <a:rPr lang="en-US" altLang="ko-KR" dirty="0">
                <a:solidFill>
                  <a:srgbClr val="000000"/>
                </a:solidFill>
                <a:latin typeface="+mj-lt"/>
              </a:rPr>
              <a:t> </a:t>
            </a:r>
            <a:endParaRPr lang="en-US" altLang="ko-KR" dirty="0" smtClean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rgbClr val="000000"/>
                </a:solidFill>
                <a:latin typeface="+mj-lt"/>
              </a:rPr>
              <a:t>The </a:t>
            </a:r>
            <a:r>
              <a:rPr lang="en-US" altLang="ko-KR" b="1" dirty="0">
                <a:solidFill>
                  <a:srgbClr val="000000"/>
                </a:solidFill>
                <a:latin typeface="+mj-lt"/>
              </a:rPr>
              <a:t>growth in fixed-broadband subscriptions </a:t>
            </a:r>
            <a:r>
              <a:rPr lang="en-US" altLang="ko-KR" b="1" dirty="0" smtClean="0">
                <a:solidFill>
                  <a:srgbClr val="000000"/>
                </a:solidFill>
                <a:latin typeface="+mj-lt"/>
              </a:rPr>
              <a:t>has </a:t>
            </a:r>
            <a:r>
              <a:rPr lang="en-US" altLang="ko-KR" b="1" dirty="0">
                <a:solidFill>
                  <a:srgbClr val="000000"/>
                </a:solidFill>
                <a:latin typeface="+mj-lt"/>
              </a:rPr>
              <a:t>been more sluggish </a:t>
            </a:r>
            <a:r>
              <a:rPr lang="en-US" altLang="ko-KR" dirty="0">
                <a:solidFill>
                  <a:srgbClr val="000000"/>
                </a:solidFill>
                <a:latin typeface="+mj-lt"/>
              </a:rPr>
              <a:t>than that of </a:t>
            </a:r>
            <a:r>
              <a:rPr lang="en-US" altLang="ko-KR" dirty="0" smtClean="0">
                <a:solidFill>
                  <a:srgbClr val="000000"/>
                </a:solidFill>
                <a:latin typeface="+mj-lt"/>
              </a:rPr>
              <a:t>mobile broadband</a:t>
            </a:r>
            <a:r>
              <a:rPr lang="en-US" altLang="ko-KR" dirty="0">
                <a:solidFill>
                  <a:srgbClr val="000000"/>
                </a:solidFill>
                <a:latin typeface="+mj-lt"/>
              </a:rPr>
              <a:t>, with the number of fixed-telephone subscriptions worldwide having fallen over the past decade owing partly to fixed-mobile </a:t>
            </a:r>
            <a:r>
              <a:rPr lang="en-US" altLang="ko-KR" dirty="0" smtClean="0">
                <a:solidFill>
                  <a:srgbClr val="000000"/>
                </a:solidFill>
                <a:latin typeface="+mj-lt"/>
              </a:rPr>
              <a:t>substitution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4F96-6F4A-41CB-BBEE-2170B3A18DA5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070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8998" y="182213"/>
            <a:ext cx="11396134" cy="981076"/>
          </a:xfrm>
        </p:spPr>
        <p:txBody>
          <a:bodyPr>
            <a:noAutofit/>
          </a:bodyPr>
          <a:lstStyle/>
          <a:p>
            <a:r>
              <a:rPr lang="en-US" altLang="ko-KR" sz="3400" b="1" dirty="0" smtClean="0">
                <a:solidFill>
                  <a:srgbClr val="FF0000"/>
                </a:solidFill>
              </a:rPr>
              <a:t>2. Recent Development in the Information Society</a:t>
            </a:r>
            <a:endParaRPr lang="ko-KR" altLang="en-US" sz="3400" b="1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029199" y="2286361"/>
            <a:ext cx="68241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smtClean="0"/>
              <a:t>&lt;Mobile-broadband and fixed-broadband penetration, 2015&gt;</a:t>
            </a:r>
            <a:endParaRPr lang="ko-KR" altLang="en-US" sz="14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78" y="2137752"/>
            <a:ext cx="4329623" cy="19659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직사각형 12"/>
          <p:cNvSpPr/>
          <p:nvPr/>
        </p:nvSpPr>
        <p:spPr>
          <a:xfrm>
            <a:off x="510307" y="1048247"/>
            <a:ext cx="11078272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 smtClean="0">
                <a:solidFill>
                  <a:srgbClr val="FF0000"/>
                </a:solidFill>
              </a:rPr>
              <a:t>But, there are still substantial digital divides between different development categories, and different regions</a:t>
            </a:r>
            <a:endParaRPr lang="ko-KR" altLang="en-US" sz="2000" b="1">
              <a:solidFill>
                <a:srgbClr val="FF0000"/>
              </a:solidFill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77" y="4354968"/>
            <a:ext cx="4329623" cy="21306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4F96-6F4A-41CB-BBEE-2170B3A18DA5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-499765" y="4103669"/>
            <a:ext cx="68241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smtClean="0"/>
              <a:t>&lt;ICT access by regions, 2015&gt;</a:t>
            </a:r>
            <a:endParaRPr lang="ko-KR" altLang="en-US" sz="1400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334" y="2700868"/>
            <a:ext cx="6311786" cy="36528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직사각형 11"/>
          <p:cNvSpPr/>
          <p:nvPr/>
        </p:nvSpPr>
        <p:spPr>
          <a:xfrm>
            <a:off x="-379627" y="1858194"/>
            <a:ext cx="68241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smtClean="0"/>
              <a:t>&lt;ICT access by development status, 2015&gt;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929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9400" y="390525"/>
            <a:ext cx="10515600" cy="464607"/>
          </a:xfrm>
        </p:spPr>
        <p:txBody>
          <a:bodyPr>
            <a:normAutofit fontScale="90000"/>
          </a:bodyPr>
          <a:lstStyle/>
          <a:p>
            <a:r>
              <a:rPr lang="en-US" altLang="ko-KR" sz="4000" b="1" dirty="0" smtClean="0">
                <a:solidFill>
                  <a:srgbClr val="FF0000"/>
                </a:solidFill>
              </a:rPr>
              <a:t>3. 2015 IDI at Global level </a:t>
            </a:r>
            <a:endParaRPr lang="ko-KR" altLang="en-US">
              <a:solidFill>
                <a:srgbClr val="FF0000"/>
              </a:solidFill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683741" y="1609182"/>
            <a:ext cx="11046939" cy="2630487"/>
            <a:chOff x="1360487" y="3860800"/>
            <a:chExt cx="9572625" cy="2884487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60487" y="3860800"/>
              <a:ext cx="9572625" cy="288448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32900" y="4275137"/>
              <a:ext cx="1562100" cy="390525"/>
            </a:xfrm>
            <a:prstGeom prst="rect">
              <a:avLst/>
            </a:prstGeom>
          </p:spPr>
        </p:pic>
      </p:grpSp>
      <p:sp>
        <p:nvSpPr>
          <p:cNvPr id="15" name="직사각형 14"/>
          <p:cNvSpPr/>
          <p:nvPr/>
        </p:nvSpPr>
        <p:spPr>
          <a:xfrm>
            <a:off x="438791" y="1134946"/>
            <a:ext cx="555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&lt;IDI ratings by development status, 2010 </a:t>
            </a:r>
            <a:r>
              <a:rPr lang="en-US" altLang="ko-KR" dirty="0" smtClean="0"/>
              <a:t>&amp;</a:t>
            </a:r>
            <a:r>
              <a:rPr lang="ko-KR" altLang="en-US" smtClean="0"/>
              <a:t> </a:t>
            </a:r>
            <a:r>
              <a:rPr lang="ko-KR" altLang="en-US" dirty="0"/>
              <a:t>2015&gt;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683741" y="4351306"/>
            <a:ext cx="11046939" cy="1893407"/>
            <a:chOff x="1418429" y="4624942"/>
            <a:chExt cx="9790114" cy="2114550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8429" y="4624942"/>
              <a:ext cx="9790114" cy="21145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직사각형 16"/>
            <p:cNvSpPr/>
            <p:nvPr/>
          </p:nvSpPr>
          <p:spPr>
            <a:xfrm>
              <a:off x="1531143" y="6007100"/>
              <a:ext cx="9677400" cy="5969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4F96-6F4A-41CB-BBEE-2170B3A18DA5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061989" y="983875"/>
            <a:ext cx="6130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&lt;IDI ratings </a:t>
            </a:r>
            <a:r>
              <a:rPr lang="en-US" altLang="ko-KR" dirty="0" smtClean="0"/>
              <a:t>for </a:t>
            </a:r>
            <a:r>
              <a:rPr lang="en-US" altLang="ko-KR" dirty="0" smtClean="0"/>
              <a:t>LDCs compared with global ratings and </a:t>
            </a:r>
          </a:p>
          <a:p>
            <a:r>
              <a:rPr lang="en-US" altLang="ko-KR" dirty="0" smtClean="0"/>
              <a:t>with all developing countries, 2010 &amp; 2015 </a:t>
            </a:r>
            <a:r>
              <a:rPr lang="ko-KR" altLang="en-US" smtClean="0"/>
              <a:t>&gt;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773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9400" y="390525"/>
            <a:ext cx="10515600" cy="464607"/>
          </a:xfrm>
        </p:spPr>
        <p:txBody>
          <a:bodyPr>
            <a:normAutofit fontScale="90000"/>
          </a:bodyPr>
          <a:lstStyle/>
          <a:p>
            <a:r>
              <a:rPr lang="en-US" altLang="ko-KR" sz="4000" b="1" dirty="0" smtClean="0">
                <a:solidFill>
                  <a:srgbClr val="FF0000"/>
                </a:solidFill>
              </a:rPr>
              <a:t>3. 2015 IDI at Global level</a:t>
            </a:r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371169" y="1296224"/>
            <a:ext cx="3411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&lt;</a:t>
            </a:r>
            <a:r>
              <a:rPr lang="en-US" altLang="ko-KR" dirty="0" smtClean="0"/>
              <a:t>Quartiles </a:t>
            </a:r>
            <a:r>
              <a:rPr lang="en-US" altLang="ko-KR" dirty="0"/>
              <a:t>by IDI value, 2015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92" y="1776449"/>
            <a:ext cx="7350983" cy="45799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242300" y="1442828"/>
            <a:ext cx="39497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 smtClean="0"/>
              <a:t>Average </a:t>
            </a:r>
            <a:r>
              <a:rPr lang="ko-KR" altLang="en-US" sz="2000" b="1"/>
              <a:t>IDI </a:t>
            </a:r>
            <a:r>
              <a:rPr lang="en-US" altLang="ko-KR" sz="2000" b="1" dirty="0"/>
              <a:t>for </a:t>
            </a:r>
            <a:r>
              <a:rPr lang="en-US" altLang="ko-KR" sz="2000" b="1" dirty="0" smtClean="0"/>
              <a:t>2015: 5.03 </a:t>
            </a:r>
            <a:r>
              <a:rPr lang="en-US" altLang="ko-KR" sz="2000" dirty="0"/>
              <a:t>(total 167 countries)  </a:t>
            </a:r>
            <a:endParaRPr lang="en-US" altLang="ko-K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The </a:t>
            </a:r>
            <a:r>
              <a:rPr lang="en-US" altLang="ko-KR" sz="2000" dirty="0"/>
              <a:t>high quartile is heavily concentrated in Europe, </a:t>
            </a:r>
            <a:r>
              <a:rPr lang="en-US" altLang="ko-KR" sz="2000" dirty="0" smtClean="0"/>
              <a:t>N </a:t>
            </a:r>
            <a:r>
              <a:rPr lang="en-US" altLang="ko-KR" sz="2000" dirty="0"/>
              <a:t>America and high-income countries in the Pacific </a:t>
            </a:r>
            <a:r>
              <a:rPr lang="en-US" altLang="ko-KR" sz="2000" dirty="0" smtClean="0"/>
              <a:t>rim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The </a:t>
            </a:r>
            <a:r>
              <a:rPr lang="en-US" altLang="ko-KR" sz="2000" dirty="0"/>
              <a:t>majority of LCCs, by contrast, are in </a:t>
            </a:r>
            <a:r>
              <a:rPr lang="en-US" altLang="ko-KR" sz="2000" dirty="0" smtClean="0"/>
              <a:t>Africa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FF0000"/>
                </a:solidFill>
              </a:rPr>
              <a:t>ASP is the most diverse region </a:t>
            </a:r>
            <a:r>
              <a:rPr lang="en-US" altLang="ko-KR" sz="2000" dirty="0"/>
              <a:t>in terms of ICT development, reflecting stark differences in levels of economic </a:t>
            </a:r>
            <a:r>
              <a:rPr lang="en-US" altLang="ko-KR" sz="2000" dirty="0" smtClean="0"/>
              <a:t>development</a:t>
            </a:r>
            <a:endParaRPr lang="en-US" altLang="ko-KR" sz="20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4F96-6F4A-41CB-BBEE-2170B3A18DA5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73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6255493" y="2863350"/>
            <a:ext cx="5351621" cy="3258050"/>
            <a:chOff x="1976846" y="2032355"/>
            <a:chExt cx="7959635" cy="4377154"/>
          </a:xfrm>
        </p:grpSpPr>
        <p:pic>
          <p:nvPicPr>
            <p:cNvPr id="2049" name="_x204920392" descr="EMB000028e843c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35" t="8930" r="1256" b="3548"/>
            <a:stretch/>
          </p:blipFill>
          <p:spPr bwMode="auto">
            <a:xfrm>
              <a:off x="1976846" y="2614057"/>
              <a:ext cx="7959635" cy="37954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직사각형 5"/>
            <p:cNvSpPr/>
            <p:nvPr/>
          </p:nvSpPr>
          <p:spPr>
            <a:xfrm>
              <a:off x="2356946" y="2032355"/>
              <a:ext cx="7299307" cy="4548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 smtClean="0"/>
                <a:t>&lt;IDI by Region compared with global average, 2015&gt;</a:t>
              </a:r>
              <a:endParaRPr lang="ko-KR" altLang="en-US" sz="1600" dirty="0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7548742" y="3126378"/>
              <a:ext cx="1079862" cy="32831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412769" y="582114"/>
            <a:ext cx="10515600" cy="464607"/>
          </a:xfrm>
        </p:spPr>
        <p:txBody>
          <a:bodyPr>
            <a:normAutofit fontScale="90000"/>
          </a:bodyPr>
          <a:lstStyle/>
          <a:p>
            <a:r>
              <a:rPr lang="en-US" altLang="ko-KR" sz="4000" b="1" dirty="0" smtClean="0">
                <a:solidFill>
                  <a:srgbClr val="FF0000"/>
                </a:solidFill>
              </a:rPr>
              <a:t>3. 2015 IDI </a:t>
            </a:r>
            <a:r>
              <a:rPr lang="en-US" altLang="ko-KR" sz="4000" b="1" dirty="0" smtClean="0">
                <a:solidFill>
                  <a:srgbClr val="FF0000"/>
                </a:solidFill>
              </a:rPr>
              <a:t>for ASP</a:t>
            </a:r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38" y="1364684"/>
            <a:ext cx="1203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endParaRPr lang="en-US" altLang="ko-KR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200" dirty="0" smtClean="0"/>
              <a:t>2015 IDI for ASP </a:t>
            </a:r>
            <a:r>
              <a:rPr lang="en-US" altLang="ko-KR" sz="2200" dirty="0" smtClean="0"/>
              <a:t>ranks </a:t>
            </a:r>
            <a:r>
              <a:rPr lang="en-US" altLang="ko-KR" sz="2200" b="1" dirty="0" smtClean="0">
                <a:solidFill>
                  <a:srgbClr val="FF0000"/>
                </a:solidFill>
              </a:rPr>
              <a:t>5</a:t>
            </a:r>
            <a:r>
              <a:rPr lang="en-US" altLang="ko-KR" sz="2200" b="1" baseline="30000" dirty="0" smtClean="0">
                <a:solidFill>
                  <a:srgbClr val="FF0000"/>
                </a:solidFill>
              </a:rPr>
              <a:t>th</a:t>
            </a:r>
            <a:r>
              <a:rPr lang="en-US" altLang="ko-KR" sz="2200" b="1" dirty="0" smtClean="0">
                <a:solidFill>
                  <a:srgbClr val="FF0000"/>
                </a:solidFill>
              </a:rPr>
              <a:t> out of 6 regions </a:t>
            </a:r>
            <a:r>
              <a:rPr lang="en-US" altLang="ko-KR" sz="2200" dirty="0" smtClean="0"/>
              <a:t>of ITU</a:t>
            </a:r>
          </a:p>
          <a:p>
            <a:pPr>
              <a:lnSpc>
                <a:spcPct val="50000"/>
              </a:lnSpc>
            </a:pPr>
            <a:endParaRPr lang="en-US" altLang="ko-KR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200" dirty="0" smtClean="0"/>
              <a:t>2015 Regional </a:t>
            </a:r>
            <a:r>
              <a:rPr lang="en-US" altLang="ko-KR" sz="2200" dirty="0" smtClean="0"/>
              <a:t>Average </a:t>
            </a:r>
            <a:r>
              <a:rPr lang="en-US" altLang="ko-KR" sz="2200" dirty="0" smtClean="0"/>
              <a:t>IDI for ASP </a:t>
            </a:r>
            <a:r>
              <a:rPr lang="en-US" altLang="ko-KR" sz="2200" dirty="0" smtClean="0"/>
              <a:t>is </a:t>
            </a:r>
            <a:r>
              <a:rPr lang="en-US" altLang="ko-KR" sz="2200" b="1" dirty="0" smtClean="0">
                <a:solidFill>
                  <a:srgbClr val="FF0000"/>
                </a:solidFill>
              </a:rPr>
              <a:t>4.70 </a:t>
            </a:r>
            <a:r>
              <a:rPr lang="en-US" altLang="ko-KR" sz="2200" dirty="0" smtClean="0"/>
              <a:t>(world </a:t>
            </a:r>
            <a:r>
              <a:rPr lang="en-US" altLang="ko-KR" sz="2200" dirty="0" smtClean="0"/>
              <a:t>average, </a:t>
            </a:r>
            <a:r>
              <a:rPr lang="en-US" altLang="ko-KR" sz="2200" dirty="0" smtClean="0"/>
              <a:t>5.03)</a:t>
            </a:r>
            <a:endParaRPr lang="ko-KR" altLang="en-US" sz="220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4F96-6F4A-41CB-BBEE-2170B3A18DA5}" type="slidenum">
              <a:rPr lang="ko-KR" altLang="en-US" smtClean="0"/>
              <a:t>8</a:t>
            </a:fld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551867" y="2949379"/>
            <a:ext cx="5605125" cy="3201555"/>
            <a:chOff x="1553755" y="2915957"/>
            <a:chExt cx="8911046" cy="3649943"/>
          </a:xfrm>
        </p:grpSpPr>
        <p:pic>
          <p:nvPicPr>
            <p:cNvPr id="11" name="_x205837544" descr="EMB000028e843c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73"/>
            <a:stretch/>
          </p:blipFill>
          <p:spPr bwMode="auto">
            <a:xfrm>
              <a:off x="1553755" y="3317955"/>
              <a:ext cx="8911046" cy="32479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직사각형 12"/>
            <p:cNvSpPr/>
            <p:nvPr/>
          </p:nvSpPr>
          <p:spPr>
            <a:xfrm>
              <a:off x="2125133" y="2915957"/>
              <a:ext cx="68241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 smtClean="0"/>
                <a:t>&lt;IDI by Region, 2015 and 2010&gt;</a:t>
              </a:r>
              <a:endParaRPr lang="ko-KR" altLang="en-US" sz="1600" dirty="0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3911600" y="3898900"/>
              <a:ext cx="685800" cy="2514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703978" y="3898900"/>
              <a:ext cx="937622" cy="2514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직사각형 2"/>
          <p:cNvSpPr/>
          <p:nvPr/>
        </p:nvSpPr>
        <p:spPr>
          <a:xfrm>
            <a:off x="551867" y="5842000"/>
            <a:ext cx="5239333" cy="279400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642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8438" y="337510"/>
            <a:ext cx="10515600" cy="726832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</a:rPr>
              <a:t>4</a:t>
            </a:r>
            <a:r>
              <a:rPr lang="en-US" altLang="ko-KR" sz="3600" b="1" dirty="0" smtClean="0">
                <a:solidFill>
                  <a:srgbClr val="FF0000"/>
                </a:solidFill>
              </a:rPr>
              <a:t>. 2015 IDI for </a:t>
            </a:r>
            <a:r>
              <a:rPr lang="en-US" altLang="ko-KR" sz="3600" b="1" dirty="0" smtClean="0">
                <a:solidFill>
                  <a:srgbClr val="FF0000"/>
                </a:solidFill>
              </a:rPr>
              <a:t>ASP</a:t>
            </a:r>
            <a:endParaRPr lang="ko-KR" altLang="en-US" sz="3600" b="1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605349" y="-207698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" name="그림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42" y="1511300"/>
            <a:ext cx="10746298" cy="4688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4F96-6F4A-41CB-BBEE-2170B3A18DA5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11699" y="1061455"/>
            <a:ext cx="3481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solidFill>
                  <a:srgbClr val="FF0000"/>
                </a:solidFill>
              </a:rPr>
              <a:t>&lt;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IDI values, ASP 2015&gt;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5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2BB634496EAB498A685EA26DE87D9A" ma:contentTypeVersion="2" ma:contentTypeDescription="Create a new document." ma:contentTypeScope="" ma:versionID="d754c1b691f26b256599553752d7519d">
  <xsd:schema xmlns:xsd="http://www.w3.org/2001/XMLSchema" xmlns:xs="http://www.w3.org/2001/XMLSchema" xmlns:p="http://schemas.microsoft.com/office/2006/metadata/properties" xmlns:ns1="http://schemas.microsoft.com/sharepoint/v3" xmlns:ns2="ce1d9229-ea97-4c6f-a2f4-dd635208ba85" targetNamespace="http://schemas.microsoft.com/office/2006/metadata/properties" ma:root="true" ma:fieldsID="59cb006743196f0fda619637c9e8a09d" ns1:_="" ns2:_="">
    <xsd:import namespace="http://schemas.microsoft.com/sharepoint/v3"/>
    <xsd:import namespace="ce1d9229-ea97-4c6f-a2f4-dd635208ba8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d9229-ea97-4c6f-a2f4-dd635208ba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EC0774-704E-4758-B8EF-5AC5826083BC}"/>
</file>

<file path=customXml/itemProps2.xml><?xml version="1.0" encoding="utf-8"?>
<ds:datastoreItem xmlns:ds="http://schemas.openxmlformats.org/officeDocument/2006/customXml" ds:itemID="{40517A13-79EC-4BB6-A445-A2CDBA73E665}"/>
</file>

<file path=customXml/itemProps3.xml><?xml version="1.0" encoding="utf-8"?>
<ds:datastoreItem xmlns:ds="http://schemas.openxmlformats.org/officeDocument/2006/customXml" ds:itemID="{4A2ACC1C-EBCF-44AB-8287-31EAA0C38EF0}"/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1389</Words>
  <Application>Microsoft Office PowerPoint</Application>
  <PresentationFormat>와이드스크린</PresentationFormat>
  <Paragraphs>134</Paragraphs>
  <Slides>15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8" baseType="lpstr">
      <vt:lpstr>맑은 고딕</vt:lpstr>
      <vt:lpstr>Arial</vt:lpstr>
      <vt:lpstr>Office 테마</vt:lpstr>
      <vt:lpstr>Lessons of leadership through  ICT Development Index in ASP</vt:lpstr>
      <vt:lpstr>Table of Contents</vt:lpstr>
      <vt:lpstr>1. ITU IDI </vt:lpstr>
      <vt:lpstr>2. Recent Development in the Information Society</vt:lpstr>
      <vt:lpstr>2. Recent Development in the Information Society</vt:lpstr>
      <vt:lpstr>3. 2015 IDI at Global level </vt:lpstr>
      <vt:lpstr>3. 2015 IDI at Global level</vt:lpstr>
      <vt:lpstr>3. 2015 IDI for ASP</vt:lpstr>
      <vt:lpstr>4. 2015 IDI for ASP</vt:lpstr>
      <vt:lpstr>4. 2015 IDI for ASP</vt:lpstr>
      <vt:lpstr>5. The most dynamic &amp; Top performer in ASP (TH) </vt:lpstr>
      <vt:lpstr>5. The most dynamic &amp; Top performer in ASP (TH) </vt:lpstr>
      <vt:lpstr>PowerPoint 프레젠테이션</vt:lpstr>
      <vt:lpstr>5. Top performers and dynamic countries in Asia-Pacific Region (KR)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of leadership through  ICT Development Index  R O Korea</dc:title>
  <dc:creator>KISDI</dc:creator>
  <cp:lastModifiedBy>Dell</cp:lastModifiedBy>
  <cp:revision>85</cp:revision>
  <cp:lastPrinted>2016-05-23T06:47:42Z</cp:lastPrinted>
  <dcterms:created xsi:type="dcterms:W3CDTF">2016-05-17T07:39:50Z</dcterms:created>
  <dcterms:modified xsi:type="dcterms:W3CDTF">2016-05-24T06:36:50Z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0x010100202BB634496EAB498A685EA26DE87D9A</vt:lpwstr>
  </property>
</Properties>
</file>