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8.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8" r:id="rId3"/>
    <p:sldId id="282" r:id="rId4"/>
    <p:sldId id="301" r:id="rId5"/>
    <p:sldId id="304" r:id="rId6"/>
    <p:sldId id="303" r:id="rId7"/>
    <p:sldId id="286" r:id="rId8"/>
    <p:sldId id="306" r:id="rId9"/>
    <p:sldId id="308" r:id="rId10"/>
    <p:sldId id="307" r:id="rId11"/>
    <p:sldId id="300" r:id="rId12"/>
    <p:sldId id="313" r:id="rId13"/>
    <p:sldId id="280" r:id="rId14"/>
    <p:sldId id="314" r:id="rId15"/>
    <p:sldId id="315" r:id="rId16"/>
  </p:sldIdLst>
  <p:sldSz cx="12192000" cy="6858000"/>
  <p:notesSz cx="9928225" cy="679767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보통 스타일 1 - 강조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A111915-BE36-4E01-A7E5-04B1672EAD32}" styleName="밝은 스타일 2 - 강조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2212" autoAdjust="0"/>
  </p:normalViewPr>
  <p:slideViewPr>
    <p:cSldViewPr snapToGrid="0">
      <p:cViewPr varScale="1">
        <p:scale>
          <a:sx n="72" d="100"/>
          <a:sy n="72" d="100"/>
        </p:scale>
        <p:origin x="2016" y="66"/>
      </p:cViewPr>
      <p:guideLst>
        <p:guide orient="horz" pos="2160"/>
        <p:guide pos="384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2"/>
            <a:ext cx="4302231" cy="341064"/>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5623697" y="2"/>
            <a:ext cx="4302231" cy="341064"/>
          </a:xfrm>
          <a:prstGeom prst="rect">
            <a:avLst/>
          </a:prstGeom>
        </p:spPr>
        <p:txBody>
          <a:bodyPr vert="horz" lIns="91440" tIns="45720" rIns="91440" bIns="45720" rtlCol="0"/>
          <a:lstStyle>
            <a:lvl1pPr algn="r">
              <a:defRPr sz="1200"/>
            </a:lvl1pPr>
          </a:lstStyle>
          <a:p>
            <a:fld id="{B2A71D38-DD1C-4038-8EF7-C8BDE60EE818}" type="datetimeFigureOut">
              <a:rPr lang="ko-KR" altLang="en-US" smtClean="0"/>
              <a:t>2016-05-24</a:t>
            </a:fld>
            <a:endParaRPr lang="ko-KR" altLang="en-US"/>
          </a:p>
        </p:txBody>
      </p:sp>
      <p:sp>
        <p:nvSpPr>
          <p:cNvPr id="4" name="바닥글 개체 틀 3"/>
          <p:cNvSpPr>
            <a:spLocks noGrp="1"/>
          </p:cNvSpPr>
          <p:nvPr>
            <p:ph type="ftr" sz="quarter" idx="2"/>
          </p:nvPr>
        </p:nvSpPr>
        <p:spPr>
          <a:xfrm>
            <a:off x="0" y="6456612"/>
            <a:ext cx="4302231" cy="341063"/>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5623697" y="6456612"/>
            <a:ext cx="4302231" cy="341063"/>
          </a:xfrm>
          <a:prstGeom prst="rect">
            <a:avLst/>
          </a:prstGeom>
        </p:spPr>
        <p:txBody>
          <a:bodyPr vert="horz" lIns="91440" tIns="45720" rIns="91440" bIns="45720" rtlCol="0" anchor="b"/>
          <a:lstStyle>
            <a:lvl1pPr algn="r">
              <a:defRPr sz="1200"/>
            </a:lvl1pPr>
          </a:lstStyle>
          <a:p>
            <a:fld id="{B8DC5C42-9E9B-41B7-86DF-32C6740D7769}" type="slidenum">
              <a:rPr lang="ko-KR" altLang="en-US" smtClean="0"/>
              <a:t>‹#›</a:t>
            </a:fld>
            <a:endParaRPr lang="ko-KR" altLang="en-US"/>
          </a:p>
        </p:txBody>
      </p:sp>
    </p:spTree>
    <p:extLst>
      <p:ext uri="{BB962C8B-B14F-4D97-AF65-F5344CB8AC3E}">
        <p14:creationId xmlns:p14="http://schemas.microsoft.com/office/powerpoint/2010/main" val="3868331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4302231" cy="339884"/>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5623697" y="0"/>
            <a:ext cx="4302231" cy="339884"/>
          </a:xfrm>
          <a:prstGeom prst="rect">
            <a:avLst/>
          </a:prstGeom>
        </p:spPr>
        <p:txBody>
          <a:bodyPr vert="horz" lIns="91440" tIns="45720" rIns="91440" bIns="45720" rtlCol="0"/>
          <a:lstStyle>
            <a:lvl1pPr algn="r">
              <a:defRPr sz="1200"/>
            </a:lvl1pPr>
          </a:lstStyle>
          <a:p>
            <a:fld id="{F96D1B45-32D4-408D-A0B2-9598CFFF0E99}" type="datetimeFigureOut">
              <a:rPr lang="ko-KR" altLang="en-US" smtClean="0"/>
              <a:t>2016-05-24</a:t>
            </a:fld>
            <a:endParaRPr lang="ko-KR" altLang="en-US"/>
          </a:p>
        </p:txBody>
      </p:sp>
      <p:sp>
        <p:nvSpPr>
          <p:cNvPr id="4" name="슬라이드 이미지 개체 틀 3"/>
          <p:cNvSpPr>
            <a:spLocks noGrp="1" noRot="1" noChangeAspect="1"/>
          </p:cNvSpPr>
          <p:nvPr>
            <p:ph type="sldImg" idx="2"/>
          </p:nvPr>
        </p:nvSpPr>
        <p:spPr>
          <a:xfrm>
            <a:off x="2697163" y="509588"/>
            <a:ext cx="4533900" cy="2549525"/>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992823" y="3228896"/>
            <a:ext cx="7942580" cy="3058954"/>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6456612"/>
            <a:ext cx="4302231" cy="339884"/>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5623697" y="6456612"/>
            <a:ext cx="4302231" cy="339884"/>
          </a:xfrm>
          <a:prstGeom prst="rect">
            <a:avLst/>
          </a:prstGeom>
        </p:spPr>
        <p:txBody>
          <a:bodyPr vert="horz" lIns="91440" tIns="45720" rIns="91440" bIns="45720" rtlCol="0" anchor="b"/>
          <a:lstStyle>
            <a:lvl1pPr algn="r">
              <a:defRPr sz="1200"/>
            </a:lvl1pPr>
          </a:lstStyle>
          <a:p>
            <a:fld id="{5C65EA88-155F-4AFB-8D5F-24B538367D84}" type="slidenum">
              <a:rPr lang="ko-KR" altLang="en-US" smtClean="0"/>
              <a:t>‹#›</a:t>
            </a:fld>
            <a:endParaRPr lang="ko-KR" altLang="en-US"/>
          </a:p>
        </p:txBody>
      </p:sp>
    </p:spTree>
    <p:extLst>
      <p:ext uri="{BB962C8B-B14F-4D97-AF65-F5344CB8AC3E}">
        <p14:creationId xmlns:p14="http://schemas.microsoft.com/office/powerpoint/2010/main" val="701616030"/>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슬라이드 번호 개체 틀 3"/>
          <p:cNvSpPr>
            <a:spLocks noGrp="1"/>
          </p:cNvSpPr>
          <p:nvPr>
            <p:ph type="sldNum" sz="quarter" idx="10"/>
          </p:nvPr>
        </p:nvSpPr>
        <p:spPr/>
        <p:txBody>
          <a:bodyPr/>
          <a:lstStyle/>
          <a:p>
            <a:fld id="{5C65EA88-155F-4AFB-8D5F-24B538367D84}" type="slidenum">
              <a:rPr lang="ko-KR" altLang="en-US" smtClean="0"/>
              <a:t>1</a:t>
            </a:fld>
            <a:endParaRPr lang="ko-KR" altLang="en-US"/>
          </a:p>
        </p:txBody>
      </p:sp>
    </p:spTree>
    <p:extLst>
      <p:ext uri="{BB962C8B-B14F-4D97-AF65-F5344CB8AC3E}">
        <p14:creationId xmlns:p14="http://schemas.microsoft.com/office/powerpoint/2010/main" val="501040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5C65EA88-155F-4AFB-8D5F-24B538367D84}" type="slidenum">
              <a:rPr lang="ko-KR" altLang="en-US" smtClean="0"/>
              <a:t>2</a:t>
            </a:fld>
            <a:endParaRPr lang="ko-KR" altLang="en-US"/>
          </a:p>
        </p:txBody>
      </p:sp>
    </p:spTree>
    <p:extLst>
      <p:ext uri="{BB962C8B-B14F-4D97-AF65-F5344CB8AC3E}">
        <p14:creationId xmlns:p14="http://schemas.microsoft.com/office/powerpoint/2010/main" val="729295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5C65EA88-155F-4AFB-8D5F-24B538367D84}" type="slidenum">
              <a:rPr lang="ko-KR" altLang="en-US" smtClean="0"/>
              <a:t>3</a:t>
            </a:fld>
            <a:endParaRPr lang="ko-KR" altLang="en-US"/>
          </a:p>
        </p:txBody>
      </p:sp>
    </p:spTree>
    <p:extLst>
      <p:ext uri="{BB962C8B-B14F-4D97-AF65-F5344CB8AC3E}">
        <p14:creationId xmlns:p14="http://schemas.microsoft.com/office/powerpoint/2010/main" val="1510683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5C65EA88-155F-4AFB-8D5F-24B538367D84}" type="slidenum">
              <a:rPr lang="ko-KR" altLang="en-US" smtClean="0"/>
              <a:t>10</a:t>
            </a:fld>
            <a:endParaRPr lang="ko-KR" altLang="en-US"/>
          </a:p>
        </p:txBody>
      </p:sp>
    </p:spTree>
    <p:extLst>
      <p:ext uri="{BB962C8B-B14F-4D97-AF65-F5344CB8AC3E}">
        <p14:creationId xmlns:p14="http://schemas.microsoft.com/office/powerpoint/2010/main" val="2753313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sz="1200" b="0" i="0" u="none" strike="noStrike" kern="1200" baseline="0" dirty="0" smtClean="0">
                <a:solidFill>
                  <a:schemeClr val="tx1"/>
                </a:solidFill>
                <a:latin typeface="+mn-lt"/>
                <a:ea typeface="+mn-ea"/>
                <a:cs typeface="+mn-cs"/>
              </a:rPr>
              <a:t>WSIS-SDG Matrix developed by UN WSIS Action line Facilitators is playing a key role to serve as the mechanism to map, analyze and coordinate the use of ICTs as enablers and catalysts for the implementation of the SDGs </a:t>
            </a:r>
            <a:endParaRPr lang="ko-KR" altLang="en-US" dirty="0"/>
          </a:p>
        </p:txBody>
      </p:sp>
      <p:sp>
        <p:nvSpPr>
          <p:cNvPr id="4" name="슬라이드 번호 개체 틀 3"/>
          <p:cNvSpPr>
            <a:spLocks noGrp="1"/>
          </p:cNvSpPr>
          <p:nvPr>
            <p:ph type="sldNum" sz="quarter" idx="10"/>
          </p:nvPr>
        </p:nvSpPr>
        <p:spPr/>
        <p:txBody>
          <a:bodyPr/>
          <a:lstStyle/>
          <a:p>
            <a:fld id="{5C65EA88-155F-4AFB-8D5F-24B538367D84}" type="slidenum">
              <a:rPr lang="ko-KR" altLang="en-US" smtClean="0"/>
              <a:t>12</a:t>
            </a:fld>
            <a:endParaRPr lang="ko-KR" altLang="en-US"/>
          </a:p>
        </p:txBody>
      </p:sp>
    </p:spTree>
    <p:extLst>
      <p:ext uri="{BB962C8B-B14F-4D97-AF65-F5344CB8AC3E}">
        <p14:creationId xmlns:p14="http://schemas.microsoft.com/office/powerpoint/2010/main" val="3884897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5C65EA88-155F-4AFB-8D5F-24B538367D84}" type="slidenum">
              <a:rPr lang="ko-KR" altLang="en-US" smtClean="0"/>
              <a:t>13</a:t>
            </a:fld>
            <a:endParaRPr lang="ko-KR" altLang="en-US"/>
          </a:p>
        </p:txBody>
      </p:sp>
    </p:spTree>
    <p:extLst>
      <p:ext uri="{BB962C8B-B14F-4D97-AF65-F5344CB8AC3E}">
        <p14:creationId xmlns:p14="http://schemas.microsoft.com/office/powerpoint/2010/main" val="3309514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5C65EA88-155F-4AFB-8D5F-24B538367D84}" type="slidenum">
              <a:rPr lang="ko-KR" altLang="en-US" smtClean="0"/>
              <a:t>14</a:t>
            </a:fld>
            <a:endParaRPr lang="ko-KR" altLang="en-US"/>
          </a:p>
        </p:txBody>
      </p:sp>
    </p:spTree>
    <p:extLst>
      <p:ext uri="{BB962C8B-B14F-4D97-AF65-F5344CB8AC3E}">
        <p14:creationId xmlns:p14="http://schemas.microsoft.com/office/powerpoint/2010/main" val="25885547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5C65EA88-155F-4AFB-8D5F-24B538367D84}" type="slidenum">
              <a:rPr lang="ko-KR" altLang="en-US" smtClean="0"/>
              <a:t>15</a:t>
            </a:fld>
            <a:endParaRPr lang="ko-KR" altLang="en-US"/>
          </a:p>
        </p:txBody>
      </p:sp>
    </p:spTree>
    <p:extLst>
      <p:ext uri="{BB962C8B-B14F-4D97-AF65-F5344CB8AC3E}">
        <p14:creationId xmlns:p14="http://schemas.microsoft.com/office/powerpoint/2010/main" val="1092348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524000" y="1122363"/>
            <a:ext cx="9144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77BC5A54-8EE2-49DE-A62A-388ECFE3A84F}" type="datetime1">
              <a:rPr lang="ko-KR" altLang="en-US" smtClean="0"/>
              <a:t>2016-05-24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0E5B7E20-071E-41CD-B4FE-47E9526091FB}" type="slidenum">
              <a:rPr lang="ko-KR" altLang="en-US" smtClean="0"/>
              <a:t>‹#›</a:t>
            </a:fld>
            <a:endParaRPr lang="ko-KR" altLang="en-US"/>
          </a:p>
        </p:txBody>
      </p:sp>
    </p:spTree>
    <p:extLst>
      <p:ext uri="{BB962C8B-B14F-4D97-AF65-F5344CB8AC3E}">
        <p14:creationId xmlns:p14="http://schemas.microsoft.com/office/powerpoint/2010/main" val="2133035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268BD273-29ED-4F64-B1AF-BAE3D58BC349}" type="datetime1">
              <a:rPr lang="ko-KR" altLang="en-US" smtClean="0"/>
              <a:t>2016-05-24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0E5B7E20-071E-41CD-B4FE-47E9526091FB}" type="slidenum">
              <a:rPr lang="ko-KR" altLang="en-US" smtClean="0"/>
              <a:t>‹#›</a:t>
            </a:fld>
            <a:endParaRPr lang="ko-KR" altLang="en-US"/>
          </a:p>
        </p:txBody>
      </p:sp>
    </p:spTree>
    <p:extLst>
      <p:ext uri="{BB962C8B-B14F-4D97-AF65-F5344CB8AC3E}">
        <p14:creationId xmlns:p14="http://schemas.microsoft.com/office/powerpoint/2010/main" val="1089259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8724900" y="365125"/>
            <a:ext cx="2628900"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838200" y="365125"/>
            <a:ext cx="7734300"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CCBCD95E-A253-4BA6-8213-8E8F7CA8A657}" type="datetime1">
              <a:rPr lang="ko-KR" altLang="en-US" smtClean="0"/>
              <a:t>2016-05-24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0E5B7E20-071E-41CD-B4FE-47E9526091FB}" type="slidenum">
              <a:rPr lang="ko-KR" altLang="en-US" smtClean="0"/>
              <a:t>‹#›</a:t>
            </a:fld>
            <a:endParaRPr lang="ko-KR" altLang="en-US"/>
          </a:p>
        </p:txBody>
      </p:sp>
    </p:spTree>
    <p:extLst>
      <p:ext uri="{BB962C8B-B14F-4D97-AF65-F5344CB8AC3E}">
        <p14:creationId xmlns:p14="http://schemas.microsoft.com/office/powerpoint/2010/main" val="3097038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69A7350C-A217-4E43-8EBE-623673110852}" type="datetime1">
              <a:rPr lang="ko-KR" altLang="en-US" smtClean="0"/>
              <a:t>2016-05-24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0E5B7E20-071E-41CD-B4FE-47E9526091FB}" type="slidenum">
              <a:rPr lang="ko-KR" altLang="en-US" smtClean="0"/>
              <a:t>‹#›</a:t>
            </a:fld>
            <a:endParaRPr lang="ko-KR" altLang="en-US"/>
          </a:p>
        </p:txBody>
      </p:sp>
    </p:spTree>
    <p:extLst>
      <p:ext uri="{BB962C8B-B14F-4D97-AF65-F5344CB8AC3E}">
        <p14:creationId xmlns:p14="http://schemas.microsoft.com/office/powerpoint/2010/main" val="2842062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831850" y="1709738"/>
            <a:ext cx="105156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C81A0CD0-71FA-48A9-BDC5-9CD54C55AAE1}" type="datetime1">
              <a:rPr lang="ko-KR" altLang="en-US" smtClean="0"/>
              <a:t>2016-05-24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0E5B7E20-071E-41CD-B4FE-47E9526091FB}" type="slidenum">
              <a:rPr lang="ko-KR" altLang="en-US" smtClean="0"/>
              <a:t>‹#›</a:t>
            </a:fld>
            <a:endParaRPr lang="ko-KR" altLang="en-US"/>
          </a:p>
        </p:txBody>
      </p:sp>
    </p:spTree>
    <p:extLst>
      <p:ext uri="{BB962C8B-B14F-4D97-AF65-F5344CB8AC3E}">
        <p14:creationId xmlns:p14="http://schemas.microsoft.com/office/powerpoint/2010/main" val="247474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838200" y="1825625"/>
            <a:ext cx="51816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6172200" y="1825625"/>
            <a:ext cx="51816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5F724CD4-4E8D-4D00-AB2D-EFDA01932605}" type="datetime1">
              <a:rPr lang="ko-KR" altLang="en-US" smtClean="0"/>
              <a:t>2016-05-24</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0E5B7E20-071E-41CD-B4FE-47E9526091FB}" type="slidenum">
              <a:rPr lang="ko-KR" altLang="en-US" smtClean="0"/>
              <a:t>‹#›</a:t>
            </a:fld>
            <a:endParaRPr lang="ko-KR" altLang="en-US"/>
          </a:p>
        </p:txBody>
      </p:sp>
    </p:spTree>
    <p:extLst>
      <p:ext uri="{BB962C8B-B14F-4D97-AF65-F5344CB8AC3E}">
        <p14:creationId xmlns:p14="http://schemas.microsoft.com/office/powerpoint/2010/main" val="1551858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839788" y="365125"/>
            <a:ext cx="105156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839788" y="2505075"/>
            <a:ext cx="515778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6172200" y="2505075"/>
            <a:ext cx="51831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99389DAB-64D7-44AD-9DBE-54D75C4AE1B0}" type="datetime1">
              <a:rPr lang="ko-KR" altLang="en-US" smtClean="0"/>
              <a:t>2016-05-24</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0E5B7E20-071E-41CD-B4FE-47E9526091FB}" type="slidenum">
              <a:rPr lang="ko-KR" altLang="en-US" smtClean="0"/>
              <a:t>‹#›</a:t>
            </a:fld>
            <a:endParaRPr lang="ko-KR" altLang="en-US"/>
          </a:p>
        </p:txBody>
      </p:sp>
    </p:spTree>
    <p:extLst>
      <p:ext uri="{BB962C8B-B14F-4D97-AF65-F5344CB8AC3E}">
        <p14:creationId xmlns:p14="http://schemas.microsoft.com/office/powerpoint/2010/main" val="1023345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AD53D708-C555-4596-AE30-99E4513558FC}" type="datetime1">
              <a:rPr lang="ko-KR" altLang="en-US" smtClean="0"/>
              <a:t>2016-05-24</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0E5B7E20-071E-41CD-B4FE-47E9526091FB}" type="slidenum">
              <a:rPr lang="ko-KR" altLang="en-US" smtClean="0"/>
              <a:t>‹#›</a:t>
            </a:fld>
            <a:endParaRPr lang="ko-KR" altLang="en-US"/>
          </a:p>
        </p:txBody>
      </p:sp>
    </p:spTree>
    <p:extLst>
      <p:ext uri="{BB962C8B-B14F-4D97-AF65-F5344CB8AC3E}">
        <p14:creationId xmlns:p14="http://schemas.microsoft.com/office/powerpoint/2010/main" val="2921302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0D0DAC4F-F4BB-4C29-A6F3-A1DDBA0375BD}" type="datetime1">
              <a:rPr lang="ko-KR" altLang="en-US" smtClean="0"/>
              <a:t>2016-05-24</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0E5B7E20-071E-41CD-B4FE-47E9526091FB}" type="slidenum">
              <a:rPr lang="ko-KR" altLang="en-US" smtClean="0"/>
              <a:t>‹#›</a:t>
            </a:fld>
            <a:endParaRPr lang="ko-KR" altLang="en-US"/>
          </a:p>
        </p:txBody>
      </p:sp>
    </p:spTree>
    <p:extLst>
      <p:ext uri="{BB962C8B-B14F-4D97-AF65-F5344CB8AC3E}">
        <p14:creationId xmlns:p14="http://schemas.microsoft.com/office/powerpoint/2010/main" val="2841886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839788" y="457200"/>
            <a:ext cx="3932237"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97AAF904-5F45-4EF5-8F06-956A9AF03BC1}" type="datetime1">
              <a:rPr lang="ko-KR" altLang="en-US" smtClean="0"/>
              <a:t>2016-05-24</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0E5B7E20-071E-41CD-B4FE-47E9526091FB}" type="slidenum">
              <a:rPr lang="ko-KR" altLang="en-US" smtClean="0"/>
              <a:t>‹#›</a:t>
            </a:fld>
            <a:endParaRPr lang="ko-KR" altLang="en-US"/>
          </a:p>
        </p:txBody>
      </p:sp>
    </p:spTree>
    <p:extLst>
      <p:ext uri="{BB962C8B-B14F-4D97-AF65-F5344CB8AC3E}">
        <p14:creationId xmlns:p14="http://schemas.microsoft.com/office/powerpoint/2010/main" val="393231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839788" y="457200"/>
            <a:ext cx="3932237"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F08F99DD-B001-46E0-975E-D85818FF82AB}" type="datetime1">
              <a:rPr lang="ko-KR" altLang="en-US" smtClean="0"/>
              <a:t>2016-05-24</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0E5B7E20-071E-41CD-B4FE-47E9526091FB}" type="slidenum">
              <a:rPr lang="ko-KR" altLang="en-US" smtClean="0"/>
              <a:t>‹#›</a:t>
            </a:fld>
            <a:endParaRPr lang="ko-KR" altLang="en-US"/>
          </a:p>
        </p:txBody>
      </p:sp>
    </p:spTree>
    <p:extLst>
      <p:ext uri="{BB962C8B-B14F-4D97-AF65-F5344CB8AC3E}">
        <p14:creationId xmlns:p14="http://schemas.microsoft.com/office/powerpoint/2010/main" val="2953227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B4033A-B0EF-4656-BEFC-3EE16E762A02}" type="datetime1">
              <a:rPr lang="ko-KR" altLang="en-US" smtClean="0"/>
              <a:t>2016-05-24</a:t>
            </a:fld>
            <a:endParaRPr lang="ko-KR" altLang="en-US"/>
          </a:p>
        </p:txBody>
      </p:sp>
      <p:sp>
        <p:nvSpPr>
          <p:cNvPr id="5" name="바닥글 개체 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5B7E20-071E-41CD-B4FE-47E9526091FB}" type="slidenum">
              <a:rPr lang="ko-KR" altLang="en-US" smtClean="0"/>
              <a:t>‹#›</a:t>
            </a:fld>
            <a:endParaRPr lang="ko-KR" altLang="en-US"/>
          </a:p>
        </p:txBody>
      </p:sp>
    </p:spTree>
    <p:extLst>
      <p:ext uri="{BB962C8B-B14F-4D97-AF65-F5344CB8AC3E}">
        <p14:creationId xmlns:p14="http://schemas.microsoft.com/office/powerpoint/2010/main" val="9080463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251791" y="898709"/>
            <a:ext cx="11688417" cy="2150534"/>
          </a:xfrm>
        </p:spPr>
        <p:txBody>
          <a:bodyPr>
            <a:normAutofit/>
          </a:bodyPr>
          <a:lstStyle/>
          <a:p>
            <a:r>
              <a:rPr lang="en-US" altLang="ko-KR" sz="3200" b="1" dirty="0" smtClean="0">
                <a:solidFill>
                  <a:srgbClr val="FF0000"/>
                </a:solidFill>
              </a:rPr>
              <a:t>Regional Initiatives Beyond 2017, </a:t>
            </a:r>
            <a:br>
              <a:rPr lang="en-US" altLang="ko-KR" sz="3200" b="1" dirty="0" smtClean="0">
                <a:solidFill>
                  <a:srgbClr val="FF0000"/>
                </a:solidFill>
              </a:rPr>
            </a:br>
            <a:r>
              <a:rPr lang="en-US" altLang="ko-KR" sz="3200" b="1" dirty="0" smtClean="0">
                <a:solidFill>
                  <a:srgbClr val="FF0000"/>
                </a:solidFill>
              </a:rPr>
              <a:t>World Telecommunication Development Conference and the linkage to the Sustainable Development Goals (SDGs)</a:t>
            </a:r>
            <a:endParaRPr lang="ko-KR" altLang="en-US" sz="3200" b="1" dirty="0">
              <a:solidFill>
                <a:srgbClr val="FF0000"/>
              </a:solidFill>
            </a:endParaRPr>
          </a:p>
        </p:txBody>
      </p:sp>
      <p:sp>
        <p:nvSpPr>
          <p:cNvPr id="3" name="부제목 2"/>
          <p:cNvSpPr>
            <a:spLocks noGrp="1"/>
          </p:cNvSpPr>
          <p:nvPr>
            <p:ph type="subTitle" idx="1"/>
          </p:nvPr>
        </p:nvSpPr>
        <p:spPr>
          <a:xfrm>
            <a:off x="1524000" y="4373218"/>
            <a:ext cx="9144000" cy="1485716"/>
          </a:xfrm>
        </p:spPr>
        <p:txBody>
          <a:bodyPr>
            <a:normAutofit lnSpcReduction="10000"/>
          </a:bodyPr>
          <a:lstStyle/>
          <a:p>
            <a:r>
              <a:rPr lang="en-US" altLang="ko-KR" sz="2800" b="1" dirty="0"/>
              <a:t>Dr. </a:t>
            </a:r>
            <a:r>
              <a:rPr lang="en-US" altLang="ko-KR" sz="2800" b="1" dirty="0" smtClean="0"/>
              <a:t>Bohyun </a:t>
            </a:r>
            <a:r>
              <a:rPr lang="en-US" altLang="ko-KR" sz="2800" b="1" dirty="0"/>
              <a:t>SEO</a:t>
            </a:r>
          </a:p>
          <a:p>
            <a:r>
              <a:rPr lang="en-US" altLang="ko-KR" sz="2800" dirty="0"/>
              <a:t>Vice Chair of TDAG</a:t>
            </a:r>
          </a:p>
          <a:p>
            <a:r>
              <a:rPr lang="en-US" altLang="ko-KR" sz="2800" dirty="0"/>
              <a:t>Managing Director, KISDI</a:t>
            </a:r>
          </a:p>
          <a:p>
            <a:endParaRPr lang="ko-KR" altLang="en-US" dirty="0"/>
          </a:p>
        </p:txBody>
      </p:sp>
      <p:sp>
        <p:nvSpPr>
          <p:cNvPr id="4" name="슬라이드 번호 개체 틀 3"/>
          <p:cNvSpPr>
            <a:spLocks noGrp="1"/>
          </p:cNvSpPr>
          <p:nvPr>
            <p:ph type="sldNum" sz="quarter" idx="12"/>
          </p:nvPr>
        </p:nvSpPr>
        <p:spPr/>
        <p:txBody>
          <a:bodyPr/>
          <a:lstStyle/>
          <a:p>
            <a:fld id="{0E5B7E20-071E-41CD-B4FE-47E9526091FB}" type="slidenum">
              <a:rPr lang="ko-KR" altLang="en-US" smtClean="0"/>
              <a:t>1</a:t>
            </a:fld>
            <a:endParaRPr lang="ko-KR" altLang="en-US"/>
          </a:p>
        </p:txBody>
      </p:sp>
    </p:spTree>
    <p:extLst>
      <p:ext uri="{BB962C8B-B14F-4D97-AF65-F5344CB8AC3E}">
        <p14:creationId xmlns:p14="http://schemas.microsoft.com/office/powerpoint/2010/main" val="14079079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제목 1"/>
          <p:cNvSpPr>
            <a:spLocks noGrp="1"/>
          </p:cNvSpPr>
          <p:nvPr>
            <p:ph type="title"/>
          </p:nvPr>
        </p:nvSpPr>
        <p:spPr>
          <a:xfrm>
            <a:off x="570994" y="364128"/>
            <a:ext cx="10515600" cy="790574"/>
          </a:xfrm>
        </p:spPr>
        <p:txBody>
          <a:bodyPr>
            <a:noAutofit/>
          </a:bodyPr>
          <a:lstStyle/>
          <a:p>
            <a:r>
              <a:rPr lang="en-US" altLang="ko-KR" sz="3000" b="1" dirty="0" smtClean="0"/>
              <a:t>2. SDGs and </a:t>
            </a:r>
            <a:r>
              <a:rPr lang="en-US" altLang="ko-KR" sz="3000" b="1" dirty="0" smtClean="0"/>
              <a:t>ICT/ </a:t>
            </a:r>
            <a:r>
              <a:rPr lang="en-US" altLang="ko-KR" sz="3200" b="1" dirty="0">
                <a:solidFill>
                  <a:srgbClr val="FF0000"/>
                </a:solidFill>
              </a:rPr>
              <a:t>SDG indicators related to ICTs</a:t>
            </a:r>
            <a:r>
              <a:rPr lang="en-US" altLang="ko-KR" sz="3000" b="1" dirty="0" smtClean="0"/>
              <a:t> </a:t>
            </a:r>
            <a:endParaRPr lang="ko-KR" altLang="en-US" sz="3000" b="1" dirty="0"/>
          </a:p>
        </p:txBody>
      </p:sp>
      <p:sp>
        <p:nvSpPr>
          <p:cNvPr id="3" name="직사각형 2"/>
          <p:cNvSpPr/>
          <p:nvPr/>
        </p:nvSpPr>
        <p:spPr>
          <a:xfrm>
            <a:off x="379398" y="1154702"/>
            <a:ext cx="11487705" cy="1938992"/>
          </a:xfrm>
          <a:prstGeom prst="rect">
            <a:avLst/>
          </a:prstGeom>
        </p:spPr>
        <p:txBody>
          <a:bodyPr wrap="square">
            <a:spAutoFit/>
          </a:bodyPr>
          <a:lstStyle/>
          <a:p>
            <a:pPr marL="285750" indent="-285750" algn="just">
              <a:buFontTx/>
              <a:buChar char="-"/>
            </a:pPr>
            <a:r>
              <a:rPr lang="en-US" altLang="ko-KR" sz="2000" dirty="0" smtClean="0"/>
              <a:t>ITU </a:t>
            </a:r>
            <a:r>
              <a:rPr lang="en-US" altLang="ko-KR" sz="2000" dirty="0"/>
              <a:t>has made a concerted effort to highlight the role </a:t>
            </a:r>
            <a:r>
              <a:rPr lang="en-US" altLang="ko-KR" sz="2000" b="1" dirty="0"/>
              <a:t>that ICTs will play in achieving the SDGs</a:t>
            </a:r>
            <a:r>
              <a:rPr lang="en-US" altLang="ko-KR" sz="2000" dirty="0"/>
              <a:t>. It is actively participating in the discussions on the indicators that will be used to track the </a:t>
            </a:r>
            <a:r>
              <a:rPr lang="en-US" altLang="ko-KR" sz="2000" dirty="0" smtClean="0"/>
              <a:t>SDGs</a:t>
            </a:r>
          </a:p>
          <a:p>
            <a:pPr marL="285750" indent="-285750" algn="just">
              <a:buFontTx/>
              <a:buChar char="-"/>
            </a:pPr>
            <a:r>
              <a:rPr lang="en-US" altLang="ko-KR" sz="2000" dirty="0" smtClean="0"/>
              <a:t>The </a:t>
            </a:r>
            <a:r>
              <a:rPr lang="en-US" altLang="ko-KR" sz="2000" dirty="0"/>
              <a:t>February 2016 version of the </a:t>
            </a:r>
            <a:r>
              <a:rPr lang="en-US" altLang="ko-KR" sz="2000" dirty="0" smtClean="0"/>
              <a:t>IAEG-SDGs(</a:t>
            </a:r>
            <a:r>
              <a:rPr lang="ko-KR" altLang="en-US" sz="2000" dirty="0"/>
              <a:t>Inter-agency and Expert Group on </a:t>
            </a:r>
            <a:r>
              <a:rPr lang="ko-KR" altLang="en-US" sz="2000" dirty="0" smtClean="0"/>
              <a:t>SDGs</a:t>
            </a:r>
            <a:r>
              <a:rPr lang="en-US" altLang="ko-KR" sz="2000" dirty="0" smtClean="0"/>
              <a:t>) </a:t>
            </a:r>
            <a:r>
              <a:rPr lang="en-US" altLang="ko-KR" sz="2000" dirty="0"/>
              <a:t>report includes the following </a:t>
            </a:r>
            <a:r>
              <a:rPr lang="en-US" altLang="ko-KR" sz="2000" b="1" dirty="0"/>
              <a:t>7 ICT indicators covering 6 targets</a:t>
            </a:r>
            <a:r>
              <a:rPr lang="en-US" altLang="ko-KR" sz="2000" dirty="0"/>
              <a:t> under Goals 4, 5, 9, and 17. (The </a:t>
            </a:r>
            <a:r>
              <a:rPr lang="en-US" altLang="ko-KR" sz="2000" dirty="0" smtClean="0"/>
              <a:t>organization </a:t>
            </a:r>
            <a:r>
              <a:rPr lang="en-US" altLang="ko-KR" sz="2000" dirty="0"/>
              <a:t>indicated in brackets tracks the indicator at the international level). </a:t>
            </a:r>
            <a:endParaRPr lang="ko-KR" altLang="en-US" sz="2000" dirty="0"/>
          </a:p>
        </p:txBody>
      </p:sp>
      <p:sp>
        <p:nvSpPr>
          <p:cNvPr id="4" name="직사각형 3"/>
          <p:cNvSpPr/>
          <p:nvPr/>
        </p:nvSpPr>
        <p:spPr>
          <a:xfrm>
            <a:off x="379398" y="3368813"/>
            <a:ext cx="11110237" cy="2923877"/>
          </a:xfrm>
          <a:prstGeom prst="rect">
            <a:avLst/>
          </a:prstGeom>
          <a:solidFill>
            <a:schemeClr val="accent1">
              <a:lumMod val="20000"/>
              <a:lumOff val="80000"/>
            </a:schemeClr>
          </a:solidFill>
        </p:spPr>
        <p:txBody>
          <a:bodyPr wrap="square">
            <a:spAutoFit/>
          </a:bodyPr>
          <a:lstStyle/>
          <a:p>
            <a:pPr marL="271463" lvl="2" algn="ctr"/>
            <a:r>
              <a:rPr lang="en-US" altLang="ko-KR" sz="2400" b="1" dirty="0" smtClean="0"/>
              <a:t>&lt;Proposed SDG indicators related to </a:t>
            </a:r>
            <a:r>
              <a:rPr lang="en-US" altLang="ko-KR" sz="2400" b="1" dirty="0" smtClean="0"/>
              <a:t>ICTs&gt;</a:t>
            </a:r>
            <a:r>
              <a:rPr lang="en-US" altLang="ko-KR" sz="2400" b="1" dirty="0" smtClean="0">
                <a:solidFill>
                  <a:srgbClr val="FF0000"/>
                </a:solidFill>
              </a:rPr>
              <a:t> </a:t>
            </a:r>
            <a:endParaRPr lang="en-US" altLang="ko-KR" sz="2000" b="1" dirty="0" smtClean="0"/>
          </a:p>
          <a:p>
            <a:pPr marL="627063" lvl="2" indent="-355600">
              <a:buFont typeface="Arial" panose="020B0604020202020204" pitchFamily="34" charset="0"/>
              <a:buChar char="•"/>
            </a:pPr>
            <a:r>
              <a:rPr lang="en-US" altLang="ko-KR" sz="2000" b="1" spc="-100" dirty="0" smtClean="0"/>
              <a:t>Target </a:t>
            </a:r>
            <a:r>
              <a:rPr lang="en-US" altLang="ko-KR" sz="2000" b="1" spc="-100" dirty="0"/>
              <a:t>4a: Proportion of schools with access to the Internet for pedagogical purposes (UIS)</a:t>
            </a:r>
          </a:p>
          <a:p>
            <a:pPr marL="627063" lvl="2" indent="-355600">
              <a:buFont typeface="Arial" panose="020B0604020202020204" pitchFamily="34" charset="0"/>
              <a:buChar char="•"/>
            </a:pPr>
            <a:r>
              <a:rPr lang="en-US" altLang="ko-KR" sz="2000" b="1" spc="-100" dirty="0"/>
              <a:t>Target 4a: Proportion of schools with access to computers for pedagogical purposes (UIS)</a:t>
            </a:r>
          </a:p>
          <a:p>
            <a:pPr marL="627063" lvl="2" indent="-355600">
              <a:buFont typeface="Arial" panose="020B0604020202020204" pitchFamily="34" charset="0"/>
              <a:buChar char="•"/>
            </a:pPr>
            <a:r>
              <a:rPr lang="en-US" altLang="ko-KR" sz="2000" b="1" spc="-100" dirty="0"/>
              <a:t>Target 4.4: Proportion of youth/adults with ICT skills, by type of skills (ITU)</a:t>
            </a:r>
          </a:p>
          <a:p>
            <a:pPr marL="627063" lvl="2" indent="-355600">
              <a:buFont typeface="Arial" panose="020B0604020202020204" pitchFamily="34" charset="0"/>
              <a:buChar char="•"/>
            </a:pPr>
            <a:r>
              <a:rPr lang="en-US" altLang="ko-KR" sz="2000" b="1" spc="-100" dirty="0"/>
              <a:t>Target 5b: Proportion of individuals who own a mobile telephone, by sex (ITU)</a:t>
            </a:r>
          </a:p>
          <a:p>
            <a:pPr marL="627063" lvl="2" indent="-355600">
              <a:buFont typeface="Arial" panose="020B0604020202020204" pitchFamily="34" charset="0"/>
              <a:buChar char="•"/>
            </a:pPr>
            <a:r>
              <a:rPr lang="en-US" altLang="ko-KR" sz="2000" b="1" spc="-100" dirty="0"/>
              <a:t>Target 9c: Percentage of the population covered by a mobile network, broken down by </a:t>
            </a:r>
            <a:r>
              <a:rPr lang="en-US" altLang="ko-KR" sz="2000" b="1" spc="-100" dirty="0" smtClean="0"/>
              <a:t>technology (ITU</a:t>
            </a:r>
            <a:r>
              <a:rPr lang="en-US" altLang="ko-KR" sz="2000" b="1" spc="-100" dirty="0"/>
              <a:t>)</a:t>
            </a:r>
          </a:p>
          <a:p>
            <a:pPr marL="627063" lvl="2" indent="-355600">
              <a:buFont typeface="Arial" panose="020B0604020202020204" pitchFamily="34" charset="0"/>
              <a:buChar char="•"/>
            </a:pPr>
            <a:r>
              <a:rPr lang="en-US" altLang="ko-KR" sz="2000" b="1" spc="-100" dirty="0"/>
              <a:t>Target 17.6: Fixed Internet broadband subscriptions, broken down by speed (ITU)</a:t>
            </a:r>
          </a:p>
          <a:p>
            <a:pPr marL="627063" lvl="2" indent="-355600">
              <a:buFont typeface="Arial" panose="020B0604020202020204" pitchFamily="34" charset="0"/>
              <a:buChar char="•"/>
            </a:pPr>
            <a:r>
              <a:rPr lang="en-US" altLang="ko-KR" sz="2000" b="1" spc="-100" dirty="0"/>
              <a:t>Target 17.8: Proportion of individuals using the Internet (ITU)</a:t>
            </a:r>
            <a:endParaRPr lang="en-US" altLang="ko-KR" sz="2000" b="1" spc="-100" dirty="0">
              <a:effectLst/>
            </a:endParaRPr>
          </a:p>
        </p:txBody>
      </p:sp>
      <p:sp>
        <p:nvSpPr>
          <p:cNvPr id="2" name="슬라이드 번호 개체 틀 1"/>
          <p:cNvSpPr>
            <a:spLocks noGrp="1"/>
          </p:cNvSpPr>
          <p:nvPr>
            <p:ph type="sldNum" sz="quarter" idx="12"/>
          </p:nvPr>
        </p:nvSpPr>
        <p:spPr/>
        <p:txBody>
          <a:bodyPr/>
          <a:lstStyle/>
          <a:p>
            <a:fld id="{0E5B7E20-071E-41CD-B4FE-47E9526091FB}" type="slidenum">
              <a:rPr lang="ko-KR" altLang="en-US" smtClean="0"/>
              <a:t>10</a:t>
            </a:fld>
            <a:endParaRPr lang="ko-KR" altLang="en-US"/>
          </a:p>
        </p:txBody>
      </p:sp>
    </p:spTree>
    <p:extLst>
      <p:ext uri="{BB962C8B-B14F-4D97-AF65-F5344CB8AC3E}">
        <p14:creationId xmlns:p14="http://schemas.microsoft.com/office/powerpoint/2010/main" val="4023509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표 2"/>
          <p:cNvGraphicFramePr>
            <a:graphicFrameLocks noGrp="1"/>
          </p:cNvGraphicFramePr>
          <p:nvPr>
            <p:extLst>
              <p:ext uri="{D42A27DB-BD31-4B8C-83A1-F6EECF244321}">
                <p14:modId xmlns:p14="http://schemas.microsoft.com/office/powerpoint/2010/main" val="2294349230"/>
              </p:ext>
            </p:extLst>
          </p:nvPr>
        </p:nvGraphicFramePr>
        <p:xfrm>
          <a:off x="621793" y="1052830"/>
          <a:ext cx="11031479" cy="5321173"/>
        </p:xfrm>
        <a:graphic>
          <a:graphicData uri="http://schemas.openxmlformats.org/drawingml/2006/table">
            <a:tbl>
              <a:tblPr firstRow="1" firstCol="1" bandRow="1">
                <a:tableStyleId>{5A111915-BE36-4E01-A7E5-04B1672EAD32}</a:tableStyleId>
              </a:tblPr>
              <a:tblGrid>
                <a:gridCol w="6558757"/>
                <a:gridCol w="4472722"/>
              </a:tblGrid>
              <a:tr h="61818">
                <a:tc>
                  <a:txBody>
                    <a:bodyPr/>
                    <a:lstStyle/>
                    <a:p>
                      <a:pPr marL="90170" indent="-90170" algn="ctr" hangingPunct="0">
                        <a:spcBef>
                          <a:spcPts val="1000"/>
                        </a:spcBef>
                        <a:spcAft>
                          <a:spcPts val="0"/>
                        </a:spcAft>
                        <a:tabLst>
                          <a:tab pos="504190" algn="l"/>
                          <a:tab pos="756285" algn="l"/>
                          <a:tab pos="1008380" algn="l"/>
                          <a:tab pos="1260475" algn="l"/>
                        </a:tabLst>
                      </a:pPr>
                      <a:r>
                        <a:rPr lang="en-GB" sz="1800" dirty="0" smtClean="0">
                          <a:effectLst/>
                        </a:rPr>
                        <a:t>WSIS Action Lines</a:t>
                      </a:r>
                      <a:endParaRPr lang="ko-KR" sz="1800" b="1" dirty="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0170" indent="-90170" algn="ctr" hangingPunct="0">
                        <a:spcBef>
                          <a:spcPts val="1000"/>
                        </a:spcBef>
                        <a:spcAft>
                          <a:spcPts val="0"/>
                        </a:spcAft>
                        <a:tabLst>
                          <a:tab pos="504190" algn="l"/>
                          <a:tab pos="756285" algn="l"/>
                          <a:tab pos="1008380" algn="l"/>
                          <a:tab pos="1260475" algn="l"/>
                        </a:tabLst>
                      </a:pPr>
                      <a:r>
                        <a:rPr lang="en-US" altLang="ko-KR" sz="1800" b="1"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 Facilitator</a:t>
                      </a:r>
                      <a:endParaRPr lang="ko-KR" sz="1800" b="1">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6970">
                <a:tc>
                  <a:txBody>
                    <a:bodyPr/>
                    <a:lstStyle/>
                    <a:p>
                      <a:pPr marL="355600" indent="-355600" hangingPunct="0">
                        <a:spcBef>
                          <a:spcPts val="1000"/>
                        </a:spcBef>
                        <a:spcAft>
                          <a:spcPts val="0"/>
                        </a:spcAft>
                        <a:tabLst>
                          <a:tab pos="504190" algn="l"/>
                          <a:tab pos="756285" algn="l"/>
                          <a:tab pos="1008380" algn="l"/>
                          <a:tab pos="1260475" algn="l"/>
                        </a:tabLst>
                      </a:pPr>
                      <a:r>
                        <a:rPr lang="en-GB" sz="1500" b="0" dirty="0">
                          <a:effectLst/>
                        </a:rPr>
                        <a:t>С1. The role of public governance authorities and all stakeholders in the promotion of ICTs for development</a:t>
                      </a:r>
                      <a:endParaRPr lang="ko-KR" sz="1500" b="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355600" indent="-355600" algn="ctr" hangingPunct="0">
                        <a:spcBef>
                          <a:spcPts val="1000"/>
                        </a:spcBef>
                        <a:spcAft>
                          <a:spcPts val="0"/>
                        </a:spcAft>
                        <a:tabLst>
                          <a:tab pos="504190" algn="l"/>
                          <a:tab pos="756285" algn="l"/>
                          <a:tab pos="1008380" algn="l"/>
                          <a:tab pos="1260475" algn="l"/>
                        </a:tabLst>
                      </a:pPr>
                      <a:r>
                        <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ECOSOC/UN Regional Commissions/</a:t>
                      </a:r>
                      <a:r>
                        <a:rPr lang="en-US" altLang="ko-KR" sz="1500" b="1" dirty="0" smtClean="0">
                          <a:solidFill>
                            <a:srgbClr val="FF0000"/>
                          </a:solidFill>
                          <a:effectLst/>
                          <a:latin typeface="Arial Unicode MS" panose="020B0604020202020204" pitchFamily="50" charset="-127"/>
                          <a:ea typeface="Arial Unicode MS" panose="020B0604020202020204" pitchFamily="50" charset="-127"/>
                          <a:cs typeface="Arial Unicode MS" panose="020B0604020202020204" pitchFamily="50" charset="-127"/>
                        </a:rPr>
                        <a:t>ITU</a:t>
                      </a:r>
                      <a:endParaRPr lang="ko-KR" sz="1500" b="1" dirty="0">
                        <a:solidFill>
                          <a:srgbClr val="FF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66970">
                <a:tc>
                  <a:txBody>
                    <a:bodyPr/>
                    <a:lstStyle/>
                    <a:p>
                      <a:pPr marL="90170" indent="-90170" hangingPunct="0">
                        <a:spcBef>
                          <a:spcPts val="1000"/>
                        </a:spcBef>
                        <a:spcAft>
                          <a:spcPts val="0"/>
                        </a:spcAft>
                        <a:tabLst>
                          <a:tab pos="504190" algn="l"/>
                          <a:tab pos="756285" algn="l"/>
                          <a:tab pos="1008380" algn="l"/>
                          <a:tab pos="1260475" algn="l"/>
                        </a:tabLst>
                      </a:pPr>
                      <a:r>
                        <a:rPr lang="en-GB" sz="1500" b="0" dirty="0">
                          <a:effectLst/>
                        </a:rPr>
                        <a:t>С</a:t>
                      </a:r>
                      <a:r>
                        <a:rPr lang="fr-CH" sz="1500" b="0" dirty="0">
                          <a:effectLst/>
                        </a:rPr>
                        <a:t>2. Information and communication infrastructure</a:t>
                      </a:r>
                      <a:endParaRPr lang="ko-KR" sz="1500" b="0" dirty="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90170" indent="-90170" algn="ctr" hangingPunct="0">
                        <a:spcBef>
                          <a:spcPts val="1000"/>
                        </a:spcBef>
                        <a:spcAft>
                          <a:spcPts val="0"/>
                        </a:spcAft>
                        <a:tabLst>
                          <a:tab pos="504190" algn="l"/>
                          <a:tab pos="756285" algn="l"/>
                          <a:tab pos="1008380" algn="l"/>
                          <a:tab pos="1260475" algn="l"/>
                        </a:tabLst>
                      </a:pPr>
                      <a:r>
                        <a:rPr lang="en-US" altLang="ko-KR" sz="1500" b="1" dirty="0" smtClean="0">
                          <a:solidFill>
                            <a:srgbClr val="FF0000"/>
                          </a:solidFill>
                          <a:effectLst/>
                          <a:latin typeface="Arial Unicode MS" panose="020B0604020202020204" pitchFamily="50" charset="-127"/>
                          <a:ea typeface="Arial Unicode MS" panose="020B0604020202020204" pitchFamily="50" charset="-127"/>
                          <a:cs typeface="Arial Unicode MS" panose="020B0604020202020204" pitchFamily="50" charset="-127"/>
                        </a:rPr>
                        <a:t>ITU</a:t>
                      </a:r>
                      <a:endParaRPr lang="ko-KR" sz="1500" b="1" dirty="0">
                        <a:solidFill>
                          <a:srgbClr val="FF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66970">
                <a:tc>
                  <a:txBody>
                    <a:bodyPr/>
                    <a:lstStyle/>
                    <a:p>
                      <a:pPr marL="90170" indent="-90170" hangingPunct="0">
                        <a:spcBef>
                          <a:spcPts val="1000"/>
                        </a:spcBef>
                        <a:spcAft>
                          <a:spcPts val="0"/>
                        </a:spcAft>
                        <a:tabLst>
                          <a:tab pos="504190" algn="l"/>
                          <a:tab pos="756285" algn="l"/>
                          <a:tab pos="1008380" algn="l"/>
                          <a:tab pos="1260475" algn="l"/>
                        </a:tabLst>
                      </a:pPr>
                      <a:r>
                        <a:rPr lang="en-GB" sz="1500" b="0" dirty="0">
                          <a:effectLst/>
                        </a:rPr>
                        <a:t>C3. Access to information and knowledge</a:t>
                      </a:r>
                      <a:endParaRPr lang="ko-KR" sz="1500" b="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90170" indent="-90170" algn="ctr" hangingPunct="0">
                        <a:spcBef>
                          <a:spcPts val="1000"/>
                        </a:spcBef>
                        <a:spcAft>
                          <a:spcPts val="0"/>
                        </a:spcAft>
                        <a:tabLst>
                          <a:tab pos="504190" algn="l"/>
                          <a:tab pos="756285" algn="l"/>
                          <a:tab pos="1008380" algn="l"/>
                          <a:tab pos="1260475" algn="l"/>
                        </a:tabLst>
                      </a:pPr>
                      <a:r>
                        <a:rPr lang="en-US" altLang="ko-KR" sz="1500" b="1" dirty="0" smtClean="0">
                          <a:solidFill>
                            <a:srgbClr val="FF0000"/>
                          </a:solidFill>
                          <a:effectLst/>
                          <a:latin typeface="Arial Unicode MS" panose="020B0604020202020204" pitchFamily="50" charset="-127"/>
                          <a:ea typeface="Arial Unicode MS" panose="020B0604020202020204" pitchFamily="50" charset="-127"/>
                          <a:cs typeface="Arial Unicode MS" panose="020B0604020202020204" pitchFamily="50" charset="-127"/>
                        </a:rPr>
                        <a:t>ITU</a:t>
                      </a:r>
                      <a:r>
                        <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/UNESCO</a:t>
                      </a:r>
                      <a:endParaRPr lang="ko-KR" sz="1500" b="0" dirty="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66970">
                <a:tc>
                  <a:txBody>
                    <a:bodyPr/>
                    <a:lstStyle/>
                    <a:p>
                      <a:pPr marL="90170" indent="-90170" hangingPunct="0">
                        <a:spcBef>
                          <a:spcPts val="1000"/>
                        </a:spcBef>
                        <a:spcAft>
                          <a:spcPts val="0"/>
                        </a:spcAft>
                        <a:tabLst>
                          <a:tab pos="504190" algn="l"/>
                          <a:tab pos="756285" algn="l"/>
                          <a:tab pos="1008380" algn="l"/>
                          <a:tab pos="1260475" algn="l"/>
                        </a:tabLst>
                      </a:pPr>
                      <a:r>
                        <a:rPr lang="en-GB" sz="1500" b="0" dirty="0">
                          <a:effectLst/>
                        </a:rPr>
                        <a:t>C4. Capacity building</a:t>
                      </a:r>
                      <a:endParaRPr lang="ko-KR" sz="1500" b="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90170" indent="-90170" algn="ctr" hangingPunct="0">
                        <a:spcBef>
                          <a:spcPts val="1000"/>
                        </a:spcBef>
                        <a:spcAft>
                          <a:spcPts val="0"/>
                        </a:spcAft>
                        <a:tabLst>
                          <a:tab pos="504190" algn="l"/>
                          <a:tab pos="756285" algn="l"/>
                          <a:tab pos="1008380" algn="l"/>
                          <a:tab pos="1260475" algn="l"/>
                        </a:tabLst>
                      </a:pPr>
                      <a:r>
                        <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UNDP/UNESCO/</a:t>
                      </a:r>
                      <a:r>
                        <a:rPr lang="en-US" altLang="ko-KR" sz="1500" b="1" dirty="0" smtClean="0">
                          <a:solidFill>
                            <a:srgbClr val="FF0000"/>
                          </a:solidFill>
                          <a:effectLst/>
                          <a:latin typeface="Arial Unicode MS" panose="020B0604020202020204" pitchFamily="50" charset="-127"/>
                          <a:ea typeface="Arial Unicode MS" panose="020B0604020202020204" pitchFamily="50" charset="-127"/>
                          <a:cs typeface="Arial Unicode MS" panose="020B0604020202020204" pitchFamily="50" charset="-127"/>
                        </a:rPr>
                        <a:t>ITU</a:t>
                      </a:r>
                      <a:r>
                        <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/UNCTAD</a:t>
                      </a:r>
                      <a:endParaRPr lang="ko-KR" sz="1500" b="0" dirty="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66970">
                <a:tc>
                  <a:txBody>
                    <a:bodyPr/>
                    <a:lstStyle/>
                    <a:p>
                      <a:pPr marL="90170" indent="-90170" hangingPunct="0">
                        <a:spcBef>
                          <a:spcPts val="1000"/>
                        </a:spcBef>
                        <a:spcAft>
                          <a:spcPts val="0"/>
                        </a:spcAft>
                        <a:tabLst>
                          <a:tab pos="504190" algn="l"/>
                          <a:tab pos="756285" algn="l"/>
                          <a:tab pos="1008380" algn="l"/>
                          <a:tab pos="1260475" algn="l"/>
                        </a:tabLst>
                      </a:pPr>
                      <a:r>
                        <a:rPr lang="en-GB" sz="1500" b="0" dirty="0">
                          <a:effectLst/>
                        </a:rPr>
                        <a:t>C5. Building confidence and security in the use of ICTs</a:t>
                      </a:r>
                      <a:endParaRPr lang="ko-KR" sz="1500" b="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90170" indent="-90170" algn="ctr" hangingPunct="0">
                        <a:spcBef>
                          <a:spcPts val="1000"/>
                        </a:spcBef>
                        <a:spcAft>
                          <a:spcPts val="0"/>
                        </a:spcAft>
                        <a:tabLst>
                          <a:tab pos="504190" algn="l"/>
                          <a:tab pos="756285" algn="l"/>
                          <a:tab pos="1008380" algn="l"/>
                          <a:tab pos="1260475" algn="l"/>
                        </a:tabLst>
                      </a:pPr>
                      <a:r>
                        <a:rPr lang="en-US" altLang="ko-KR" sz="1500" b="1" dirty="0" smtClean="0">
                          <a:solidFill>
                            <a:srgbClr val="FF0000"/>
                          </a:solidFill>
                          <a:effectLst/>
                          <a:latin typeface="Arial Unicode MS" panose="020B0604020202020204" pitchFamily="50" charset="-127"/>
                          <a:ea typeface="Arial Unicode MS" panose="020B0604020202020204" pitchFamily="50" charset="-127"/>
                          <a:cs typeface="Arial Unicode MS" panose="020B0604020202020204" pitchFamily="50" charset="-127"/>
                        </a:rPr>
                        <a:t>ITU</a:t>
                      </a:r>
                      <a:endParaRPr lang="ko-KR" sz="1500" b="1" dirty="0">
                        <a:solidFill>
                          <a:srgbClr val="FF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66970">
                <a:tc>
                  <a:txBody>
                    <a:bodyPr/>
                    <a:lstStyle/>
                    <a:p>
                      <a:pPr marL="90170" indent="-90170" hangingPunct="0">
                        <a:spcBef>
                          <a:spcPts val="1000"/>
                        </a:spcBef>
                        <a:spcAft>
                          <a:spcPts val="0"/>
                        </a:spcAft>
                        <a:tabLst>
                          <a:tab pos="504190" algn="l"/>
                          <a:tab pos="756285" algn="l"/>
                          <a:tab pos="1008380" algn="l"/>
                          <a:tab pos="1260475" algn="l"/>
                        </a:tabLst>
                      </a:pPr>
                      <a:r>
                        <a:rPr lang="en-GB" sz="1500" b="0" dirty="0">
                          <a:effectLst/>
                        </a:rPr>
                        <a:t>C6. Enabling environment</a:t>
                      </a:r>
                      <a:endParaRPr lang="ko-KR" sz="1500" b="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90170" indent="-90170" algn="ctr" hangingPunct="0">
                        <a:spcBef>
                          <a:spcPts val="1000"/>
                        </a:spcBef>
                        <a:spcAft>
                          <a:spcPts val="0"/>
                        </a:spcAft>
                        <a:tabLst>
                          <a:tab pos="504190" algn="l"/>
                          <a:tab pos="756285" algn="l"/>
                          <a:tab pos="1008380" algn="l"/>
                          <a:tab pos="1260475" algn="l"/>
                        </a:tabLst>
                      </a:pPr>
                      <a:r>
                        <a:rPr lang="en-US" altLang="ko-KR" sz="1500" b="1" dirty="0" smtClean="0">
                          <a:solidFill>
                            <a:srgbClr val="FF0000"/>
                          </a:solidFill>
                          <a:effectLst/>
                          <a:latin typeface="Arial Unicode MS" panose="020B0604020202020204" pitchFamily="50" charset="-127"/>
                          <a:ea typeface="Arial Unicode MS" panose="020B0604020202020204" pitchFamily="50" charset="-127"/>
                          <a:cs typeface="Arial Unicode MS" panose="020B0604020202020204" pitchFamily="50" charset="-127"/>
                        </a:rPr>
                        <a:t>ITU</a:t>
                      </a:r>
                      <a:r>
                        <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/UNDP/UN Regional Commissions/</a:t>
                      </a:r>
                      <a:r>
                        <a:rPr lang="en-US" altLang="ko-KR" sz="1500" b="0" baseline="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 UNCTAD</a:t>
                      </a:r>
                      <a:endParaRPr lang="ko-KR" sz="1500" b="0" dirty="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2229344">
                <a:tc>
                  <a:txBody>
                    <a:bodyPr/>
                    <a:lstStyle/>
                    <a:p>
                      <a:pPr marL="355600" indent="-355600" hangingPunct="0">
                        <a:spcBef>
                          <a:spcPts val="1000"/>
                        </a:spcBef>
                        <a:spcAft>
                          <a:spcPts val="0"/>
                        </a:spcAft>
                        <a:tabLst>
                          <a:tab pos="504190" algn="l"/>
                          <a:tab pos="756285" algn="l"/>
                          <a:tab pos="1008380" algn="l"/>
                          <a:tab pos="1260475" algn="l"/>
                        </a:tabLst>
                      </a:pPr>
                      <a:r>
                        <a:rPr lang="en-GB" sz="1500" b="0" dirty="0">
                          <a:effectLst/>
                        </a:rPr>
                        <a:t>C7. ICT </a:t>
                      </a:r>
                      <a:r>
                        <a:rPr lang="en-GB" sz="1500" b="0" dirty="0" smtClean="0">
                          <a:effectLst/>
                        </a:rPr>
                        <a:t>Applications</a:t>
                      </a:r>
                    </a:p>
                    <a:p>
                      <a:pPr marL="355600" indent="0" hangingPunct="0">
                        <a:lnSpc>
                          <a:spcPct val="50000"/>
                        </a:lnSpc>
                        <a:spcBef>
                          <a:spcPts val="1000"/>
                        </a:spcBef>
                        <a:spcAft>
                          <a:spcPts val="0"/>
                        </a:spcAft>
                        <a:buFont typeface="Arial" panose="020B0604020202020204" pitchFamily="34" charset="0"/>
                        <a:buChar char="•"/>
                        <a:tabLst>
                          <a:tab pos="504190" algn="l"/>
                          <a:tab pos="756285" algn="l"/>
                          <a:tab pos="1008380" algn="l"/>
                          <a:tab pos="1260475" algn="l"/>
                        </a:tabLst>
                      </a:pPr>
                      <a:r>
                        <a:rPr lang="en-GB" sz="1500" b="0" dirty="0" smtClean="0">
                          <a:effectLst/>
                        </a:rPr>
                        <a:t>   E-government</a:t>
                      </a:r>
                    </a:p>
                    <a:p>
                      <a:pPr marL="355600" indent="0" hangingPunct="0">
                        <a:lnSpc>
                          <a:spcPct val="50000"/>
                        </a:lnSpc>
                        <a:spcBef>
                          <a:spcPts val="1000"/>
                        </a:spcBef>
                        <a:spcAft>
                          <a:spcPts val="0"/>
                        </a:spcAft>
                        <a:buFont typeface="Arial" panose="020B0604020202020204" pitchFamily="34" charset="0"/>
                        <a:buChar char="•"/>
                        <a:tabLst>
                          <a:tab pos="504190" algn="l"/>
                          <a:tab pos="756285" algn="l"/>
                          <a:tab pos="1008380" algn="l"/>
                          <a:tab pos="1260475" algn="l"/>
                        </a:tabLst>
                      </a:pPr>
                      <a:r>
                        <a:rPr lang="en-GB" sz="1500" b="0" baseline="0" dirty="0" smtClean="0">
                          <a:effectLst/>
                        </a:rPr>
                        <a:t>   </a:t>
                      </a:r>
                      <a:r>
                        <a:rPr lang="en-GB" sz="1500" b="0" dirty="0" smtClean="0">
                          <a:effectLst/>
                        </a:rPr>
                        <a:t>E-business</a:t>
                      </a:r>
                    </a:p>
                    <a:p>
                      <a:pPr marL="355600" indent="0" hangingPunct="0">
                        <a:lnSpc>
                          <a:spcPct val="50000"/>
                        </a:lnSpc>
                        <a:spcBef>
                          <a:spcPts val="1000"/>
                        </a:spcBef>
                        <a:spcAft>
                          <a:spcPts val="0"/>
                        </a:spcAft>
                        <a:buFont typeface="Arial" panose="020B0604020202020204" pitchFamily="34" charset="0"/>
                        <a:buChar char="•"/>
                        <a:tabLst>
                          <a:tab pos="504190" algn="l"/>
                          <a:tab pos="756285" algn="l"/>
                          <a:tab pos="1008380" algn="l"/>
                          <a:tab pos="1260475" algn="l"/>
                        </a:tabLst>
                      </a:pPr>
                      <a:r>
                        <a:rPr lang="en-GB" sz="1500" b="0" baseline="0" dirty="0" smtClean="0">
                          <a:effectLst/>
                        </a:rPr>
                        <a:t>   </a:t>
                      </a:r>
                      <a:r>
                        <a:rPr lang="en-GB" sz="1500" b="0" dirty="0" smtClean="0">
                          <a:effectLst/>
                        </a:rPr>
                        <a:t>E-learning</a:t>
                      </a:r>
                    </a:p>
                    <a:p>
                      <a:pPr marL="355600" indent="0" hangingPunct="0">
                        <a:lnSpc>
                          <a:spcPct val="50000"/>
                        </a:lnSpc>
                        <a:spcBef>
                          <a:spcPts val="1000"/>
                        </a:spcBef>
                        <a:spcAft>
                          <a:spcPts val="0"/>
                        </a:spcAft>
                        <a:buFont typeface="Arial" panose="020B0604020202020204" pitchFamily="34" charset="0"/>
                        <a:buChar char="•"/>
                        <a:tabLst>
                          <a:tab pos="504190" algn="l"/>
                          <a:tab pos="756285" algn="l"/>
                          <a:tab pos="1008380" algn="l"/>
                          <a:tab pos="1260475" algn="l"/>
                        </a:tabLst>
                      </a:pPr>
                      <a:r>
                        <a:rPr lang="en-GB" sz="1500" b="0" baseline="0" dirty="0" smtClean="0">
                          <a:effectLst/>
                        </a:rPr>
                        <a:t>   </a:t>
                      </a:r>
                      <a:r>
                        <a:rPr lang="en-GB" sz="1500" b="0" dirty="0" smtClean="0">
                          <a:effectLst/>
                        </a:rPr>
                        <a:t>E-health</a:t>
                      </a:r>
                    </a:p>
                    <a:p>
                      <a:pPr marL="355600" indent="0" hangingPunct="0">
                        <a:lnSpc>
                          <a:spcPct val="50000"/>
                        </a:lnSpc>
                        <a:spcBef>
                          <a:spcPts val="1000"/>
                        </a:spcBef>
                        <a:spcAft>
                          <a:spcPts val="0"/>
                        </a:spcAft>
                        <a:buFont typeface="Arial" panose="020B0604020202020204" pitchFamily="34" charset="0"/>
                        <a:buChar char="•"/>
                        <a:tabLst>
                          <a:tab pos="504190" algn="l"/>
                          <a:tab pos="756285" algn="l"/>
                          <a:tab pos="1008380" algn="l"/>
                          <a:tab pos="1260475" algn="l"/>
                        </a:tabLst>
                      </a:pPr>
                      <a:r>
                        <a:rPr lang="en-GB" sz="1500" b="0" dirty="0" smtClean="0">
                          <a:effectLst/>
                        </a:rPr>
                        <a:t>   E-employment</a:t>
                      </a:r>
                    </a:p>
                    <a:p>
                      <a:pPr marL="355600" indent="0" hangingPunct="0">
                        <a:lnSpc>
                          <a:spcPct val="50000"/>
                        </a:lnSpc>
                        <a:spcBef>
                          <a:spcPts val="1000"/>
                        </a:spcBef>
                        <a:spcAft>
                          <a:spcPts val="0"/>
                        </a:spcAft>
                        <a:buFont typeface="Arial" panose="020B0604020202020204" pitchFamily="34" charset="0"/>
                        <a:buChar char="•"/>
                        <a:tabLst>
                          <a:tab pos="504190" algn="l"/>
                          <a:tab pos="756285" algn="l"/>
                          <a:tab pos="1008380" algn="l"/>
                          <a:tab pos="1260475" algn="l"/>
                        </a:tabLst>
                      </a:pPr>
                      <a:r>
                        <a:rPr lang="en-GB" sz="1500" b="0" baseline="0" dirty="0" smtClean="0">
                          <a:effectLst/>
                        </a:rPr>
                        <a:t>   </a:t>
                      </a:r>
                      <a:r>
                        <a:rPr lang="en-GB" sz="1500" b="0" dirty="0" smtClean="0">
                          <a:effectLst/>
                        </a:rPr>
                        <a:t>E-environment</a:t>
                      </a:r>
                      <a:endParaRPr lang="en-US" sz="1500" b="0" dirty="0" smtClean="0">
                        <a:effectLst/>
                      </a:endParaRPr>
                    </a:p>
                    <a:p>
                      <a:pPr marL="355600" indent="0" hangingPunct="0">
                        <a:lnSpc>
                          <a:spcPct val="50000"/>
                        </a:lnSpc>
                        <a:spcBef>
                          <a:spcPts val="1000"/>
                        </a:spcBef>
                        <a:spcAft>
                          <a:spcPts val="0"/>
                        </a:spcAft>
                        <a:buFont typeface="Arial" panose="020B0604020202020204" pitchFamily="34" charset="0"/>
                        <a:buChar char="•"/>
                        <a:tabLst>
                          <a:tab pos="504190" algn="l"/>
                          <a:tab pos="756285" algn="l"/>
                          <a:tab pos="1008380" algn="l"/>
                          <a:tab pos="1260475" algn="l"/>
                        </a:tabLst>
                      </a:pPr>
                      <a:r>
                        <a:rPr lang="en-US" sz="1500" b="0" baseline="0" dirty="0" smtClean="0">
                          <a:effectLst/>
                        </a:rPr>
                        <a:t>   </a:t>
                      </a:r>
                      <a:r>
                        <a:rPr lang="en-GB" sz="1500" b="0" dirty="0" smtClean="0">
                          <a:effectLst/>
                        </a:rPr>
                        <a:t>E-agriculture</a:t>
                      </a:r>
                    </a:p>
                    <a:p>
                      <a:pPr marL="355600" indent="0" hangingPunct="0">
                        <a:lnSpc>
                          <a:spcPct val="50000"/>
                        </a:lnSpc>
                        <a:spcBef>
                          <a:spcPts val="1000"/>
                        </a:spcBef>
                        <a:spcAft>
                          <a:spcPts val="0"/>
                        </a:spcAft>
                        <a:buFont typeface="Arial" panose="020B0604020202020204" pitchFamily="34" charset="0"/>
                        <a:buChar char="•"/>
                        <a:tabLst>
                          <a:tab pos="504190" algn="l"/>
                          <a:tab pos="756285" algn="l"/>
                          <a:tab pos="1008380" algn="l"/>
                          <a:tab pos="1260475" algn="l"/>
                        </a:tabLst>
                      </a:pPr>
                      <a:r>
                        <a:rPr lang="en-GB" sz="1500" b="0" baseline="0" dirty="0" smtClean="0">
                          <a:effectLst/>
                        </a:rPr>
                        <a:t>  </a:t>
                      </a:r>
                      <a:r>
                        <a:rPr lang="en-GB" sz="1500" b="0" dirty="0" smtClean="0">
                          <a:effectLst/>
                        </a:rPr>
                        <a:t> E-science</a:t>
                      </a:r>
                      <a:endParaRPr lang="ko-KR" sz="1500" b="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355600" indent="0" hangingPunct="0">
                        <a:lnSpc>
                          <a:spcPct val="50000"/>
                        </a:lnSpc>
                        <a:spcBef>
                          <a:spcPts val="1000"/>
                        </a:spcBef>
                        <a:spcAft>
                          <a:spcPts val="0"/>
                        </a:spcAft>
                        <a:buFont typeface="Arial" panose="020B0604020202020204" pitchFamily="34" charset="0"/>
                        <a:buNone/>
                        <a:tabLst>
                          <a:tab pos="504190" algn="l"/>
                          <a:tab pos="756285" algn="l"/>
                          <a:tab pos="1008380" algn="l"/>
                          <a:tab pos="1260475" algn="l"/>
                        </a:tabLst>
                      </a:pPr>
                      <a:endPar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endParaRPr>
                    </a:p>
                    <a:p>
                      <a:pPr marL="355600" indent="0" algn="ctr" hangingPunct="0">
                        <a:lnSpc>
                          <a:spcPct val="50000"/>
                        </a:lnSpc>
                        <a:spcBef>
                          <a:spcPts val="1000"/>
                        </a:spcBef>
                        <a:spcAft>
                          <a:spcPts val="0"/>
                        </a:spcAft>
                        <a:buFont typeface="Arial" panose="020B0604020202020204" pitchFamily="34" charset="0"/>
                        <a:buNone/>
                        <a:tabLst>
                          <a:tab pos="504190" algn="l"/>
                          <a:tab pos="756285" algn="l"/>
                          <a:tab pos="1008380" algn="l"/>
                          <a:tab pos="1260475" algn="l"/>
                        </a:tabLst>
                      </a:pPr>
                      <a:r>
                        <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UNDP/</a:t>
                      </a:r>
                      <a:r>
                        <a:rPr lang="en-US" altLang="ko-KR" sz="1500" b="1" dirty="0" smtClean="0">
                          <a:solidFill>
                            <a:srgbClr val="FF0000"/>
                          </a:solidFill>
                          <a:effectLst/>
                          <a:latin typeface="Arial Unicode MS" panose="020B0604020202020204" pitchFamily="50" charset="-127"/>
                          <a:ea typeface="Arial Unicode MS" panose="020B0604020202020204" pitchFamily="50" charset="-127"/>
                          <a:cs typeface="Arial Unicode MS" panose="020B0604020202020204" pitchFamily="50" charset="-127"/>
                        </a:rPr>
                        <a:t>ITU</a:t>
                      </a:r>
                    </a:p>
                    <a:p>
                      <a:pPr marL="355600" indent="0" algn="ctr" hangingPunct="0">
                        <a:lnSpc>
                          <a:spcPct val="50000"/>
                        </a:lnSpc>
                        <a:spcBef>
                          <a:spcPts val="1000"/>
                        </a:spcBef>
                        <a:spcAft>
                          <a:spcPts val="0"/>
                        </a:spcAft>
                        <a:buFont typeface="Arial" panose="020B0604020202020204" pitchFamily="34" charset="0"/>
                        <a:buNone/>
                        <a:tabLst>
                          <a:tab pos="504190" algn="l"/>
                          <a:tab pos="756285" algn="l"/>
                          <a:tab pos="1008380" algn="l"/>
                          <a:tab pos="1260475" algn="l"/>
                        </a:tabLst>
                      </a:pPr>
                      <a:r>
                        <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WTO/UNCTAD/</a:t>
                      </a:r>
                      <a:r>
                        <a:rPr lang="en-US" altLang="ko-KR" sz="1500" b="1" kern="1200" dirty="0" smtClean="0">
                          <a:solidFill>
                            <a:srgbClr val="FF0000"/>
                          </a:solidFill>
                          <a:effectLst/>
                          <a:latin typeface="Arial Unicode MS" panose="020B0604020202020204" pitchFamily="50" charset="-127"/>
                          <a:ea typeface="Arial Unicode MS" panose="020B0604020202020204" pitchFamily="50" charset="-127"/>
                          <a:cs typeface="Arial Unicode MS" panose="020B0604020202020204" pitchFamily="50" charset="-127"/>
                        </a:rPr>
                        <a:t>ITU</a:t>
                      </a:r>
                      <a:r>
                        <a:rPr lang="en-US" altLang="ko-KR" sz="1500" b="1" kern="1200" dirty="0" smtClean="0">
                          <a:solidFill>
                            <a:schemeClr val="tx1"/>
                          </a:solidFill>
                          <a:effectLst/>
                          <a:latin typeface="Arial Unicode MS" panose="020B0604020202020204" pitchFamily="50" charset="-127"/>
                          <a:ea typeface="Arial Unicode MS" panose="020B0604020202020204" pitchFamily="50" charset="-127"/>
                          <a:cs typeface="Arial Unicode MS" panose="020B0604020202020204" pitchFamily="50" charset="-127"/>
                        </a:rPr>
                        <a:t>/</a:t>
                      </a:r>
                      <a:r>
                        <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UPU</a:t>
                      </a:r>
                    </a:p>
                    <a:p>
                      <a:pPr marL="355600" indent="0" algn="ctr" hangingPunct="0">
                        <a:lnSpc>
                          <a:spcPct val="50000"/>
                        </a:lnSpc>
                        <a:spcBef>
                          <a:spcPts val="1000"/>
                        </a:spcBef>
                        <a:spcAft>
                          <a:spcPts val="0"/>
                        </a:spcAft>
                        <a:buFont typeface="Arial" panose="020B0604020202020204" pitchFamily="34" charset="0"/>
                        <a:buNone/>
                        <a:tabLst>
                          <a:tab pos="504190" algn="l"/>
                          <a:tab pos="756285" algn="l"/>
                          <a:tab pos="1008380" algn="l"/>
                          <a:tab pos="1260475" algn="l"/>
                        </a:tabLst>
                      </a:pPr>
                      <a:r>
                        <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UNESCO</a:t>
                      </a:r>
                      <a:r>
                        <a:rPr lang="en-US" altLang="ko-KR" sz="1500" b="1" dirty="0" smtClean="0">
                          <a:solidFill>
                            <a:srgbClr val="FF0000"/>
                          </a:solidFill>
                          <a:effectLst/>
                          <a:latin typeface="Arial Unicode MS" panose="020B0604020202020204" pitchFamily="50" charset="-127"/>
                          <a:ea typeface="Arial Unicode MS" panose="020B0604020202020204" pitchFamily="50" charset="-127"/>
                          <a:cs typeface="Arial Unicode MS" panose="020B0604020202020204" pitchFamily="50" charset="-127"/>
                        </a:rPr>
                        <a:t>/ITU/</a:t>
                      </a:r>
                      <a:r>
                        <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UNIDO</a:t>
                      </a:r>
                    </a:p>
                    <a:p>
                      <a:pPr marL="355600" indent="0" algn="ctr" hangingPunct="0">
                        <a:lnSpc>
                          <a:spcPct val="50000"/>
                        </a:lnSpc>
                        <a:spcBef>
                          <a:spcPts val="1000"/>
                        </a:spcBef>
                        <a:spcAft>
                          <a:spcPts val="0"/>
                        </a:spcAft>
                        <a:buFont typeface="Arial" panose="020B0604020202020204" pitchFamily="34" charset="0"/>
                        <a:buNone/>
                        <a:tabLst>
                          <a:tab pos="504190" algn="l"/>
                          <a:tab pos="756285" algn="l"/>
                          <a:tab pos="1008380" algn="l"/>
                          <a:tab pos="1260475" algn="l"/>
                        </a:tabLst>
                      </a:pPr>
                      <a:r>
                        <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WHO/</a:t>
                      </a:r>
                      <a:r>
                        <a:rPr lang="en-US" altLang="ko-KR" sz="1500" b="1" dirty="0" smtClean="0">
                          <a:solidFill>
                            <a:srgbClr val="FF0000"/>
                          </a:solidFill>
                          <a:effectLst/>
                          <a:latin typeface="Arial Unicode MS" panose="020B0604020202020204" pitchFamily="50" charset="-127"/>
                          <a:ea typeface="Arial Unicode MS" panose="020B0604020202020204" pitchFamily="50" charset="-127"/>
                          <a:cs typeface="Arial Unicode MS" panose="020B0604020202020204" pitchFamily="50" charset="-127"/>
                        </a:rPr>
                        <a:t>ITU</a:t>
                      </a:r>
                    </a:p>
                    <a:p>
                      <a:pPr marL="355600" indent="0" algn="ctr" hangingPunct="0">
                        <a:lnSpc>
                          <a:spcPct val="50000"/>
                        </a:lnSpc>
                        <a:spcBef>
                          <a:spcPts val="1000"/>
                        </a:spcBef>
                        <a:spcAft>
                          <a:spcPts val="0"/>
                        </a:spcAft>
                        <a:buFont typeface="Arial" panose="020B0604020202020204" pitchFamily="34" charset="0"/>
                        <a:buNone/>
                        <a:tabLst>
                          <a:tab pos="504190" algn="l"/>
                          <a:tab pos="756285" algn="l"/>
                          <a:tab pos="1008380" algn="l"/>
                          <a:tab pos="1260475" algn="l"/>
                        </a:tabLst>
                      </a:pPr>
                      <a:r>
                        <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ILO/</a:t>
                      </a:r>
                      <a:r>
                        <a:rPr lang="en-US" altLang="ko-KR" sz="1500" b="1" dirty="0" smtClean="0">
                          <a:solidFill>
                            <a:srgbClr val="FF0000"/>
                          </a:solidFill>
                          <a:effectLst/>
                          <a:latin typeface="Arial Unicode MS" panose="020B0604020202020204" pitchFamily="50" charset="-127"/>
                          <a:ea typeface="Arial Unicode MS" panose="020B0604020202020204" pitchFamily="50" charset="-127"/>
                          <a:cs typeface="Arial Unicode MS" panose="020B0604020202020204" pitchFamily="50" charset="-127"/>
                        </a:rPr>
                        <a:t>ITU</a:t>
                      </a:r>
                    </a:p>
                    <a:p>
                      <a:pPr marL="355600" indent="0" algn="ctr" hangingPunct="0">
                        <a:lnSpc>
                          <a:spcPct val="50000"/>
                        </a:lnSpc>
                        <a:spcBef>
                          <a:spcPts val="1000"/>
                        </a:spcBef>
                        <a:spcAft>
                          <a:spcPts val="0"/>
                        </a:spcAft>
                        <a:buFont typeface="Arial" panose="020B0604020202020204" pitchFamily="34" charset="0"/>
                        <a:buNone/>
                        <a:tabLst>
                          <a:tab pos="504190" algn="l"/>
                          <a:tab pos="756285" algn="l"/>
                          <a:tab pos="1008380" algn="l"/>
                          <a:tab pos="1260475" algn="l"/>
                        </a:tabLst>
                      </a:pPr>
                      <a:r>
                        <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WHO/WMO/UNEP/UN-Habitat</a:t>
                      </a:r>
                    </a:p>
                    <a:p>
                      <a:pPr marL="355600" indent="0" algn="ctr" hangingPunct="0">
                        <a:lnSpc>
                          <a:spcPct val="50000"/>
                        </a:lnSpc>
                        <a:spcBef>
                          <a:spcPts val="1000"/>
                        </a:spcBef>
                        <a:spcAft>
                          <a:spcPts val="0"/>
                        </a:spcAft>
                        <a:buFont typeface="Arial" panose="020B0604020202020204" pitchFamily="34" charset="0"/>
                        <a:buNone/>
                        <a:tabLst>
                          <a:tab pos="504190" algn="l"/>
                          <a:tab pos="756285" algn="l"/>
                          <a:tab pos="1008380" algn="l"/>
                          <a:tab pos="1260475" algn="l"/>
                        </a:tabLst>
                      </a:pPr>
                      <a:r>
                        <a:rPr lang="en-US" altLang="ko-KR" sz="1500" b="1" dirty="0" smtClean="0">
                          <a:solidFill>
                            <a:srgbClr val="FF0000"/>
                          </a:solidFill>
                          <a:effectLst/>
                          <a:latin typeface="Arial Unicode MS" panose="020B0604020202020204" pitchFamily="50" charset="-127"/>
                          <a:ea typeface="Arial Unicode MS" panose="020B0604020202020204" pitchFamily="50" charset="-127"/>
                          <a:cs typeface="Arial Unicode MS" panose="020B0604020202020204" pitchFamily="50" charset="-127"/>
                        </a:rPr>
                        <a:t>ITU</a:t>
                      </a:r>
                      <a:r>
                        <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/ICAO</a:t>
                      </a:r>
                    </a:p>
                    <a:p>
                      <a:pPr marL="355600" indent="0" algn="ctr" hangingPunct="0">
                        <a:lnSpc>
                          <a:spcPct val="50000"/>
                        </a:lnSpc>
                        <a:spcBef>
                          <a:spcPts val="1000"/>
                        </a:spcBef>
                        <a:spcAft>
                          <a:spcPts val="0"/>
                        </a:spcAft>
                        <a:buFont typeface="Arial" panose="020B0604020202020204" pitchFamily="34" charset="0"/>
                        <a:buNone/>
                        <a:tabLst>
                          <a:tab pos="504190" algn="l"/>
                          <a:tab pos="756285" algn="l"/>
                          <a:tab pos="1008380" algn="l"/>
                          <a:tab pos="1260475" algn="l"/>
                        </a:tabLst>
                      </a:pPr>
                      <a:r>
                        <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FAO/</a:t>
                      </a:r>
                      <a:r>
                        <a:rPr lang="en-US" altLang="ko-KR" sz="1500" b="1" dirty="0" smtClean="0">
                          <a:solidFill>
                            <a:srgbClr val="FF0000"/>
                          </a:solidFill>
                          <a:effectLst/>
                          <a:latin typeface="Arial Unicode MS" panose="020B0604020202020204" pitchFamily="50" charset="-127"/>
                          <a:ea typeface="Arial Unicode MS" panose="020B0604020202020204" pitchFamily="50" charset="-127"/>
                          <a:cs typeface="Arial Unicode MS" panose="020B0604020202020204" pitchFamily="50" charset="-127"/>
                        </a:rPr>
                        <a:t>ITU</a:t>
                      </a:r>
                    </a:p>
                    <a:p>
                      <a:pPr marL="355600" indent="0" algn="ctr" hangingPunct="0">
                        <a:lnSpc>
                          <a:spcPct val="50000"/>
                        </a:lnSpc>
                        <a:spcBef>
                          <a:spcPts val="1000"/>
                        </a:spcBef>
                        <a:spcAft>
                          <a:spcPts val="0"/>
                        </a:spcAft>
                        <a:buFont typeface="Arial" panose="020B0604020202020204" pitchFamily="34" charset="0"/>
                        <a:buNone/>
                        <a:tabLst>
                          <a:tab pos="504190" algn="l"/>
                          <a:tab pos="756285" algn="l"/>
                          <a:tab pos="1008380" algn="l"/>
                          <a:tab pos="1260475" algn="l"/>
                        </a:tabLst>
                      </a:pPr>
                      <a:r>
                        <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UNESCO/</a:t>
                      </a:r>
                      <a:r>
                        <a:rPr lang="en-US" altLang="ko-KR" sz="1500" b="1" dirty="0" smtClean="0">
                          <a:solidFill>
                            <a:srgbClr val="FF0000"/>
                          </a:solidFill>
                          <a:effectLst/>
                          <a:latin typeface="Arial Unicode MS" panose="020B0604020202020204" pitchFamily="50" charset="-127"/>
                          <a:ea typeface="Arial Unicode MS" panose="020B0604020202020204" pitchFamily="50" charset="-127"/>
                          <a:cs typeface="Arial Unicode MS" panose="020B0604020202020204" pitchFamily="50" charset="-127"/>
                        </a:rPr>
                        <a:t>ITU</a:t>
                      </a:r>
                      <a:r>
                        <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/UNCTAD</a:t>
                      </a:r>
                      <a:endParaRPr lang="ko-KR" sz="1500" b="0" dirty="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66970">
                <a:tc>
                  <a:txBody>
                    <a:bodyPr/>
                    <a:lstStyle/>
                    <a:p>
                      <a:pPr marL="90170" indent="-90170" hangingPunct="0">
                        <a:spcBef>
                          <a:spcPts val="1000"/>
                        </a:spcBef>
                        <a:spcAft>
                          <a:spcPts val="0"/>
                        </a:spcAft>
                        <a:tabLst>
                          <a:tab pos="504190" algn="l"/>
                          <a:tab pos="756285" algn="l"/>
                          <a:tab pos="1008380" algn="l"/>
                          <a:tab pos="1260475" algn="l"/>
                        </a:tabLst>
                      </a:pPr>
                      <a:r>
                        <a:rPr lang="en-GB" sz="1500" b="0" dirty="0">
                          <a:effectLst/>
                        </a:rPr>
                        <a:t>C8. Cultural diversity and identity, linguistic diversity and local </a:t>
                      </a:r>
                      <a:r>
                        <a:rPr lang="en-GB" sz="1500" b="0" dirty="0" smtClean="0">
                          <a:effectLst/>
                        </a:rPr>
                        <a:t>content</a:t>
                      </a:r>
                      <a:endParaRPr lang="ko-KR" sz="1500" b="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90170" indent="-90170" algn="ctr" hangingPunct="0">
                        <a:spcBef>
                          <a:spcPts val="1000"/>
                        </a:spcBef>
                        <a:spcAft>
                          <a:spcPts val="0"/>
                        </a:spcAft>
                        <a:tabLst>
                          <a:tab pos="504190" algn="l"/>
                          <a:tab pos="756285" algn="l"/>
                          <a:tab pos="1008380" algn="l"/>
                          <a:tab pos="1260475" algn="l"/>
                        </a:tabLst>
                      </a:pPr>
                      <a:r>
                        <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UNESCO</a:t>
                      </a:r>
                      <a:endParaRPr lang="ko-KR" sz="1500" b="0" dirty="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66970">
                <a:tc>
                  <a:txBody>
                    <a:bodyPr/>
                    <a:lstStyle/>
                    <a:p>
                      <a:pPr marL="90170" indent="-90170" hangingPunct="0">
                        <a:spcBef>
                          <a:spcPts val="1000"/>
                        </a:spcBef>
                        <a:spcAft>
                          <a:spcPts val="0"/>
                        </a:spcAft>
                        <a:tabLst>
                          <a:tab pos="504190" algn="l"/>
                          <a:tab pos="756285" algn="l"/>
                          <a:tab pos="1008380" algn="l"/>
                          <a:tab pos="1260475" algn="l"/>
                        </a:tabLst>
                      </a:pPr>
                      <a:r>
                        <a:rPr lang="en-GB" sz="1500" b="0" dirty="0">
                          <a:effectLst/>
                        </a:rPr>
                        <a:t>C9. Media</a:t>
                      </a:r>
                      <a:endParaRPr lang="ko-KR" sz="1500" b="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90170" indent="-90170" algn="ctr" hangingPunct="0">
                        <a:spcBef>
                          <a:spcPts val="1000"/>
                        </a:spcBef>
                        <a:spcAft>
                          <a:spcPts val="0"/>
                        </a:spcAft>
                        <a:tabLst>
                          <a:tab pos="504190" algn="l"/>
                          <a:tab pos="756285" algn="l"/>
                          <a:tab pos="1008380" algn="l"/>
                          <a:tab pos="1260475" algn="l"/>
                        </a:tabLst>
                      </a:pPr>
                      <a:r>
                        <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UNESCO</a:t>
                      </a:r>
                      <a:endParaRPr lang="ko-KR" sz="1500" b="0" dirty="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45824">
                <a:tc>
                  <a:txBody>
                    <a:bodyPr/>
                    <a:lstStyle/>
                    <a:p>
                      <a:pPr marL="90170" indent="-90170" hangingPunct="0">
                        <a:spcBef>
                          <a:spcPts val="1000"/>
                        </a:spcBef>
                        <a:spcAft>
                          <a:spcPts val="0"/>
                        </a:spcAft>
                        <a:tabLst>
                          <a:tab pos="504190" algn="l"/>
                          <a:tab pos="756285" algn="l"/>
                          <a:tab pos="1008380" algn="l"/>
                          <a:tab pos="1260475" algn="l"/>
                        </a:tabLst>
                      </a:pPr>
                      <a:r>
                        <a:rPr lang="en-GB" sz="1500" b="0" dirty="0">
                          <a:effectLst/>
                        </a:rPr>
                        <a:t>C10. Ethical dimensions of the Information Society</a:t>
                      </a:r>
                      <a:endParaRPr lang="ko-KR" sz="1500" b="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90170" indent="-90170" algn="ctr" hangingPunct="0">
                        <a:spcBef>
                          <a:spcPts val="1000"/>
                        </a:spcBef>
                        <a:spcAft>
                          <a:spcPts val="0"/>
                        </a:spcAft>
                        <a:tabLst>
                          <a:tab pos="504190" algn="l"/>
                          <a:tab pos="756285" algn="l"/>
                          <a:tab pos="1008380" algn="l"/>
                          <a:tab pos="1260475" algn="l"/>
                        </a:tabLst>
                      </a:pPr>
                      <a:r>
                        <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UNESCO/ECOSOC</a:t>
                      </a:r>
                      <a:endParaRPr lang="ko-KR" sz="1500" b="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66970">
                <a:tc>
                  <a:txBody>
                    <a:bodyPr/>
                    <a:lstStyle/>
                    <a:p>
                      <a:pPr marL="90170" indent="-90170" hangingPunct="0">
                        <a:spcBef>
                          <a:spcPts val="1000"/>
                        </a:spcBef>
                        <a:spcAft>
                          <a:spcPts val="0"/>
                        </a:spcAft>
                        <a:tabLst>
                          <a:tab pos="504190" algn="l"/>
                          <a:tab pos="756285" algn="l"/>
                          <a:tab pos="1008380" algn="l"/>
                          <a:tab pos="1260475" algn="l"/>
                        </a:tabLst>
                      </a:pPr>
                      <a:r>
                        <a:rPr lang="en-GB" sz="1500" b="0" dirty="0">
                          <a:effectLst/>
                        </a:rPr>
                        <a:t>C11. International and regional cooperation</a:t>
                      </a:r>
                      <a:endParaRPr lang="ko-KR" sz="1500" b="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90170" indent="-90170" algn="ctr" hangingPunct="0">
                        <a:spcBef>
                          <a:spcPts val="1000"/>
                        </a:spcBef>
                        <a:spcAft>
                          <a:spcPts val="0"/>
                        </a:spcAft>
                        <a:tabLst>
                          <a:tab pos="504190" algn="l"/>
                          <a:tab pos="756285" algn="l"/>
                          <a:tab pos="1008380" algn="l"/>
                          <a:tab pos="1260475" algn="l"/>
                        </a:tabLst>
                      </a:pPr>
                      <a:r>
                        <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UN Regional Commissions/UNDP</a:t>
                      </a:r>
                      <a:r>
                        <a:rPr lang="en-US" altLang="ko-KR" sz="1500" b="1" dirty="0" smtClean="0">
                          <a:solidFill>
                            <a:srgbClr val="FF0000"/>
                          </a:solidFill>
                          <a:effectLst/>
                          <a:latin typeface="Arial Unicode MS" panose="020B0604020202020204" pitchFamily="50" charset="-127"/>
                          <a:ea typeface="Arial Unicode MS" panose="020B0604020202020204" pitchFamily="50" charset="-127"/>
                          <a:cs typeface="Arial Unicode MS" panose="020B0604020202020204" pitchFamily="50" charset="-127"/>
                        </a:rPr>
                        <a:t>/ITU</a:t>
                      </a:r>
                      <a:r>
                        <a:rPr lang="en-US" altLang="ko-KR" sz="15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/UNESCO/ECOSOC</a:t>
                      </a:r>
                      <a:endParaRPr lang="ko-KR" sz="1500" b="0" dirty="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306" marR="683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bl>
          </a:graphicData>
        </a:graphic>
      </p:graphicFrame>
      <p:sp>
        <p:nvSpPr>
          <p:cNvPr id="7" name="제목 1"/>
          <p:cNvSpPr txBox="1">
            <a:spLocks/>
          </p:cNvSpPr>
          <p:nvPr/>
        </p:nvSpPr>
        <p:spPr>
          <a:xfrm>
            <a:off x="621793" y="198030"/>
            <a:ext cx="10515600" cy="790574"/>
          </a:xfrm>
          <a:prstGeom prst="rect">
            <a:avLst/>
          </a:prstGeom>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en-US" altLang="ko-KR" sz="3000" b="1" dirty="0" smtClean="0"/>
              <a:t>3. WSIS </a:t>
            </a:r>
            <a:r>
              <a:rPr lang="en-US" altLang="ko-KR" sz="3000" b="1" dirty="0" smtClean="0"/>
              <a:t>ALs </a:t>
            </a:r>
            <a:r>
              <a:rPr lang="en-US" altLang="ko-KR" sz="3000" b="1" dirty="0" smtClean="0"/>
              <a:t>for SDGs</a:t>
            </a:r>
            <a:endParaRPr lang="ko-KR" altLang="en-US" sz="3000" b="1"/>
          </a:p>
        </p:txBody>
      </p:sp>
      <p:sp>
        <p:nvSpPr>
          <p:cNvPr id="2" name="슬라이드 번호 개체 틀 1"/>
          <p:cNvSpPr>
            <a:spLocks noGrp="1"/>
          </p:cNvSpPr>
          <p:nvPr>
            <p:ph type="sldNum" sz="quarter" idx="12"/>
          </p:nvPr>
        </p:nvSpPr>
        <p:spPr/>
        <p:txBody>
          <a:bodyPr/>
          <a:lstStyle/>
          <a:p>
            <a:fld id="{0E5B7E20-071E-41CD-B4FE-47E9526091FB}" type="slidenum">
              <a:rPr lang="ko-KR" altLang="en-US" smtClean="0"/>
              <a:t>11</a:t>
            </a:fld>
            <a:endParaRPr lang="ko-KR" altLang="en-US"/>
          </a:p>
        </p:txBody>
      </p:sp>
    </p:spTree>
    <p:extLst>
      <p:ext uri="{BB962C8B-B14F-4D97-AF65-F5344CB8AC3E}">
        <p14:creationId xmlns:p14="http://schemas.microsoft.com/office/powerpoint/2010/main" val="5107974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표 8"/>
          <p:cNvGraphicFramePr>
            <a:graphicFrameLocks noGrp="1"/>
          </p:cNvGraphicFramePr>
          <p:nvPr>
            <p:extLst>
              <p:ext uri="{D42A27DB-BD31-4B8C-83A1-F6EECF244321}">
                <p14:modId xmlns:p14="http://schemas.microsoft.com/office/powerpoint/2010/main" val="2770855868"/>
              </p:ext>
            </p:extLst>
          </p:nvPr>
        </p:nvGraphicFramePr>
        <p:xfrm>
          <a:off x="1577014" y="1046924"/>
          <a:ext cx="9509576" cy="5642781"/>
        </p:xfrm>
        <a:graphic>
          <a:graphicData uri="http://schemas.openxmlformats.org/drawingml/2006/table">
            <a:tbl>
              <a:tblPr firstRow="1" firstCol="1" bandRow="1"/>
              <a:tblGrid>
                <a:gridCol w="762420"/>
                <a:gridCol w="494539"/>
                <a:gridCol w="571029"/>
                <a:gridCol w="480055"/>
                <a:gridCol w="480055"/>
                <a:gridCol w="480055"/>
                <a:gridCol w="480055"/>
                <a:gridCol w="480055"/>
                <a:gridCol w="480055"/>
                <a:gridCol w="480055"/>
                <a:gridCol w="498830"/>
                <a:gridCol w="525449"/>
                <a:gridCol w="415894"/>
                <a:gridCol w="480055"/>
                <a:gridCol w="480055"/>
                <a:gridCol w="480055"/>
                <a:gridCol w="480055"/>
                <a:gridCol w="480055"/>
                <a:gridCol w="480755"/>
              </a:tblGrid>
              <a:tr h="567976">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dirty="0">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dirty="0">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C1</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923C"/>
                    </a:solidFill>
                  </a:tcPr>
                </a:tc>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dirty="0">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C2</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923C"/>
                    </a:solidFill>
                  </a:tcPr>
                </a:tc>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dirty="0">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C3</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923C"/>
                    </a:solidFill>
                  </a:tcPr>
                </a:tc>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C4</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923C"/>
                    </a:solidFill>
                  </a:tcPr>
                </a:tc>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C5</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923C"/>
                    </a:solidFill>
                  </a:tcPr>
                </a:tc>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dirty="0">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C6</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923C"/>
                    </a:solidFill>
                  </a:tcPr>
                </a:tc>
                <a:tc>
                  <a:txBody>
                    <a:bodyPr/>
                    <a:lstStyle/>
                    <a:p>
                      <a:pPr algn="ctr" hangingPunct="0">
                        <a:lnSpc>
                          <a:spcPct val="115000"/>
                        </a:lnSpc>
                        <a:spcBef>
                          <a:spcPts val="600"/>
                        </a:spcBef>
                        <a:spcAft>
                          <a:spcPts val="0"/>
                        </a:spcAft>
                        <a:tabLst>
                          <a:tab pos="504190" algn="l"/>
                          <a:tab pos="756285" algn="l"/>
                          <a:tab pos="1008380" algn="l"/>
                          <a:tab pos="1260475" algn="l"/>
                        </a:tabLst>
                      </a:pPr>
                      <a:r>
                        <a:rPr lang="en-GB" sz="900" dirty="0">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e-</a:t>
                      </a:r>
                      <a:r>
                        <a:rPr lang="en-GB" sz="900" dirty="0" err="1">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gov</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923C"/>
                    </a:solidFill>
                  </a:tcPr>
                </a:tc>
                <a:tc>
                  <a:txBody>
                    <a:bodyPr/>
                    <a:lstStyle/>
                    <a:p>
                      <a:pPr algn="ctr" hangingPunct="0">
                        <a:lnSpc>
                          <a:spcPct val="115000"/>
                        </a:lnSpc>
                        <a:spcBef>
                          <a:spcPts val="600"/>
                        </a:spcBef>
                        <a:spcAft>
                          <a:spcPts val="0"/>
                        </a:spcAft>
                        <a:tabLst>
                          <a:tab pos="504190" algn="l"/>
                          <a:tab pos="756285" algn="l"/>
                          <a:tab pos="1008380" algn="l"/>
                          <a:tab pos="1260475" algn="l"/>
                        </a:tabLst>
                      </a:pPr>
                      <a:r>
                        <a:rPr lang="en-GB" sz="900" dirty="0">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e-bus</a:t>
                      </a:r>
                      <a:endParaRPr lang="ko-KR"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923C"/>
                    </a:solidFill>
                  </a:tcPr>
                </a:tc>
                <a:tc>
                  <a:txBody>
                    <a:bodyPr/>
                    <a:lstStyle/>
                    <a:p>
                      <a:pPr algn="ctr" hangingPunct="0">
                        <a:lnSpc>
                          <a:spcPct val="115000"/>
                        </a:lnSpc>
                        <a:spcBef>
                          <a:spcPts val="600"/>
                        </a:spcBef>
                        <a:spcAft>
                          <a:spcPts val="0"/>
                        </a:spcAft>
                        <a:tabLst>
                          <a:tab pos="504190" algn="l"/>
                          <a:tab pos="756285" algn="l"/>
                          <a:tab pos="1008380" algn="l"/>
                          <a:tab pos="1260475" algn="l"/>
                        </a:tabLst>
                      </a:pPr>
                      <a:r>
                        <a:rPr lang="en-GB" sz="900" dirty="0" smtClean="0">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e-lea</a:t>
                      </a:r>
                      <a:endParaRPr lang="ko-KR"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923C"/>
                    </a:solidFill>
                  </a:tcPr>
                </a:tc>
                <a:tc>
                  <a:txBody>
                    <a:bodyPr/>
                    <a:lstStyle/>
                    <a:p>
                      <a:pPr algn="ctr" hangingPunct="0">
                        <a:lnSpc>
                          <a:spcPct val="115000"/>
                        </a:lnSpc>
                        <a:spcBef>
                          <a:spcPts val="600"/>
                        </a:spcBef>
                        <a:spcAft>
                          <a:spcPts val="0"/>
                        </a:spcAft>
                        <a:tabLst>
                          <a:tab pos="504190" algn="l"/>
                          <a:tab pos="756285" algn="l"/>
                          <a:tab pos="1008380" algn="l"/>
                          <a:tab pos="1260475" algn="l"/>
                        </a:tabLst>
                      </a:pPr>
                      <a:r>
                        <a:rPr lang="en-GB" sz="900" dirty="0">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e-</a:t>
                      </a:r>
                      <a:r>
                        <a:rPr lang="en-GB" sz="900" dirty="0" err="1">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hea</a:t>
                      </a:r>
                      <a:endParaRPr lang="ko-KR"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923C"/>
                    </a:solidFill>
                  </a:tcPr>
                </a:tc>
                <a:tc>
                  <a:txBody>
                    <a:bodyPr/>
                    <a:lstStyle/>
                    <a:p>
                      <a:pPr algn="ctr" hangingPunct="0">
                        <a:lnSpc>
                          <a:spcPct val="115000"/>
                        </a:lnSpc>
                        <a:spcBef>
                          <a:spcPts val="600"/>
                        </a:spcBef>
                        <a:spcAft>
                          <a:spcPts val="0"/>
                        </a:spcAft>
                        <a:tabLst>
                          <a:tab pos="504190" algn="l"/>
                          <a:tab pos="756285" algn="l"/>
                          <a:tab pos="1008380" algn="l"/>
                          <a:tab pos="1260475" algn="l"/>
                        </a:tabLst>
                      </a:pPr>
                      <a:r>
                        <a:rPr lang="en-GB" sz="900" dirty="0">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e-</a:t>
                      </a:r>
                      <a:r>
                        <a:rPr lang="en-GB" sz="900" dirty="0" err="1">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emp</a:t>
                      </a:r>
                      <a:endParaRPr lang="ko-KR"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923C"/>
                    </a:solidFill>
                  </a:tcPr>
                </a:tc>
                <a:tc>
                  <a:txBody>
                    <a:bodyPr/>
                    <a:lstStyle/>
                    <a:p>
                      <a:pPr algn="ctr" hangingPunct="0">
                        <a:lnSpc>
                          <a:spcPct val="115000"/>
                        </a:lnSpc>
                        <a:spcBef>
                          <a:spcPts val="600"/>
                        </a:spcBef>
                        <a:spcAft>
                          <a:spcPts val="0"/>
                        </a:spcAft>
                        <a:tabLst>
                          <a:tab pos="504190" algn="l"/>
                          <a:tab pos="756285" algn="l"/>
                          <a:tab pos="1008380" algn="l"/>
                          <a:tab pos="1260475" algn="l"/>
                        </a:tabLst>
                      </a:pPr>
                      <a:r>
                        <a:rPr lang="en-GB" sz="900" dirty="0">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e-</a:t>
                      </a:r>
                      <a:r>
                        <a:rPr lang="en-GB" sz="900" dirty="0" err="1">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env</a:t>
                      </a:r>
                      <a:endParaRPr lang="ko-KR"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923C"/>
                    </a:solidFill>
                  </a:tcPr>
                </a:tc>
                <a:tc>
                  <a:txBody>
                    <a:bodyPr/>
                    <a:lstStyle/>
                    <a:p>
                      <a:pPr algn="ctr" hangingPunct="0">
                        <a:lnSpc>
                          <a:spcPct val="115000"/>
                        </a:lnSpc>
                        <a:spcBef>
                          <a:spcPts val="600"/>
                        </a:spcBef>
                        <a:spcAft>
                          <a:spcPts val="0"/>
                        </a:spcAft>
                        <a:tabLst>
                          <a:tab pos="504190" algn="l"/>
                          <a:tab pos="756285" algn="l"/>
                          <a:tab pos="1008380" algn="l"/>
                          <a:tab pos="1260475" algn="l"/>
                        </a:tabLst>
                      </a:pPr>
                      <a:r>
                        <a:rPr lang="en-GB" sz="900" dirty="0">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e-</a:t>
                      </a:r>
                      <a:r>
                        <a:rPr lang="en-GB" sz="900" dirty="0" err="1">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agr</a:t>
                      </a:r>
                      <a:endParaRPr lang="ko-KR"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923C"/>
                    </a:solidFill>
                  </a:tcPr>
                </a:tc>
                <a:tc>
                  <a:txBody>
                    <a:bodyPr/>
                    <a:lstStyle/>
                    <a:p>
                      <a:pPr algn="ctr" hangingPunct="0">
                        <a:lnSpc>
                          <a:spcPct val="115000"/>
                        </a:lnSpc>
                        <a:spcBef>
                          <a:spcPts val="600"/>
                        </a:spcBef>
                        <a:spcAft>
                          <a:spcPts val="0"/>
                        </a:spcAft>
                        <a:tabLst>
                          <a:tab pos="504190" algn="l"/>
                          <a:tab pos="756285" algn="l"/>
                          <a:tab pos="1008380" algn="l"/>
                          <a:tab pos="1260475" algn="l"/>
                        </a:tabLst>
                      </a:pPr>
                      <a:r>
                        <a:rPr lang="en-GB" sz="900" dirty="0" smtClean="0">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e-</a:t>
                      </a:r>
                      <a:r>
                        <a:rPr lang="en-GB" sz="900" dirty="0" err="1" smtClean="0">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sci</a:t>
                      </a:r>
                      <a:endParaRPr lang="ko-KR"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923C"/>
                    </a:solidFill>
                  </a:tcPr>
                </a:tc>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dirty="0">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C8</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923C"/>
                    </a:solidFill>
                  </a:tcPr>
                </a:tc>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dirty="0">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C9</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923C"/>
                    </a:solidFill>
                  </a:tcPr>
                </a:tc>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dirty="0">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C10</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923C"/>
                    </a:solidFill>
                  </a:tcPr>
                </a:tc>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dirty="0">
                          <a:solidFill>
                            <a:srgbClr val="FFFFFF"/>
                          </a:solidFill>
                          <a:effectLst/>
                          <a:latin typeface="Cambria" panose="02040503050406030204" pitchFamily="18" charset="0"/>
                          <a:ea typeface="Times New Roman" panose="02020603050405020304" pitchFamily="18" charset="0"/>
                          <a:cs typeface="Times New Roman" panose="02020603050405020304" pitchFamily="18" charset="0"/>
                        </a:rPr>
                        <a:t>C11</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923C"/>
                    </a:solidFill>
                  </a:tcPr>
                </a:tc>
              </a:tr>
              <a:tr h="351780">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b="1" dirty="0">
                          <a:effectLst/>
                          <a:latin typeface="Cambria" panose="02040503050406030204" pitchFamily="18" charset="0"/>
                          <a:ea typeface="Times New Roman" panose="02020603050405020304" pitchFamily="18" charset="0"/>
                          <a:cs typeface="Times New Roman" panose="02020603050405020304" pitchFamily="18" charset="0"/>
                        </a:rPr>
                        <a:t>SDG 1</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dirty="0">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dirty="0">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015">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b="1">
                          <a:effectLst/>
                          <a:latin typeface="Cambria" panose="02040503050406030204" pitchFamily="18" charset="0"/>
                          <a:ea typeface="Times New Roman" panose="02020603050405020304" pitchFamily="18" charset="0"/>
                          <a:cs typeface="Times New Roman" panose="02020603050405020304" pitchFamily="18" charset="0"/>
                        </a:rPr>
                        <a:t>SDG 2</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dirty="0">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108">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b="1" dirty="0">
                          <a:effectLst/>
                          <a:latin typeface="Cambria" panose="02040503050406030204" pitchFamily="18" charset="0"/>
                          <a:ea typeface="Times New Roman" panose="02020603050405020304" pitchFamily="18" charset="0"/>
                          <a:cs typeface="Times New Roman" panose="02020603050405020304" pitchFamily="18" charset="0"/>
                        </a:rPr>
                        <a:t>SDG 3</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dirty="0">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9246">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b="1" dirty="0">
                          <a:effectLst/>
                          <a:latin typeface="Cambria" panose="02040503050406030204" pitchFamily="18" charset="0"/>
                          <a:ea typeface="Times New Roman" panose="02020603050405020304" pitchFamily="18" charset="0"/>
                          <a:cs typeface="Times New Roman" panose="02020603050405020304" pitchFamily="18" charset="0"/>
                        </a:rPr>
                        <a:t>SDG 4</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750">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b="1">
                          <a:effectLst/>
                          <a:latin typeface="Cambria" panose="02040503050406030204" pitchFamily="18" charset="0"/>
                          <a:ea typeface="Times New Roman" panose="02020603050405020304" pitchFamily="18" charset="0"/>
                          <a:cs typeface="Times New Roman" panose="02020603050405020304" pitchFamily="18" charset="0"/>
                        </a:rPr>
                        <a:t>SDG 5</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7030">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b="1" dirty="0">
                          <a:effectLst/>
                          <a:latin typeface="Cambria" panose="02040503050406030204" pitchFamily="18" charset="0"/>
                          <a:ea typeface="Times New Roman" panose="02020603050405020304" pitchFamily="18" charset="0"/>
                          <a:cs typeface="Times New Roman" panose="02020603050405020304" pitchFamily="18" charset="0"/>
                        </a:rPr>
                        <a:t>SDG 6</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dirty="0">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0470">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b="1">
                          <a:effectLst/>
                          <a:latin typeface="Cambria" panose="02040503050406030204" pitchFamily="18" charset="0"/>
                          <a:ea typeface="Times New Roman" panose="02020603050405020304" pitchFamily="18" charset="0"/>
                          <a:cs typeface="Times New Roman" panose="02020603050405020304" pitchFamily="18" charset="0"/>
                        </a:rPr>
                        <a:t>SDG 7</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dirty="0">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4671">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b="1" dirty="0">
                          <a:effectLst/>
                          <a:latin typeface="Cambria" panose="02040503050406030204" pitchFamily="18" charset="0"/>
                          <a:ea typeface="Times New Roman" panose="02020603050405020304" pitchFamily="18" charset="0"/>
                          <a:cs typeface="Times New Roman" panose="02020603050405020304" pitchFamily="18" charset="0"/>
                        </a:rPr>
                        <a:t>SDG 8</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dirty="0">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1763">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b="1" dirty="0">
                          <a:effectLst/>
                          <a:latin typeface="Cambria" panose="02040503050406030204" pitchFamily="18" charset="0"/>
                          <a:ea typeface="Times New Roman" panose="02020603050405020304" pitchFamily="18" charset="0"/>
                          <a:cs typeface="Times New Roman" panose="02020603050405020304" pitchFamily="18" charset="0"/>
                        </a:rPr>
                        <a:t>SDG 9</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dirty="0">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180">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b="1" dirty="0">
                          <a:effectLst/>
                          <a:latin typeface="Cambria" panose="02040503050406030204" pitchFamily="18" charset="0"/>
                          <a:ea typeface="Times New Roman" panose="02020603050405020304" pitchFamily="18" charset="0"/>
                          <a:cs typeface="Times New Roman" panose="02020603050405020304" pitchFamily="18" charset="0"/>
                        </a:rPr>
                        <a:t>SDG 10</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dirty="0">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0727">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b="1" dirty="0">
                          <a:effectLst/>
                          <a:latin typeface="Cambria" panose="02040503050406030204" pitchFamily="18" charset="0"/>
                          <a:ea typeface="Times New Roman" panose="02020603050405020304" pitchFamily="18" charset="0"/>
                          <a:cs typeface="Times New Roman" panose="02020603050405020304" pitchFamily="18" charset="0"/>
                        </a:rPr>
                        <a:t>SDG 11</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dirty="0">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037">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b="1" dirty="0">
                          <a:effectLst/>
                          <a:latin typeface="Cambria" panose="02040503050406030204" pitchFamily="18" charset="0"/>
                          <a:ea typeface="Times New Roman" panose="02020603050405020304" pitchFamily="18" charset="0"/>
                          <a:cs typeface="Times New Roman" panose="02020603050405020304" pitchFamily="18" charset="0"/>
                        </a:rPr>
                        <a:t>SDG 12</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9246">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b="1" dirty="0">
                          <a:effectLst/>
                          <a:latin typeface="Cambria" panose="02040503050406030204" pitchFamily="18" charset="0"/>
                          <a:ea typeface="Times New Roman" panose="02020603050405020304" pitchFamily="18" charset="0"/>
                          <a:cs typeface="Times New Roman" panose="02020603050405020304" pitchFamily="18" charset="0"/>
                        </a:rPr>
                        <a:t>SDG 13</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dirty="0">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570">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b="1" dirty="0">
                          <a:effectLst/>
                          <a:latin typeface="Cambria" panose="02040503050406030204" pitchFamily="18" charset="0"/>
                          <a:ea typeface="Times New Roman" panose="02020603050405020304" pitchFamily="18" charset="0"/>
                          <a:cs typeface="Times New Roman" panose="02020603050405020304" pitchFamily="18" charset="0"/>
                        </a:rPr>
                        <a:t>SDG 14</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dirty="0">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9662">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b="1" dirty="0">
                          <a:effectLst/>
                          <a:latin typeface="Cambria" panose="02040503050406030204" pitchFamily="18" charset="0"/>
                          <a:ea typeface="Times New Roman" panose="02020603050405020304" pitchFamily="18" charset="0"/>
                          <a:cs typeface="Times New Roman" panose="02020603050405020304" pitchFamily="18" charset="0"/>
                        </a:rPr>
                        <a:t>SDG 15</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dirty="0">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9246">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b="1" dirty="0">
                          <a:effectLst/>
                          <a:latin typeface="Cambria" panose="02040503050406030204" pitchFamily="18" charset="0"/>
                          <a:ea typeface="Times New Roman" panose="02020603050405020304" pitchFamily="18" charset="0"/>
                          <a:cs typeface="Times New Roman" panose="02020603050405020304" pitchFamily="18" charset="0"/>
                        </a:rPr>
                        <a:t>SDG 16</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304">
                <a:tc>
                  <a:txBody>
                    <a:bodyPr/>
                    <a:lstStyle/>
                    <a:p>
                      <a:pPr algn="ctr" hangingPunct="0">
                        <a:lnSpc>
                          <a:spcPct val="115000"/>
                        </a:lnSpc>
                        <a:spcBef>
                          <a:spcPts val="600"/>
                        </a:spcBef>
                        <a:spcAft>
                          <a:spcPts val="0"/>
                        </a:spcAft>
                        <a:tabLst>
                          <a:tab pos="504190" algn="l"/>
                          <a:tab pos="756285" algn="l"/>
                          <a:tab pos="1008380" algn="l"/>
                          <a:tab pos="1260475" algn="l"/>
                        </a:tabLst>
                      </a:pPr>
                      <a:r>
                        <a:rPr lang="en-GB" sz="1000" b="1" dirty="0">
                          <a:effectLst/>
                          <a:latin typeface="Cambria" panose="02040503050406030204" pitchFamily="18" charset="0"/>
                          <a:ea typeface="Times New Roman" panose="02020603050405020304" pitchFamily="18" charset="0"/>
                          <a:cs typeface="Times New Roman" panose="02020603050405020304" pitchFamily="18" charset="0"/>
                        </a:rPr>
                        <a:t>SDG 17</a:t>
                      </a:r>
                      <a:endParaRPr lang="ko-K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dirty="0">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dirty="0">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dirty="0">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c>
                  <a:txBody>
                    <a:bodyPr/>
                    <a:lstStyle/>
                    <a:p>
                      <a:pPr algn="l" hangingPunct="0">
                        <a:lnSpc>
                          <a:spcPct val="115000"/>
                        </a:lnSpc>
                        <a:spcBef>
                          <a:spcPts val="600"/>
                        </a:spcBef>
                        <a:spcAft>
                          <a:spcPts val="0"/>
                        </a:spcAft>
                        <a:tabLst>
                          <a:tab pos="504190" algn="l"/>
                          <a:tab pos="756285" algn="l"/>
                          <a:tab pos="1008380" algn="l"/>
                          <a:tab pos="1260475" algn="l"/>
                        </a:tabLst>
                      </a:pPr>
                      <a:r>
                        <a:rPr lang="en-GB" sz="900" b="1" dirty="0">
                          <a:effectLst/>
                          <a:latin typeface="Cambria" panose="02040503050406030204" pitchFamily="18" charset="0"/>
                          <a:ea typeface="Times New Roman" panose="02020603050405020304" pitchFamily="18" charset="0"/>
                          <a:cs typeface="Times New Roman" panose="02020603050405020304" pitchFamily="18" charset="0"/>
                        </a:rPr>
                        <a:t> </a:t>
                      </a:r>
                      <a:endParaRPr lang="ko-K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A1C7"/>
                    </a:solidFill>
                  </a:tcPr>
                </a:tc>
              </a:tr>
            </a:tbl>
          </a:graphicData>
        </a:graphic>
      </p:graphicFrame>
      <p:sp>
        <p:nvSpPr>
          <p:cNvPr id="7" name="제목 1"/>
          <p:cNvSpPr>
            <a:spLocks noGrp="1"/>
          </p:cNvSpPr>
          <p:nvPr>
            <p:ph type="title"/>
          </p:nvPr>
        </p:nvSpPr>
        <p:spPr>
          <a:xfrm>
            <a:off x="570994" y="364128"/>
            <a:ext cx="10515600" cy="790574"/>
          </a:xfrm>
        </p:spPr>
        <p:txBody>
          <a:bodyPr>
            <a:noAutofit/>
          </a:bodyPr>
          <a:lstStyle/>
          <a:p>
            <a:r>
              <a:rPr lang="en-US" altLang="ko-KR" sz="3000" b="1" dirty="0" smtClean="0"/>
              <a:t>3. </a:t>
            </a:r>
            <a:r>
              <a:rPr lang="en-US" altLang="ko-KR" sz="3000" b="1" smtClean="0"/>
              <a:t>WSIS </a:t>
            </a:r>
            <a:r>
              <a:rPr lang="en-US" altLang="ko-KR" sz="3000" b="1" smtClean="0"/>
              <a:t>ALs </a:t>
            </a:r>
            <a:r>
              <a:rPr lang="en-US" altLang="ko-KR" sz="3000" b="1" dirty="0" smtClean="0"/>
              <a:t>for SDGs: </a:t>
            </a:r>
            <a:r>
              <a:rPr lang="en-US" altLang="ko-KR" sz="3000" b="1" dirty="0" smtClean="0">
                <a:solidFill>
                  <a:srgbClr val="FF0000"/>
                </a:solidFill>
              </a:rPr>
              <a:t>Matrix</a:t>
            </a:r>
            <a:endParaRPr lang="ko-KR" altLang="en-US" sz="3000" b="1">
              <a:solidFill>
                <a:srgbClr val="FF0000"/>
              </a:solidFill>
            </a:endParaRPr>
          </a:p>
        </p:txBody>
      </p:sp>
      <p:sp>
        <p:nvSpPr>
          <p:cNvPr id="2" name="슬라이드 번호 개체 틀 1"/>
          <p:cNvSpPr>
            <a:spLocks noGrp="1"/>
          </p:cNvSpPr>
          <p:nvPr>
            <p:ph type="sldNum" sz="quarter" idx="12"/>
          </p:nvPr>
        </p:nvSpPr>
        <p:spPr/>
        <p:txBody>
          <a:bodyPr/>
          <a:lstStyle/>
          <a:p>
            <a:fld id="{0E5B7E20-071E-41CD-B4FE-47E9526091FB}" type="slidenum">
              <a:rPr lang="ko-KR" altLang="en-US" smtClean="0"/>
              <a:t>12</a:t>
            </a:fld>
            <a:endParaRPr lang="ko-KR" altLang="en-US"/>
          </a:p>
        </p:txBody>
      </p:sp>
    </p:spTree>
    <p:extLst>
      <p:ext uri="{BB962C8B-B14F-4D97-AF65-F5344CB8AC3E}">
        <p14:creationId xmlns:p14="http://schemas.microsoft.com/office/powerpoint/2010/main" val="20165249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752475" y="1094856"/>
            <a:ext cx="10144125" cy="1920342"/>
          </a:xfrm>
        </p:spPr>
        <p:txBody>
          <a:bodyPr>
            <a:normAutofit/>
          </a:bodyPr>
          <a:lstStyle/>
          <a:p>
            <a:pPr>
              <a:buFont typeface="Wingdings" panose="05000000000000000000" pitchFamily="2" charset="2"/>
              <a:buChar char="§"/>
            </a:pPr>
            <a:r>
              <a:rPr lang="en-US" altLang="ko-KR" sz="2400" b="1" dirty="0" smtClean="0"/>
              <a:t>Regional Initiatives</a:t>
            </a:r>
          </a:p>
          <a:p>
            <a:pPr marL="355600" indent="-355600">
              <a:buNone/>
            </a:pPr>
            <a:r>
              <a:rPr lang="en-US" altLang="ko-KR" sz="2400" b="1" dirty="0"/>
              <a:t> </a:t>
            </a:r>
            <a:r>
              <a:rPr lang="en-US" altLang="ko-KR" sz="2400" b="1" dirty="0" smtClean="0"/>
              <a:t>- </a:t>
            </a:r>
            <a:r>
              <a:rPr lang="en-US" altLang="ko-KR" sz="2400" dirty="0"/>
              <a:t>Intended to address specific telecommunication/ICT priority areas, through partnership and resource mobilization  </a:t>
            </a:r>
          </a:p>
          <a:p>
            <a:pPr indent="100013"/>
            <a:r>
              <a:rPr lang="en-US" altLang="ko-KR" sz="2400" dirty="0" smtClean="0"/>
              <a:t> Africa </a:t>
            </a:r>
            <a:r>
              <a:rPr lang="en-US" altLang="ko-KR" sz="2400" dirty="0"/>
              <a:t>/Americas/ Arab States / </a:t>
            </a:r>
            <a:r>
              <a:rPr lang="en-US" altLang="ko-KR" sz="2400" b="1" dirty="0">
                <a:solidFill>
                  <a:srgbClr val="FF0000"/>
                </a:solidFill>
              </a:rPr>
              <a:t>Asia-Pacific</a:t>
            </a:r>
            <a:r>
              <a:rPr lang="en-US" altLang="ko-KR" sz="2400" b="1" dirty="0"/>
              <a:t> </a:t>
            </a:r>
            <a:r>
              <a:rPr lang="en-US" altLang="ko-KR" sz="2400" dirty="0"/>
              <a:t>/</a:t>
            </a:r>
            <a:r>
              <a:rPr lang="en-US" altLang="ko-KR" sz="2400" b="1" dirty="0"/>
              <a:t> </a:t>
            </a:r>
            <a:r>
              <a:rPr lang="en-US" altLang="ko-KR" sz="2400" dirty="0"/>
              <a:t>CIS /</a:t>
            </a:r>
            <a:r>
              <a:rPr lang="en-US" altLang="ko-KR" sz="2400" dirty="0" smtClean="0"/>
              <a:t>Europe</a:t>
            </a:r>
            <a:endParaRPr lang="ko-KR" altLang="en-US" sz="2400" b="1" dirty="0"/>
          </a:p>
        </p:txBody>
      </p:sp>
      <p:sp>
        <p:nvSpPr>
          <p:cNvPr id="4" name="제목 1"/>
          <p:cNvSpPr>
            <a:spLocks noGrp="1"/>
          </p:cNvSpPr>
          <p:nvPr>
            <p:ph type="title"/>
          </p:nvPr>
        </p:nvSpPr>
        <p:spPr>
          <a:xfrm>
            <a:off x="381000" y="285751"/>
            <a:ext cx="10515600" cy="790574"/>
          </a:xfrm>
        </p:spPr>
        <p:txBody>
          <a:bodyPr>
            <a:noAutofit/>
          </a:bodyPr>
          <a:lstStyle/>
          <a:p>
            <a:r>
              <a:rPr lang="en-US" altLang="ko-KR" sz="3000" b="1" dirty="0" smtClean="0"/>
              <a:t>4. </a:t>
            </a:r>
            <a:r>
              <a:rPr lang="en-US" altLang="ko-KR" sz="3000" b="1" dirty="0" smtClean="0"/>
              <a:t>RIs for SDGs</a:t>
            </a:r>
            <a:endParaRPr lang="ko-KR" altLang="en-US" sz="3000" b="1" dirty="0"/>
          </a:p>
        </p:txBody>
      </p:sp>
      <p:graphicFrame>
        <p:nvGraphicFramePr>
          <p:cNvPr id="6" name="표 5"/>
          <p:cNvGraphicFramePr>
            <a:graphicFrameLocks noGrp="1"/>
          </p:cNvGraphicFramePr>
          <p:nvPr>
            <p:extLst>
              <p:ext uri="{D42A27DB-BD31-4B8C-83A1-F6EECF244321}">
                <p14:modId xmlns:p14="http://schemas.microsoft.com/office/powerpoint/2010/main" val="161796135"/>
              </p:ext>
            </p:extLst>
          </p:nvPr>
        </p:nvGraphicFramePr>
        <p:xfrm>
          <a:off x="240749" y="3343106"/>
          <a:ext cx="11672956" cy="2959370"/>
        </p:xfrm>
        <a:graphic>
          <a:graphicData uri="http://schemas.openxmlformats.org/drawingml/2006/table">
            <a:tbl>
              <a:tblPr firstRow="1" bandRow="1">
                <a:tableStyleId>{5940675A-B579-460E-94D1-54222C63F5DA}</a:tableStyleId>
              </a:tblPr>
              <a:tblGrid>
                <a:gridCol w="5178485"/>
                <a:gridCol w="5214120"/>
                <a:gridCol w="1280351"/>
              </a:tblGrid>
              <a:tr h="383090">
                <a:tc>
                  <a:txBody>
                    <a:bodyPr/>
                    <a:lstStyle/>
                    <a:p>
                      <a:pPr algn="ctr" latinLnBrk="1"/>
                      <a:r>
                        <a:rPr lang="en-US" altLang="ko-KR" sz="1600" b="1" dirty="0" smtClean="0">
                          <a:solidFill>
                            <a:schemeClr val="bg1"/>
                          </a:solidFill>
                          <a:latin typeface="Arial Unicode MS" panose="020B0604020202020204" pitchFamily="50" charset="-127"/>
                          <a:ea typeface="Arial Unicode MS" panose="020B0604020202020204" pitchFamily="50" charset="-127"/>
                          <a:cs typeface="Arial Unicode MS" panose="020B0604020202020204" pitchFamily="50" charset="-127"/>
                        </a:rPr>
                        <a:t>2010-2014</a:t>
                      </a:r>
                      <a:endParaRPr lang="ko-KR" altLang="en-US" sz="1600" b="1" dirty="0">
                        <a:solidFill>
                          <a:schemeClr val="bg1"/>
                        </a:solidFill>
                        <a:latin typeface="Arial Unicode MS" panose="020B0604020202020204" pitchFamily="50" charset="-127"/>
                        <a:ea typeface="Arial Unicode MS" panose="020B0604020202020204" pitchFamily="50" charset="-127"/>
                        <a:cs typeface="Arial Unicode MS" panose="020B0604020202020204" pitchFamily="50" charset="-127"/>
                      </a:endParaRPr>
                    </a:p>
                  </a:txBody>
                  <a:tcPr>
                    <a:solidFill>
                      <a:schemeClr val="accent1">
                        <a:lumMod val="75000"/>
                      </a:schemeClr>
                    </a:solidFill>
                  </a:tcPr>
                </a:tc>
                <a:tc>
                  <a:txBody>
                    <a:bodyPr/>
                    <a:lstStyle/>
                    <a:p>
                      <a:pPr algn="ctr" latinLnBrk="1"/>
                      <a:r>
                        <a:rPr lang="en-US" altLang="ko-KR" sz="1600" b="0" baseline="0" dirty="0" smtClean="0">
                          <a:solidFill>
                            <a:schemeClr val="bg1"/>
                          </a:solidFill>
                          <a:latin typeface="Arial Unicode MS" panose="020B0604020202020204" pitchFamily="50" charset="-127"/>
                          <a:ea typeface="Arial Unicode MS" panose="020B0604020202020204" pitchFamily="50" charset="-127"/>
                          <a:cs typeface="Arial Unicode MS" panose="020B0604020202020204" pitchFamily="50" charset="-127"/>
                        </a:rPr>
                        <a:t>2015-2018</a:t>
                      </a:r>
                      <a:endParaRPr lang="ko-KR" altLang="en-US" sz="1600" b="0" dirty="0">
                        <a:solidFill>
                          <a:schemeClr val="bg1"/>
                        </a:solidFill>
                        <a:latin typeface="Arial Unicode MS" panose="020B0604020202020204" pitchFamily="50" charset="-127"/>
                        <a:ea typeface="Arial Unicode MS" panose="020B0604020202020204" pitchFamily="50" charset="-127"/>
                        <a:cs typeface="Arial Unicode MS" panose="020B0604020202020204" pitchFamily="50" charset="-127"/>
                      </a:endParaRPr>
                    </a:p>
                  </a:txBody>
                  <a:tcPr>
                    <a:solidFill>
                      <a:schemeClr val="accent1">
                        <a:lumMod val="75000"/>
                      </a:schemeClr>
                    </a:solidFill>
                  </a:tcPr>
                </a:tc>
                <a:tc>
                  <a:txBody>
                    <a:bodyPr/>
                    <a:lstStyle/>
                    <a:p>
                      <a:pPr algn="ctr" latinLnBrk="1"/>
                      <a:endParaRPr lang="ko-KR" altLang="en-US" sz="1600" b="1" dirty="0">
                        <a:solidFill>
                          <a:schemeClr val="bg1"/>
                        </a:solidFill>
                        <a:latin typeface="Arial Unicode MS" panose="020B0604020202020204" pitchFamily="50" charset="-127"/>
                        <a:ea typeface="Arial Unicode MS" panose="020B0604020202020204" pitchFamily="50" charset="-127"/>
                        <a:cs typeface="Arial Unicode MS" panose="020B0604020202020204" pitchFamily="50" charset="-127"/>
                      </a:endParaRPr>
                    </a:p>
                  </a:txBody>
                  <a:tcPr>
                    <a:solidFill>
                      <a:schemeClr val="accent1">
                        <a:lumMod val="75000"/>
                      </a:schemeClr>
                    </a:solidFill>
                  </a:tcPr>
                </a:tc>
              </a:tr>
              <a:tr h="2576280">
                <a:tc>
                  <a:txBody>
                    <a:bodyPr/>
                    <a:lstStyle/>
                    <a:p>
                      <a:pPr marL="182563" marR="0" indent="-182563" algn="just" fontAlgn="base" latinLnBrk="1">
                        <a:lnSpc>
                          <a:spcPct val="130000"/>
                        </a:lnSpc>
                        <a:spcBef>
                          <a:spcPts val="0"/>
                        </a:spcBef>
                        <a:spcAft>
                          <a:spcPts val="0"/>
                        </a:spcAft>
                      </a:pPr>
                      <a:r>
                        <a:rPr lang="en-US" altLang="ko-KR" sz="1400" u="none" kern="0" spc="0" dirty="0" smtClean="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1. Unique ICT needs of least</a:t>
                      </a:r>
                      <a:r>
                        <a:rPr lang="en-US" altLang="ko-KR" sz="1400" u="none" kern="0" spc="0" baseline="0" dirty="0" smtClean="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 developed countries(LDCs), small island developing States(SIDS) and landlocked developing countries(LLDCs)</a:t>
                      </a:r>
                      <a:endParaRPr lang="en-US" altLang="ko-KR" sz="1400" u="none" kern="0" spc="0" dirty="0" smtClean="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endParaRPr>
                    </a:p>
                    <a:p>
                      <a:pPr marL="0" marR="0" indent="0" algn="just" fontAlgn="base" latinLnBrk="1">
                        <a:lnSpc>
                          <a:spcPct val="130000"/>
                        </a:lnSpc>
                        <a:spcBef>
                          <a:spcPts val="0"/>
                        </a:spcBef>
                        <a:spcAft>
                          <a:spcPts val="0"/>
                        </a:spcAft>
                      </a:pPr>
                      <a:r>
                        <a:rPr lang="en-US" altLang="ko-KR" sz="1400" u="none" kern="0" spc="0" dirty="0" smtClean="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2. Emergency telecommunications</a:t>
                      </a:r>
                    </a:p>
                    <a:p>
                      <a:pPr marL="0" marR="0" indent="0" algn="just" fontAlgn="base" latinLnBrk="1">
                        <a:lnSpc>
                          <a:spcPct val="130000"/>
                        </a:lnSpc>
                        <a:spcBef>
                          <a:spcPts val="0"/>
                        </a:spcBef>
                        <a:spcAft>
                          <a:spcPts val="0"/>
                        </a:spcAft>
                      </a:pPr>
                      <a:r>
                        <a:rPr lang="en-US" altLang="ko-KR" sz="1400" u="none" kern="0" spc="0" dirty="0" smtClean="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3. Digital</a:t>
                      </a:r>
                      <a:r>
                        <a:rPr lang="en-US" altLang="ko-KR" sz="1400" u="none" kern="0" spc="0" baseline="0" dirty="0" smtClean="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 broadcasting </a:t>
                      </a:r>
                      <a:endParaRPr lang="en-US" altLang="ko-KR" sz="1400" u="none" kern="0" spc="0" dirty="0" smtClean="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endParaRPr>
                    </a:p>
                    <a:p>
                      <a:pPr marL="0" marR="0" indent="0" algn="just" fontAlgn="base" latinLnBrk="1">
                        <a:lnSpc>
                          <a:spcPct val="130000"/>
                        </a:lnSpc>
                        <a:spcBef>
                          <a:spcPts val="0"/>
                        </a:spcBef>
                        <a:spcAft>
                          <a:spcPts val="0"/>
                        </a:spcAft>
                      </a:pPr>
                      <a:r>
                        <a:rPr lang="en-US" altLang="ko-KR" sz="1400" u="none" kern="0" spc="0" dirty="0" smtClean="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4. Broadband</a:t>
                      </a:r>
                      <a:r>
                        <a:rPr lang="en-US" altLang="ko-KR" sz="1400" u="none" kern="0" spc="0" baseline="0" dirty="0" smtClean="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 access and uptake in urban and rural areas</a:t>
                      </a:r>
                    </a:p>
                    <a:p>
                      <a:pPr marL="0" marR="0" indent="0" algn="just" fontAlgn="base" latinLnBrk="1">
                        <a:lnSpc>
                          <a:spcPct val="130000"/>
                        </a:lnSpc>
                        <a:spcBef>
                          <a:spcPts val="0"/>
                        </a:spcBef>
                        <a:spcAft>
                          <a:spcPts val="0"/>
                        </a:spcAft>
                      </a:pPr>
                      <a:r>
                        <a:rPr lang="en-US" altLang="ko-KR" sz="1400" u="none" kern="0" spc="0" dirty="0" smtClean="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5. Telecommunication/ICT</a:t>
                      </a:r>
                      <a:r>
                        <a:rPr lang="en-US" altLang="ko-KR" sz="1400" u="none" kern="0" spc="0" baseline="0" dirty="0" smtClean="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 policy and regulation in ASP region</a:t>
                      </a:r>
                      <a:endParaRPr lang="ko-KR" altLang="en-US" sz="1400" u="none" kern="0" spc="0"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4770" marR="64770" marT="17907" marB="17907" anchor="ctr">
                    <a:solidFill>
                      <a:schemeClr val="bg1">
                        <a:lumMod val="95000"/>
                      </a:schemeClr>
                    </a:solidFill>
                  </a:tcPr>
                </a:tc>
                <a:tc>
                  <a:txBody>
                    <a:bodyPr/>
                    <a:lstStyle/>
                    <a:p>
                      <a:pPr marL="182563" marR="0" indent="-182563" algn="just" fontAlgn="base" latinLnBrk="1">
                        <a:lnSpc>
                          <a:spcPct val="130000"/>
                        </a:lnSpc>
                        <a:spcBef>
                          <a:spcPts val="0"/>
                        </a:spcBef>
                        <a:spcAft>
                          <a:spcPts val="0"/>
                        </a:spcAft>
                      </a:pPr>
                      <a:r>
                        <a:rPr lang="en-US" altLang="ko-KR" sz="1400" b="0" u="none" kern="0" spc="0" dirty="0" smtClean="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1. Special consideration for least developed countries, small island developing states, including Pacific island countries, and landlocked developing countries</a:t>
                      </a:r>
                    </a:p>
                    <a:p>
                      <a:pPr marL="0" marR="0" indent="0" algn="just" fontAlgn="base" latinLnBrk="1">
                        <a:lnSpc>
                          <a:spcPct val="130000"/>
                        </a:lnSpc>
                        <a:spcBef>
                          <a:spcPts val="0"/>
                        </a:spcBef>
                        <a:spcAft>
                          <a:spcPts val="0"/>
                        </a:spcAft>
                      </a:pPr>
                      <a:r>
                        <a:rPr lang="en-US" altLang="ko-KR" sz="1400" b="0" u="none" kern="0" spc="0" dirty="0" smtClean="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2. Emergency telecommunications</a:t>
                      </a:r>
                    </a:p>
                    <a:p>
                      <a:pPr marL="0" marR="0" indent="0" algn="just" fontAlgn="base" latinLnBrk="1">
                        <a:lnSpc>
                          <a:spcPct val="130000"/>
                        </a:lnSpc>
                        <a:spcBef>
                          <a:spcPts val="0"/>
                        </a:spcBef>
                        <a:spcAft>
                          <a:spcPts val="0"/>
                        </a:spcAft>
                      </a:pPr>
                      <a:r>
                        <a:rPr lang="en-US" altLang="ko-KR" sz="1400" b="0" u="none" kern="0" spc="0" dirty="0" smtClean="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3. Harnessing the benefits of new technologies </a:t>
                      </a:r>
                    </a:p>
                    <a:p>
                      <a:pPr marL="177800" marR="0" indent="-177800" algn="just" fontAlgn="base" latinLnBrk="1">
                        <a:lnSpc>
                          <a:spcPct val="130000"/>
                        </a:lnSpc>
                        <a:spcBef>
                          <a:spcPts val="0"/>
                        </a:spcBef>
                        <a:spcAft>
                          <a:spcPts val="0"/>
                        </a:spcAft>
                      </a:pPr>
                      <a:r>
                        <a:rPr lang="en-US" altLang="ko-KR" sz="1400" b="0" u="none" kern="0" spc="0" dirty="0" smtClean="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4. Development of broadband access and adoption of broadband</a:t>
                      </a:r>
                    </a:p>
                    <a:p>
                      <a:pPr marL="0" marR="0" indent="0" algn="just" fontAlgn="base" latinLnBrk="1">
                        <a:lnSpc>
                          <a:spcPct val="130000"/>
                        </a:lnSpc>
                        <a:spcBef>
                          <a:spcPts val="0"/>
                        </a:spcBef>
                        <a:spcAft>
                          <a:spcPts val="0"/>
                        </a:spcAft>
                      </a:pPr>
                      <a:r>
                        <a:rPr lang="en-US" altLang="ko-KR" sz="1400" b="0" u="none" kern="0" spc="0" dirty="0" smtClean="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5. Policy and regulation </a:t>
                      </a:r>
                      <a:endParaRPr lang="ko-KR" altLang="en-US" sz="1400" b="0" u="none" kern="0" spc="0"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4770" marR="64770" marT="17907" marB="17907" anchor="ctr">
                    <a:solidFill>
                      <a:srgbClr val="FFC000"/>
                    </a:solidFill>
                  </a:tcPr>
                </a:tc>
                <a:tc>
                  <a:txBody>
                    <a:bodyPr/>
                    <a:lstStyle/>
                    <a:p>
                      <a:pPr marL="0" marR="0" indent="0" algn="ctr" fontAlgn="base" latinLnBrk="1">
                        <a:lnSpc>
                          <a:spcPct val="130000"/>
                        </a:lnSpc>
                        <a:spcBef>
                          <a:spcPts val="0"/>
                        </a:spcBef>
                        <a:spcAft>
                          <a:spcPts val="0"/>
                        </a:spcAft>
                      </a:pPr>
                      <a:r>
                        <a:rPr lang="en-US" altLang="ko-KR" sz="1400" u="none" kern="0" spc="0" dirty="0" smtClean="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a:t>
                      </a:r>
                      <a:endParaRPr lang="ko-KR" altLang="en-US" sz="1400" u="none" kern="0" spc="0"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4770" marR="64770" marT="17907" marB="17907" anchor="ctr">
                    <a:solidFill>
                      <a:schemeClr val="bg1">
                        <a:lumMod val="95000"/>
                      </a:schemeClr>
                    </a:solidFill>
                  </a:tcPr>
                </a:tc>
              </a:tr>
            </a:tbl>
          </a:graphicData>
        </a:graphic>
      </p:graphicFrame>
      <p:sp>
        <p:nvSpPr>
          <p:cNvPr id="7" name="TextBox 6"/>
          <p:cNvSpPr txBox="1"/>
          <p:nvPr/>
        </p:nvSpPr>
        <p:spPr>
          <a:xfrm>
            <a:off x="3708951" y="2973774"/>
            <a:ext cx="5198534" cy="369332"/>
          </a:xfrm>
          <a:prstGeom prst="rect">
            <a:avLst/>
          </a:prstGeom>
          <a:noFill/>
        </p:spPr>
        <p:txBody>
          <a:bodyPr wrap="square" rtlCol="0">
            <a:spAutoFit/>
          </a:bodyPr>
          <a:lstStyle/>
          <a:p>
            <a:r>
              <a:rPr lang="en-US" altLang="ko-KR" dirty="0" smtClean="0"/>
              <a:t>&lt; Asia-Pacific Regional Initiatives&gt; </a:t>
            </a:r>
            <a:endParaRPr lang="ko-KR" altLang="en-US"/>
          </a:p>
        </p:txBody>
      </p:sp>
      <p:sp>
        <p:nvSpPr>
          <p:cNvPr id="2" name="슬라이드 번호 개체 틀 1"/>
          <p:cNvSpPr>
            <a:spLocks noGrp="1"/>
          </p:cNvSpPr>
          <p:nvPr>
            <p:ph type="sldNum" sz="quarter" idx="12"/>
          </p:nvPr>
        </p:nvSpPr>
        <p:spPr/>
        <p:txBody>
          <a:bodyPr/>
          <a:lstStyle/>
          <a:p>
            <a:fld id="{0E5B7E20-071E-41CD-B4FE-47E9526091FB}" type="slidenum">
              <a:rPr lang="ko-KR" altLang="en-US" smtClean="0"/>
              <a:t>13</a:t>
            </a:fld>
            <a:endParaRPr lang="ko-KR" altLang="en-US"/>
          </a:p>
        </p:txBody>
      </p:sp>
    </p:spTree>
    <p:extLst>
      <p:ext uri="{BB962C8B-B14F-4D97-AF65-F5344CB8AC3E}">
        <p14:creationId xmlns:p14="http://schemas.microsoft.com/office/powerpoint/2010/main" val="454740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fld id="{0E5B7E20-071E-41CD-B4FE-47E9526091FB}" type="slidenum">
              <a:rPr lang="ko-KR" altLang="en-US" smtClean="0"/>
              <a:t>14</a:t>
            </a:fld>
            <a:endParaRPr lang="ko-KR" altLang="en-US"/>
          </a:p>
        </p:txBody>
      </p:sp>
      <p:graphicFrame>
        <p:nvGraphicFramePr>
          <p:cNvPr id="5" name="표 4"/>
          <p:cNvGraphicFramePr>
            <a:graphicFrameLocks noGrp="1"/>
          </p:cNvGraphicFramePr>
          <p:nvPr>
            <p:extLst>
              <p:ext uri="{D42A27DB-BD31-4B8C-83A1-F6EECF244321}">
                <p14:modId xmlns:p14="http://schemas.microsoft.com/office/powerpoint/2010/main" val="1558799731"/>
              </p:ext>
            </p:extLst>
          </p:nvPr>
        </p:nvGraphicFramePr>
        <p:xfrm>
          <a:off x="450167" y="1252027"/>
          <a:ext cx="10578905" cy="2501919"/>
        </p:xfrm>
        <a:graphic>
          <a:graphicData uri="http://schemas.openxmlformats.org/drawingml/2006/table">
            <a:tbl>
              <a:tblPr firstRow="1" firstCol="1" bandRow="1">
                <a:tableStyleId>{5C22544A-7EE6-4342-B048-85BDC9FD1C3A}</a:tableStyleId>
              </a:tblPr>
              <a:tblGrid>
                <a:gridCol w="4501661"/>
                <a:gridCol w="3097669"/>
                <a:gridCol w="2979575"/>
              </a:tblGrid>
              <a:tr h="370356">
                <a:tc>
                  <a:txBody>
                    <a:bodyPr/>
                    <a:lstStyle/>
                    <a:p>
                      <a:pPr algn="ctr" latinLnBrk="1">
                        <a:lnSpc>
                          <a:spcPct val="107000"/>
                        </a:lnSpc>
                        <a:spcAft>
                          <a:spcPts val="0"/>
                        </a:spcAft>
                      </a:pPr>
                      <a:r>
                        <a:rPr lang="en-US" sz="1500" kern="100" dirty="0">
                          <a:solidFill>
                            <a:schemeClr val="bg1"/>
                          </a:solidFill>
                          <a:effectLst/>
                          <a:latin typeface="Arial Unicode MS" panose="020B0604020202020204" pitchFamily="50" charset="-127"/>
                          <a:ea typeface="Arial Unicode MS" panose="020B0604020202020204" pitchFamily="50" charset="-127"/>
                          <a:cs typeface="Arial Unicode MS" panose="020B0604020202020204" pitchFamily="50" charset="-127"/>
                        </a:rPr>
                        <a:t>2015-2018 ASP-RI</a:t>
                      </a:r>
                      <a:endParaRPr lang="ko-KR" sz="1500" kern="100">
                        <a:solidFill>
                          <a:schemeClr val="bg1"/>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latinLnBrk="1">
                        <a:lnSpc>
                          <a:spcPct val="107000"/>
                        </a:lnSpc>
                        <a:spcAft>
                          <a:spcPts val="0"/>
                        </a:spcAft>
                      </a:pPr>
                      <a:r>
                        <a:rPr lang="en-US" sz="1500" kern="100" dirty="0">
                          <a:solidFill>
                            <a:schemeClr val="bg1"/>
                          </a:solidFill>
                          <a:effectLst/>
                          <a:latin typeface="Arial Unicode MS" panose="020B0604020202020204" pitchFamily="50" charset="-127"/>
                          <a:ea typeface="Arial Unicode MS" panose="020B0604020202020204" pitchFamily="50" charset="-127"/>
                          <a:cs typeface="Arial Unicode MS" panose="020B0604020202020204" pitchFamily="50" charset="-127"/>
                        </a:rPr>
                        <a:t>SDG (Goal)</a:t>
                      </a:r>
                      <a:endParaRPr lang="ko-KR" sz="1500" kern="100">
                        <a:solidFill>
                          <a:schemeClr val="bg1"/>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latinLnBrk="1">
                        <a:lnSpc>
                          <a:spcPct val="107000"/>
                        </a:lnSpc>
                        <a:spcAft>
                          <a:spcPts val="0"/>
                        </a:spcAft>
                      </a:pPr>
                      <a:r>
                        <a:rPr lang="en-US" sz="1500" kern="100" dirty="0">
                          <a:solidFill>
                            <a:schemeClr val="bg1"/>
                          </a:solidFill>
                          <a:effectLst/>
                          <a:latin typeface="Arial Unicode MS" panose="020B0604020202020204" pitchFamily="50" charset="-127"/>
                          <a:ea typeface="Arial Unicode MS" panose="020B0604020202020204" pitchFamily="50" charset="-127"/>
                          <a:cs typeface="Arial Unicode MS" panose="020B0604020202020204" pitchFamily="50" charset="-127"/>
                        </a:rPr>
                        <a:t>SDG (Target)</a:t>
                      </a:r>
                      <a:endParaRPr lang="ko-KR" sz="1500" kern="100">
                        <a:solidFill>
                          <a:schemeClr val="bg1"/>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r>
              <a:tr h="532891">
                <a:tc>
                  <a:txBody>
                    <a:bodyPr/>
                    <a:lstStyle/>
                    <a:p>
                      <a:pPr algn="just" latinLnBrk="1">
                        <a:lnSpc>
                          <a:spcPct val="107000"/>
                        </a:lnSpc>
                        <a:spcAft>
                          <a:spcPts val="0"/>
                        </a:spcAft>
                      </a:pPr>
                      <a:r>
                        <a:rPr lang="en-US" sz="1500" kern="100" dirty="0">
                          <a:solidFill>
                            <a:schemeClr val="tx1"/>
                          </a:solidFill>
                          <a:effectLst/>
                          <a:latin typeface="Arial Unicode MS" panose="020B0604020202020204" pitchFamily="50" charset="-127"/>
                          <a:ea typeface="Arial Unicode MS" panose="020B0604020202020204" pitchFamily="50" charset="-127"/>
                          <a:cs typeface="Arial Unicode MS" panose="020B0604020202020204" pitchFamily="50" charset="-127"/>
                        </a:rPr>
                        <a:t>1. Special Consideration for LDCs, SIIDS, LLDCs</a:t>
                      </a:r>
                      <a:endParaRPr lang="ko-KR" sz="1500" kern="100">
                        <a:solidFill>
                          <a:schemeClr val="tx1"/>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latinLnBrk="1">
                        <a:lnSpc>
                          <a:spcPct val="107000"/>
                        </a:lnSpc>
                        <a:spcAft>
                          <a:spcPts val="0"/>
                        </a:spcAft>
                      </a:pPr>
                      <a:r>
                        <a:rPr lang="en-US" sz="1500" kern="100" dirty="0">
                          <a:effectLst/>
                          <a:latin typeface="Arial Unicode MS" panose="020B0604020202020204" pitchFamily="50" charset="-127"/>
                          <a:ea typeface="Arial Unicode MS" panose="020B0604020202020204" pitchFamily="50" charset="-127"/>
                          <a:cs typeface="Arial Unicode MS" panose="020B0604020202020204" pitchFamily="50" charset="-127"/>
                        </a:rPr>
                        <a:t>Goal 3, Goal 4, Goal 7, Goal 9, </a:t>
                      </a:r>
                      <a:endParaRPr lang="ko-KR" sz="1500" kern="100">
                        <a:effectLst/>
                        <a:latin typeface="Arial Unicode MS" panose="020B0604020202020204" pitchFamily="50" charset="-127"/>
                        <a:ea typeface="Arial Unicode MS" panose="020B0604020202020204" pitchFamily="50" charset="-127"/>
                        <a:cs typeface="Arial Unicode MS" panose="020B0604020202020204" pitchFamily="50" charset="-127"/>
                      </a:endParaRPr>
                    </a:p>
                    <a:p>
                      <a:pPr algn="ctr" latinLnBrk="1">
                        <a:lnSpc>
                          <a:spcPct val="107000"/>
                        </a:lnSpc>
                        <a:spcAft>
                          <a:spcPts val="0"/>
                        </a:spcAft>
                      </a:pPr>
                      <a:r>
                        <a:rPr lang="en-US" sz="1500" kern="100" dirty="0">
                          <a:effectLst/>
                          <a:latin typeface="Arial Unicode MS" panose="020B0604020202020204" pitchFamily="50" charset="-127"/>
                          <a:ea typeface="Arial Unicode MS" panose="020B0604020202020204" pitchFamily="50" charset="-127"/>
                          <a:cs typeface="Arial Unicode MS" panose="020B0604020202020204" pitchFamily="50" charset="-127"/>
                        </a:rPr>
                        <a:t>Goal10, Goal 13, Goal17</a:t>
                      </a:r>
                      <a:endParaRPr lang="ko-KR" sz="1500" kern="10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lnSpc>
                          <a:spcPct val="107000"/>
                        </a:lnSpc>
                        <a:spcAft>
                          <a:spcPts val="0"/>
                        </a:spcAft>
                      </a:pPr>
                      <a:r>
                        <a:rPr lang="en-US" sz="1500" kern="100" dirty="0">
                          <a:effectLst/>
                          <a:latin typeface="Arial Unicode MS" panose="020B0604020202020204" pitchFamily="50" charset="-127"/>
                          <a:ea typeface="Arial Unicode MS" panose="020B0604020202020204" pitchFamily="50" charset="-127"/>
                          <a:cs typeface="Arial Unicode MS" panose="020B0604020202020204" pitchFamily="50" charset="-127"/>
                        </a:rPr>
                        <a:t>3.c, 4.b, 4.c, 7.b, 9.a, 10.b, 13.b</a:t>
                      </a:r>
                      <a:r>
                        <a:rPr lang="en-US" sz="1500" kern="10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 17.5</a:t>
                      </a:r>
                      <a:r>
                        <a:rPr lang="en-US" sz="1500" kern="100" dirty="0">
                          <a:effectLst/>
                          <a:latin typeface="Arial Unicode MS" panose="020B0604020202020204" pitchFamily="50" charset="-127"/>
                          <a:ea typeface="Arial Unicode MS" panose="020B0604020202020204" pitchFamily="50" charset="-127"/>
                          <a:cs typeface="Arial Unicode MS" panose="020B0604020202020204" pitchFamily="50" charset="-127"/>
                        </a:rPr>
                        <a:t>,  17.18</a:t>
                      </a:r>
                      <a:endParaRPr lang="ko-KR" sz="1500" kern="10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6445">
                <a:tc>
                  <a:txBody>
                    <a:bodyPr/>
                    <a:lstStyle/>
                    <a:p>
                      <a:pPr algn="just" latinLnBrk="1">
                        <a:lnSpc>
                          <a:spcPct val="107000"/>
                        </a:lnSpc>
                        <a:spcAft>
                          <a:spcPts val="0"/>
                        </a:spcAft>
                      </a:pPr>
                      <a:r>
                        <a:rPr lang="en-US" sz="1500" kern="100" dirty="0">
                          <a:solidFill>
                            <a:schemeClr val="tx1"/>
                          </a:solidFill>
                          <a:effectLst/>
                          <a:latin typeface="Arial Unicode MS" panose="020B0604020202020204" pitchFamily="50" charset="-127"/>
                          <a:ea typeface="Arial Unicode MS" panose="020B0604020202020204" pitchFamily="50" charset="-127"/>
                          <a:cs typeface="Arial Unicode MS" panose="020B0604020202020204" pitchFamily="50" charset="-127"/>
                        </a:rPr>
                        <a:t>2. Emergency telecommunications</a:t>
                      </a:r>
                      <a:endParaRPr lang="ko-KR" sz="1500" kern="100">
                        <a:solidFill>
                          <a:schemeClr val="tx1"/>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latinLnBrk="1">
                        <a:lnSpc>
                          <a:spcPct val="107000"/>
                        </a:lnSpc>
                        <a:spcAft>
                          <a:spcPts val="0"/>
                        </a:spcAft>
                      </a:pPr>
                      <a:r>
                        <a:rPr lang="en-US" sz="1500" kern="100" dirty="0">
                          <a:effectLst/>
                          <a:latin typeface="Arial Unicode MS" panose="020B0604020202020204" pitchFamily="50" charset="-127"/>
                          <a:ea typeface="Arial Unicode MS" panose="020B0604020202020204" pitchFamily="50" charset="-127"/>
                          <a:cs typeface="Arial Unicode MS" panose="020B0604020202020204" pitchFamily="50" charset="-127"/>
                        </a:rPr>
                        <a:t>Goal 11, Goal 13</a:t>
                      </a:r>
                      <a:endParaRPr lang="ko-KR" sz="1500" kern="10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lnSpc>
                          <a:spcPct val="107000"/>
                        </a:lnSpc>
                        <a:spcAft>
                          <a:spcPts val="0"/>
                        </a:spcAft>
                      </a:pPr>
                      <a:r>
                        <a:rPr lang="en-US" sz="1500" kern="100">
                          <a:effectLst/>
                          <a:latin typeface="Arial Unicode MS" panose="020B0604020202020204" pitchFamily="50" charset="-127"/>
                          <a:ea typeface="Arial Unicode MS" panose="020B0604020202020204" pitchFamily="50" charset="-127"/>
                          <a:cs typeface="Arial Unicode MS" panose="020B0604020202020204" pitchFamily="50" charset="-127"/>
                        </a:rPr>
                        <a:t>11.5, 11b, 13.1, 13.3</a:t>
                      </a:r>
                      <a:endParaRPr lang="ko-KR" sz="1500" kern="10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6445">
                <a:tc>
                  <a:txBody>
                    <a:bodyPr/>
                    <a:lstStyle/>
                    <a:p>
                      <a:pPr algn="just" latinLnBrk="1">
                        <a:lnSpc>
                          <a:spcPct val="107000"/>
                        </a:lnSpc>
                        <a:spcAft>
                          <a:spcPts val="0"/>
                        </a:spcAft>
                      </a:pPr>
                      <a:r>
                        <a:rPr lang="en-US" sz="1500" kern="100" dirty="0">
                          <a:solidFill>
                            <a:schemeClr val="tx1"/>
                          </a:solidFill>
                          <a:effectLst/>
                          <a:latin typeface="Arial Unicode MS" panose="020B0604020202020204" pitchFamily="50" charset="-127"/>
                          <a:ea typeface="Arial Unicode MS" panose="020B0604020202020204" pitchFamily="50" charset="-127"/>
                          <a:cs typeface="Arial Unicode MS" panose="020B0604020202020204" pitchFamily="50" charset="-127"/>
                        </a:rPr>
                        <a:t>3. Harnessing the benefits of new technologies  </a:t>
                      </a:r>
                      <a:endParaRPr lang="ko-KR" sz="1500" kern="100">
                        <a:solidFill>
                          <a:schemeClr val="tx1"/>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latinLnBrk="1">
                        <a:lnSpc>
                          <a:spcPct val="107000"/>
                        </a:lnSpc>
                        <a:spcAft>
                          <a:spcPts val="0"/>
                        </a:spcAft>
                      </a:pPr>
                      <a:r>
                        <a:rPr lang="en-US" sz="1500" kern="100" dirty="0">
                          <a:effectLst/>
                          <a:latin typeface="Arial Unicode MS" panose="020B0604020202020204" pitchFamily="50" charset="-127"/>
                          <a:ea typeface="Arial Unicode MS" panose="020B0604020202020204" pitchFamily="50" charset="-127"/>
                          <a:cs typeface="Arial Unicode MS" panose="020B0604020202020204" pitchFamily="50" charset="-127"/>
                        </a:rPr>
                        <a:t>Goal 1, Goal 5, Goal 9</a:t>
                      </a:r>
                      <a:endParaRPr lang="ko-KR" sz="1500" kern="10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lnSpc>
                          <a:spcPct val="107000"/>
                        </a:lnSpc>
                        <a:spcAft>
                          <a:spcPts val="0"/>
                        </a:spcAft>
                      </a:pPr>
                      <a:r>
                        <a:rPr lang="en-US" sz="1500" kern="100">
                          <a:effectLst/>
                          <a:latin typeface="Arial Unicode MS" panose="020B0604020202020204" pitchFamily="50" charset="-127"/>
                          <a:ea typeface="Arial Unicode MS" panose="020B0604020202020204" pitchFamily="50" charset="-127"/>
                          <a:cs typeface="Arial Unicode MS" panose="020B0604020202020204" pitchFamily="50" charset="-127"/>
                        </a:rPr>
                        <a:t>1.4, 5.b. 9.5</a:t>
                      </a:r>
                      <a:endParaRPr lang="ko-KR" sz="1500" kern="10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2891">
                <a:tc>
                  <a:txBody>
                    <a:bodyPr/>
                    <a:lstStyle/>
                    <a:p>
                      <a:pPr marL="133985" indent="-133985" algn="just" latinLnBrk="1">
                        <a:lnSpc>
                          <a:spcPct val="107000"/>
                        </a:lnSpc>
                        <a:spcAft>
                          <a:spcPts val="0"/>
                        </a:spcAft>
                      </a:pPr>
                      <a:r>
                        <a:rPr lang="en-US" sz="1500" kern="100" dirty="0">
                          <a:solidFill>
                            <a:schemeClr val="tx1"/>
                          </a:solidFill>
                          <a:effectLst/>
                          <a:latin typeface="Arial Unicode MS" panose="020B0604020202020204" pitchFamily="50" charset="-127"/>
                          <a:ea typeface="Arial Unicode MS" panose="020B0604020202020204" pitchFamily="50" charset="-127"/>
                          <a:cs typeface="Arial Unicode MS" panose="020B0604020202020204" pitchFamily="50" charset="-127"/>
                        </a:rPr>
                        <a:t>4. Development of Broadband access and adoption of broadband </a:t>
                      </a:r>
                      <a:endParaRPr lang="ko-KR" sz="1500" kern="100">
                        <a:solidFill>
                          <a:schemeClr val="tx1"/>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latinLnBrk="1">
                        <a:lnSpc>
                          <a:spcPct val="107000"/>
                        </a:lnSpc>
                        <a:spcAft>
                          <a:spcPts val="0"/>
                        </a:spcAft>
                      </a:pPr>
                      <a:r>
                        <a:rPr lang="en-US" sz="1500" kern="100" dirty="0">
                          <a:effectLst/>
                          <a:latin typeface="Arial Unicode MS" panose="020B0604020202020204" pitchFamily="50" charset="-127"/>
                          <a:ea typeface="Arial Unicode MS" panose="020B0604020202020204" pitchFamily="50" charset="-127"/>
                          <a:cs typeface="Arial Unicode MS" panose="020B0604020202020204" pitchFamily="50" charset="-127"/>
                        </a:rPr>
                        <a:t>Goal 9</a:t>
                      </a:r>
                      <a:endParaRPr lang="ko-KR" sz="1500" kern="10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lnSpc>
                          <a:spcPct val="107000"/>
                        </a:lnSpc>
                        <a:spcAft>
                          <a:spcPts val="0"/>
                        </a:spcAft>
                      </a:pPr>
                      <a:r>
                        <a:rPr lang="en-US" sz="1500" kern="100" dirty="0">
                          <a:effectLst/>
                          <a:latin typeface="Arial Unicode MS" panose="020B0604020202020204" pitchFamily="50" charset="-127"/>
                          <a:ea typeface="Arial Unicode MS" panose="020B0604020202020204" pitchFamily="50" charset="-127"/>
                          <a:cs typeface="Arial Unicode MS" panose="020B0604020202020204" pitchFamily="50" charset="-127"/>
                        </a:rPr>
                        <a:t>9.1, 9.c </a:t>
                      </a:r>
                      <a:endParaRPr lang="ko-KR" sz="1500" kern="10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2891">
                <a:tc>
                  <a:txBody>
                    <a:bodyPr/>
                    <a:lstStyle/>
                    <a:p>
                      <a:pPr indent="-635" algn="just" latinLnBrk="1">
                        <a:lnSpc>
                          <a:spcPct val="107000"/>
                        </a:lnSpc>
                        <a:spcAft>
                          <a:spcPts val="0"/>
                        </a:spcAft>
                      </a:pPr>
                      <a:r>
                        <a:rPr lang="en-US" sz="1500" kern="100" dirty="0">
                          <a:solidFill>
                            <a:schemeClr val="tx1"/>
                          </a:solidFill>
                          <a:effectLst/>
                          <a:latin typeface="Arial Unicode MS" panose="020B0604020202020204" pitchFamily="50" charset="-127"/>
                          <a:ea typeface="Arial Unicode MS" panose="020B0604020202020204" pitchFamily="50" charset="-127"/>
                          <a:cs typeface="Arial Unicode MS" panose="020B0604020202020204" pitchFamily="50" charset="-127"/>
                        </a:rPr>
                        <a:t>5. Policy and regulation</a:t>
                      </a:r>
                      <a:endParaRPr lang="ko-KR" sz="1500" kern="100">
                        <a:solidFill>
                          <a:schemeClr val="tx1"/>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latinLnBrk="1">
                        <a:lnSpc>
                          <a:spcPct val="107000"/>
                        </a:lnSpc>
                        <a:spcAft>
                          <a:spcPts val="0"/>
                        </a:spcAft>
                      </a:pPr>
                      <a:r>
                        <a:rPr lang="en-US" sz="1500" kern="100" dirty="0">
                          <a:effectLst/>
                          <a:latin typeface="Arial Unicode MS" panose="020B0604020202020204" pitchFamily="50" charset="-127"/>
                          <a:ea typeface="Arial Unicode MS" panose="020B0604020202020204" pitchFamily="50" charset="-127"/>
                          <a:cs typeface="Arial Unicode MS" panose="020B0604020202020204" pitchFamily="50" charset="-127"/>
                        </a:rPr>
                        <a:t>Goal 1, Goal 16, Goal 17</a:t>
                      </a:r>
                      <a:endParaRPr lang="ko-KR" sz="1500" kern="10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lnSpc>
                          <a:spcPct val="107000"/>
                        </a:lnSpc>
                        <a:spcAft>
                          <a:spcPts val="0"/>
                        </a:spcAft>
                      </a:pPr>
                      <a:r>
                        <a:rPr lang="en-US" sz="1500" kern="100" dirty="0">
                          <a:effectLst/>
                          <a:latin typeface="Arial Unicode MS" panose="020B0604020202020204" pitchFamily="50" charset="-127"/>
                          <a:ea typeface="Arial Unicode MS" panose="020B0604020202020204" pitchFamily="50" charset="-127"/>
                          <a:cs typeface="Arial Unicode MS" panose="020B0604020202020204" pitchFamily="50" charset="-127"/>
                        </a:rPr>
                        <a:t>1.b, 16.b, 17.6, 17.3, 17.14. </a:t>
                      </a:r>
                      <a:r>
                        <a:rPr lang="en-US" sz="1500" kern="10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       17.15</a:t>
                      </a:r>
                      <a:r>
                        <a:rPr lang="en-US" sz="1500" kern="100" dirty="0">
                          <a:effectLst/>
                          <a:latin typeface="Arial Unicode MS" panose="020B0604020202020204" pitchFamily="50" charset="-127"/>
                          <a:ea typeface="Arial Unicode MS" panose="020B0604020202020204" pitchFamily="50" charset="-127"/>
                          <a:cs typeface="Arial Unicode MS" panose="020B0604020202020204" pitchFamily="50" charset="-127"/>
                        </a:rPr>
                        <a:t>, 17.16, 17.17 </a:t>
                      </a:r>
                      <a:endParaRPr lang="ko-KR" sz="1500" kern="10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제목 1"/>
          <p:cNvSpPr>
            <a:spLocks noGrp="1"/>
          </p:cNvSpPr>
          <p:nvPr>
            <p:ph type="title"/>
          </p:nvPr>
        </p:nvSpPr>
        <p:spPr>
          <a:xfrm>
            <a:off x="381000" y="285751"/>
            <a:ext cx="10515600" cy="790574"/>
          </a:xfrm>
        </p:spPr>
        <p:txBody>
          <a:bodyPr>
            <a:noAutofit/>
          </a:bodyPr>
          <a:lstStyle/>
          <a:p>
            <a:r>
              <a:rPr lang="en-US" altLang="ko-KR" sz="3000" b="1" dirty="0" smtClean="0"/>
              <a:t>4. RIs for SDGs</a:t>
            </a:r>
            <a:endParaRPr lang="ko-KR" altLang="en-US" sz="3000" b="1" dirty="0"/>
          </a:p>
        </p:txBody>
      </p:sp>
      <p:graphicFrame>
        <p:nvGraphicFramePr>
          <p:cNvPr id="9" name="표 8"/>
          <p:cNvGraphicFramePr>
            <a:graphicFrameLocks noGrp="1"/>
          </p:cNvGraphicFramePr>
          <p:nvPr>
            <p:extLst>
              <p:ext uri="{D42A27DB-BD31-4B8C-83A1-F6EECF244321}">
                <p14:modId xmlns:p14="http://schemas.microsoft.com/office/powerpoint/2010/main" val="495322292"/>
              </p:ext>
            </p:extLst>
          </p:nvPr>
        </p:nvGraphicFramePr>
        <p:xfrm>
          <a:off x="454851" y="3929648"/>
          <a:ext cx="10574220" cy="2302341"/>
        </p:xfrm>
        <a:graphic>
          <a:graphicData uri="http://schemas.openxmlformats.org/drawingml/2006/table">
            <a:tbl>
              <a:tblPr firstRow="1" firstCol="1" bandRow="1"/>
              <a:tblGrid>
                <a:gridCol w="605894"/>
                <a:gridCol w="578679"/>
                <a:gridCol w="579395"/>
                <a:gridCol w="579395"/>
                <a:gridCol w="579395"/>
                <a:gridCol w="579395"/>
                <a:gridCol w="578679"/>
                <a:gridCol w="579395"/>
                <a:gridCol w="579395"/>
                <a:gridCol w="579395"/>
                <a:gridCol w="579395"/>
                <a:gridCol w="579395"/>
                <a:gridCol w="578679"/>
                <a:gridCol w="579395"/>
                <a:gridCol w="579395"/>
                <a:gridCol w="579395"/>
                <a:gridCol w="691296"/>
                <a:gridCol w="588253"/>
              </a:tblGrid>
              <a:tr h="551162">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solidFill>
                            <a:srgbClr val="FFFFFF"/>
                          </a:solidFill>
                          <a:effectLst/>
                          <a:latin typeface="Arial Unicode MS" panose="020B0604020202020204" pitchFamily="50" charset="-127"/>
                          <a:ea typeface="맑은 고딕" panose="020B0503020000020004" pitchFamily="50" charset="-127"/>
                          <a:cs typeface="Times New Roman" panose="02020603050405020304" pitchFamily="18" charset="0"/>
                        </a:rPr>
                        <a:t>SDG1</a:t>
                      </a:r>
                      <a:endParaRPr lang="ko-KR" sz="105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latinLnBrk="1">
                        <a:lnSpc>
                          <a:spcPct val="115000"/>
                        </a:lnSpc>
                        <a:spcAft>
                          <a:spcPts val="800"/>
                        </a:spcAft>
                      </a:pPr>
                      <a:r>
                        <a:rPr lang="en-US" sz="1000" b="1" kern="100" dirty="0">
                          <a:solidFill>
                            <a:srgbClr val="FFFFFF"/>
                          </a:solidFill>
                          <a:effectLst/>
                          <a:latin typeface="Arial Unicode MS" panose="020B0604020202020204" pitchFamily="50" charset="-127"/>
                          <a:ea typeface="맑은 고딕" panose="020B0503020000020004" pitchFamily="50" charset="-127"/>
                          <a:cs typeface="Times New Roman" panose="02020603050405020304" pitchFamily="18" charset="0"/>
                        </a:rPr>
                        <a:t>SDG2</a:t>
                      </a:r>
                      <a:endParaRPr lang="ko-KR" sz="105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latinLnBrk="1">
                        <a:lnSpc>
                          <a:spcPct val="115000"/>
                        </a:lnSpc>
                        <a:spcAft>
                          <a:spcPts val="800"/>
                        </a:spcAft>
                      </a:pPr>
                      <a:r>
                        <a:rPr lang="en-US" sz="1000" b="1" kern="100" dirty="0">
                          <a:solidFill>
                            <a:srgbClr val="FFFFFF"/>
                          </a:solidFill>
                          <a:effectLst/>
                          <a:latin typeface="Arial Unicode MS" panose="020B0604020202020204" pitchFamily="50" charset="-127"/>
                          <a:ea typeface="맑은 고딕" panose="020B0503020000020004" pitchFamily="50" charset="-127"/>
                          <a:cs typeface="Times New Roman" panose="02020603050405020304" pitchFamily="18" charset="0"/>
                        </a:rPr>
                        <a:t>SDG3</a:t>
                      </a:r>
                      <a:endParaRPr lang="ko-KR" sz="105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latinLnBrk="1">
                        <a:lnSpc>
                          <a:spcPct val="115000"/>
                        </a:lnSpc>
                        <a:spcAft>
                          <a:spcPts val="800"/>
                        </a:spcAft>
                      </a:pPr>
                      <a:r>
                        <a:rPr lang="en-US" sz="1000" b="1" kern="100" dirty="0">
                          <a:solidFill>
                            <a:srgbClr val="FFFFFF"/>
                          </a:solidFill>
                          <a:effectLst/>
                          <a:latin typeface="Arial Unicode MS" panose="020B0604020202020204" pitchFamily="50" charset="-127"/>
                          <a:ea typeface="맑은 고딕" panose="020B0503020000020004" pitchFamily="50" charset="-127"/>
                          <a:cs typeface="Times New Roman" panose="02020603050405020304" pitchFamily="18" charset="0"/>
                        </a:rPr>
                        <a:t>SDG4</a:t>
                      </a:r>
                      <a:endParaRPr lang="ko-KR" sz="105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latinLnBrk="1">
                        <a:lnSpc>
                          <a:spcPct val="115000"/>
                        </a:lnSpc>
                        <a:spcAft>
                          <a:spcPts val="800"/>
                        </a:spcAft>
                      </a:pPr>
                      <a:r>
                        <a:rPr lang="en-US" sz="1000" b="1" kern="100" dirty="0">
                          <a:solidFill>
                            <a:srgbClr val="FFFFFF"/>
                          </a:solidFill>
                          <a:effectLst/>
                          <a:latin typeface="Arial Unicode MS" panose="020B0604020202020204" pitchFamily="50" charset="-127"/>
                          <a:ea typeface="맑은 고딕" panose="020B0503020000020004" pitchFamily="50" charset="-127"/>
                          <a:cs typeface="Times New Roman" panose="02020603050405020304" pitchFamily="18" charset="0"/>
                        </a:rPr>
                        <a:t>SDG5</a:t>
                      </a:r>
                      <a:endParaRPr lang="ko-KR" sz="105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latinLnBrk="1">
                        <a:lnSpc>
                          <a:spcPct val="115000"/>
                        </a:lnSpc>
                        <a:spcAft>
                          <a:spcPts val="800"/>
                        </a:spcAft>
                      </a:pPr>
                      <a:r>
                        <a:rPr lang="en-US" sz="1000" b="1" kern="100" dirty="0">
                          <a:solidFill>
                            <a:srgbClr val="FFFFFF"/>
                          </a:solidFill>
                          <a:effectLst/>
                          <a:latin typeface="Arial Unicode MS" panose="020B0604020202020204" pitchFamily="50" charset="-127"/>
                          <a:ea typeface="맑은 고딕" panose="020B0503020000020004" pitchFamily="50" charset="-127"/>
                          <a:cs typeface="Times New Roman" panose="02020603050405020304" pitchFamily="18" charset="0"/>
                        </a:rPr>
                        <a:t>SDG6</a:t>
                      </a:r>
                      <a:endParaRPr lang="ko-KR" sz="105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latinLnBrk="1">
                        <a:lnSpc>
                          <a:spcPct val="115000"/>
                        </a:lnSpc>
                        <a:spcAft>
                          <a:spcPts val="800"/>
                        </a:spcAft>
                      </a:pPr>
                      <a:r>
                        <a:rPr lang="en-US" sz="1000" b="1" kern="100" dirty="0">
                          <a:solidFill>
                            <a:srgbClr val="FFFFFF"/>
                          </a:solidFill>
                          <a:effectLst/>
                          <a:latin typeface="Arial Unicode MS" panose="020B0604020202020204" pitchFamily="50" charset="-127"/>
                          <a:ea typeface="맑은 고딕" panose="020B0503020000020004" pitchFamily="50" charset="-127"/>
                          <a:cs typeface="Times New Roman" panose="02020603050405020304" pitchFamily="18" charset="0"/>
                        </a:rPr>
                        <a:t>SDG7</a:t>
                      </a:r>
                      <a:endParaRPr lang="ko-KR" sz="105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latinLnBrk="1">
                        <a:lnSpc>
                          <a:spcPct val="115000"/>
                        </a:lnSpc>
                        <a:spcAft>
                          <a:spcPts val="800"/>
                        </a:spcAft>
                      </a:pPr>
                      <a:r>
                        <a:rPr lang="en-US" sz="1000" b="1" kern="100" dirty="0">
                          <a:solidFill>
                            <a:srgbClr val="FFFFFF"/>
                          </a:solidFill>
                          <a:effectLst/>
                          <a:latin typeface="Arial Unicode MS" panose="020B0604020202020204" pitchFamily="50" charset="-127"/>
                          <a:ea typeface="맑은 고딕" panose="020B0503020000020004" pitchFamily="50" charset="-127"/>
                          <a:cs typeface="Times New Roman" panose="02020603050405020304" pitchFamily="18" charset="0"/>
                        </a:rPr>
                        <a:t>SDG8</a:t>
                      </a:r>
                      <a:endParaRPr lang="ko-KR" sz="105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latinLnBrk="1">
                        <a:lnSpc>
                          <a:spcPct val="115000"/>
                        </a:lnSpc>
                        <a:spcAft>
                          <a:spcPts val="800"/>
                        </a:spcAft>
                      </a:pPr>
                      <a:r>
                        <a:rPr lang="en-US" sz="1000" b="1" kern="100" dirty="0">
                          <a:solidFill>
                            <a:srgbClr val="FFFFFF"/>
                          </a:solidFill>
                          <a:effectLst/>
                          <a:latin typeface="Arial Unicode MS" panose="020B0604020202020204" pitchFamily="50" charset="-127"/>
                          <a:ea typeface="맑은 고딕" panose="020B0503020000020004" pitchFamily="50" charset="-127"/>
                          <a:cs typeface="Times New Roman" panose="02020603050405020304" pitchFamily="18" charset="0"/>
                        </a:rPr>
                        <a:t>SDG9</a:t>
                      </a:r>
                      <a:endParaRPr lang="ko-KR" sz="105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latinLnBrk="1">
                        <a:lnSpc>
                          <a:spcPct val="115000"/>
                        </a:lnSpc>
                        <a:spcAft>
                          <a:spcPts val="800"/>
                        </a:spcAft>
                      </a:pPr>
                      <a:r>
                        <a:rPr lang="en-US" sz="1000" b="1" kern="100" dirty="0">
                          <a:solidFill>
                            <a:srgbClr val="FFFFFF"/>
                          </a:solidFill>
                          <a:effectLst/>
                          <a:latin typeface="Arial Unicode MS" panose="020B0604020202020204" pitchFamily="50" charset="-127"/>
                          <a:ea typeface="맑은 고딕" panose="020B0503020000020004" pitchFamily="50" charset="-127"/>
                          <a:cs typeface="Times New Roman" panose="02020603050405020304" pitchFamily="18" charset="0"/>
                        </a:rPr>
                        <a:t>SDG10</a:t>
                      </a:r>
                      <a:endParaRPr lang="ko-KR" sz="105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latinLnBrk="1">
                        <a:lnSpc>
                          <a:spcPct val="115000"/>
                        </a:lnSpc>
                        <a:spcAft>
                          <a:spcPts val="800"/>
                        </a:spcAft>
                      </a:pPr>
                      <a:r>
                        <a:rPr lang="en-US" sz="1000" b="1" kern="100" dirty="0">
                          <a:solidFill>
                            <a:srgbClr val="FFFFFF"/>
                          </a:solidFill>
                          <a:effectLst/>
                          <a:latin typeface="Arial Unicode MS" panose="020B0604020202020204" pitchFamily="50" charset="-127"/>
                          <a:ea typeface="맑은 고딕" panose="020B0503020000020004" pitchFamily="50" charset="-127"/>
                          <a:cs typeface="Times New Roman" panose="02020603050405020304" pitchFamily="18" charset="0"/>
                        </a:rPr>
                        <a:t>SDG11</a:t>
                      </a:r>
                      <a:endParaRPr lang="ko-KR" sz="105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latinLnBrk="1">
                        <a:lnSpc>
                          <a:spcPct val="115000"/>
                        </a:lnSpc>
                        <a:spcAft>
                          <a:spcPts val="800"/>
                        </a:spcAft>
                      </a:pPr>
                      <a:r>
                        <a:rPr lang="en-US" sz="1000" b="1" kern="100" dirty="0">
                          <a:solidFill>
                            <a:srgbClr val="FFFFFF"/>
                          </a:solidFill>
                          <a:effectLst/>
                          <a:latin typeface="Arial Unicode MS" panose="020B0604020202020204" pitchFamily="50" charset="-127"/>
                          <a:ea typeface="맑은 고딕" panose="020B0503020000020004" pitchFamily="50" charset="-127"/>
                          <a:cs typeface="Times New Roman" panose="02020603050405020304" pitchFamily="18" charset="0"/>
                        </a:rPr>
                        <a:t>SDG12</a:t>
                      </a:r>
                      <a:endParaRPr lang="ko-KR" sz="105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latinLnBrk="1">
                        <a:lnSpc>
                          <a:spcPct val="115000"/>
                        </a:lnSpc>
                        <a:spcAft>
                          <a:spcPts val="800"/>
                        </a:spcAft>
                      </a:pPr>
                      <a:r>
                        <a:rPr lang="en-US" sz="1000" b="1" kern="100" dirty="0">
                          <a:solidFill>
                            <a:srgbClr val="FFFFFF"/>
                          </a:solidFill>
                          <a:effectLst/>
                          <a:latin typeface="Arial Unicode MS" panose="020B0604020202020204" pitchFamily="50" charset="-127"/>
                          <a:ea typeface="맑은 고딕" panose="020B0503020000020004" pitchFamily="50" charset="-127"/>
                          <a:cs typeface="Times New Roman" panose="02020603050405020304" pitchFamily="18" charset="0"/>
                        </a:rPr>
                        <a:t>SDG13</a:t>
                      </a:r>
                      <a:endParaRPr lang="ko-KR" sz="105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latinLnBrk="1">
                        <a:lnSpc>
                          <a:spcPct val="115000"/>
                        </a:lnSpc>
                        <a:spcAft>
                          <a:spcPts val="800"/>
                        </a:spcAft>
                      </a:pPr>
                      <a:r>
                        <a:rPr lang="en-US" sz="1000" b="1" kern="100" dirty="0">
                          <a:solidFill>
                            <a:srgbClr val="FFFFFF"/>
                          </a:solidFill>
                          <a:effectLst/>
                          <a:latin typeface="Arial Unicode MS" panose="020B0604020202020204" pitchFamily="50" charset="-127"/>
                          <a:ea typeface="맑은 고딕" panose="020B0503020000020004" pitchFamily="50" charset="-127"/>
                          <a:cs typeface="Times New Roman" panose="02020603050405020304" pitchFamily="18" charset="0"/>
                        </a:rPr>
                        <a:t>SDG14</a:t>
                      </a:r>
                      <a:endParaRPr lang="ko-KR" sz="105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latinLnBrk="1">
                        <a:lnSpc>
                          <a:spcPct val="115000"/>
                        </a:lnSpc>
                        <a:spcAft>
                          <a:spcPts val="800"/>
                        </a:spcAft>
                      </a:pPr>
                      <a:r>
                        <a:rPr lang="en-US" sz="1000" b="1" kern="100" dirty="0">
                          <a:solidFill>
                            <a:srgbClr val="FFFFFF"/>
                          </a:solidFill>
                          <a:effectLst/>
                          <a:latin typeface="Arial Unicode MS" panose="020B0604020202020204" pitchFamily="50" charset="-127"/>
                          <a:ea typeface="맑은 고딕" panose="020B0503020000020004" pitchFamily="50" charset="-127"/>
                          <a:cs typeface="Times New Roman" panose="02020603050405020304" pitchFamily="18" charset="0"/>
                        </a:rPr>
                        <a:t>SDG15</a:t>
                      </a:r>
                      <a:endParaRPr lang="ko-KR" sz="105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latinLnBrk="1">
                        <a:lnSpc>
                          <a:spcPct val="115000"/>
                        </a:lnSpc>
                        <a:spcAft>
                          <a:spcPts val="800"/>
                        </a:spcAft>
                      </a:pPr>
                      <a:r>
                        <a:rPr lang="en-US" sz="1000" b="1" kern="100" dirty="0">
                          <a:solidFill>
                            <a:srgbClr val="FFFFFF"/>
                          </a:solidFill>
                          <a:effectLst/>
                          <a:latin typeface="Arial Unicode MS" panose="020B0604020202020204" pitchFamily="50" charset="-127"/>
                          <a:ea typeface="맑은 고딕" panose="020B0503020000020004" pitchFamily="50" charset="-127"/>
                          <a:cs typeface="Times New Roman" panose="02020603050405020304" pitchFamily="18" charset="0"/>
                        </a:rPr>
                        <a:t>SDG16</a:t>
                      </a:r>
                      <a:endParaRPr lang="ko-KR" sz="105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latinLnBrk="1">
                        <a:lnSpc>
                          <a:spcPct val="115000"/>
                        </a:lnSpc>
                        <a:spcAft>
                          <a:spcPts val="800"/>
                        </a:spcAft>
                      </a:pPr>
                      <a:r>
                        <a:rPr lang="en-US" sz="1000" b="1" kern="100" dirty="0">
                          <a:solidFill>
                            <a:srgbClr val="FFFFFF"/>
                          </a:solidFill>
                          <a:effectLst/>
                          <a:latin typeface="Arial Unicode MS" panose="020B0604020202020204" pitchFamily="50" charset="-127"/>
                          <a:ea typeface="맑은 고딕" panose="020B0503020000020004" pitchFamily="50" charset="-127"/>
                          <a:cs typeface="Times New Roman" panose="02020603050405020304" pitchFamily="18" charset="0"/>
                        </a:rPr>
                        <a:t>SDG17</a:t>
                      </a:r>
                      <a:endParaRPr lang="ko-KR" sz="105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r>
              <a:tr h="332869">
                <a:tc>
                  <a:txBody>
                    <a:bodyPr/>
                    <a:lstStyle/>
                    <a:p>
                      <a:pPr algn="ctr" latinLnBrk="1">
                        <a:lnSpc>
                          <a:spcPct val="115000"/>
                        </a:lnSpc>
                        <a:spcAft>
                          <a:spcPts val="800"/>
                        </a:spcAft>
                      </a:pPr>
                      <a:r>
                        <a:rPr lang="en-US" sz="1200" b="1" kern="100" baseline="0" dirty="0">
                          <a:solidFill>
                            <a:schemeClr val="bg1"/>
                          </a:solidFill>
                          <a:effectLst/>
                          <a:latin typeface="Arial Unicode MS" panose="020B0604020202020204" pitchFamily="50" charset="-127"/>
                          <a:ea typeface="맑은 고딕" panose="020B0503020000020004" pitchFamily="50" charset="-127"/>
                          <a:cs typeface="Times New Roman" panose="02020603050405020304" pitchFamily="18" charset="0"/>
                        </a:rPr>
                        <a:t>RI 1</a:t>
                      </a:r>
                      <a:endParaRPr lang="ko-KR" sz="1200" kern="100" baseline="0">
                        <a:solidFill>
                          <a:schemeClr val="bg1"/>
                        </a:solidFill>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332869">
                <a:tc>
                  <a:txBody>
                    <a:bodyPr/>
                    <a:lstStyle/>
                    <a:p>
                      <a:pPr algn="ctr" latinLnBrk="1">
                        <a:lnSpc>
                          <a:spcPct val="115000"/>
                        </a:lnSpc>
                        <a:spcAft>
                          <a:spcPts val="800"/>
                        </a:spcAft>
                      </a:pPr>
                      <a:r>
                        <a:rPr lang="en-US" sz="1200" b="1" kern="100" baseline="0" dirty="0">
                          <a:solidFill>
                            <a:schemeClr val="bg1"/>
                          </a:solidFill>
                          <a:effectLst/>
                          <a:latin typeface="Arial Unicode MS" panose="020B0604020202020204" pitchFamily="50" charset="-127"/>
                          <a:ea typeface="맑은 고딕" panose="020B0503020000020004" pitchFamily="50" charset="-127"/>
                          <a:cs typeface="Times New Roman" panose="02020603050405020304" pitchFamily="18" charset="0"/>
                        </a:rPr>
                        <a:t>RI 2</a:t>
                      </a:r>
                      <a:endParaRPr lang="ko-KR" sz="1200" kern="100" baseline="0">
                        <a:solidFill>
                          <a:schemeClr val="bg1"/>
                        </a:solidFill>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1613">
                <a:tc>
                  <a:txBody>
                    <a:bodyPr/>
                    <a:lstStyle/>
                    <a:p>
                      <a:pPr algn="ctr" latinLnBrk="1">
                        <a:lnSpc>
                          <a:spcPct val="115000"/>
                        </a:lnSpc>
                        <a:spcAft>
                          <a:spcPts val="800"/>
                        </a:spcAft>
                      </a:pPr>
                      <a:r>
                        <a:rPr lang="en-US" sz="1200" b="1" kern="100" baseline="0" dirty="0">
                          <a:solidFill>
                            <a:schemeClr val="bg1"/>
                          </a:solidFill>
                          <a:effectLst/>
                          <a:latin typeface="Arial Unicode MS" panose="020B0604020202020204" pitchFamily="50" charset="-127"/>
                          <a:ea typeface="맑은 고딕" panose="020B0503020000020004" pitchFamily="50" charset="-127"/>
                          <a:cs typeface="Times New Roman" panose="02020603050405020304" pitchFamily="18" charset="0"/>
                        </a:rPr>
                        <a:t>RI 3</a:t>
                      </a:r>
                      <a:endParaRPr lang="ko-KR" sz="1200" kern="100" baseline="0">
                        <a:solidFill>
                          <a:schemeClr val="bg1"/>
                        </a:solidFill>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869">
                <a:tc>
                  <a:txBody>
                    <a:bodyPr/>
                    <a:lstStyle/>
                    <a:p>
                      <a:pPr algn="ctr" latinLnBrk="1">
                        <a:lnSpc>
                          <a:spcPct val="115000"/>
                        </a:lnSpc>
                        <a:spcAft>
                          <a:spcPts val="800"/>
                        </a:spcAft>
                      </a:pPr>
                      <a:r>
                        <a:rPr lang="en-US" sz="1200" b="1" kern="100" baseline="0" dirty="0">
                          <a:solidFill>
                            <a:schemeClr val="bg1"/>
                          </a:solidFill>
                          <a:effectLst/>
                          <a:latin typeface="Arial Unicode MS" panose="020B0604020202020204" pitchFamily="50" charset="-127"/>
                          <a:ea typeface="맑은 고딕" panose="020B0503020000020004" pitchFamily="50" charset="-127"/>
                          <a:cs typeface="Times New Roman" panose="02020603050405020304" pitchFamily="18" charset="0"/>
                        </a:rPr>
                        <a:t>RI 4</a:t>
                      </a:r>
                      <a:endParaRPr lang="ko-KR" sz="1200" kern="100" baseline="0">
                        <a:solidFill>
                          <a:schemeClr val="bg1"/>
                        </a:solidFill>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959">
                <a:tc>
                  <a:txBody>
                    <a:bodyPr/>
                    <a:lstStyle/>
                    <a:p>
                      <a:pPr algn="ctr" latinLnBrk="1">
                        <a:lnSpc>
                          <a:spcPct val="115000"/>
                        </a:lnSpc>
                        <a:spcAft>
                          <a:spcPts val="800"/>
                        </a:spcAft>
                      </a:pPr>
                      <a:r>
                        <a:rPr lang="en-US" sz="1200" b="1" kern="100" baseline="0" dirty="0">
                          <a:solidFill>
                            <a:schemeClr val="bg1"/>
                          </a:solidFill>
                          <a:effectLst/>
                          <a:latin typeface="Arial Unicode MS" panose="020B0604020202020204" pitchFamily="50" charset="-127"/>
                          <a:ea typeface="맑은 고딕" panose="020B0503020000020004" pitchFamily="50" charset="-127"/>
                          <a:cs typeface="Times New Roman" panose="02020603050405020304" pitchFamily="18" charset="0"/>
                        </a:rPr>
                        <a:t>RI 5</a:t>
                      </a:r>
                      <a:endParaRPr lang="ko-KR" sz="1200" kern="100" baseline="0">
                        <a:solidFill>
                          <a:schemeClr val="bg1"/>
                        </a:solidFill>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15000"/>
                        </a:lnSpc>
                        <a:spcAft>
                          <a:spcPts val="800"/>
                        </a:spcAft>
                      </a:pPr>
                      <a:r>
                        <a:rPr lang="en-US" sz="1000" b="1" kern="10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latinLnBrk="1">
                        <a:lnSpc>
                          <a:spcPct val="115000"/>
                        </a:lnSpc>
                        <a:spcAft>
                          <a:spcPts val="800"/>
                        </a:spcAft>
                      </a:pPr>
                      <a:r>
                        <a:rPr lang="en-US" sz="1000" b="1" kern="100" dirty="0">
                          <a:effectLst/>
                          <a:latin typeface="Arial Unicode MS" panose="020B0604020202020204" pitchFamily="50" charset="-127"/>
                          <a:ea typeface="맑은 고딕" panose="020B0503020000020004" pitchFamily="50" charset="-127"/>
                          <a:cs typeface="Times New Roman" panose="02020603050405020304" pitchFamily="18" charset="0"/>
                        </a:rPr>
                        <a:t> </a:t>
                      </a:r>
                      <a:endParaRPr lang="ko-KR" sz="10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extLst>
      <p:ext uri="{BB962C8B-B14F-4D97-AF65-F5344CB8AC3E}">
        <p14:creationId xmlns:p14="http://schemas.microsoft.com/office/powerpoint/2010/main" val="36546424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2"/>
          </p:nvPr>
        </p:nvSpPr>
        <p:spPr/>
        <p:txBody>
          <a:bodyPr/>
          <a:lstStyle/>
          <a:p>
            <a:fld id="{0E5B7E20-071E-41CD-B4FE-47E9526091FB}" type="slidenum">
              <a:rPr lang="ko-KR" altLang="en-US" smtClean="0"/>
              <a:t>15</a:t>
            </a:fld>
            <a:endParaRPr lang="ko-KR" altLang="en-US"/>
          </a:p>
        </p:txBody>
      </p:sp>
      <p:sp>
        <p:nvSpPr>
          <p:cNvPr id="3" name="제목 2"/>
          <p:cNvSpPr>
            <a:spLocks noGrp="1"/>
          </p:cNvSpPr>
          <p:nvPr>
            <p:ph type="title"/>
          </p:nvPr>
        </p:nvSpPr>
        <p:spPr>
          <a:xfrm>
            <a:off x="3004624" y="2461212"/>
            <a:ext cx="7236655" cy="1325563"/>
          </a:xfrm>
        </p:spPr>
        <p:txBody>
          <a:bodyPr/>
          <a:lstStyle/>
          <a:p>
            <a:r>
              <a:rPr lang="en-US" altLang="ko-KR" dirty="0" smtClean="0"/>
              <a:t>RIs-ASP beyond 2017</a:t>
            </a:r>
            <a:endParaRPr lang="ko-KR" altLang="en-US" dirty="0"/>
          </a:p>
        </p:txBody>
      </p:sp>
      <p:sp>
        <p:nvSpPr>
          <p:cNvPr id="4" name="제목 1"/>
          <p:cNvSpPr txBox="1">
            <a:spLocks/>
          </p:cNvSpPr>
          <p:nvPr/>
        </p:nvSpPr>
        <p:spPr>
          <a:xfrm>
            <a:off x="381000" y="285751"/>
            <a:ext cx="10515600" cy="790574"/>
          </a:xfrm>
          <a:prstGeom prst="rect">
            <a:avLst/>
          </a:prstGeom>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en-US" altLang="ko-KR" sz="3000" b="1" smtClean="0"/>
              <a:t>4. RIs for SDGs</a:t>
            </a:r>
            <a:endParaRPr lang="ko-KR" altLang="en-US" sz="3000" b="1" dirty="0"/>
          </a:p>
        </p:txBody>
      </p:sp>
    </p:spTree>
    <p:extLst>
      <p:ext uri="{BB962C8B-B14F-4D97-AF65-F5344CB8AC3E}">
        <p14:creationId xmlns:p14="http://schemas.microsoft.com/office/powerpoint/2010/main" val="1981269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p:cNvSpPr>
            <a:spLocks noGrp="1"/>
          </p:cNvSpPr>
          <p:nvPr>
            <p:ph type="title"/>
          </p:nvPr>
        </p:nvSpPr>
        <p:spPr>
          <a:xfrm>
            <a:off x="838200" y="656673"/>
            <a:ext cx="10515600" cy="1325563"/>
          </a:xfrm>
        </p:spPr>
        <p:txBody>
          <a:bodyPr/>
          <a:lstStyle/>
          <a:p>
            <a:pPr algn="ctr"/>
            <a:r>
              <a:rPr lang="en-US" altLang="ko-KR" b="1" dirty="0" smtClean="0">
                <a:solidFill>
                  <a:srgbClr val="FF0000"/>
                </a:solidFill>
              </a:rPr>
              <a:t>Table of Contents</a:t>
            </a:r>
            <a:endParaRPr lang="ko-KR" altLang="en-US" b="1">
              <a:solidFill>
                <a:srgbClr val="FF0000"/>
              </a:solidFill>
            </a:endParaRPr>
          </a:p>
        </p:txBody>
      </p:sp>
      <p:sp>
        <p:nvSpPr>
          <p:cNvPr id="5" name="내용 개체 틀 4"/>
          <p:cNvSpPr>
            <a:spLocks noGrp="1"/>
          </p:cNvSpPr>
          <p:nvPr>
            <p:ph idx="1"/>
          </p:nvPr>
        </p:nvSpPr>
        <p:spPr>
          <a:xfrm>
            <a:off x="1241785" y="2276636"/>
            <a:ext cx="9731015" cy="3785313"/>
          </a:xfrm>
        </p:spPr>
        <p:txBody>
          <a:bodyPr>
            <a:noAutofit/>
          </a:bodyPr>
          <a:lstStyle/>
          <a:p>
            <a:pPr marL="514350" indent="-514350">
              <a:lnSpc>
                <a:spcPct val="150000"/>
              </a:lnSpc>
              <a:buAutoNum type="arabicPeriod"/>
            </a:pPr>
            <a:r>
              <a:rPr lang="en-US" altLang="ko-KR" sz="3200" b="1" dirty="0" smtClean="0"/>
              <a:t>MDGs and SDGs</a:t>
            </a:r>
          </a:p>
          <a:p>
            <a:pPr marL="514350" indent="-514350">
              <a:lnSpc>
                <a:spcPct val="150000"/>
              </a:lnSpc>
              <a:buAutoNum type="arabicPeriod"/>
            </a:pPr>
            <a:r>
              <a:rPr lang="en-US" altLang="ko-KR" sz="3200" b="1" dirty="0" smtClean="0"/>
              <a:t>SDGs and ICT</a:t>
            </a:r>
          </a:p>
          <a:p>
            <a:pPr marL="514350" indent="-514350">
              <a:lnSpc>
                <a:spcPct val="150000"/>
              </a:lnSpc>
              <a:buAutoNum type="arabicPeriod"/>
            </a:pPr>
            <a:r>
              <a:rPr lang="en-US" altLang="ko-KR" sz="3200" b="1" dirty="0" smtClean="0"/>
              <a:t>WSIS ALs for SDGs </a:t>
            </a:r>
          </a:p>
          <a:p>
            <a:pPr marL="514350" indent="-514350">
              <a:lnSpc>
                <a:spcPct val="150000"/>
              </a:lnSpc>
              <a:buAutoNum type="arabicPeriod"/>
            </a:pPr>
            <a:r>
              <a:rPr lang="en-US" altLang="ko-KR" sz="3200" b="1" dirty="0" smtClean="0"/>
              <a:t>RIs for SDGs</a:t>
            </a:r>
          </a:p>
        </p:txBody>
      </p:sp>
      <p:sp>
        <p:nvSpPr>
          <p:cNvPr id="2" name="슬라이드 번호 개체 틀 1"/>
          <p:cNvSpPr>
            <a:spLocks noGrp="1"/>
          </p:cNvSpPr>
          <p:nvPr>
            <p:ph type="sldNum" sz="quarter" idx="12"/>
          </p:nvPr>
        </p:nvSpPr>
        <p:spPr/>
        <p:txBody>
          <a:bodyPr/>
          <a:lstStyle/>
          <a:p>
            <a:fld id="{0E5B7E20-071E-41CD-B4FE-47E9526091FB}" type="slidenum">
              <a:rPr lang="ko-KR" altLang="en-US" smtClean="0"/>
              <a:t>2</a:t>
            </a:fld>
            <a:endParaRPr lang="ko-KR" altLang="en-US"/>
          </a:p>
        </p:txBody>
      </p:sp>
    </p:spTree>
    <p:extLst>
      <p:ext uri="{BB962C8B-B14F-4D97-AF65-F5344CB8AC3E}">
        <p14:creationId xmlns:p14="http://schemas.microsoft.com/office/powerpoint/2010/main" val="2198472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제목 1"/>
          <p:cNvSpPr>
            <a:spLocks noGrp="1"/>
          </p:cNvSpPr>
          <p:nvPr>
            <p:ph type="title"/>
          </p:nvPr>
        </p:nvSpPr>
        <p:spPr>
          <a:xfrm>
            <a:off x="284161" y="404813"/>
            <a:ext cx="10515600" cy="790574"/>
          </a:xfrm>
        </p:spPr>
        <p:txBody>
          <a:bodyPr>
            <a:noAutofit/>
          </a:bodyPr>
          <a:lstStyle/>
          <a:p>
            <a:r>
              <a:rPr lang="en-US" altLang="ko-KR" sz="3000" b="1" dirty="0" smtClean="0"/>
              <a:t>1. MDGs &amp; SDGs/</a:t>
            </a:r>
            <a:r>
              <a:rPr lang="en-US" altLang="ko-KR" sz="3000" b="1" dirty="0" smtClean="0">
                <a:solidFill>
                  <a:srgbClr val="FF0000"/>
                </a:solidFill>
              </a:rPr>
              <a:t>MDGs</a:t>
            </a:r>
            <a:endParaRPr lang="ko-KR" altLang="en-US" sz="3000" b="1">
              <a:solidFill>
                <a:srgbClr val="FF0000"/>
              </a:solidFill>
            </a:endParaRPr>
          </a:p>
        </p:txBody>
      </p:sp>
      <p:sp>
        <p:nvSpPr>
          <p:cNvPr id="4" name="직사각형 3"/>
          <p:cNvSpPr/>
          <p:nvPr/>
        </p:nvSpPr>
        <p:spPr>
          <a:xfrm>
            <a:off x="645875" y="1335385"/>
            <a:ext cx="10969073" cy="5386090"/>
          </a:xfrm>
          <a:prstGeom prst="rect">
            <a:avLst/>
          </a:prstGeom>
        </p:spPr>
        <p:txBody>
          <a:bodyPr wrap="square">
            <a:spAutoFit/>
          </a:bodyPr>
          <a:lstStyle/>
          <a:p>
            <a:pPr marL="177800" indent="-177800" algn="just"/>
            <a:r>
              <a:rPr lang="en-US" altLang="ko-KR" sz="2000" dirty="0" smtClean="0"/>
              <a:t>- The </a:t>
            </a:r>
            <a:r>
              <a:rPr lang="en-US" altLang="ko-KR" sz="2000" b="1" dirty="0">
                <a:solidFill>
                  <a:srgbClr val="FF0000"/>
                </a:solidFill>
              </a:rPr>
              <a:t>Millennium Development Goals </a:t>
            </a:r>
            <a:r>
              <a:rPr lang="en-US" altLang="ko-KR" sz="2000" dirty="0"/>
              <a:t>(</a:t>
            </a:r>
            <a:r>
              <a:rPr lang="en-US" altLang="ko-KR" sz="2000" b="1" dirty="0">
                <a:solidFill>
                  <a:srgbClr val="FF0000"/>
                </a:solidFill>
              </a:rPr>
              <a:t>MDGs</a:t>
            </a:r>
            <a:r>
              <a:rPr lang="en-US" altLang="ko-KR" sz="2000" dirty="0"/>
              <a:t>) were the eight international development goals for the year 2015 that had been established following the Millennium Summit of the United Nations in 2000, following the adoption of the United Nations Millennium Declaration. All 189 United Nations member states at the time (there are 193 </a:t>
            </a:r>
            <a:r>
              <a:rPr lang="en-US" altLang="ko-KR" sz="2000" dirty="0" smtClean="0"/>
              <a:t>currently), </a:t>
            </a:r>
            <a:r>
              <a:rPr lang="en-US" altLang="ko-KR" sz="2000" dirty="0"/>
              <a:t>and at least 23 international organizations, committed to help achieve the following Millennium Development Goals by 2015</a:t>
            </a:r>
            <a:r>
              <a:rPr lang="en-US" altLang="ko-KR" sz="2000" dirty="0" smtClean="0"/>
              <a:t>:</a:t>
            </a:r>
            <a:endParaRPr lang="en-US" altLang="ko-KR" sz="2000" dirty="0"/>
          </a:p>
          <a:p>
            <a:r>
              <a:rPr lang="en-US" altLang="ko-KR" sz="2800" dirty="0" smtClean="0"/>
              <a:t>1)  To </a:t>
            </a:r>
            <a:r>
              <a:rPr lang="en-US" altLang="ko-KR" sz="2800" dirty="0"/>
              <a:t>eradicate extreme </a:t>
            </a:r>
            <a:r>
              <a:rPr lang="en-US" altLang="ko-KR" sz="2800" b="1" dirty="0"/>
              <a:t>poverty and hunger</a:t>
            </a:r>
          </a:p>
          <a:p>
            <a:r>
              <a:rPr lang="en-US" altLang="ko-KR" sz="2800" dirty="0" smtClean="0"/>
              <a:t>2)  To </a:t>
            </a:r>
            <a:r>
              <a:rPr lang="en-US" altLang="ko-KR" sz="2800" dirty="0"/>
              <a:t>achieve universal primary </a:t>
            </a:r>
            <a:r>
              <a:rPr lang="en-US" altLang="ko-KR" sz="2800" b="1" dirty="0"/>
              <a:t>education</a:t>
            </a:r>
          </a:p>
          <a:p>
            <a:r>
              <a:rPr lang="en-US" altLang="ko-KR" sz="2800" dirty="0" smtClean="0"/>
              <a:t>3)  To </a:t>
            </a:r>
            <a:r>
              <a:rPr lang="en-US" altLang="ko-KR" sz="2800" dirty="0"/>
              <a:t>promote </a:t>
            </a:r>
            <a:r>
              <a:rPr lang="en-US" altLang="ko-KR" sz="2800" b="1" dirty="0"/>
              <a:t>gender equality and empower women</a:t>
            </a:r>
          </a:p>
          <a:p>
            <a:r>
              <a:rPr lang="en-US" altLang="ko-KR" sz="2800" dirty="0" smtClean="0"/>
              <a:t>4)  To </a:t>
            </a:r>
            <a:r>
              <a:rPr lang="en-US" altLang="ko-KR" sz="2800" dirty="0"/>
              <a:t>reduce </a:t>
            </a:r>
            <a:r>
              <a:rPr lang="en-US" altLang="ko-KR" sz="2800" b="1" dirty="0"/>
              <a:t>child mortality</a:t>
            </a:r>
          </a:p>
          <a:p>
            <a:r>
              <a:rPr lang="en-US" altLang="ko-KR" sz="2800" dirty="0" smtClean="0"/>
              <a:t>5)  To </a:t>
            </a:r>
            <a:r>
              <a:rPr lang="en-US" altLang="ko-KR" sz="2800" dirty="0"/>
              <a:t>improve </a:t>
            </a:r>
            <a:r>
              <a:rPr lang="en-US" altLang="ko-KR" sz="2800" b="1" dirty="0"/>
              <a:t>maternal health</a:t>
            </a:r>
          </a:p>
          <a:p>
            <a:r>
              <a:rPr lang="en-US" altLang="ko-KR" sz="2800" dirty="0" smtClean="0"/>
              <a:t>6)  To </a:t>
            </a:r>
            <a:r>
              <a:rPr lang="en-US" altLang="ko-KR" sz="2800" dirty="0"/>
              <a:t>combat HIV/AIDS, malaria, and other </a:t>
            </a:r>
            <a:r>
              <a:rPr lang="en-US" altLang="ko-KR" sz="2800" b="1" dirty="0"/>
              <a:t>diseases</a:t>
            </a:r>
          </a:p>
          <a:p>
            <a:r>
              <a:rPr lang="en-US" altLang="ko-KR" sz="2800" dirty="0" smtClean="0"/>
              <a:t>7</a:t>
            </a:r>
            <a:r>
              <a:rPr lang="en-US" altLang="ko-KR" sz="2800" dirty="0"/>
              <a:t>)</a:t>
            </a:r>
            <a:r>
              <a:rPr lang="en-US" altLang="ko-KR" sz="2800" dirty="0" smtClean="0"/>
              <a:t>  To </a:t>
            </a:r>
            <a:r>
              <a:rPr lang="en-US" altLang="ko-KR" sz="2800" dirty="0"/>
              <a:t>ensure environmental </a:t>
            </a:r>
            <a:r>
              <a:rPr lang="en-US" altLang="ko-KR" sz="2800" dirty="0" smtClean="0"/>
              <a:t>sustainability</a:t>
            </a:r>
            <a:endParaRPr lang="en-US" altLang="ko-KR" sz="2800" dirty="0"/>
          </a:p>
          <a:p>
            <a:r>
              <a:rPr lang="en-US" altLang="ko-KR" sz="2800" dirty="0" smtClean="0"/>
              <a:t>8)  To </a:t>
            </a:r>
            <a:r>
              <a:rPr lang="en-US" altLang="ko-KR" sz="2800" dirty="0"/>
              <a:t>develop a </a:t>
            </a:r>
            <a:r>
              <a:rPr lang="en-US" altLang="ko-KR" sz="2800" b="1" dirty="0"/>
              <a:t>global partnership </a:t>
            </a:r>
            <a:r>
              <a:rPr lang="en-US" altLang="ko-KR" sz="2800" dirty="0"/>
              <a:t>for </a:t>
            </a:r>
            <a:r>
              <a:rPr lang="en-US" altLang="ko-KR" sz="2800" dirty="0" smtClean="0"/>
              <a:t>development</a:t>
            </a:r>
            <a:endParaRPr lang="en-US" altLang="ko-KR" dirty="0"/>
          </a:p>
        </p:txBody>
      </p:sp>
      <p:pic>
        <p:nvPicPr>
          <p:cNvPr id="5" name="그림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10600" y="0"/>
            <a:ext cx="3366062" cy="1400216"/>
          </a:xfrm>
          <a:prstGeom prst="rect">
            <a:avLst/>
          </a:prstGeom>
        </p:spPr>
      </p:pic>
      <p:sp>
        <p:nvSpPr>
          <p:cNvPr id="2" name="슬라이드 번호 개체 틀 1"/>
          <p:cNvSpPr>
            <a:spLocks noGrp="1"/>
          </p:cNvSpPr>
          <p:nvPr>
            <p:ph type="sldNum" sz="quarter" idx="12"/>
          </p:nvPr>
        </p:nvSpPr>
        <p:spPr/>
        <p:txBody>
          <a:bodyPr/>
          <a:lstStyle/>
          <a:p>
            <a:fld id="{0E5B7E20-071E-41CD-B4FE-47E9526091FB}" type="slidenum">
              <a:rPr lang="ko-KR" altLang="en-US" smtClean="0"/>
              <a:t>3</a:t>
            </a:fld>
            <a:endParaRPr lang="ko-KR" altLang="en-US" dirty="0"/>
          </a:p>
        </p:txBody>
      </p:sp>
    </p:spTree>
    <p:extLst>
      <p:ext uri="{BB962C8B-B14F-4D97-AF65-F5344CB8AC3E}">
        <p14:creationId xmlns:p14="http://schemas.microsoft.com/office/powerpoint/2010/main" val="2162625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표 1"/>
          <p:cNvGraphicFramePr>
            <a:graphicFrameLocks noGrp="1"/>
          </p:cNvGraphicFramePr>
          <p:nvPr>
            <p:extLst>
              <p:ext uri="{D42A27DB-BD31-4B8C-83A1-F6EECF244321}">
                <p14:modId xmlns:p14="http://schemas.microsoft.com/office/powerpoint/2010/main" val="653142620"/>
              </p:ext>
            </p:extLst>
          </p:nvPr>
        </p:nvGraphicFramePr>
        <p:xfrm>
          <a:off x="653309" y="1924941"/>
          <a:ext cx="11094171" cy="4494793"/>
        </p:xfrm>
        <a:graphic>
          <a:graphicData uri="http://schemas.openxmlformats.org/drawingml/2006/table">
            <a:tbl>
              <a:tblPr firstRow="1" bandRow="1">
                <a:tableStyleId>{5C22544A-7EE6-4342-B048-85BDC9FD1C3A}</a:tableStyleId>
              </a:tblPr>
              <a:tblGrid>
                <a:gridCol w="849359"/>
                <a:gridCol w="4564594"/>
                <a:gridCol w="1127168"/>
                <a:gridCol w="4553050"/>
              </a:tblGrid>
              <a:tr h="297962">
                <a:tc gridSpan="4">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GB" altLang="ko-KR" sz="1600" b="1"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Sustainable Development Goals(SDGs)</a:t>
                      </a:r>
                      <a:endParaRPr lang="ko-KR" altLang="en-US" sz="16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solidFill>
                      <a:schemeClr val="accent1">
                        <a:lumMod val="75000"/>
                      </a:schemeClr>
                    </a:solidFill>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r>
              <a:tr h="243787">
                <a:tc>
                  <a:txBody>
                    <a:bodyPr/>
                    <a:lstStyle/>
                    <a:p>
                      <a:pPr algn="ctr" latinLnBrk="1"/>
                      <a:r>
                        <a:rPr lang="en-US" altLang="ko-KR" sz="1200" dirty="0" smtClean="0">
                          <a:latin typeface="Arial Unicode MS" panose="020B0604020202020204" pitchFamily="50" charset="-127"/>
                          <a:ea typeface="Arial Unicode MS" panose="020B0604020202020204" pitchFamily="50" charset="-127"/>
                          <a:cs typeface="Arial Unicode MS" panose="020B0604020202020204" pitchFamily="50" charset="-127"/>
                        </a:rPr>
                        <a:t>Goal</a:t>
                      </a:r>
                      <a:r>
                        <a:rPr lang="en-US" altLang="ko-KR" sz="1200" baseline="0" dirty="0" smtClean="0">
                          <a:latin typeface="Arial Unicode MS" panose="020B0604020202020204" pitchFamily="50" charset="-127"/>
                          <a:ea typeface="Arial Unicode MS" panose="020B0604020202020204" pitchFamily="50" charset="-127"/>
                          <a:cs typeface="Arial Unicode MS" panose="020B0604020202020204" pitchFamily="50" charset="-127"/>
                        </a:rPr>
                        <a:t> 1</a:t>
                      </a:r>
                      <a:endParaRPr lang="ko-KR" altLang="en-US" sz="12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marL="0" marR="0" indent="0" algn="just" defTabSz="914400" rtl="0" eaLnBrk="1" fontAlgn="auto" latinLnBrk="1" hangingPunct="1">
                        <a:lnSpc>
                          <a:spcPct val="100000"/>
                        </a:lnSpc>
                        <a:spcBef>
                          <a:spcPts val="0"/>
                        </a:spcBef>
                        <a:spcAft>
                          <a:spcPts val="0"/>
                        </a:spcAft>
                        <a:buClrTx/>
                        <a:buSzTx/>
                        <a:buFontTx/>
                        <a:buNone/>
                        <a:tabLst/>
                        <a:defRPr/>
                      </a:pPr>
                      <a:r>
                        <a:rPr lang="en-GB" altLang="ko-KR" sz="12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End poverty in all its forms everywhere</a:t>
                      </a:r>
                      <a:endParaRPr lang="ko-KR" altLang="ko-KR" sz="12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algn="ctr" latinLnBrk="1"/>
                      <a:r>
                        <a:rPr lang="en-US" altLang="ko-KR" sz="1200" dirty="0" smtClean="0">
                          <a:latin typeface="Arial Unicode MS" panose="020B0604020202020204" pitchFamily="50" charset="-127"/>
                          <a:ea typeface="Arial Unicode MS" panose="020B0604020202020204" pitchFamily="50" charset="-127"/>
                          <a:cs typeface="Arial Unicode MS" panose="020B0604020202020204" pitchFamily="50" charset="-127"/>
                        </a:rPr>
                        <a:t>Goal</a:t>
                      </a:r>
                      <a:r>
                        <a:rPr lang="en-US" altLang="ko-KR" sz="1200" baseline="0" dirty="0" smtClean="0">
                          <a:latin typeface="Arial Unicode MS" panose="020B0604020202020204" pitchFamily="50" charset="-127"/>
                          <a:ea typeface="Arial Unicode MS" panose="020B0604020202020204" pitchFamily="50" charset="-127"/>
                          <a:cs typeface="Arial Unicode MS" panose="020B0604020202020204" pitchFamily="50" charset="-127"/>
                        </a:rPr>
                        <a:t> 10</a:t>
                      </a:r>
                      <a:endParaRPr lang="ko-KR" altLang="en-US" sz="120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GB" altLang="ko-KR" sz="12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Reduce inequality within and among countries</a:t>
                      </a:r>
                      <a:endParaRPr lang="ko-KR" altLang="en-US" sz="12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r>
              <a:tr h="406312">
                <a:tc>
                  <a:txBody>
                    <a:bodyPr/>
                    <a:lstStyle/>
                    <a:p>
                      <a:pPr algn="ctr" latinLnBrk="1"/>
                      <a:r>
                        <a:rPr lang="en-US" altLang="ko-KR" sz="1200" dirty="0" smtClean="0">
                          <a:latin typeface="Arial Unicode MS" panose="020B0604020202020204" pitchFamily="50" charset="-127"/>
                          <a:ea typeface="Arial Unicode MS" panose="020B0604020202020204" pitchFamily="50" charset="-127"/>
                          <a:cs typeface="Arial Unicode MS" panose="020B0604020202020204" pitchFamily="50" charset="-127"/>
                        </a:rPr>
                        <a:t>Goal</a:t>
                      </a:r>
                      <a:r>
                        <a:rPr lang="en-US" altLang="ko-KR" sz="1200" baseline="0" dirty="0" smtClean="0">
                          <a:latin typeface="Arial Unicode MS" panose="020B0604020202020204" pitchFamily="50" charset="-127"/>
                          <a:ea typeface="Arial Unicode MS" panose="020B0604020202020204" pitchFamily="50" charset="-127"/>
                          <a:cs typeface="Arial Unicode MS" panose="020B0604020202020204" pitchFamily="50" charset="-127"/>
                        </a:rPr>
                        <a:t> 2</a:t>
                      </a:r>
                      <a:endParaRPr lang="ko-KR" altLang="en-US" sz="12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marL="0" marR="0" indent="0" algn="just" defTabSz="914400" rtl="0" eaLnBrk="1" fontAlgn="auto" latinLnBrk="1" hangingPunct="1">
                        <a:lnSpc>
                          <a:spcPct val="100000"/>
                        </a:lnSpc>
                        <a:spcBef>
                          <a:spcPts val="0"/>
                        </a:spcBef>
                        <a:spcAft>
                          <a:spcPts val="0"/>
                        </a:spcAft>
                        <a:buClrTx/>
                        <a:buSzTx/>
                        <a:buFontTx/>
                        <a:buNone/>
                        <a:tabLst/>
                        <a:defRPr/>
                      </a:pPr>
                      <a:r>
                        <a:rPr lang="en-GB" altLang="ko-KR" sz="12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End hunger, achieve food security and improved nutrition and promote sustainable agriculture</a:t>
                      </a:r>
                      <a:endParaRPr lang="ko-KR" altLang="en-US" sz="12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algn="ctr" latinLnBrk="1"/>
                      <a:r>
                        <a:rPr lang="en-US" altLang="ko-KR" sz="1200" dirty="0" smtClean="0">
                          <a:latin typeface="Arial Unicode MS" panose="020B0604020202020204" pitchFamily="50" charset="-127"/>
                          <a:ea typeface="Arial Unicode MS" panose="020B0604020202020204" pitchFamily="50" charset="-127"/>
                          <a:cs typeface="Arial Unicode MS" panose="020B0604020202020204" pitchFamily="50" charset="-127"/>
                        </a:rPr>
                        <a:t>Goal</a:t>
                      </a:r>
                      <a:r>
                        <a:rPr lang="en-US" altLang="ko-KR" sz="1200" baseline="0" dirty="0" smtClean="0">
                          <a:latin typeface="Arial Unicode MS" panose="020B0604020202020204" pitchFamily="50" charset="-127"/>
                          <a:ea typeface="Arial Unicode MS" panose="020B0604020202020204" pitchFamily="50" charset="-127"/>
                          <a:cs typeface="Arial Unicode MS" panose="020B0604020202020204" pitchFamily="50" charset="-127"/>
                        </a:rPr>
                        <a:t> 11</a:t>
                      </a:r>
                      <a:endParaRPr lang="ko-KR" altLang="en-US" sz="120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latinLnBrk="1"/>
                      <a:r>
                        <a:rPr lang="en-GB" altLang="ko-KR" sz="12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Make cities and human settlements inclusive, safe, resilient and sustainable</a:t>
                      </a:r>
                      <a:endParaRPr lang="ko-KR" altLang="en-US" sz="120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r>
              <a:tr h="319033">
                <a:tc>
                  <a:txBody>
                    <a:bodyPr/>
                    <a:lstStyle/>
                    <a:p>
                      <a:pPr algn="ctr" latinLnBrk="1"/>
                      <a:r>
                        <a:rPr lang="en-US" altLang="ko-KR" sz="1200" dirty="0" smtClean="0">
                          <a:latin typeface="Arial Unicode MS" panose="020B0604020202020204" pitchFamily="50" charset="-127"/>
                          <a:ea typeface="Arial Unicode MS" panose="020B0604020202020204" pitchFamily="50" charset="-127"/>
                          <a:cs typeface="Arial Unicode MS" panose="020B0604020202020204" pitchFamily="50" charset="-127"/>
                        </a:rPr>
                        <a:t>Goal 3</a:t>
                      </a:r>
                      <a:endParaRPr lang="ko-KR" altLang="en-US" sz="12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algn="just" latinLnBrk="1"/>
                      <a:r>
                        <a:rPr lang="en-GB" altLang="ko-KR" sz="12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Ensure healthy lives and promote well-being for all at all ages</a:t>
                      </a:r>
                      <a:endParaRPr lang="ko-KR" altLang="en-US" sz="12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algn="ctr" latinLnBrk="1"/>
                      <a:r>
                        <a:rPr lang="en-US" altLang="ko-KR" sz="1200" dirty="0" smtClean="0">
                          <a:latin typeface="Arial Unicode MS" panose="020B0604020202020204" pitchFamily="50" charset="-127"/>
                          <a:ea typeface="Arial Unicode MS" panose="020B0604020202020204" pitchFamily="50" charset="-127"/>
                          <a:cs typeface="Arial Unicode MS" panose="020B0604020202020204" pitchFamily="50" charset="-127"/>
                        </a:rPr>
                        <a:t>Goal 12</a:t>
                      </a:r>
                      <a:endParaRPr lang="ko-KR" altLang="en-US" sz="120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latinLnBrk="1"/>
                      <a:r>
                        <a:rPr lang="en-GB" altLang="ko-KR" sz="12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Ensure sustainable consumption and production patterns</a:t>
                      </a:r>
                      <a:endParaRPr lang="ko-KR" altLang="en-US" sz="120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r>
              <a:tr h="406312">
                <a:tc>
                  <a:txBody>
                    <a:bodyPr/>
                    <a:lstStyle/>
                    <a:p>
                      <a:pPr algn="ctr" latinLnBrk="1"/>
                      <a:r>
                        <a:rPr lang="en-US" altLang="ko-KR" sz="1200" dirty="0" smtClean="0">
                          <a:latin typeface="Arial Unicode MS" panose="020B0604020202020204" pitchFamily="50" charset="-127"/>
                          <a:ea typeface="Arial Unicode MS" panose="020B0604020202020204" pitchFamily="50" charset="-127"/>
                          <a:cs typeface="Arial Unicode MS" panose="020B0604020202020204" pitchFamily="50" charset="-127"/>
                        </a:rPr>
                        <a:t>Goal 4</a:t>
                      </a:r>
                      <a:endParaRPr lang="ko-KR" altLang="en-US" sz="12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marL="0" marR="0" indent="0" algn="just" defTabSz="914400" rtl="0" eaLnBrk="1" fontAlgn="auto" latinLnBrk="1" hangingPunct="1">
                        <a:lnSpc>
                          <a:spcPct val="100000"/>
                        </a:lnSpc>
                        <a:spcBef>
                          <a:spcPts val="0"/>
                        </a:spcBef>
                        <a:spcAft>
                          <a:spcPts val="0"/>
                        </a:spcAft>
                        <a:buClrTx/>
                        <a:buSzTx/>
                        <a:buFontTx/>
                        <a:buNone/>
                        <a:tabLst/>
                        <a:defRPr/>
                      </a:pPr>
                      <a:r>
                        <a:rPr lang="en-GB" altLang="ko-KR" sz="12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Ensure inclusive and equitable quality education and promote lifelong learning opportunities for all</a:t>
                      </a:r>
                      <a:endParaRPr lang="ko-KR" altLang="en-US" sz="12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algn="ctr" latinLnBrk="1"/>
                      <a:r>
                        <a:rPr lang="en-US" altLang="ko-KR" sz="1200" dirty="0" smtClean="0">
                          <a:latin typeface="Arial Unicode MS" panose="020B0604020202020204" pitchFamily="50" charset="-127"/>
                          <a:ea typeface="Arial Unicode MS" panose="020B0604020202020204" pitchFamily="50" charset="-127"/>
                          <a:cs typeface="Arial Unicode MS" panose="020B0604020202020204" pitchFamily="50" charset="-127"/>
                        </a:rPr>
                        <a:t>Goal 13</a:t>
                      </a:r>
                      <a:endParaRPr lang="ko-KR" altLang="en-US" sz="120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latinLnBrk="1"/>
                      <a:r>
                        <a:rPr lang="en-GB" altLang="ko-KR" sz="12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Take urgent action to combat climate change and its impacts </a:t>
                      </a:r>
                      <a:endParaRPr lang="ko-KR" altLang="en-US" sz="120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r>
              <a:tr h="406312">
                <a:tc>
                  <a:txBody>
                    <a:bodyPr/>
                    <a:lstStyle/>
                    <a:p>
                      <a:pPr algn="ctr" latinLnBrk="1"/>
                      <a:r>
                        <a:rPr lang="en-US" altLang="ko-KR" sz="1200" dirty="0" smtClean="0">
                          <a:latin typeface="Arial Unicode MS" panose="020B0604020202020204" pitchFamily="50" charset="-127"/>
                          <a:ea typeface="Arial Unicode MS" panose="020B0604020202020204" pitchFamily="50" charset="-127"/>
                          <a:cs typeface="Arial Unicode MS" panose="020B0604020202020204" pitchFamily="50" charset="-127"/>
                        </a:rPr>
                        <a:t>Goal</a:t>
                      </a:r>
                      <a:r>
                        <a:rPr lang="en-US" altLang="ko-KR" sz="1200" baseline="0" dirty="0" smtClean="0">
                          <a:latin typeface="Arial Unicode MS" panose="020B0604020202020204" pitchFamily="50" charset="-127"/>
                          <a:ea typeface="Arial Unicode MS" panose="020B0604020202020204" pitchFamily="50" charset="-127"/>
                          <a:cs typeface="Arial Unicode MS" panose="020B0604020202020204" pitchFamily="50" charset="-127"/>
                        </a:rPr>
                        <a:t> 5</a:t>
                      </a:r>
                      <a:endParaRPr lang="en-US" altLang="ko-KR" sz="1200" dirty="0" smtClean="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marL="0" marR="0" indent="0" algn="just" defTabSz="914400" rtl="0" eaLnBrk="1" fontAlgn="auto" latinLnBrk="1" hangingPunct="1">
                        <a:lnSpc>
                          <a:spcPct val="100000"/>
                        </a:lnSpc>
                        <a:spcBef>
                          <a:spcPts val="0"/>
                        </a:spcBef>
                        <a:spcAft>
                          <a:spcPts val="0"/>
                        </a:spcAft>
                        <a:buClrTx/>
                        <a:buSzTx/>
                        <a:buFontTx/>
                        <a:buNone/>
                        <a:tabLst/>
                        <a:defRPr/>
                      </a:pPr>
                      <a:r>
                        <a:rPr lang="en-GB" altLang="ko-KR" sz="12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Achieve gender equality and empower all women and girls</a:t>
                      </a:r>
                      <a:endParaRPr lang="ko-KR" altLang="en-US" sz="12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algn="ctr" latinLnBrk="1"/>
                      <a:r>
                        <a:rPr lang="en-US" altLang="ko-KR" sz="1200" dirty="0" smtClean="0">
                          <a:latin typeface="Arial Unicode MS" panose="020B0604020202020204" pitchFamily="50" charset="-127"/>
                          <a:ea typeface="Arial Unicode MS" panose="020B0604020202020204" pitchFamily="50" charset="-127"/>
                          <a:cs typeface="Arial Unicode MS" panose="020B0604020202020204" pitchFamily="50" charset="-127"/>
                        </a:rPr>
                        <a:t>Goal</a:t>
                      </a:r>
                      <a:r>
                        <a:rPr lang="en-US" altLang="ko-KR" sz="1200" baseline="0" dirty="0" smtClean="0">
                          <a:latin typeface="Arial Unicode MS" panose="020B0604020202020204" pitchFamily="50" charset="-127"/>
                          <a:ea typeface="Arial Unicode MS" panose="020B0604020202020204" pitchFamily="50" charset="-127"/>
                          <a:cs typeface="Arial Unicode MS" panose="020B0604020202020204" pitchFamily="50" charset="-127"/>
                        </a:rPr>
                        <a:t> 14</a:t>
                      </a:r>
                      <a:endParaRPr lang="en-US" altLang="ko-KR" sz="1200" dirty="0" smtClean="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GB" altLang="ko-KR" sz="12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Conserve and sustainably use the oceans, seas and marine resources for sustainable development</a:t>
                      </a:r>
                      <a:endParaRPr lang="ko-KR" altLang="en-US" sz="12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r>
              <a:tr h="578247">
                <a:tc>
                  <a:txBody>
                    <a:bodyPr/>
                    <a:lstStyle/>
                    <a:p>
                      <a:pPr algn="ctr" latinLnBrk="1"/>
                      <a:r>
                        <a:rPr lang="en-US" altLang="ko-KR" sz="1200" dirty="0" smtClean="0">
                          <a:latin typeface="Arial Unicode MS" panose="020B0604020202020204" pitchFamily="50" charset="-127"/>
                          <a:ea typeface="Arial Unicode MS" panose="020B0604020202020204" pitchFamily="50" charset="-127"/>
                          <a:cs typeface="Arial Unicode MS" panose="020B0604020202020204" pitchFamily="50" charset="-127"/>
                        </a:rPr>
                        <a:t>Goal 6</a:t>
                      </a:r>
                      <a:endParaRPr lang="ko-KR" altLang="en-US" sz="120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algn="just" latinLnBrk="1"/>
                      <a:r>
                        <a:rPr lang="en-US" altLang="ko-KR" sz="1200" dirty="0" smtClean="0">
                          <a:latin typeface="Arial Unicode MS" panose="020B0604020202020204" pitchFamily="50" charset="-127"/>
                          <a:ea typeface="Arial Unicode MS" panose="020B0604020202020204" pitchFamily="50" charset="-127"/>
                          <a:cs typeface="Arial Unicode MS" panose="020B0604020202020204" pitchFamily="50" charset="-127"/>
                        </a:rPr>
                        <a:t>Ensure availability and sustainable management of water and sanitation for all (6.a, 6.b)</a:t>
                      </a:r>
                      <a:endParaRPr lang="ko-KR" altLang="en-US" sz="12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algn="ctr" latinLnBrk="1"/>
                      <a:r>
                        <a:rPr lang="en-US" altLang="ko-KR" sz="1200" dirty="0" smtClean="0">
                          <a:latin typeface="Arial Unicode MS" panose="020B0604020202020204" pitchFamily="50" charset="-127"/>
                          <a:ea typeface="Arial Unicode MS" panose="020B0604020202020204" pitchFamily="50" charset="-127"/>
                          <a:cs typeface="Arial Unicode MS" panose="020B0604020202020204" pitchFamily="50" charset="-127"/>
                        </a:rPr>
                        <a:t>Goal 15</a:t>
                      </a:r>
                      <a:endParaRPr lang="ko-KR" altLang="en-US" sz="12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GB" altLang="ko-KR" sz="12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Protect, restore and promote sustainable use of terrestrial ecosystems, sustainably manage forests, combat desertification, and halt and reverse land degradation and halt biodiversity loss</a:t>
                      </a:r>
                      <a:endParaRPr lang="ko-KR" altLang="en-US" sz="12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r>
              <a:tr h="568836">
                <a:tc>
                  <a:txBody>
                    <a:bodyPr/>
                    <a:lstStyle/>
                    <a:p>
                      <a:pPr algn="ctr" latinLnBrk="1"/>
                      <a:r>
                        <a:rPr lang="en-US" altLang="ko-KR" sz="1200" dirty="0" smtClean="0">
                          <a:latin typeface="Arial Unicode MS" panose="020B0604020202020204" pitchFamily="50" charset="-127"/>
                          <a:ea typeface="Arial Unicode MS" panose="020B0604020202020204" pitchFamily="50" charset="-127"/>
                          <a:cs typeface="Arial Unicode MS" panose="020B0604020202020204" pitchFamily="50" charset="-127"/>
                        </a:rPr>
                        <a:t>Goal 7</a:t>
                      </a:r>
                      <a:endParaRPr lang="ko-KR" altLang="en-US" sz="120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algn="just" latinLnBrk="1"/>
                      <a:r>
                        <a:rPr lang="en-GB" altLang="ko-KR" sz="12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Ensure access to affordable, reliable, sustainable and modern energy for all </a:t>
                      </a:r>
                      <a:endParaRPr lang="ko-KR" altLang="en-US" sz="12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algn="ctr" latinLnBrk="1"/>
                      <a:r>
                        <a:rPr lang="en-US" altLang="ko-KR" sz="1200" dirty="0" smtClean="0">
                          <a:latin typeface="Arial Unicode MS" panose="020B0604020202020204" pitchFamily="50" charset="-127"/>
                          <a:ea typeface="Arial Unicode MS" panose="020B0604020202020204" pitchFamily="50" charset="-127"/>
                          <a:cs typeface="Arial Unicode MS" panose="020B0604020202020204" pitchFamily="50" charset="-127"/>
                        </a:rPr>
                        <a:t>Goal 16</a:t>
                      </a:r>
                      <a:endParaRPr lang="ko-KR" altLang="en-US" sz="12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GB" altLang="ko-KR" sz="12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Promote peaceful and inclusive societies for sustainable development, provide access to justice for all and build effective, accountable and inclusive institutions at all levels</a:t>
                      </a:r>
                      <a:endParaRPr lang="ko-KR" altLang="en-US" sz="12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r>
              <a:tr h="406312">
                <a:tc>
                  <a:txBody>
                    <a:bodyPr/>
                    <a:lstStyle/>
                    <a:p>
                      <a:pPr algn="ctr" latinLnBrk="1"/>
                      <a:r>
                        <a:rPr lang="en-US" altLang="ko-KR" sz="1200" dirty="0" smtClean="0">
                          <a:latin typeface="Arial Unicode MS" panose="020B0604020202020204" pitchFamily="50" charset="-127"/>
                          <a:ea typeface="Arial Unicode MS" panose="020B0604020202020204" pitchFamily="50" charset="-127"/>
                          <a:cs typeface="Arial Unicode MS" panose="020B0604020202020204" pitchFamily="50" charset="-127"/>
                        </a:rPr>
                        <a:t>Goal</a:t>
                      </a:r>
                      <a:r>
                        <a:rPr lang="en-US" altLang="ko-KR" sz="1200" baseline="0" dirty="0" smtClean="0">
                          <a:latin typeface="Arial Unicode MS" panose="020B0604020202020204" pitchFamily="50" charset="-127"/>
                          <a:ea typeface="Arial Unicode MS" panose="020B0604020202020204" pitchFamily="50" charset="-127"/>
                          <a:cs typeface="Arial Unicode MS" panose="020B0604020202020204" pitchFamily="50" charset="-127"/>
                        </a:rPr>
                        <a:t> 8</a:t>
                      </a:r>
                      <a:endParaRPr lang="ko-KR" altLang="en-US" sz="120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marL="0" marR="0" indent="0" algn="just" defTabSz="914400" rtl="0" eaLnBrk="1" fontAlgn="auto" latinLnBrk="1" hangingPunct="1">
                        <a:lnSpc>
                          <a:spcPct val="100000"/>
                        </a:lnSpc>
                        <a:spcBef>
                          <a:spcPts val="0"/>
                        </a:spcBef>
                        <a:spcAft>
                          <a:spcPts val="0"/>
                        </a:spcAft>
                        <a:buClrTx/>
                        <a:buSzTx/>
                        <a:buFontTx/>
                        <a:buNone/>
                        <a:tabLst/>
                        <a:defRPr/>
                      </a:pPr>
                      <a:r>
                        <a:rPr lang="en-GB" altLang="ko-KR" sz="12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Promote sustained, inclusive and sustainable economic </a:t>
                      </a:r>
                      <a:r>
                        <a:rPr lang="en-GB" altLang="ko-KR" sz="1200" b="0" spc="-100" baseline="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growth, full and productive employment and decent work for all </a:t>
                      </a:r>
                      <a:endParaRPr lang="ko-KR" altLang="en-US" sz="1200" spc="-100" baseline="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algn="ctr" latinLnBrk="1"/>
                      <a:r>
                        <a:rPr lang="en-US" altLang="ko-KR" sz="1200" dirty="0" smtClean="0">
                          <a:latin typeface="Arial Unicode MS" panose="020B0604020202020204" pitchFamily="50" charset="-127"/>
                          <a:ea typeface="Arial Unicode MS" panose="020B0604020202020204" pitchFamily="50" charset="-127"/>
                          <a:cs typeface="Arial Unicode MS" panose="020B0604020202020204" pitchFamily="50" charset="-127"/>
                        </a:rPr>
                        <a:t>Goal</a:t>
                      </a:r>
                      <a:r>
                        <a:rPr lang="en-US" altLang="ko-KR" sz="1200" baseline="0" dirty="0" smtClean="0">
                          <a:latin typeface="Arial Unicode MS" panose="020B0604020202020204" pitchFamily="50" charset="-127"/>
                          <a:ea typeface="Arial Unicode MS" panose="020B0604020202020204" pitchFamily="50" charset="-127"/>
                          <a:cs typeface="Arial Unicode MS" panose="020B0604020202020204" pitchFamily="50" charset="-127"/>
                        </a:rPr>
                        <a:t> 17</a:t>
                      </a:r>
                      <a:endParaRPr lang="ko-KR" altLang="en-US" sz="12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latinLnBrk="1"/>
                      <a:r>
                        <a:rPr lang="en-US" altLang="ko-KR" sz="1200" dirty="0" smtClean="0">
                          <a:latin typeface="Arial Unicode MS" panose="020B0604020202020204" pitchFamily="50" charset="-127"/>
                          <a:ea typeface="Arial Unicode MS" panose="020B0604020202020204" pitchFamily="50" charset="-127"/>
                          <a:cs typeface="Arial Unicode MS" panose="020B0604020202020204" pitchFamily="50" charset="-127"/>
                        </a:rPr>
                        <a:t>Strengthen the means of implementation and revitalize the global partnership for sustainable development</a:t>
                      </a:r>
                      <a:endParaRPr lang="ko-KR" altLang="en-US" sz="12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r>
              <a:tr h="406312">
                <a:tc>
                  <a:txBody>
                    <a:bodyPr/>
                    <a:lstStyle/>
                    <a:p>
                      <a:pPr algn="ctr" latinLnBrk="1"/>
                      <a:r>
                        <a:rPr lang="en-US" altLang="ko-KR" sz="1200" dirty="0" smtClean="0">
                          <a:latin typeface="Arial Unicode MS" panose="020B0604020202020204" pitchFamily="50" charset="-127"/>
                          <a:ea typeface="Arial Unicode MS" panose="020B0604020202020204" pitchFamily="50" charset="-127"/>
                          <a:cs typeface="Arial Unicode MS" panose="020B0604020202020204" pitchFamily="50" charset="-127"/>
                        </a:rPr>
                        <a:t>Goal</a:t>
                      </a:r>
                      <a:r>
                        <a:rPr lang="en-US" altLang="ko-KR" sz="1200" baseline="0" dirty="0" smtClean="0">
                          <a:latin typeface="Arial Unicode MS" panose="020B0604020202020204" pitchFamily="50" charset="-127"/>
                          <a:ea typeface="Arial Unicode MS" panose="020B0604020202020204" pitchFamily="50" charset="-127"/>
                          <a:cs typeface="Arial Unicode MS" panose="020B0604020202020204" pitchFamily="50" charset="-127"/>
                        </a:rPr>
                        <a:t> 9</a:t>
                      </a:r>
                      <a:endParaRPr lang="ko-KR" altLang="en-US" sz="120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marL="0" marR="0" indent="0" algn="just" defTabSz="914400" rtl="0" eaLnBrk="1" fontAlgn="auto" latinLnBrk="1" hangingPunct="1">
                        <a:lnSpc>
                          <a:spcPct val="100000"/>
                        </a:lnSpc>
                        <a:spcBef>
                          <a:spcPts val="0"/>
                        </a:spcBef>
                        <a:spcAft>
                          <a:spcPts val="0"/>
                        </a:spcAft>
                        <a:buClrTx/>
                        <a:buSzTx/>
                        <a:buFontTx/>
                        <a:buNone/>
                        <a:tabLst/>
                        <a:defRPr/>
                      </a:pPr>
                      <a:r>
                        <a:rPr lang="en-GB" altLang="ko-KR" sz="1200" b="0" dirty="0" smtClean="0">
                          <a:effectLst/>
                          <a:latin typeface="Arial Unicode MS" panose="020B0604020202020204" pitchFamily="50" charset="-127"/>
                          <a:ea typeface="Arial Unicode MS" panose="020B0604020202020204" pitchFamily="50" charset="-127"/>
                          <a:cs typeface="Arial Unicode MS" panose="020B0604020202020204" pitchFamily="50" charset="-127"/>
                        </a:rPr>
                        <a:t>Build resilient infrastructure, promote inclusive and sustainable industrialization and foster innovation</a:t>
                      </a:r>
                      <a:endParaRPr lang="ko-KR" altLang="en-US" sz="12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algn="ctr"/>
                      <a:endParaRPr lang="ko-KR" altLang="en-US" sz="1200" dirty="0"/>
                    </a:p>
                  </a:txBody>
                  <a:tcPr/>
                </a:tc>
                <a:tc>
                  <a:txBody>
                    <a:bodyPr/>
                    <a:lstStyle/>
                    <a:p>
                      <a:pPr latinLnBrk="1"/>
                      <a:endParaRPr lang="ko-KR" altLang="en-US" sz="12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r>
            </a:tbl>
          </a:graphicData>
        </a:graphic>
      </p:graphicFrame>
      <p:sp>
        <p:nvSpPr>
          <p:cNvPr id="7" name="제목 1"/>
          <p:cNvSpPr>
            <a:spLocks noGrp="1"/>
          </p:cNvSpPr>
          <p:nvPr>
            <p:ph type="title"/>
          </p:nvPr>
        </p:nvSpPr>
        <p:spPr>
          <a:xfrm>
            <a:off x="361231" y="282857"/>
            <a:ext cx="10515600" cy="790574"/>
          </a:xfrm>
        </p:spPr>
        <p:txBody>
          <a:bodyPr>
            <a:noAutofit/>
          </a:bodyPr>
          <a:lstStyle/>
          <a:p>
            <a:r>
              <a:rPr lang="en-US" altLang="ko-KR" sz="3000" b="1" dirty="0" smtClean="0"/>
              <a:t>1. </a:t>
            </a:r>
            <a:r>
              <a:rPr lang="en-US" altLang="ko-KR" sz="3000" b="1" dirty="0" smtClean="0"/>
              <a:t>MDGs &amp; SDGs/</a:t>
            </a:r>
            <a:r>
              <a:rPr lang="en-US" altLang="ko-KR" sz="3000" b="1" dirty="0" smtClean="0">
                <a:solidFill>
                  <a:srgbClr val="FF0000"/>
                </a:solidFill>
              </a:rPr>
              <a:t>SDGs</a:t>
            </a:r>
            <a:endParaRPr lang="ko-KR" altLang="en-US" sz="3000" b="1" dirty="0">
              <a:solidFill>
                <a:srgbClr val="FF0000"/>
              </a:solidFill>
            </a:endParaRPr>
          </a:p>
        </p:txBody>
      </p:sp>
      <p:pic>
        <p:nvPicPr>
          <p:cNvPr id="5" name="그림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22731" y="124662"/>
            <a:ext cx="2108200" cy="948770"/>
          </a:xfrm>
          <a:prstGeom prst="rect">
            <a:avLst/>
          </a:prstGeom>
        </p:spPr>
      </p:pic>
      <p:sp>
        <p:nvSpPr>
          <p:cNvPr id="3" name="직사각형 2"/>
          <p:cNvSpPr/>
          <p:nvPr/>
        </p:nvSpPr>
        <p:spPr>
          <a:xfrm>
            <a:off x="469860" y="976172"/>
            <a:ext cx="11461071" cy="954107"/>
          </a:xfrm>
          <a:prstGeom prst="rect">
            <a:avLst/>
          </a:prstGeom>
        </p:spPr>
        <p:txBody>
          <a:bodyPr wrap="square">
            <a:spAutoFit/>
          </a:bodyPr>
          <a:lstStyle/>
          <a:p>
            <a:pPr marL="177800" indent="-177800" algn="just"/>
            <a:r>
              <a:rPr lang="en-US" altLang="ko-KR" b="1" dirty="0" smtClean="0"/>
              <a:t>- At </a:t>
            </a:r>
            <a:r>
              <a:rPr lang="en-US" altLang="ko-KR" b="1" dirty="0"/>
              <a:t>the United Nations Sustainable Development Summit on </a:t>
            </a:r>
            <a:r>
              <a:rPr lang="en-US" altLang="ko-KR" b="1" dirty="0" smtClean="0"/>
              <a:t>25/09/15</a:t>
            </a:r>
            <a:r>
              <a:rPr lang="en-US" altLang="ko-KR" b="1" dirty="0"/>
              <a:t>, world leaders adopted the 2030 Agenda for Sustainable Development, which includes a set of 17 Sustainable Development Goals (SDGs) to end poverty, fight inequality and injustice, and tackle climate change by 2030</a:t>
            </a:r>
            <a:r>
              <a:rPr lang="en-US" altLang="ko-KR" sz="2000" dirty="0"/>
              <a:t>.</a:t>
            </a:r>
          </a:p>
        </p:txBody>
      </p:sp>
      <p:sp>
        <p:nvSpPr>
          <p:cNvPr id="4" name="슬라이드 번호 개체 틀 3"/>
          <p:cNvSpPr>
            <a:spLocks noGrp="1"/>
          </p:cNvSpPr>
          <p:nvPr>
            <p:ph type="sldNum" sz="quarter" idx="12"/>
          </p:nvPr>
        </p:nvSpPr>
        <p:spPr/>
        <p:txBody>
          <a:bodyPr/>
          <a:lstStyle/>
          <a:p>
            <a:fld id="{0E5B7E20-071E-41CD-B4FE-47E9526091FB}" type="slidenum">
              <a:rPr lang="ko-KR" altLang="en-US" smtClean="0"/>
              <a:t>4</a:t>
            </a:fld>
            <a:endParaRPr lang="ko-KR" altLang="en-US"/>
          </a:p>
        </p:txBody>
      </p:sp>
    </p:spTree>
    <p:extLst>
      <p:ext uri="{BB962C8B-B14F-4D97-AF65-F5344CB8AC3E}">
        <p14:creationId xmlns:p14="http://schemas.microsoft.com/office/powerpoint/2010/main" val="317973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제목 1"/>
          <p:cNvSpPr>
            <a:spLocks noGrp="1"/>
          </p:cNvSpPr>
          <p:nvPr>
            <p:ph type="title"/>
          </p:nvPr>
        </p:nvSpPr>
        <p:spPr>
          <a:xfrm>
            <a:off x="284161" y="80043"/>
            <a:ext cx="8581543" cy="790574"/>
          </a:xfrm>
        </p:spPr>
        <p:txBody>
          <a:bodyPr>
            <a:noAutofit/>
          </a:bodyPr>
          <a:lstStyle/>
          <a:p>
            <a:r>
              <a:rPr lang="en-US" altLang="ko-KR" sz="3000" b="1" dirty="0" smtClean="0"/>
              <a:t>1. </a:t>
            </a:r>
            <a:r>
              <a:rPr lang="en-US" altLang="ko-KR" sz="3000" b="1" dirty="0"/>
              <a:t>MDGs &amp; </a:t>
            </a:r>
            <a:r>
              <a:rPr lang="en-US" altLang="ko-KR" sz="3000" b="1" dirty="0" smtClean="0"/>
              <a:t>SDGs/</a:t>
            </a:r>
            <a:r>
              <a:rPr lang="en-US" altLang="ko-KR" sz="3200" b="1" dirty="0">
                <a:solidFill>
                  <a:srgbClr val="FF0000"/>
                </a:solidFill>
              </a:rPr>
              <a:t>SDGs Consensus </a:t>
            </a:r>
            <a:r>
              <a:rPr lang="en-US" altLang="ko-KR" sz="3200" b="1" dirty="0" smtClean="0">
                <a:solidFill>
                  <a:srgbClr val="FF0000"/>
                </a:solidFill>
              </a:rPr>
              <a:t>process</a:t>
            </a:r>
            <a:endParaRPr lang="ko-KR" altLang="en-US" sz="3000" b="1" dirty="0">
              <a:solidFill>
                <a:srgbClr val="FF0000"/>
              </a:solidFill>
            </a:endParaRPr>
          </a:p>
        </p:txBody>
      </p:sp>
      <p:sp>
        <p:nvSpPr>
          <p:cNvPr id="9" name="내용 개체 틀 2"/>
          <p:cNvSpPr>
            <a:spLocks noGrp="1"/>
          </p:cNvSpPr>
          <p:nvPr>
            <p:ph idx="1"/>
          </p:nvPr>
        </p:nvSpPr>
        <p:spPr>
          <a:xfrm>
            <a:off x="469898" y="742621"/>
            <a:ext cx="10144125" cy="623358"/>
          </a:xfrm>
        </p:spPr>
        <p:txBody>
          <a:bodyPr>
            <a:normAutofit/>
          </a:bodyPr>
          <a:lstStyle/>
          <a:p>
            <a:pPr marL="0" indent="0">
              <a:buNone/>
            </a:pPr>
            <a:endParaRPr lang="en-US" altLang="ko-KR" sz="2400" b="1" dirty="0"/>
          </a:p>
          <a:p>
            <a:pPr marL="0" indent="0">
              <a:buNone/>
            </a:pPr>
            <a:endParaRPr lang="en-US" altLang="ko-KR" sz="2400" b="1" dirty="0" smtClean="0"/>
          </a:p>
          <a:p>
            <a:pPr marL="0" indent="0">
              <a:buNone/>
            </a:pPr>
            <a:endParaRPr lang="ko-KR" altLang="en-US" sz="2400" b="1" dirty="0"/>
          </a:p>
        </p:txBody>
      </p:sp>
      <p:pic>
        <p:nvPicPr>
          <p:cNvPr id="4" name="그림 3"/>
          <p:cNvPicPr>
            <a:picLocks noChangeAspect="1"/>
          </p:cNvPicPr>
          <p:nvPr/>
        </p:nvPicPr>
        <p:blipFill>
          <a:blip r:embed="rId2"/>
          <a:stretch>
            <a:fillRect/>
          </a:stretch>
        </p:blipFill>
        <p:spPr>
          <a:xfrm>
            <a:off x="469898" y="790050"/>
            <a:ext cx="11506079" cy="5566300"/>
          </a:xfrm>
          <a:prstGeom prst="rect">
            <a:avLst/>
          </a:prstGeom>
        </p:spPr>
      </p:pic>
      <p:sp>
        <p:nvSpPr>
          <p:cNvPr id="2" name="슬라이드 번호 개체 틀 1"/>
          <p:cNvSpPr>
            <a:spLocks noGrp="1"/>
          </p:cNvSpPr>
          <p:nvPr>
            <p:ph type="sldNum" sz="quarter" idx="12"/>
          </p:nvPr>
        </p:nvSpPr>
        <p:spPr/>
        <p:txBody>
          <a:bodyPr/>
          <a:lstStyle/>
          <a:p>
            <a:fld id="{0E5B7E20-071E-41CD-B4FE-47E9526091FB}" type="slidenum">
              <a:rPr lang="ko-KR" altLang="en-US" smtClean="0"/>
              <a:t>5</a:t>
            </a:fld>
            <a:endParaRPr lang="ko-KR" altLang="en-US"/>
          </a:p>
        </p:txBody>
      </p:sp>
    </p:spTree>
    <p:extLst>
      <p:ext uri="{BB962C8B-B14F-4D97-AF65-F5344CB8AC3E}">
        <p14:creationId xmlns:p14="http://schemas.microsoft.com/office/powerpoint/2010/main" val="905084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그림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5612" y="1195387"/>
            <a:ext cx="10058400" cy="4762696"/>
          </a:xfrm>
          <a:prstGeom prst="rect">
            <a:avLst/>
          </a:prstGeom>
        </p:spPr>
      </p:pic>
      <p:sp>
        <p:nvSpPr>
          <p:cNvPr id="8" name="제목 1"/>
          <p:cNvSpPr>
            <a:spLocks noGrp="1"/>
          </p:cNvSpPr>
          <p:nvPr>
            <p:ph type="title"/>
          </p:nvPr>
        </p:nvSpPr>
        <p:spPr>
          <a:xfrm>
            <a:off x="570994" y="364128"/>
            <a:ext cx="10515600" cy="790574"/>
          </a:xfrm>
        </p:spPr>
        <p:txBody>
          <a:bodyPr>
            <a:noAutofit/>
          </a:bodyPr>
          <a:lstStyle/>
          <a:p>
            <a:r>
              <a:rPr lang="en-US" altLang="ko-KR" sz="3000" b="1" dirty="0" smtClean="0"/>
              <a:t>1. </a:t>
            </a:r>
            <a:r>
              <a:rPr lang="en-US" altLang="ko-KR" sz="3000" b="1" dirty="0" smtClean="0"/>
              <a:t>MDGs &amp; SDGs/</a:t>
            </a:r>
            <a:r>
              <a:rPr lang="en-US" altLang="ko-KR" sz="3000" b="1" dirty="0" smtClean="0">
                <a:solidFill>
                  <a:srgbClr val="FF0000"/>
                </a:solidFill>
              </a:rPr>
              <a:t>Comparison</a:t>
            </a:r>
            <a:endParaRPr lang="ko-KR" altLang="en-US" sz="3000" b="1">
              <a:solidFill>
                <a:srgbClr val="FF0000"/>
              </a:solidFill>
            </a:endParaRPr>
          </a:p>
        </p:txBody>
      </p:sp>
      <p:sp>
        <p:nvSpPr>
          <p:cNvPr id="9" name="내용 개체 틀 2"/>
          <p:cNvSpPr>
            <a:spLocks noGrp="1"/>
          </p:cNvSpPr>
          <p:nvPr>
            <p:ph idx="1"/>
          </p:nvPr>
        </p:nvSpPr>
        <p:spPr>
          <a:xfrm>
            <a:off x="655636" y="1195387"/>
            <a:ext cx="10144125" cy="623358"/>
          </a:xfrm>
        </p:spPr>
        <p:txBody>
          <a:bodyPr>
            <a:normAutofit/>
          </a:bodyPr>
          <a:lstStyle/>
          <a:p>
            <a:pPr marL="0" indent="0">
              <a:buNone/>
            </a:pPr>
            <a:endParaRPr lang="en-US" altLang="ko-KR" sz="2400" b="1" dirty="0"/>
          </a:p>
          <a:p>
            <a:pPr marL="0" indent="0">
              <a:buNone/>
            </a:pPr>
            <a:endParaRPr lang="en-US" altLang="ko-KR" sz="2400" b="1" dirty="0" smtClean="0"/>
          </a:p>
          <a:p>
            <a:pPr marL="0" indent="0">
              <a:buNone/>
            </a:pPr>
            <a:endParaRPr lang="ko-KR" altLang="en-US" sz="2400" b="1" dirty="0"/>
          </a:p>
        </p:txBody>
      </p:sp>
      <p:sp>
        <p:nvSpPr>
          <p:cNvPr id="2" name="슬라이드 번호 개체 틀 1"/>
          <p:cNvSpPr>
            <a:spLocks noGrp="1"/>
          </p:cNvSpPr>
          <p:nvPr>
            <p:ph type="sldNum" sz="quarter" idx="12"/>
          </p:nvPr>
        </p:nvSpPr>
        <p:spPr/>
        <p:txBody>
          <a:bodyPr/>
          <a:lstStyle/>
          <a:p>
            <a:fld id="{0E5B7E20-071E-41CD-B4FE-47E9526091FB}" type="slidenum">
              <a:rPr lang="ko-KR" altLang="en-US" smtClean="0"/>
              <a:t>6</a:t>
            </a:fld>
            <a:endParaRPr lang="ko-KR" altLang="en-US"/>
          </a:p>
        </p:txBody>
      </p:sp>
    </p:spTree>
    <p:extLst>
      <p:ext uri="{BB962C8B-B14F-4D97-AF65-F5344CB8AC3E}">
        <p14:creationId xmlns:p14="http://schemas.microsoft.com/office/powerpoint/2010/main" val="19313727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제목 1"/>
          <p:cNvSpPr>
            <a:spLocks noGrp="1"/>
          </p:cNvSpPr>
          <p:nvPr>
            <p:ph type="title"/>
          </p:nvPr>
        </p:nvSpPr>
        <p:spPr>
          <a:xfrm>
            <a:off x="570994" y="364128"/>
            <a:ext cx="10515600" cy="790574"/>
          </a:xfrm>
        </p:spPr>
        <p:txBody>
          <a:bodyPr>
            <a:noAutofit/>
          </a:bodyPr>
          <a:lstStyle/>
          <a:p>
            <a:r>
              <a:rPr lang="en-US" altLang="ko-KR" sz="3000" b="1" dirty="0" smtClean="0"/>
              <a:t>1. </a:t>
            </a:r>
            <a:r>
              <a:rPr lang="en-US" altLang="ko-KR" sz="3000" b="1" dirty="0"/>
              <a:t>MDGs &amp; </a:t>
            </a:r>
            <a:r>
              <a:rPr lang="en-US" altLang="ko-KR" sz="3000" b="1" dirty="0" smtClean="0"/>
              <a:t>SDGs/</a:t>
            </a:r>
            <a:r>
              <a:rPr lang="en-US" altLang="ko-KR" sz="3000" b="1" dirty="0" smtClean="0">
                <a:solidFill>
                  <a:srgbClr val="FF0000"/>
                </a:solidFill>
              </a:rPr>
              <a:t>Comparison</a:t>
            </a:r>
            <a:endParaRPr lang="ko-KR" altLang="en-US" sz="3000" b="1">
              <a:solidFill>
                <a:srgbClr val="FF0000"/>
              </a:solidFill>
            </a:endParaRPr>
          </a:p>
        </p:txBody>
      </p:sp>
      <p:sp>
        <p:nvSpPr>
          <p:cNvPr id="9" name="내용 개체 틀 2"/>
          <p:cNvSpPr>
            <a:spLocks noGrp="1"/>
          </p:cNvSpPr>
          <p:nvPr>
            <p:ph idx="1"/>
          </p:nvPr>
        </p:nvSpPr>
        <p:spPr>
          <a:xfrm>
            <a:off x="875769" y="1277438"/>
            <a:ext cx="10144125" cy="623358"/>
          </a:xfrm>
        </p:spPr>
        <p:txBody>
          <a:bodyPr>
            <a:normAutofit/>
          </a:bodyPr>
          <a:lstStyle/>
          <a:p>
            <a:pPr marL="0" indent="0">
              <a:buNone/>
            </a:pPr>
            <a:endParaRPr lang="en-US" altLang="ko-KR" sz="2400" b="1" dirty="0"/>
          </a:p>
          <a:p>
            <a:pPr marL="0" indent="0">
              <a:buNone/>
            </a:pPr>
            <a:endParaRPr lang="en-US" altLang="ko-KR" sz="2400" b="1" dirty="0" smtClean="0"/>
          </a:p>
          <a:p>
            <a:pPr marL="0" indent="0">
              <a:buNone/>
            </a:pPr>
            <a:endParaRPr lang="ko-KR" altLang="en-US" sz="2400" b="1" dirty="0"/>
          </a:p>
        </p:txBody>
      </p:sp>
      <p:graphicFrame>
        <p:nvGraphicFramePr>
          <p:cNvPr id="3" name="표 2"/>
          <p:cNvGraphicFramePr>
            <a:graphicFrameLocks noGrp="1"/>
          </p:cNvGraphicFramePr>
          <p:nvPr>
            <p:extLst>
              <p:ext uri="{D42A27DB-BD31-4B8C-83A1-F6EECF244321}">
                <p14:modId xmlns:p14="http://schemas.microsoft.com/office/powerpoint/2010/main" val="3496204711"/>
              </p:ext>
            </p:extLst>
          </p:nvPr>
        </p:nvGraphicFramePr>
        <p:xfrm>
          <a:off x="875769" y="1376534"/>
          <a:ext cx="10210825" cy="4023360"/>
        </p:xfrm>
        <a:graphic>
          <a:graphicData uri="http://schemas.openxmlformats.org/drawingml/2006/table">
            <a:tbl>
              <a:tblPr firstRow="1" bandRow="1">
                <a:tableStyleId>{5C22544A-7EE6-4342-B048-85BDC9FD1C3A}</a:tableStyleId>
              </a:tblPr>
              <a:tblGrid>
                <a:gridCol w="5025124"/>
                <a:gridCol w="5185701"/>
              </a:tblGrid>
              <a:tr h="411938">
                <a:tc>
                  <a:txBody>
                    <a:bodyPr/>
                    <a:lstStyle/>
                    <a:p>
                      <a:pPr algn="ctr" latinLnBrk="1"/>
                      <a:r>
                        <a:rPr lang="en-US" altLang="ko-KR" sz="2400" dirty="0" smtClean="0"/>
                        <a:t>MDG</a:t>
                      </a:r>
                      <a:endParaRPr lang="ko-KR" alt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latinLnBrk="1"/>
                      <a:r>
                        <a:rPr lang="en-US" altLang="ko-KR" sz="2400" dirty="0" smtClean="0"/>
                        <a:t>SDG</a:t>
                      </a:r>
                      <a:endParaRPr lang="ko-KR" alt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r>
              <a:tr h="417659">
                <a:tc>
                  <a:txBody>
                    <a:bodyPr/>
                    <a:lstStyle/>
                    <a:p>
                      <a:pPr algn="ctr" latinLnBrk="1"/>
                      <a:r>
                        <a:rPr lang="en-US" altLang="ko-KR" sz="2400" dirty="0" smtClean="0"/>
                        <a:t>Traditional</a:t>
                      </a:r>
                      <a:r>
                        <a:rPr lang="en-US" altLang="ko-KR" sz="2400" baseline="0" dirty="0" smtClean="0"/>
                        <a:t> assistance</a:t>
                      </a:r>
                      <a:endParaRPr lang="ko-KR" alt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2400" dirty="0" smtClean="0"/>
                        <a:t>Traditional</a:t>
                      </a:r>
                      <a:r>
                        <a:rPr lang="en-US" altLang="ko-KR" sz="2400" baseline="0" dirty="0" smtClean="0"/>
                        <a:t> assistance</a:t>
                      </a:r>
                      <a:r>
                        <a:rPr lang="ko-KR" altLang="en-US" sz="2400" baseline="0" smtClean="0"/>
                        <a:t> </a:t>
                      </a:r>
                      <a:endParaRPr lang="en-US" altLang="ko-KR" sz="2400" baseline="0" dirty="0" smtClean="0"/>
                    </a:p>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2400" baseline="0" dirty="0" smtClean="0"/>
                        <a:t>+ Universal goals</a:t>
                      </a:r>
                      <a:endParaRPr lang="ko-KR" altLang="en-US" sz="240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17659">
                <a:tc>
                  <a:txBody>
                    <a:bodyPr/>
                    <a:lstStyle/>
                    <a:p>
                      <a:pPr algn="ctr" latinLnBrk="1"/>
                      <a:r>
                        <a:rPr lang="en-US" altLang="ko-KR" sz="2400" dirty="0" smtClean="0"/>
                        <a:t>Limited</a:t>
                      </a:r>
                      <a:r>
                        <a:rPr lang="en-US" altLang="ko-KR" sz="2400" baseline="0" dirty="0" smtClean="0"/>
                        <a:t> goals</a:t>
                      </a:r>
                      <a:endParaRPr lang="ko-KR" alt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latinLnBrk="1"/>
                      <a:r>
                        <a:rPr lang="en-US" altLang="ko-KR" sz="2400" dirty="0" smtClean="0"/>
                        <a:t>More comprehensive </a:t>
                      </a:r>
                      <a:endParaRPr lang="ko-KR" alt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17659">
                <a:tc>
                  <a:txBody>
                    <a:bodyPr/>
                    <a:lstStyle/>
                    <a:p>
                      <a:pPr algn="ctr" latinLnBrk="1"/>
                      <a:r>
                        <a:rPr lang="en-US" altLang="ko-KR" sz="2400" dirty="0" smtClean="0"/>
                        <a:t>Top-down</a:t>
                      </a:r>
                      <a:r>
                        <a:rPr lang="en-US" altLang="ko-KR" sz="2400" baseline="0" dirty="0" smtClean="0"/>
                        <a:t> process</a:t>
                      </a:r>
                      <a:endParaRPr lang="ko-KR" alt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latinLnBrk="1"/>
                      <a:r>
                        <a:rPr lang="en-US" altLang="ko-KR" sz="2400" dirty="0" smtClean="0"/>
                        <a:t>Inclusive goal</a:t>
                      </a:r>
                      <a:r>
                        <a:rPr lang="en-US" altLang="ko-KR" sz="2400" baseline="0" dirty="0" smtClean="0"/>
                        <a:t> setting </a:t>
                      </a:r>
                      <a:endParaRPr lang="ko-KR" alt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17659">
                <a:tc>
                  <a:txBody>
                    <a:bodyPr/>
                    <a:lstStyle/>
                    <a:p>
                      <a:pPr algn="ctr" latinLnBrk="1"/>
                      <a:r>
                        <a:rPr lang="en-US" altLang="ko-KR" sz="2400" dirty="0" smtClean="0"/>
                        <a:t>Traditional</a:t>
                      </a:r>
                      <a:r>
                        <a:rPr lang="en-US" altLang="ko-KR" sz="2400" baseline="0" dirty="0" smtClean="0"/>
                        <a:t> statistics </a:t>
                      </a:r>
                      <a:endParaRPr lang="ko-KR" alt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latinLnBrk="1"/>
                      <a:r>
                        <a:rPr lang="en-US" altLang="ko-KR" sz="2400" dirty="0" smtClean="0"/>
                        <a:t>Traditional</a:t>
                      </a:r>
                      <a:r>
                        <a:rPr lang="en-US" altLang="ko-KR" sz="2400" baseline="0" dirty="0" smtClean="0"/>
                        <a:t> + Data revolution</a:t>
                      </a:r>
                      <a:endParaRPr lang="ko-KR" alt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17659">
                <a:tc>
                  <a:txBody>
                    <a:bodyPr/>
                    <a:lstStyle/>
                    <a:p>
                      <a:pPr algn="ctr" latinLnBrk="1"/>
                      <a:r>
                        <a:rPr lang="en-US" altLang="ko-KR" sz="2400" dirty="0" smtClean="0"/>
                        <a:t>Hunger</a:t>
                      </a:r>
                      <a:r>
                        <a:rPr lang="en-US" altLang="ko-KR" sz="2400" baseline="0" dirty="0" smtClean="0"/>
                        <a:t> and poverty together </a:t>
                      </a:r>
                      <a:endParaRPr lang="ko-KR" alt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latinLnBrk="1"/>
                      <a:r>
                        <a:rPr lang="en-US" altLang="ko-KR" sz="2400" dirty="0" smtClean="0"/>
                        <a:t>Distinction</a:t>
                      </a:r>
                      <a:r>
                        <a:rPr lang="en-US" altLang="ko-KR" sz="2400" baseline="0" dirty="0" smtClean="0"/>
                        <a:t> </a:t>
                      </a:r>
                      <a:endParaRPr lang="ko-KR" alt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17659">
                <a:tc>
                  <a:txBody>
                    <a:bodyPr/>
                    <a:lstStyle/>
                    <a:p>
                      <a:pPr algn="ctr" latinLnBrk="1"/>
                      <a:r>
                        <a:rPr lang="en-US" altLang="ko-KR" sz="2400" dirty="0" smtClean="0"/>
                        <a:t>Quantity</a:t>
                      </a:r>
                      <a:r>
                        <a:rPr lang="en-US" altLang="ko-KR" sz="2400" baseline="0" dirty="0" smtClean="0"/>
                        <a:t> Education</a:t>
                      </a:r>
                      <a:endParaRPr lang="ko-KR" alt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latinLnBrk="1"/>
                      <a:r>
                        <a:rPr lang="en-US" altLang="ko-KR" sz="2400" dirty="0" smtClean="0"/>
                        <a:t>Quality</a:t>
                      </a:r>
                      <a:r>
                        <a:rPr lang="en-US" altLang="ko-KR" sz="2400" baseline="0" dirty="0" smtClean="0"/>
                        <a:t> Education</a:t>
                      </a:r>
                      <a:endParaRPr lang="ko-KR" alt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17659">
                <a:tc>
                  <a:txBody>
                    <a:bodyPr/>
                    <a:lstStyle/>
                    <a:p>
                      <a:pPr algn="ctr" latinLnBrk="1"/>
                      <a:r>
                        <a:rPr lang="en-US" altLang="ko-KR" sz="2400" dirty="0" smtClean="0"/>
                        <a:t>Funding:</a:t>
                      </a:r>
                      <a:r>
                        <a:rPr lang="en-US" altLang="ko-KR" sz="2400" baseline="0" dirty="0" smtClean="0"/>
                        <a:t> Focus on ODA</a:t>
                      </a:r>
                      <a:endParaRPr lang="ko-KR" alt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latinLnBrk="1"/>
                      <a:r>
                        <a:rPr lang="en-US" altLang="ko-KR" sz="2400" dirty="0" smtClean="0"/>
                        <a:t>Broader</a:t>
                      </a:r>
                      <a:r>
                        <a:rPr lang="en-US" altLang="ko-KR" sz="2400" baseline="0" dirty="0" smtClean="0"/>
                        <a:t> set of financial sources </a:t>
                      </a:r>
                      <a:endParaRPr lang="ko-KR" alt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bl>
          </a:graphicData>
        </a:graphic>
      </p:graphicFrame>
      <p:sp>
        <p:nvSpPr>
          <p:cNvPr id="2" name="슬라이드 번호 개체 틀 1"/>
          <p:cNvSpPr>
            <a:spLocks noGrp="1"/>
          </p:cNvSpPr>
          <p:nvPr>
            <p:ph type="sldNum" sz="quarter" idx="12"/>
          </p:nvPr>
        </p:nvSpPr>
        <p:spPr/>
        <p:txBody>
          <a:bodyPr/>
          <a:lstStyle/>
          <a:p>
            <a:fld id="{0E5B7E20-071E-41CD-B4FE-47E9526091FB}" type="slidenum">
              <a:rPr lang="ko-KR" altLang="en-US" smtClean="0"/>
              <a:t>7</a:t>
            </a:fld>
            <a:endParaRPr lang="ko-KR" altLang="en-US"/>
          </a:p>
        </p:txBody>
      </p:sp>
    </p:spTree>
    <p:extLst>
      <p:ext uri="{BB962C8B-B14F-4D97-AF65-F5344CB8AC3E}">
        <p14:creationId xmlns:p14="http://schemas.microsoft.com/office/powerpoint/2010/main" val="2224320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제목 1"/>
          <p:cNvSpPr>
            <a:spLocks noGrp="1"/>
          </p:cNvSpPr>
          <p:nvPr>
            <p:ph type="title"/>
          </p:nvPr>
        </p:nvSpPr>
        <p:spPr>
          <a:xfrm>
            <a:off x="570994" y="169395"/>
            <a:ext cx="10515600" cy="790574"/>
          </a:xfrm>
        </p:spPr>
        <p:txBody>
          <a:bodyPr>
            <a:noAutofit/>
          </a:bodyPr>
          <a:lstStyle/>
          <a:p>
            <a:pPr lvl="2" algn="l" rtl="0" latinLnBrk="1">
              <a:lnSpc>
                <a:spcPct val="90000"/>
              </a:lnSpc>
              <a:spcBef>
                <a:spcPct val="0"/>
              </a:spcBef>
            </a:pPr>
            <a:r>
              <a:rPr lang="en-US" altLang="ko-KR" sz="3000" b="1" dirty="0"/>
              <a:t>2</a:t>
            </a:r>
            <a:r>
              <a:rPr lang="en-US" altLang="ko-KR" sz="3000" b="1" dirty="0" smtClean="0"/>
              <a:t>. SDGs and </a:t>
            </a:r>
            <a:r>
              <a:rPr lang="en-US" altLang="ko-KR" sz="3000" b="1" dirty="0" smtClean="0"/>
              <a:t>ICT/</a:t>
            </a:r>
            <a:r>
              <a:rPr lang="en-US" altLang="ko-KR" sz="2800" b="1" dirty="0" smtClean="0">
                <a:solidFill>
                  <a:srgbClr val="FF0000"/>
                </a:solidFill>
              </a:rPr>
              <a:t> SDGs targets related to ICTs</a:t>
            </a:r>
            <a:br>
              <a:rPr lang="en-US" altLang="ko-KR" sz="2800" b="1" dirty="0" smtClean="0">
                <a:solidFill>
                  <a:srgbClr val="FF0000"/>
                </a:solidFill>
              </a:rPr>
            </a:br>
            <a:endParaRPr lang="ko-KR" altLang="en-US" sz="2800" b="1" dirty="0">
              <a:solidFill>
                <a:srgbClr val="FF0000"/>
              </a:solidFill>
            </a:endParaRPr>
          </a:p>
        </p:txBody>
      </p:sp>
      <p:sp>
        <p:nvSpPr>
          <p:cNvPr id="3" name="직사각형 2"/>
          <p:cNvSpPr/>
          <p:nvPr/>
        </p:nvSpPr>
        <p:spPr>
          <a:xfrm>
            <a:off x="379066" y="563580"/>
            <a:ext cx="11487705" cy="830997"/>
          </a:xfrm>
          <a:prstGeom prst="rect">
            <a:avLst/>
          </a:prstGeom>
        </p:spPr>
        <p:txBody>
          <a:bodyPr wrap="square">
            <a:spAutoFit/>
          </a:bodyPr>
          <a:lstStyle/>
          <a:p>
            <a:pPr marL="285750" indent="-285750" algn="just">
              <a:buFontTx/>
              <a:buChar char="-"/>
            </a:pPr>
            <a:r>
              <a:rPr lang="en-US" altLang="ko-KR" sz="2400" dirty="0" smtClean="0"/>
              <a:t>While </a:t>
            </a:r>
            <a:r>
              <a:rPr lang="en-US" altLang="ko-KR" sz="2400" dirty="0"/>
              <a:t>none of the SDGs is specifically about ICTs, several targets make references to ICTs and </a:t>
            </a:r>
            <a:r>
              <a:rPr lang="en-US" altLang="ko-KR" sz="2400" dirty="0" smtClean="0"/>
              <a:t>technology</a:t>
            </a:r>
            <a:endParaRPr lang="ko-KR" altLang="en-US" sz="2400" dirty="0"/>
          </a:p>
        </p:txBody>
      </p:sp>
      <p:sp>
        <p:nvSpPr>
          <p:cNvPr id="4" name="직사각형 3"/>
          <p:cNvSpPr/>
          <p:nvPr/>
        </p:nvSpPr>
        <p:spPr>
          <a:xfrm>
            <a:off x="345707" y="1354154"/>
            <a:ext cx="11521064" cy="5078313"/>
          </a:xfrm>
          <a:prstGeom prst="rect">
            <a:avLst/>
          </a:prstGeom>
          <a:ln>
            <a:solidFill>
              <a:schemeClr val="tx1"/>
            </a:solidFill>
          </a:ln>
        </p:spPr>
        <p:txBody>
          <a:bodyPr wrap="square">
            <a:spAutoFit/>
          </a:bodyPr>
          <a:lstStyle/>
          <a:p>
            <a:pPr marL="627063" lvl="2" indent="-271463">
              <a:buFont typeface="Arial" panose="020B0604020202020204" pitchFamily="34" charset="0"/>
              <a:buChar char="•"/>
              <a:tabLst>
                <a:tab pos="541338" algn="l"/>
              </a:tabLst>
            </a:pPr>
            <a:r>
              <a:rPr lang="en-US" altLang="ko-KR" dirty="0" smtClean="0"/>
              <a:t>1.4</a:t>
            </a:r>
            <a:r>
              <a:rPr lang="en-US" altLang="ko-KR" dirty="0" smtClean="0"/>
              <a:t>) </a:t>
            </a:r>
            <a:r>
              <a:rPr lang="en-US" altLang="ko-KR" dirty="0"/>
              <a:t>By 2030, ensure that all men and women, in particular the poor and the vulnerable, have equal rights to economic resources, as well as access to basic services, ownership and control over land and other forms of property, inheritance, natural resources, appropriate </a:t>
            </a:r>
            <a:r>
              <a:rPr lang="en-US" altLang="ko-KR" b="1" dirty="0"/>
              <a:t>new technology </a:t>
            </a:r>
            <a:r>
              <a:rPr lang="en-US" altLang="ko-KR" dirty="0"/>
              <a:t>and financial services, including microfinance </a:t>
            </a:r>
          </a:p>
          <a:p>
            <a:pPr marL="627063" lvl="2" indent="-271463">
              <a:buFont typeface="Arial" panose="020B0604020202020204" pitchFamily="34" charset="0"/>
              <a:buChar char="•"/>
              <a:tabLst>
                <a:tab pos="541338" algn="l"/>
              </a:tabLst>
            </a:pPr>
            <a:r>
              <a:rPr lang="en-US" altLang="ko-KR" dirty="0" smtClean="0"/>
              <a:t>4.3) </a:t>
            </a:r>
            <a:r>
              <a:rPr lang="en-US" altLang="ko-KR" dirty="0"/>
              <a:t>By 2030, ensure equal access for all women and men to affordable and </a:t>
            </a:r>
            <a:r>
              <a:rPr lang="en-US" altLang="ko-KR" b="1" dirty="0"/>
              <a:t>quality technica</a:t>
            </a:r>
            <a:r>
              <a:rPr lang="en-US" altLang="ko-KR" b="1" u="sng" dirty="0"/>
              <a:t>l</a:t>
            </a:r>
            <a:r>
              <a:rPr lang="en-US" altLang="ko-KR" b="1" dirty="0"/>
              <a:t>,</a:t>
            </a:r>
            <a:r>
              <a:rPr lang="en-US" altLang="ko-KR" dirty="0"/>
              <a:t> vocational and tertiary education, including university </a:t>
            </a:r>
          </a:p>
          <a:p>
            <a:pPr marL="627063" lvl="2" indent="-271463">
              <a:buFont typeface="Arial" panose="020B0604020202020204" pitchFamily="34" charset="0"/>
              <a:buChar char="•"/>
              <a:tabLst>
                <a:tab pos="541338" algn="l"/>
              </a:tabLst>
            </a:pPr>
            <a:r>
              <a:rPr lang="en-US" altLang="ko-KR" dirty="0" smtClean="0"/>
              <a:t>4.4) </a:t>
            </a:r>
            <a:r>
              <a:rPr lang="en-US" altLang="ko-KR" dirty="0"/>
              <a:t>By 2030, substantially increase the number of youth and adults who have </a:t>
            </a:r>
            <a:r>
              <a:rPr lang="en-US" altLang="ko-KR" b="1" dirty="0"/>
              <a:t>relevant skills, including technical</a:t>
            </a:r>
            <a:r>
              <a:rPr lang="en-US" altLang="ko-KR" dirty="0"/>
              <a:t> and vocational skills, for employment, decent jobs and entrepreneurship </a:t>
            </a:r>
          </a:p>
          <a:p>
            <a:pPr marL="627063" lvl="2" indent="-271463">
              <a:buFont typeface="Arial" panose="020B0604020202020204" pitchFamily="34" charset="0"/>
              <a:buChar char="•"/>
              <a:tabLst>
                <a:tab pos="541338" algn="l"/>
              </a:tabLst>
            </a:pPr>
            <a:r>
              <a:rPr lang="en-US" altLang="ko-KR" dirty="0" smtClean="0"/>
              <a:t>4.b) </a:t>
            </a:r>
            <a:r>
              <a:rPr lang="en-US" altLang="ko-KR" dirty="0"/>
              <a:t>By 2020, substantially expand globally the number of scholarships available to developing countries, in particular least developed countries, small island developing States and African countries, for enrolment in higher education, including vocational training and </a:t>
            </a:r>
            <a:r>
              <a:rPr lang="en-US" altLang="ko-KR" b="1" dirty="0"/>
              <a:t>information and communications technology, technical, engineering and scientific </a:t>
            </a:r>
            <a:r>
              <a:rPr lang="en-US" altLang="ko-KR" b="1" dirty="0" err="1"/>
              <a:t>programmes</a:t>
            </a:r>
            <a:r>
              <a:rPr lang="en-US" altLang="ko-KR" dirty="0"/>
              <a:t>, in developed countries and other developing countries</a:t>
            </a:r>
          </a:p>
          <a:p>
            <a:pPr marL="627063" lvl="2" indent="-271463">
              <a:buFont typeface="Arial" panose="020B0604020202020204" pitchFamily="34" charset="0"/>
              <a:buChar char="•"/>
              <a:tabLst>
                <a:tab pos="541338" algn="l"/>
              </a:tabLst>
            </a:pPr>
            <a:r>
              <a:rPr lang="en-US" altLang="ko-KR" dirty="0" smtClean="0"/>
              <a:t>5.b) </a:t>
            </a:r>
            <a:r>
              <a:rPr lang="en-US" altLang="ko-KR" b="1" dirty="0"/>
              <a:t>Enhance the use of enabling technology, in particular information and communications technology,</a:t>
            </a:r>
            <a:r>
              <a:rPr lang="en-US" altLang="ko-KR" b="1" u="sng" dirty="0"/>
              <a:t> </a:t>
            </a:r>
            <a:r>
              <a:rPr lang="en-US" altLang="ko-KR" dirty="0"/>
              <a:t>to promote the empowerment of women  </a:t>
            </a:r>
          </a:p>
          <a:p>
            <a:pPr marL="627063" lvl="2" indent="-271463">
              <a:buFont typeface="Arial" panose="020B0604020202020204" pitchFamily="34" charset="0"/>
              <a:buChar char="•"/>
              <a:tabLst>
                <a:tab pos="541338" algn="l"/>
              </a:tabLst>
            </a:pPr>
            <a:r>
              <a:rPr lang="en-US" altLang="ko-KR" dirty="0" smtClean="0"/>
              <a:t>9.1) </a:t>
            </a:r>
            <a:r>
              <a:rPr lang="en-US" altLang="ko-KR" b="1" dirty="0"/>
              <a:t>Develop quality, reliable, sustainable and resilient infrastructure, including regional and </a:t>
            </a:r>
            <a:r>
              <a:rPr lang="en-US" altLang="ko-KR" b="1" dirty="0" err="1"/>
              <a:t>transborder</a:t>
            </a:r>
            <a:r>
              <a:rPr lang="en-US" altLang="ko-KR" b="1" dirty="0"/>
              <a:t> infrastructure</a:t>
            </a:r>
            <a:r>
              <a:rPr lang="en-US" altLang="ko-KR" dirty="0"/>
              <a:t>, to support economic development and human well-being, with a focus on affordable and equitable access for all </a:t>
            </a:r>
          </a:p>
        </p:txBody>
      </p:sp>
      <p:sp>
        <p:nvSpPr>
          <p:cNvPr id="2" name="슬라이드 번호 개체 틀 1"/>
          <p:cNvSpPr>
            <a:spLocks noGrp="1"/>
          </p:cNvSpPr>
          <p:nvPr>
            <p:ph type="sldNum" sz="quarter" idx="12"/>
          </p:nvPr>
        </p:nvSpPr>
        <p:spPr/>
        <p:txBody>
          <a:bodyPr/>
          <a:lstStyle/>
          <a:p>
            <a:fld id="{0E5B7E20-071E-41CD-B4FE-47E9526091FB}" type="slidenum">
              <a:rPr lang="ko-KR" altLang="en-US" smtClean="0"/>
              <a:t>8</a:t>
            </a:fld>
            <a:endParaRPr lang="ko-KR" altLang="en-US"/>
          </a:p>
        </p:txBody>
      </p:sp>
    </p:spTree>
    <p:extLst>
      <p:ext uri="{BB962C8B-B14F-4D97-AF65-F5344CB8AC3E}">
        <p14:creationId xmlns:p14="http://schemas.microsoft.com/office/powerpoint/2010/main" val="617213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제목 1"/>
          <p:cNvSpPr>
            <a:spLocks noGrp="1"/>
          </p:cNvSpPr>
          <p:nvPr>
            <p:ph type="title"/>
          </p:nvPr>
        </p:nvSpPr>
        <p:spPr>
          <a:xfrm>
            <a:off x="570994" y="364128"/>
            <a:ext cx="10515600" cy="790574"/>
          </a:xfrm>
        </p:spPr>
        <p:txBody>
          <a:bodyPr>
            <a:noAutofit/>
          </a:bodyPr>
          <a:lstStyle/>
          <a:p>
            <a:r>
              <a:rPr lang="en-US" altLang="ko-KR" sz="3000" b="1" dirty="0" smtClean="0"/>
              <a:t>2. SDGs and </a:t>
            </a:r>
            <a:r>
              <a:rPr lang="en-US" altLang="ko-KR" sz="3000" b="1" dirty="0" smtClean="0"/>
              <a:t>ICT/ </a:t>
            </a:r>
            <a:r>
              <a:rPr lang="en-US" altLang="ko-KR" sz="3200" b="1" dirty="0">
                <a:solidFill>
                  <a:srgbClr val="FF0000"/>
                </a:solidFill>
              </a:rPr>
              <a:t>SDGs targets related to ICTs</a:t>
            </a:r>
            <a:endParaRPr lang="ko-KR" altLang="en-US" sz="3000" b="1" dirty="0"/>
          </a:p>
        </p:txBody>
      </p:sp>
      <p:sp>
        <p:nvSpPr>
          <p:cNvPr id="4" name="직사각형 3"/>
          <p:cNvSpPr/>
          <p:nvPr/>
        </p:nvSpPr>
        <p:spPr>
          <a:xfrm>
            <a:off x="570994" y="1102578"/>
            <a:ext cx="11249945" cy="5755422"/>
          </a:xfrm>
          <a:prstGeom prst="rect">
            <a:avLst/>
          </a:prstGeom>
          <a:ln>
            <a:solidFill>
              <a:schemeClr val="tx1"/>
            </a:solidFill>
          </a:ln>
        </p:spPr>
        <p:txBody>
          <a:bodyPr wrap="square">
            <a:spAutoFit/>
          </a:bodyPr>
          <a:lstStyle/>
          <a:p>
            <a:pPr marL="627063" lvl="2" indent="-271463">
              <a:buFont typeface="Arial" panose="020B0604020202020204" pitchFamily="34" charset="0"/>
              <a:buChar char="•"/>
              <a:tabLst>
                <a:tab pos="541338" algn="l"/>
              </a:tabLst>
            </a:pPr>
            <a:r>
              <a:rPr lang="en-US" altLang="ko-KR" sz="1600" dirty="0" smtClean="0"/>
              <a:t>9.5</a:t>
            </a:r>
            <a:r>
              <a:rPr lang="en-US" altLang="ko-KR" sz="1600" dirty="0"/>
              <a:t>) </a:t>
            </a:r>
            <a:r>
              <a:rPr lang="en-US" altLang="ko-KR" sz="1600" b="1" dirty="0"/>
              <a:t>Enhance scientific research, upgrade the technological capabilities </a:t>
            </a:r>
            <a:r>
              <a:rPr lang="en-US" altLang="ko-KR" sz="1600" dirty="0"/>
              <a:t>of industrial sectors in all countries, in particular developing countries, including, by 2030, encouraging innovation and substantially increasing the number of research and development workers per 1 million people and public and private research and development spending </a:t>
            </a:r>
            <a:endParaRPr lang="en-US" altLang="ko-KR" sz="1600" b="1" dirty="0" smtClean="0">
              <a:solidFill>
                <a:srgbClr val="FF0000"/>
              </a:solidFill>
            </a:endParaRPr>
          </a:p>
          <a:p>
            <a:pPr marL="627063" lvl="2" indent="-271463">
              <a:buFont typeface="Arial" panose="020B0604020202020204" pitchFamily="34" charset="0"/>
              <a:buChar char="•"/>
              <a:tabLst>
                <a:tab pos="541338" algn="l"/>
              </a:tabLst>
            </a:pPr>
            <a:r>
              <a:rPr lang="en-US" altLang="ko-KR" sz="1600" b="1" dirty="0" smtClean="0">
                <a:solidFill>
                  <a:srgbClr val="FF0000"/>
                </a:solidFill>
              </a:rPr>
              <a:t>9.c</a:t>
            </a:r>
            <a:r>
              <a:rPr lang="en-US" altLang="ko-KR" sz="1600" b="1" dirty="0">
                <a:solidFill>
                  <a:srgbClr val="FF0000"/>
                </a:solidFill>
              </a:rPr>
              <a:t>) Significantly increase access to information and communications technology and strive to provide universal and affordable access to the Internet in least developed countries by </a:t>
            </a:r>
            <a:r>
              <a:rPr lang="en-US" altLang="ko-KR" sz="1600" b="1" dirty="0" smtClean="0">
                <a:solidFill>
                  <a:srgbClr val="FF0000"/>
                </a:solidFill>
              </a:rPr>
              <a:t>2020</a:t>
            </a:r>
            <a:endParaRPr lang="en-US" altLang="ko-KR" sz="1600" dirty="0" smtClean="0"/>
          </a:p>
          <a:p>
            <a:pPr marL="627063" lvl="2" indent="-271463">
              <a:buFont typeface="Arial" panose="020B0604020202020204" pitchFamily="34" charset="0"/>
              <a:buChar char="•"/>
              <a:tabLst>
                <a:tab pos="541338" algn="l"/>
              </a:tabLst>
            </a:pPr>
            <a:r>
              <a:rPr lang="en-US" altLang="ko-KR" sz="1600" dirty="0" smtClean="0"/>
              <a:t>16.10)  </a:t>
            </a:r>
            <a:r>
              <a:rPr lang="en-US" altLang="ko-KR" sz="1600" dirty="0"/>
              <a:t>Ensure public access to information and protect fundamental freedoms, in accordance with national legislation and international agreements</a:t>
            </a:r>
          </a:p>
          <a:p>
            <a:pPr marL="627063" lvl="2" indent="-271463">
              <a:buFont typeface="Arial" panose="020B0604020202020204" pitchFamily="34" charset="0"/>
              <a:buChar char="•"/>
              <a:tabLst>
                <a:tab pos="541338" algn="l"/>
              </a:tabLst>
            </a:pPr>
            <a:r>
              <a:rPr lang="en-US" altLang="ko-KR" sz="1600" dirty="0" smtClean="0"/>
              <a:t>17.6) </a:t>
            </a:r>
            <a:r>
              <a:rPr lang="en-US" altLang="ko-KR" sz="1600" dirty="0"/>
              <a:t>Enhance North-South, South-South and triangular regional and international cooperation on and </a:t>
            </a:r>
            <a:r>
              <a:rPr lang="en-US" altLang="ko-KR" sz="1600" b="1" dirty="0"/>
              <a:t>access to science, technology and innovation</a:t>
            </a:r>
            <a:r>
              <a:rPr lang="en-US" altLang="ko-KR" sz="1600" b="1" u="sng" dirty="0"/>
              <a:t> </a:t>
            </a:r>
            <a:r>
              <a:rPr lang="en-US" altLang="ko-KR" sz="1600" dirty="0"/>
              <a:t>and enhance knowledge sharing on mutually agreed terms, including through improved coordination among existing mechanisms, in particular at the United Nations level, and through a global technology facilitation mechanism </a:t>
            </a:r>
          </a:p>
          <a:p>
            <a:pPr marL="627063" lvl="2" indent="-271463">
              <a:buFont typeface="Arial" panose="020B0604020202020204" pitchFamily="34" charset="0"/>
              <a:buChar char="•"/>
              <a:tabLst>
                <a:tab pos="541338" algn="l"/>
              </a:tabLst>
            </a:pPr>
            <a:r>
              <a:rPr lang="en-US" altLang="ko-KR" sz="1600" dirty="0" smtClean="0"/>
              <a:t>17.7) </a:t>
            </a:r>
            <a:r>
              <a:rPr lang="en-US" altLang="ko-KR" sz="1600" b="1" dirty="0"/>
              <a:t>Promote the development, transfer, dissemination and diffusion of environmentally sound technologies </a:t>
            </a:r>
            <a:r>
              <a:rPr lang="en-US" altLang="ko-KR" sz="1600" dirty="0"/>
              <a:t>to developing countries on </a:t>
            </a:r>
            <a:r>
              <a:rPr lang="en-US" altLang="ko-KR" sz="1600" dirty="0" err="1"/>
              <a:t>favourable</a:t>
            </a:r>
            <a:r>
              <a:rPr lang="en-US" altLang="ko-KR" sz="1600" dirty="0"/>
              <a:t> terms, including on concessional and preferential terms, as mutually agreed </a:t>
            </a:r>
          </a:p>
          <a:p>
            <a:pPr marL="627063" lvl="2" indent="-271463">
              <a:buFont typeface="Arial" panose="020B0604020202020204" pitchFamily="34" charset="0"/>
              <a:buChar char="•"/>
              <a:tabLst>
                <a:tab pos="541338" algn="l"/>
              </a:tabLst>
            </a:pPr>
            <a:r>
              <a:rPr lang="en-US" altLang="ko-KR" sz="1600" dirty="0" smtClean="0"/>
              <a:t>17.8) </a:t>
            </a:r>
            <a:r>
              <a:rPr lang="en-US" altLang="ko-KR" sz="1600" dirty="0"/>
              <a:t>Fully operationalize the technology bank and science, technology and innovation capacity-building mechanism for least developed countries by 2017 and </a:t>
            </a:r>
            <a:r>
              <a:rPr lang="en-US" altLang="ko-KR" sz="1600" b="1" dirty="0"/>
              <a:t>enhance the use of enabling technology, in particular information and communications technology  </a:t>
            </a:r>
          </a:p>
          <a:p>
            <a:pPr marL="627063" lvl="2" indent="-271463">
              <a:buFont typeface="Arial" panose="020B0604020202020204" pitchFamily="34" charset="0"/>
              <a:buChar char="•"/>
              <a:tabLst>
                <a:tab pos="541338" algn="l"/>
              </a:tabLst>
            </a:pPr>
            <a:r>
              <a:rPr lang="en-US" altLang="ko-KR" sz="1600" dirty="0" smtClean="0"/>
              <a:t>17.16)  </a:t>
            </a:r>
            <a:r>
              <a:rPr lang="en-US" altLang="ko-KR" sz="1600" dirty="0"/>
              <a:t>Enhance the global partnership for sustainable development, complemented by multi-stakeholder partnerships that mobilize and share knowledge, expertise,</a:t>
            </a:r>
            <a:r>
              <a:rPr lang="en-US" altLang="ko-KR" sz="1600" b="1" dirty="0"/>
              <a:t> technology </a:t>
            </a:r>
            <a:r>
              <a:rPr lang="en-US" altLang="ko-KR" sz="1600" dirty="0"/>
              <a:t>and financial resources, to support the achievement of the sustainable development goals in all countries, in particular developing countries </a:t>
            </a:r>
          </a:p>
          <a:p>
            <a:pPr marL="627063" lvl="2" indent="-271463">
              <a:buFont typeface="Arial" panose="020B0604020202020204" pitchFamily="34" charset="0"/>
              <a:buChar char="•"/>
              <a:tabLst>
                <a:tab pos="541338" algn="l"/>
              </a:tabLst>
            </a:pPr>
            <a:r>
              <a:rPr lang="en-US" altLang="ko-KR" sz="1600" dirty="0" smtClean="0"/>
              <a:t>17.17)  </a:t>
            </a:r>
            <a:r>
              <a:rPr lang="en-US" altLang="ko-KR" sz="1600" dirty="0"/>
              <a:t>Encourage and promote effective public, public-private and civil society partnerships, building on the experience and resourcing strategies of partnerships </a:t>
            </a:r>
          </a:p>
        </p:txBody>
      </p:sp>
      <p:sp>
        <p:nvSpPr>
          <p:cNvPr id="2" name="슬라이드 번호 개체 틀 1"/>
          <p:cNvSpPr>
            <a:spLocks noGrp="1"/>
          </p:cNvSpPr>
          <p:nvPr>
            <p:ph type="sldNum" sz="quarter" idx="12"/>
          </p:nvPr>
        </p:nvSpPr>
        <p:spPr/>
        <p:txBody>
          <a:bodyPr/>
          <a:lstStyle/>
          <a:p>
            <a:fld id="{0E5B7E20-071E-41CD-B4FE-47E9526091FB}" type="slidenum">
              <a:rPr lang="ko-KR" altLang="en-US" smtClean="0"/>
              <a:t>9</a:t>
            </a:fld>
            <a:endParaRPr lang="ko-KR" altLang="en-US"/>
          </a:p>
        </p:txBody>
      </p:sp>
    </p:spTree>
    <p:extLst>
      <p:ext uri="{BB962C8B-B14F-4D97-AF65-F5344CB8AC3E}">
        <p14:creationId xmlns:p14="http://schemas.microsoft.com/office/powerpoint/2010/main" val="33584058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2BB634496EAB498A685EA26DE87D9A" ma:contentTypeVersion="2" ma:contentTypeDescription="Create a new document." ma:contentTypeScope="" ma:versionID="d754c1b691f26b256599553752d7519d">
  <xsd:schema xmlns:xsd="http://www.w3.org/2001/XMLSchema" xmlns:xs="http://www.w3.org/2001/XMLSchema" xmlns:p="http://schemas.microsoft.com/office/2006/metadata/properties" xmlns:ns1="http://schemas.microsoft.com/sharepoint/v3" xmlns:ns2="ce1d9229-ea97-4c6f-a2f4-dd635208ba85" targetNamespace="http://schemas.microsoft.com/office/2006/metadata/properties" ma:root="true" ma:fieldsID="59cb006743196f0fda619637c9e8a09d" ns1:_="" ns2:_="">
    <xsd:import namespace="http://schemas.microsoft.com/sharepoint/v3"/>
    <xsd:import namespace="ce1d9229-ea97-4c6f-a2f4-dd635208ba85"/>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e1d9229-ea97-4c6f-a2f4-dd635208ba85"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8A4CBE54-8935-4585-98FD-D7CDFE360F1E}"/>
</file>

<file path=customXml/itemProps2.xml><?xml version="1.0" encoding="utf-8"?>
<ds:datastoreItem xmlns:ds="http://schemas.openxmlformats.org/officeDocument/2006/customXml" ds:itemID="{4826BAD9-36A1-443B-9230-1BF56F09C6EB}"/>
</file>

<file path=customXml/itemProps3.xml><?xml version="1.0" encoding="utf-8"?>
<ds:datastoreItem xmlns:ds="http://schemas.openxmlformats.org/officeDocument/2006/customXml" ds:itemID="{74E7C3E1-B4A3-4CD7-B817-7198FFB773B2}"/>
</file>

<file path=docProps/app.xml><?xml version="1.0" encoding="utf-8"?>
<Properties xmlns="http://schemas.openxmlformats.org/officeDocument/2006/extended-properties" xmlns:vt="http://schemas.openxmlformats.org/officeDocument/2006/docPropsVTypes">
  <TotalTime>2893</TotalTime>
  <Words>1911</Words>
  <Application>Microsoft Office PowerPoint</Application>
  <PresentationFormat>와이드스크린</PresentationFormat>
  <Paragraphs>664</Paragraphs>
  <Slides>15</Slides>
  <Notes>8</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15</vt:i4>
      </vt:variant>
    </vt:vector>
  </HeadingPairs>
  <TitlesOfParts>
    <vt:vector size="23" baseType="lpstr">
      <vt:lpstr>Arial Unicode MS</vt:lpstr>
      <vt:lpstr>맑은 고딕</vt:lpstr>
      <vt:lpstr>Arial</vt:lpstr>
      <vt:lpstr>Calibri</vt:lpstr>
      <vt:lpstr>Cambria</vt:lpstr>
      <vt:lpstr>Times New Roman</vt:lpstr>
      <vt:lpstr>Wingdings</vt:lpstr>
      <vt:lpstr>Office 테마</vt:lpstr>
      <vt:lpstr>Regional Initiatives Beyond 2017,  World Telecommunication Development Conference and the linkage to the Sustainable Development Goals (SDGs)</vt:lpstr>
      <vt:lpstr>Table of Contents</vt:lpstr>
      <vt:lpstr>1. MDGs &amp; SDGs/MDGs</vt:lpstr>
      <vt:lpstr>1. MDGs &amp; SDGs/SDGs</vt:lpstr>
      <vt:lpstr>1. MDGs &amp; SDGs/SDGs Consensus process</vt:lpstr>
      <vt:lpstr>1. MDGs &amp; SDGs/Comparison</vt:lpstr>
      <vt:lpstr>1. MDGs &amp; SDGs/Comparison</vt:lpstr>
      <vt:lpstr>2. SDGs and ICT/ SDGs targets related to ICTs </vt:lpstr>
      <vt:lpstr>2. SDGs and ICT/ SDGs targets related to ICTs</vt:lpstr>
      <vt:lpstr>2. SDGs and ICT/ SDG indicators related to ICTs </vt:lpstr>
      <vt:lpstr>PowerPoint 프레젠테이션</vt:lpstr>
      <vt:lpstr>3. WSIS ALs for SDGs: Matrix</vt:lpstr>
      <vt:lpstr>4. RIs for SDGs</vt:lpstr>
      <vt:lpstr>4. RIs for SDGs</vt:lpstr>
      <vt:lpstr>RIs-ASP beyond 2017</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KISDI</dc:creator>
  <cp:lastModifiedBy>Dell</cp:lastModifiedBy>
  <cp:revision>165</cp:revision>
  <cp:lastPrinted>2016-05-24T06:58:40Z</cp:lastPrinted>
  <dcterms:created xsi:type="dcterms:W3CDTF">2016-04-07T07:19:04Z</dcterms:created>
  <dcterms:modified xsi:type="dcterms:W3CDTF">2016-05-24T07:03:42Z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0x010100202BB634496EAB498A685EA26DE87D9A</vt:lpwstr>
  </property>
</Properties>
</file>