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58" r:id="rId3"/>
    <p:sldId id="303" r:id="rId4"/>
    <p:sldId id="304" r:id="rId5"/>
    <p:sldId id="265" r:id="rId6"/>
    <p:sldId id="291" r:id="rId7"/>
    <p:sldId id="292" r:id="rId8"/>
    <p:sldId id="293" r:id="rId9"/>
    <p:sldId id="306" r:id="rId10"/>
    <p:sldId id="315" r:id="rId11"/>
    <p:sldId id="308" r:id="rId12"/>
    <p:sldId id="310" r:id="rId13"/>
    <p:sldId id="311" r:id="rId14"/>
    <p:sldId id="313" r:id="rId15"/>
    <p:sldId id="299" r:id="rId16"/>
    <p:sldId id="300" r:id="rId17"/>
    <p:sldId id="305" r:id="rId18"/>
    <p:sldId id="312" r:id="rId19"/>
    <p:sldId id="317" r:id="rId20"/>
    <p:sldId id="318" r:id="rId21"/>
    <p:sldId id="287" r:id="rId22"/>
    <p:sldId id="322" r:id="rId23"/>
    <p:sldId id="323" r:id="rId24"/>
    <p:sldId id="320" r:id="rId25"/>
    <p:sldId id="324" r:id="rId26"/>
    <p:sldId id="31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B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5179" autoAdjust="0"/>
  </p:normalViewPr>
  <p:slideViewPr>
    <p:cSldViewPr snapToGrid="0" snapToObjects="1" showGuides="1">
      <p:cViewPr varScale="1">
        <p:scale>
          <a:sx n="70" d="100"/>
          <a:sy n="70" d="100"/>
        </p:scale>
        <p:origin x="1284" y="72"/>
      </p:cViewPr>
      <p:guideLst>
        <p:guide orient="horz" pos="2160"/>
        <p:guide pos="2857"/>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snapToObjects="1" showGuides="1">
      <p:cViewPr>
        <p:scale>
          <a:sx n="93" d="100"/>
          <a:sy n="93" d="100"/>
        </p:scale>
        <p:origin x="2046" y="-22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7AB61-F8FF-4056-B1D8-2F44B0B174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C601C78-07D5-4FA7-998E-E205B2F115CD}">
      <dgm:prSet/>
      <dgm:spPr/>
      <dgm:t>
        <a:bodyPr/>
        <a:lstStyle/>
        <a:p>
          <a:pPr rtl="0"/>
          <a:r>
            <a:rPr lang="en-US" smtClean="0"/>
            <a:t>The ITU 2020 Agenda</a:t>
          </a:r>
          <a:endParaRPr lang="en-US"/>
        </a:p>
      </dgm:t>
    </dgm:pt>
    <dgm:pt modelId="{0CF1CBAF-8E86-4752-916E-F33F4F801E25}" type="parTrans" cxnId="{4D153495-1526-4C90-B11B-9AAED1291C51}">
      <dgm:prSet/>
      <dgm:spPr/>
      <dgm:t>
        <a:bodyPr/>
        <a:lstStyle/>
        <a:p>
          <a:endParaRPr lang="en-US"/>
        </a:p>
      </dgm:t>
    </dgm:pt>
    <dgm:pt modelId="{E19445B2-0B9D-47CF-9817-FFB4E1817237}" type="sibTrans" cxnId="{4D153495-1526-4C90-B11B-9AAED1291C51}">
      <dgm:prSet/>
      <dgm:spPr/>
      <dgm:t>
        <a:bodyPr/>
        <a:lstStyle/>
        <a:p>
          <a:endParaRPr lang="en-US"/>
        </a:p>
      </dgm:t>
    </dgm:pt>
    <dgm:pt modelId="{C2773628-B3A4-4AA4-9A81-31703BEF23CC}">
      <dgm:prSet/>
      <dgm:spPr/>
      <dgm:t>
        <a:bodyPr/>
        <a:lstStyle/>
        <a:p>
          <a:pPr rtl="0"/>
          <a:r>
            <a:rPr lang="en-US" smtClean="0"/>
            <a:t>Situational Analysis </a:t>
          </a:r>
          <a:endParaRPr lang="en-US"/>
        </a:p>
      </dgm:t>
    </dgm:pt>
    <dgm:pt modelId="{47147687-3C05-40A3-B030-7EFA03386164}" type="parTrans" cxnId="{C7BD80DB-5C49-441C-ADA3-D41A69660C9F}">
      <dgm:prSet/>
      <dgm:spPr/>
      <dgm:t>
        <a:bodyPr/>
        <a:lstStyle/>
        <a:p>
          <a:endParaRPr lang="en-US"/>
        </a:p>
      </dgm:t>
    </dgm:pt>
    <dgm:pt modelId="{C07617A8-0C25-46A0-899F-A323C06EA6E4}" type="sibTrans" cxnId="{C7BD80DB-5C49-441C-ADA3-D41A69660C9F}">
      <dgm:prSet/>
      <dgm:spPr/>
      <dgm:t>
        <a:bodyPr/>
        <a:lstStyle/>
        <a:p>
          <a:endParaRPr lang="en-US"/>
        </a:p>
      </dgm:t>
    </dgm:pt>
    <dgm:pt modelId="{5D679400-814F-45D8-A078-90C43D389D59}">
      <dgm:prSet/>
      <dgm:spPr/>
      <dgm:t>
        <a:bodyPr/>
        <a:lstStyle/>
        <a:p>
          <a:pPr rtl="0"/>
          <a:r>
            <a:rPr lang="en-US" dirty="0" smtClean="0">
              <a:solidFill>
                <a:schemeClr val="accent5">
                  <a:lumMod val="75000"/>
                </a:schemeClr>
              </a:solidFill>
            </a:rPr>
            <a:t>Mid Term Review</a:t>
          </a:r>
          <a:endParaRPr lang="en-US" dirty="0">
            <a:solidFill>
              <a:schemeClr val="accent5">
                <a:lumMod val="75000"/>
              </a:schemeClr>
            </a:solidFill>
          </a:endParaRPr>
        </a:p>
      </dgm:t>
    </dgm:pt>
    <dgm:pt modelId="{0DE96B9B-BAB9-4466-BBCD-93BF08275919}" type="parTrans" cxnId="{97D81989-BE82-4E0C-AFA3-D6BFBB2EE104}">
      <dgm:prSet/>
      <dgm:spPr/>
      <dgm:t>
        <a:bodyPr/>
        <a:lstStyle/>
        <a:p>
          <a:endParaRPr lang="en-US"/>
        </a:p>
      </dgm:t>
    </dgm:pt>
    <dgm:pt modelId="{17AB31FC-8B97-46DC-AC9A-A418EBFD039E}" type="sibTrans" cxnId="{97D81989-BE82-4E0C-AFA3-D6BFBB2EE104}">
      <dgm:prSet/>
      <dgm:spPr/>
      <dgm:t>
        <a:bodyPr/>
        <a:lstStyle/>
        <a:p>
          <a:endParaRPr lang="en-US"/>
        </a:p>
      </dgm:t>
    </dgm:pt>
    <dgm:pt modelId="{FBDBCBD1-224E-478C-A7C1-702CD42E31CF}">
      <dgm:prSet/>
      <dgm:spPr/>
      <dgm:t>
        <a:bodyPr/>
        <a:lstStyle/>
        <a:p>
          <a:pPr rtl="0"/>
          <a:r>
            <a:rPr lang="en-US" dirty="0" smtClean="0"/>
            <a:t>Recalling the Objectives</a:t>
          </a:r>
          <a:endParaRPr lang="en-US" dirty="0"/>
        </a:p>
      </dgm:t>
    </dgm:pt>
    <dgm:pt modelId="{6EEEA48B-34A2-4361-BF0B-483F8D2B1C14}" type="parTrans" cxnId="{7D8AFB5D-9924-4A84-B4D6-77051BE33945}">
      <dgm:prSet/>
      <dgm:spPr/>
      <dgm:t>
        <a:bodyPr/>
        <a:lstStyle/>
        <a:p>
          <a:endParaRPr lang="en-US"/>
        </a:p>
      </dgm:t>
    </dgm:pt>
    <dgm:pt modelId="{52B3F71B-B3BC-47E3-AE5C-9B8DDDF97994}" type="sibTrans" cxnId="{7D8AFB5D-9924-4A84-B4D6-77051BE33945}">
      <dgm:prSet/>
      <dgm:spPr/>
      <dgm:t>
        <a:bodyPr/>
        <a:lstStyle/>
        <a:p>
          <a:endParaRPr lang="en-US"/>
        </a:p>
      </dgm:t>
    </dgm:pt>
    <dgm:pt modelId="{37307445-DAFD-4A76-B911-52545FFDE04C}">
      <dgm:prSet/>
      <dgm:spPr/>
      <dgm:t>
        <a:bodyPr/>
        <a:lstStyle/>
        <a:p>
          <a:pPr rtl="0"/>
          <a:r>
            <a:rPr lang="en-US" dirty="0" smtClean="0">
              <a:solidFill>
                <a:schemeClr val="accent5">
                  <a:lumMod val="75000"/>
                </a:schemeClr>
              </a:solidFill>
            </a:rPr>
            <a:t>Action Plan Transitions</a:t>
          </a:r>
          <a:endParaRPr lang="en-US" dirty="0">
            <a:solidFill>
              <a:schemeClr val="accent5">
                <a:lumMod val="75000"/>
              </a:schemeClr>
            </a:solidFill>
          </a:endParaRPr>
        </a:p>
      </dgm:t>
    </dgm:pt>
    <dgm:pt modelId="{BFC87396-024F-420B-A81A-7C8946E2B43B}" type="parTrans" cxnId="{1726B434-05AC-485D-AFBD-22157681DF13}">
      <dgm:prSet/>
      <dgm:spPr/>
      <dgm:t>
        <a:bodyPr/>
        <a:lstStyle/>
        <a:p>
          <a:endParaRPr lang="en-US"/>
        </a:p>
      </dgm:t>
    </dgm:pt>
    <dgm:pt modelId="{1CA5976B-3E8B-4C0A-8D25-2B894D4D2AC0}" type="sibTrans" cxnId="{1726B434-05AC-485D-AFBD-22157681DF13}">
      <dgm:prSet/>
      <dgm:spPr/>
      <dgm:t>
        <a:bodyPr/>
        <a:lstStyle/>
        <a:p>
          <a:endParaRPr lang="en-US"/>
        </a:p>
      </dgm:t>
    </dgm:pt>
    <dgm:pt modelId="{8FDEB50B-A9EF-4DEB-9020-3772CB8D325D}">
      <dgm:prSet/>
      <dgm:spPr/>
      <dgm:t>
        <a:bodyPr/>
        <a:lstStyle/>
        <a:p>
          <a:pPr rtl="0"/>
          <a:r>
            <a:rPr lang="en-US" dirty="0" smtClean="0">
              <a:solidFill>
                <a:schemeClr val="accent5">
                  <a:lumMod val="75000"/>
                </a:schemeClr>
              </a:solidFill>
            </a:rPr>
            <a:t>New Initiatives</a:t>
          </a:r>
          <a:endParaRPr lang="en-US" dirty="0">
            <a:solidFill>
              <a:schemeClr val="accent5">
                <a:lumMod val="75000"/>
              </a:schemeClr>
            </a:solidFill>
          </a:endParaRPr>
        </a:p>
      </dgm:t>
    </dgm:pt>
    <dgm:pt modelId="{174D87E6-B5CE-437B-A73F-574F4043F51B}" type="parTrans" cxnId="{A5B72478-26E2-4441-AEDE-4611134602B5}">
      <dgm:prSet/>
      <dgm:spPr/>
      <dgm:t>
        <a:bodyPr/>
        <a:lstStyle/>
        <a:p>
          <a:endParaRPr lang="en-US"/>
        </a:p>
      </dgm:t>
    </dgm:pt>
    <dgm:pt modelId="{69E92E61-EB63-48D8-B2C1-EFA1CE499901}" type="sibTrans" cxnId="{A5B72478-26E2-4441-AEDE-4611134602B5}">
      <dgm:prSet/>
      <dgm:spPr/>
      <dgm:t>
        <a:bodyPr/>
        <a:lstStyle/>
        <a:p>
          <a:endParaRPr lang="en-US"/>
        </a:p>
      </dgm:t>
    </dgm:pt>
    <dgm:pt modelId="{A93B38CB-C0FB-4752-B3B0-0B3E941C7659}">
      <dgm:prSet/>
      <dgm:spPr/>
      <dgm:t>
        <a:bodyPr/>
        <a:lstStyle/>
        <a:p>
          <a:pPr rtl="0"/>
          <a:r>
            <a:rPr lang="en-US" dirty="0" smtClean="0"/>
            <a:t>Partnering for a Sustainable Future</a:t>
          </a:r>
          <a:endParaRPr lang="en-US" dirty="0"/>
        </a:p>
      </dgm:t>
    </dgm:pt>
    <dgm:pt modelId="{C2226837-9E08-4D22-A256-C058B68BE5F9}" type="parTrans" cxnId="{73CC74B5-472A-4C97-96F8-05FB1875FF6B}">
      <dgm:prSet/>
      <dgm:spPr/>
      <dgm:t>
        <a:bodyPr/>
        <a:lstStyle/>
        <a:p>
          <a:endParaRPr lang="en-US"/>
        </a:p>
      </dgm:t>
    </dgm:pt>
    <dgm:pt modelId="{223DB73E-E0EC-46B6-B7A1-46FC30281325}" type="sibTrans" cxnId="{73CC74B5-472A-4C97-96F8-05FB1875FF6B}">
      <dgm:prSet/>
      <dgm:spPr/>
      <dgm:t>
        <a:bodyPr/>
        <a:lstStyle/>
        <a:p>
          <a:endParaRPr lang="en-US"/>
        </a:p>
      </dgm:t>
    </dgm:pt>
    <dgm:pt modelId="{E27CBCA1-E004-4461-91E8-28DB051A2726}">
      <dgm:prSet/>
      <dgm:spPr/>
      <dgm:t>
        <a:bodyPr/>
        <a:lstStyle/>
        <a:p>
          <a:pPr rtl="0"/>
          <a:r>
            <a:rPr lang="en-US" dirty="0" smtClean="0"/>
            <a:t>Conclusions</a:t>
          </a:r>
          <a:endParaRPr lang="en-US" dirty="0"/>
        </a:p>
      </dgm:t>
    </dgm:pt>
    <dgm:pt modelId="{FD911B05-CB45-41FF-B6AD-F5CC9BEEDE64}" type="parTrans" cxnId="{96969235-B028-403A-9D41-1FC21EA1E624}">
      <dgm:prSet/>
      <dgm:spPr/>
      <dgm:t>
        <a:bodyPr/>
        <a:lstStyle/>
        <a:p>
          <a:endParaRPr lang="en-US"/>
        </a:p>
      </dgm:t>
    </dgm:pt>
    <dgm:pt modelId="{1C282C61-D851-49A5-9DCF-777CE9429CD6}" type="sibTrans" cxnId="{96969235-B028-403A-9D41-1FC21EA1E624}">
      <dgm:prSet/>
      <dgm:spPr/>
      <dgm:t>
        <a:bodyPr/>
        <a:lstStyle/>
        <a:p>
          <a:endParaRPr lang="en-US"/>
        </a:p>
      </dgm:t>
    </dgm:pt>
    <dgm:pt modelId="{9255B61A-D26C-45F2-ACF3-9145267441A8}">
      <dgm:prSet/>
      <dgm:spPr/>
      <dgm:t>
        <a:bodyPr/>
        <a:lstStyle/>
        <a:p>
          <a:pPr rtl="0"/>
          <a:r>
            <a:rPr lang="en-US" dirty="0" smtClean="0">
              <a:solidFill>
                <a:schemeClr val="accent5">
                  <a:lumMod val="75000"/>
                </a:schemeClr>
              </a:solidFill>
            </a:rPr>
            <a:t>Measuring Up</a:t>
          </a:r>
          <a:endParaRPr lang="en-US" dirty="0">
            <a:solidFill>
              <a:schemeClr val="accent5">
                <a:lumMod val="75000"/>
              </a:schemeClr>
            </a:solidFill>
          </a:endParaRPr>
        </a:p>
      </dgm:t>
    </dgm:pt>
    <dgm:pt modelId="{0E319977-89F0-431A-8F19-4F04D4B4DE0D}" type="parTrans" cxnId="{4210EDC0-71F1-484C-B566-D3B8A8F44C5F}">
      <dgm:prSet/>
      <dgm:spPr/>
      <dgm:t>
        <a:bodyPr/>
        <a:lstStyle/>
        <a:p>
          <a:endParaRPr lang="en-US"/>
        </a:p>
      </dgm:t>
    </dgm:pt>
    <dgm:pt modelId="{930A9A59-1A60-4B1E-8FFB-52B2ABB8B172}" type="sibTrans" cxnId="{4210EDC0-71F1-484C-B566-D3B8A8F44C5F}">
      <dgm:prSet/>
      <dgm:spPr/>
      <dgm:t>
        <a:bodyPr/>
        <a:lstStyle/>
        <a:p>
          <a:endParaRPr lang="en-US"/>
        </a:p>
      </dgm:t>
    </dgm:pt>
    <dgm:pt modelId="{2D0F029D-717C-41A1-8780-4AD50542C552}" type="pres">
      <dgm:prSet presAssocID="{49D7AB61-F8FF-4056-B1D8-2F44B0B174F6}" presName="linear" presStyleCnt="0">
        <dgm:presLayoutVars>
          <dgm:animLvl val="lvl"/>
          <dgm:resizeHandles val="exact"/>
        </dgm:presLayoutVars>
      </dgm:prSet>
      <dgm:spPr/>
      <dgm:t>
        <a:bodyPr/>
        <a:lstStyle/>
        <a:p>
          <a:endParaRPr lang="en-US"/>
        </a:p>
      </dgm:t>
    </dgm:pt>
    <dgm:pt modelId="{6EE6AEC9-2A9C-4F15-9F31-606B245386A3}" type="pres">
      <dgm:prSet presAssocID="{DC601C78-07D5-4FA7-998E-E205B2F115CD}" presName="parentText" presStyleLbl="node1" presStyleIdx="0" presStyleCnt="5" custLinFactNeighborY="-50904">
        <dgm:presLayoutVars>
          <dgm:chMax val="0"/>
          <dgm:bulletEnabled val="1"/>
        </dgm:presLayoutVars>
      </dgm:prSet>
      <dgm:spPr/>
      <dgm:t>
        <a:bodyPr/>
        <a:lstStyle/>
        <a:p>
          <a:endParaRPr lang="en-US"/>
        </a:p>
      </dgm:t>
    </dgm:pt>
    <dgm:pt modelId="{FACE84DD-C4A0-498C-8858-E67BC9224221}" type="pres">
      <dgm:prSet presAssocID="{E19445B2-0B9D-47CF-9817-FFB4E1817237}" presName="spacer" presStyleCnt="0"/>
      <dgm:spPr/>
    </dgm:pt>
    <dgm:pt modelId="{A99E8057-37BC-41FE-A4AB-3BCD3DE06781}" type="pres">
      <dgm:prSet presAssocID="{C2773628-B3A4-4AA4-9A81-31703BEF23CC}" presName="parentText" presStyleLbl="node1" presStyleIdx="1" presStyleCnt="5">
        <dgm:presLayoutVars>
          <dgm:chMax val="0"/>
          <dgm:bulletEnabled val="1"/>
        </dgm:presLayoutVars>
      </dgm:prSet>
      <dgm:spPr/>
      <dgm:t>
        <a:bodyPr/>
        <a:lstStyle/>
        <a:p>
          <a:endParaRPr lang="en-US"/>
        </a:p>
      </dgm:t>
    </dgm:pt>
    <dgm:pt modelId="{63EC4F95-2A2F-4220-BF13-EC6CA1A81636}" type="pres">
      <dgm:prSet presAssocID="{C2773628-B3A4-4AA4-9A81-31703BEF23CC}" presName="childText" presStyleLbl="revTx" presStyleIdx="0" presStyleCnt="2">
        <dgm:presLayoutVars>
          <dgm:bulletEnabled val="1"/>
        </dgm:presLayoutVars>
      </dgm:prSet>
      <dgm:spPr/>
      <dgm:t>
        <a:bodyPr/>
        <a:lstStyle/>
        <a:p>
          <a:endParaRPr lang="en-US"/>
        </a:p>
      </dgm:t>
    </dgm:pt>
    <dgm:pt modelId="{F2A5A05C-9958-403C-8E27-6B498938BCF0}" type="pres">
      <dgm:prSet presAssocID="{FBDBCBD1-224E-478C-A7C1-702CD42E31CF}" presName="parentText" presStyleLbl="node1" presStyleIdx="2" presStyleCnt="5">
        <dgm:presLayoutVars>
          <dgm:chMax val="0"/>
          <dgm:bulletEnabled val="1"/>
        </dgm:presLayoutVars>
      </dgm:prSet>
      <dgm:spPr/>
      <dgm:t>
        <a:bodyPr/>
        <a:lstStyle/>
        <a:p>
          <a:endParaRPr lang="en-US"/>
        </a:p>
      </dgm:t>
    </dgm:pt>
    <dgm:pt modelId="{5346BC78-9CD1-49D8-BB6C-1505B70042BE}" type="pres">
      <dgm:prSet presAssocID="{FBDBCBD1-224E-478C-A7C1-702CD42E31CF}" presName="childText" presStyleLbl="revTx" presStyleIdx="1" presStyleCnt="2">
        <dgm:presLayoutVars>
          <dgm:bulletEnabled val="1"/>
        </dgm:presLayoutVars>
      </dgm:prSet>
      <dgm:spPr/>
      <dgm:t>
        <a:bodyPr/>
        <a:lstStyle/>
        <a:p>
          <a:endParaRPr lang="en-US"/>
        </a:p>
      </dgm:t>
    </dgm:pt>
    <dgm:pt modelId="{01A04B14-917C-4D5D-BE63-C04EC173EC5F}" type="pres">
      <dgm:prSet presAssocID="{A93B38CB-C0FB-4752-B3B0-0B3E941C7659}" presName="parentText" presStyleLbl="node1" presStyleIdx="3" presStyleCnt="5">
        <dgm:presLayoutVars>
          <dgm:chMax val="0"/>
          <dgm:bulletEnabled val="1"/>
        </dgm:presLayoutVars>
      </dgm:prSet>
      <dgm:spPr/>
      <dgm:t>
        <a:bodyPr/>
        <a:lstStyle/>
        <a:p>
          <a:endParaRPr lang="en-US"/>
        </a:p>
      </dgm:t>
    </dgm:pt>
    <dgm:pt modelId="{A015C632-47B9-4E9C-BA57-D4762B4C3E67}" type="pres">
      <dgm:prSet presAssocID="{223DB73E-E0EC-46B6-B7A1-46FC30281325}" presName="spacer" presStyleCnt="0"/>
      <dgm:spPr/>
    </dgm:pt>
    <dgm:pt modelId="{9F69F0BD-AA82-458A-BE49-B257A2F569F4}" type="pres">
      <dgm:prSet presAssocID="{E27CBCA1-E004-4461-91E8-28DB051A2726}" presName="parentText" presStyleLbl="node1" presStyleIdx="4" presStyleCnt="5">
        <dgm:presLayoutVars>
          <dgm:chMax val="0"/>
          <dgm:bulletEnabled val="1"/>
        </dgm:presLayoutVars>
      </dgm:prSet>
      <dgm:spPr/>
      <dgm:t>
        <a:bodyPr/>
        <a:lstStyle/>
        <a:p>
          <a:endParaRPr lang="en-US"/>
        </a:p>
      </dgm:t>
    </dgm:pt>
  </dgm:ptLst>
  <dgm:cxnLst>
    <dgm:cxn modelId="{97D81989-BE82-4E0C-AFA3-D6BFBB2EE104}" srcId="{C2773628-B3A4-4AA4-9A81-31703BEF23CC}" destId="{5D679400-814F-45D8-A078-90C43D389D59}" srcOrd="0" destOrd="0" parTransId="{0DE96B9B-BAB9-4466-BBCD-93BF08275919}" sibTransId="{17AB31FC-8B97-46DC-AC9A-A418EBFD039E}"/>
    <dgm:cxn modelId="{7D8AFB5D-9924-4A84-B4D6-77051BE33945}" srcId="{49D7AB61-F8FF-4056-B1D8-2F44B0B174F6}" destId="{FBDBCBD1-224E-478C-A7C1-702CD42E31CF}" srcOrd="2" destOrd="0" parTransId="{6EEEA48B-34A2-4361-BF0B-483F8D2B1C14}" sibTransId="{52B3F71B-B3BC-47E3-AE5C-9B8DDDF97994}"/>
    <dgm:cxn modelId="{3C6E0489-D91D-4C80-BF02-18716923F9BE}" type="presOf" srcId="{49D7AB61-F8FF-4056-B1D8-2F44B0B174F6}" destId="{2D0F029D-717C-41A1-8780-4AD50542C552}" srcOrd="0" destOrd="0" presId="urn:microsoft.com/office/officeart/2005/8/layout/vList2"/>
    <dgm:cxn modelId="{1726B434-05AC-485D-AFBD-22157681DF13}" srcId="{FBDBCBD1-224E-478C-A7C1-702CD42E31CF}" destId="{37307445-DAFD-4A76-B911-52545FFDE04C}" srcOrd="0" destOrd="0" parTransId="{BFC87396-024F-420B-A81A-7C8946E2B43B}" sibTransId="{1CA5976B-3E8B-4C0A-8D25-2B894D4D2AC0}"/>
    <dgm:cxn modelId="{F3EA3078-9EEB-4340-ADD7-D5B71C36F9A9}" type="presOf" srcId="{C2773628-B3A4-4AA4-9A81-31703BEF23CC}" destId="{A99E8057-37BC-41FE-A4AB-3BCD3DE06781}" srcOrd="0" destOrd="0" presId="urn:microsoft.com/office/officeart/2005/8/layout/vList2"/>
    <dgm:cxn modelId="{358793B8-FF6B-4445-9D28-6FB83960194D}" type="presOf" srcId="{A93B38CB-C0FB-4752-B3B0-0B3E941C7659}" destId="{01A04B14-917C-4D5D-BE63-C04EC173EC5F}" srcOrd="0" destOrd="0" presId="urn:microsoft.com/office/officeart/2005/8/layout/vList2"/>
    <dgm:cxn modelId="{DBBCBFE9-9674-492F-BE04-35239C24FE76}" type="presOf" srcId="{FBDBCBD1-224E-478C-A7C1-702CD42E31CF}" destId="{F2A5A05C-9958-403C-8E27-6B498938BCF0}" srcOrd="0" destOrd="0" presId="urn:microsoft.com/office/officeart/2005/8/layout/vList2"/>
    <dgm:cxn modelId="{FADB5134-E516-47FC-B7D7-08398DC54039}" type="presOf" srcId="{9255B61A-D26C-45F2-ACF3-9145267441A8}" destId="{63EC4F95-2A2F-4220-BF13-EC6CA1A81636}" srcOrd="0" destOrd="1" presId="urn:microsoft.com/office/officeart/2005/8/layout/vList2"/>
    <dgm:cxn modelId="{11C8D5D0-7091-4240-9FC5-873DB915E204}" type="presOf" srcId="{E27CBCA1-E004-4461-91E8-28DB051A2726}" destId="{9F69F0BD-AA82-458A-BE49-B257A2F569F4}" srcOrd="0" destOrd="0" presId="urn:microsoft.com/office/officeart/2005/8/layout/vList2"/>
    <dgm:cxn modelId="{73CC74B5-472A-4C97-96F8-05FB1875FF6B}" srcId="{49D7AB61-F8FF-4056-B1D8-2F44B0B174F6}" destId="{A93B38CB-C0FB-4752-B3B0-0B3E941C7659}" srcOrd="3" destOrd="0" parTransId="{C2226837-9E08-4D22-A256-C058B68BE5F9}" sibTransId="{223DB73E-E0EC-46B6-B7A1-46FC30281325}"/>
    <dgm:cxn modelId="{A5B72478-26E2-4441-AEDE-4611134602B5}" srcId="{FBDBCBD1-224E-478C-A7C1-702CD42E31CF}" destId="{8FDEB50B-A9EF-4DEB-9020-3772CB8D325D}" srcOrd="1" destOrd="0" parTransId="{174D87E6-B5CE-437B-A73F-574F4043F51B}" sibTransId="{69E92E61-EB63-48D8-B2C1-EFA1CE499901}"/>
    <dgm:cxn modelId="{96969235-B028-403A-9D41-1FC21EA1E624}" srcId="{49D7AB61-F8FF-4056-B1D8-2F44B0B174F6}" destId="{E27CBCA1-E004-4461-91E8-28DB051A2726}" srcOrd="4" destOrd="0" parTransId="{FD911B05-CB45-41FF-B6AD-F5CC9BEEDE64}" sibTransId="{1C282C61-D851-49A5-9DCF-777CE9429CD6}"/>
    <dgm:cxn modelId="{4210EDC0-71F1-484C-B566-D3B8A8F44C5F}" srcId="{C2773628-B3A4-4AA4-9A81-31703BEF23CC}" destId="{9255B61A-D26C-45F2-ACF3-9145267441A8}" srcOrd="1" destOrd="0" parTransId="{0E319977-89F0-431A-8F19-4F04D4B4DE0D}" sibTransId="{930A9A59-1A60-4B1E-8FFB-52B2ABB8B172}"/>
    <dgm:cxn modelId="{CA9AB63B-84D2-4F6F-8131-FE75C71CC1EC}" type="presOf" srcId="{5D679400-814F-45D8-A078-90C43D389D59}" destId="{63EC4F95-2A2F-4220-BF13-EC6CA1A81636}" srcOrd="0" destOrd="0" presId="urn:microsoft.com/office/officeart/2005/8/layout/vList2"/>
    <dgm:cxn modelId="{4D153495-1526-4C90-B11B-9AAED1291C51}" srcId="{49D7AB61-F8FF-4056-B1D8-2F44B0B174F6}" destId="{DC601C78-07D5-4FA7-998E-E205B2F115CD}" srcOrd="0" destOrd="0" parTransId="{0CF1CBAF-8E86-4752-916E-F33F4F801E25}" sibTransId="{E19445B2-0B9D-47CF-9817-FFB4E1817237}"/>
    <dgm:cxn modelId="{C7BD80DB-5C49-441C-ADA3-D41A69660C9F}" srcId="{49D7AB61-F8FF-4056-B1D8-2F44B0B174F6}" destId="{C2773628-B3A4-4AA4-9A81-31703BEF23CC}" srcOrd="1" destOrd="0" parTransId="{47147687-3C05-40A3-B030-7EFA03386164}" sibTransId="{C07617A8-0C25-46A0-899F-A323C06EA6E4}"/>
    <dgm:cxn modelId="{9270518B-8CA4-498C-84C5-96DB5537E91D}" type="presOf" srcId="{37307445-DAFD-4A76-B911-52545FFDE04C}" destId="{5346BC78-9CD1-49D8-BB6C-1505B70042BE}" srcOrd="0" destOrd="0" presId="urn:microsoft.com/office/officeart/2005/8/layout/vList2"/>
    <dgm:cxn modelId="{9A23F344-08A3-4F04-8542-40C63FFE0E0D}" type="presOf" srcId="{DC601C78-07D5-4FA7-998E-E205B2F115CD}" destId="{6EE6AEC9-2A9C-4F15-9F31-606B245386A3}" srcOrd="0" destOrd="0" presId="urn:microsoft.com/office/officeart/2005/8/layout/vList2"/>
    <dgm:cxn modelId="{A37C200A-5FD0-47A7-B3E6-CAFADF155874}" type="presOf" srcId="{8FDEB50B-A9EF-4DEB-9020-3772CB8D325D}" destId="{5346BC78-9CD1-49D8-BB6C-1505B70042BE}" srcOrd="0" destOrd="1" presId="urn:microsoft.com/office/officeart/2005/8/layout/vList2"/>
    <dgm:cxn modelId="{EA4B6770-2BB9-4495-96BB-199161C28A2A}" type="presParOf" srcId="{2D0F029D-717C-41A1-8780-4AD50542C552}" destId="{6EE6AEC9-2A9C-4F15-9F31-606B245386A3}" srcOrd="0" destOrd="0" presId="urn:microsoft.com/office/officeart/2005/8/layout/vList2"/>
    <dgm:cxn modelId="{6F4A9741-0335-417C-A408-3252D0B18D70}" type="presParOf" srcId="{2D0F029D-717C-41A1-8780-4AD50542C552}" destId="{FACE84DD-C4A0-498C-8858-E67BC9224221}" srcOrd="1" destOrd="0" presId="urn:microsoft.com/office/officeart/2005/8/layout/vList2"/>
    <dgm:cxn modelId="{62864A5C-C20C-4AA7-A7EE-4BAD9F205103}" type="presParOf" srcId="{2D0F029D-717C-41A1-8780-4AD50542C552}" destId="{A99E8057-37BC-41FE-A4AB-3BCD3DE06781}" srcOrd="2" destOrd="0" presId="urn:microsoft.com/office/officeart/2005/8/layout/vList2"/>
    <dgm:cxn modelId="{F2C7F114-7547-4332-9725-118600225B99}" type="presParOf" srcId="{2D0F029D-717C-41A1-8780-4AD50542C552}" destId="{63EC4F95-2A2F-4220-BF13-EC6CA1A81636}" srcOrd="3" destOrd="0" presId="urn:microsoft.com/office/officeart/2005/8/layout/vList2"/>
    <dgm:cxn modelId="{8B4DEFAD-D7FC-4324-BDF1-AE3904F5A89B}" type="presParOf" srcId="{2D0F029D-717C-41A1-8780-4AD50542C552}" destId="{F2A5A05C-9958-403C-8E27-6B498938BCF0}" srcOrd="4" destOrd="0" presId="urn:microsoft.com/office/officeart/2005/8/layout/vList2"/>
    <dgm:cxn modelId="{398B4F6B-E374-406D-AD78-219B5AC29047}" type="presParOf" srcId="{2D0F029D-717C-41A1-8780-4AD50542C552}" destId="{5346BC78-9CD1-49D8-BB6C-1505B70042BE}" srcOrd="5" destOrd="0" presId="urn:microsoft.com/office/officeart/2005/8/layout/vList2"/>
    <dgm:cxn modelId="{A643AE58-DBC8-4A24-89C4-BE87C826E74C}" type="presParOf" srcId="{2D0F029D-717C-41A1-8780-4AD50542C552}" destId="{01A04B14-917C-4D5D-BE63-C04EC173EC5F}" srcOrd="6" destOrd="0" presId="urn:microsoft.com/office/officeart/2005/8/layout/vList2"/>
    <dgm:cxn modelId="{E1F20324-7AF3-4B11-A6A1-843CC168C656}" type="presParOf" srcId="{2D0F029D-717C-41A1-8780-4AD50542C552}" destId="{A015C632-47B9-4E9C-BA57-D4762B4C3E67}" srcOrd="7" destOrd="0" presId="urn:microsoft.com/office/officeart/2005/8/layout/vList2"/>
    <dgm:cxn modelId="{7EE8FB86-45B9-46E4-9ED6-49E98ACC213A}" type="presParOf" srcId="{2D0F029D-717C-41A1-8780-4AD50542C552}" destId="{9F69F0BD-AA82-458A-BE49-B257A2F569F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401E7-4252-4C34-80F2-3BDD0D9AF93E}" type="doc">
      <dgm:prSet loTypeId="urn:microsoft.com/office/officeart/2005/8/layout/arrow2" loCatId="process" qsTypeId="urn:microsoft.com/office/officeart/2005/8/quickstyle/simple1" qsCatId="simple" csTypeId="urn:microsoft.com/office/officeart/2005/8/colors/accent1_2" csCatId="accent1" phldr="1"/>
      <dgm:spPr/>
    </dgm:pt>
    <dgm:pt modelId="{DFF7D933-68E0-40E6-BC96-F88FFE6527BF}">
      <dgm:prSet phldrT="[Text]" custT="1"/>
      <dgm:spPr/>
      <dgm:t>
        <a:bodyPr/>
        <a:lstStyle/>
        <a:p>
          <a:r>
            <a:rPr lang="en-US" sz="2000" b="0" dirty="0" err="1" smtClean="0">
              <a:solidFill>
                <a:schemeClr val="accent5">
                  <a:lumMod val="75000"/>
                </a:schemeClr>
              </a:solidFill>
              <a:latin typeface="Arial Narrow" panose="020B0606020202030204" pitchFamily="34" charset="0"/>
            </a:rPr>
            <a:t>Hydrabad</a:t>
          </a:r>
          <a:r>
            <a:rPr lang="en-US" sz="2000" b="0" dirty="0" smtClean="0">
              <a:solidFill>
                <a:schemeClr val="accent5">
                  <a:lumMod val="75000"/>
                </a:schemeClr>
              </a:solidFill>
              <a:latin typeface="Arial Narrow" panose="020B0606020202030204" pitchFamily="34" charset="0"/>
            </a:rPr>
            <a:t> Action Plan (HAP)</a:t>
          </a:r>
          <a:endParaRPr lang="en-US" sz="2000" b="0" dirty="0">
            <a:solidFill>
              <a:schemeClr val="accent5">
                <a:lumMod val="75000"/>
              </a:schemeClr>
            </a:solidFill>
            <a:latin typeface="Arial Narrow" panose="020B0606020202030204" pitchFamily="34" charset="0"/>
          </a:endParaRPr>
        </a:p>
      </dgm:t>
    </dgm:pt>
    <dgm:pt modelId="{D39154D7-C579-4F72-9A83-569180726BA3}" type="parTrans" cxnId="{52C29DD4-3092-4309-B4F7-54999E4EDD7D}">
      <dgm:prSet/>
      <dgm:spPr/>
      <dgm:t>
        <a:bodyPr/>
        <a:lstStyle/>
        <a:p>
          <a:endParaRPr lang="en-US"/>
        </a:p>
      </dgm:t>
    </dgm:pt>
    <dgm:pt modelId="{AFF66139-05F2-4EF4-A20E-88EB35347ECF}" type="sibTrans" cxnId="{52C29DD4-3092-4309-B4F7-54999E4EDD7D}">
      <dgm:prSet/>
      <dgm:spPr/>
      <dgm:t>
        <a:bodyPr/>
        <a:lstStyle/>
        <a:p>
          <a:endParaRPr lang="en-US"/>
        </a:p>
      </dgm:t>
    </dgm:pt>
    <dgm:pt modelId="{4622B948-0150-43B0-992A-63149BBB25E9}">
      <dgm:prSet phldrT="[Text]" custT="1"/>
      <dgm:spPr/>
      <dgm:t>
        <a:bodyPr/>
        <a:lstStyle/>
        <a:p>
          <a:r>
            <a:rPr lang="en-US" sz="2400" b="0" dirty="0" smtClean="0">
              <a:solidFill>
                <a:schemeClr val="accent5">
                  <a:lumMod val="75000"/>
                </a:schemeClr>
              </a:solidFill>
              <a:latin typeface="Arial Narrow" panose="020B0606020202030204" pitchFamily="34" charset="0"/>
            </a:rPr>
            <a:t>Dubai Action Plan (</a:t>
          </a:r>
          <a:r>
            <a:rPr lang="en-US" sz="2400" b="0" dirty="0" err="1" smtClean="0">
              <a:solidFill>
                <a:schemeClr val="accent5">
                  <a:lumMod val="75000"/>
                </a:schemeClr>
              </a:solidFill>
              <a:latin typeface="Arial Narrow" panose="020B0606020202030204" pitchFamily="34" charset="0"/>
            </a:rPr>
            <a:t>DuAP</a:t>
          </a:r>
          <a:r>
            <a:rPr lang="en-US" sz="2400" b="0" dirty="0" smtClean="0">
              <a:solidFill>
                <a:schemeClr val="accent5">
                  <a:lumMod val="75000"/>
                </a:schemeClr>
              </a:solidFill>
              <a:latin typeface="Arial Narrow" panose="020B0606020202030204" pitchFamily="34" charset="0"/>
            </a:rPr>
            <a:t>)</a:t>
          </a:r>
          <a:endParaRPr lang="en-US" sz="2400" b="0" dirty="0">
            <a:solidFill>
              <a:schemeClr val="accent5">
                <a:lumMod val="75000"/>
              </a:schemeClr>
            </a:solidFill>
            <a:latin typeface="Arial Narrow" panose="020B0606020202030204" pitchFamily="34" charset="0"/>
          </a:endParaRPr>
        </a:p>
      </dgm:t>
    </dgm:pt>
    <dgm:pt modelId="{EFA2CCDD-C1AA-4BBD-B450-148481AF8952}" type="parTrans" cxnId="{5C802249-DE6D-40BC-A666-DF7936A06BDA}">
      <dgm:prSet/>
      <dgm:spPr/>
      <dgm:t>
        <a:bodyPr/>
        <a:lstStyle/>
        <a:p>
          <a:endParaRPr lang="en-US"/>
        </a:p>
      </dgm:t>
    </dgm:pt>
    <dgm:pt modelId="{273F8851-A8CC-4A14-A132-7693DB7C0342}" type="sibTrans" cxnId="{5C802249-DE6D-40BC-A666-DF7936A06BDA}">
      <dgm:prSet/>
      <dgm:spPr/>
      <dgm:t>
        <a:bodyPr/>
        <a:lstStyle/>
        <a:p>
          <a:endParaRPr lang="en-US"/>
        </a:p>
      </dgm:t>
    </dgm:pt>
    <dgm:pt modelId="{541844D5-A20C-4808-8C31-B64946239ACD}">
      <dgm:prSet phldrT="[Text]" custT="1"/>
      <dgm:spPr/>
      <dgm:t>
        <a:bodyPr/>
        <a:lstStyle/>
        <a:p>
          <a:r>
            <a:rPr lang="en-US" sz="2400" b="0" dirty="0" smtClean="0">
              <a:solidFill>
                <a:schemeClr val="accent5">
                  <a:lumMod val="75000"/>
                </a:schemeClr>
              </a:solidFill>
              <a:latin typeface="Arial Narrow" panose="020B0606020202030204" pitchFamily="34" charset="0"/>
            </a:rPr>
            <a:t>[Proposed]</a:t>
          </a:r>
        </a:p>
        <a:p>
          <a:r>
            <a:rPr lang="en-US" sz="2400" b="0" dirty="0" smtClean="0">
              <a:solidFill>
                <a:schemeClr val="accent5">
                  <a:lumMod val="75000"/>
                </a:schemeClr>
              </a:solidFill>
              <a:latin typeface="Arial Narrow" panose="020B0606020202030204" pitchFamily="34" charset="0"/>
            </a:rPr>
            <a:t>Buenos Aires Action Plan     </a:t>
          </a:r>
          <a:r>
            <a:rPr lang="en-US" sz="2400" b="0" dirty="0" smtClean="0">
              <a:solidFill>
                <a:schemeClr val="accent5">
                  <a:lumMod val="75000"/>
                </a:schemeClr>
              </a:solidFill>
              <a:latin typeface="Arial Narrow" panose="020B0606020202030204" pitchFamily="34" charset="0"/>
            </a:rPr>
            <a:t>(</a:t>
          </a:r>
          <a:r>
            <a:rPr lang="en-US" sz="2400" b="0" dirty="0" err="1" smtClean="0">
              <a:solidFill>
                <a:schemeClr val="accent5">
                  <a:lumMod val="75000"/>
                </a:schemeClr>
              </a:solidFill>
              <a:latin typeface="Arial Narrow" panose="020B0606020202030204" pitchFamily="34" charset="0"/>
            </a:rPr>
            <a:t>BuAP</a:t>
          </a:r>
          <a:r>
            <a:rPr lang="en-US" sz="2400" b="0" dirty="0" smtClean="0">
              <a:solidFill>
                <a:schemeClr val="accent5">
                  <a:lumMod val="75000"/>
                </a:schemeClr>
              </a:solidFill>
              <a:latin typeface="Arial Narrow" panose="020B0606020202030204" pitchFamily="34" charset="0"/>
            </a:rPr>
            <a:t>)</a:t>
          </a:r>
          <a:endParaRPr lang="en-US" sz="2400" b="0" dirty="0">
            <a:solidFill>
              <a:schemeClr val="accent5">
                <a:lumMod val="75000"/>
              </a:schemeClr>
            </a:solidFill>
            <a:latin typeface="Arial Narrow" panose="020B0606020202030204" pitchFamily="34" charset="0"/>
          </a:endParaRPr>
        </a:p>
      </dgm:t>
    </dgm:pt>
    <dgm:pt modelId="{9E568C08-C168-4E45-95FA-B48D8DF3A175}" type="parTrans" cxnId="{9B24C0BF-DC34-491A-BF2E-7D509CF2ECED}">
      <dgm:prSet/>
      <dgm:spPr/>
      <dgm:t>
        <a:bodyPr/>
        <a:lstStyle/>
        <a:p>
          <a:endParaRPr lang="en-US"/>
        </a:p>
      </dgm:t>
    </dgm:pt>
    <dgm:pt modelId="{B1CC1603-810A-4CC7-9871-F6FFCF3BA1B1}" type="sibTrans" cxnId="{9B24C0BF-DC34-491A-BF2E-7D509CF2ECED}">
      <dgm:prSet/>
      <dgm:spPr/>
      <dgm:t>
        <a:bodyPr/>
        <a:lstStyle/>
        <a:p>
          <a:endParaRPr lang="en-US"/>
        </a:p>
      </dgm:t>
    </dgm:pt>
    <dgm:pt modelId="{7B3EBBB3-1DB6-4B24-94DD-12CBABA3F34D}" type="pres">
      <dgm:prSet presAssocID="{0B0401E7-4252-4C34-80F2-3BDD0D9AF93E}" presName="arrowDiagram" presStyleCnt="0">
        <dgm:presLayoutVars>
          <dgm:chMax val="5"/>
          <dgm:dir/>
          <dgm:resizeHandles val="exact"/>
        </dgm:presLayoutVars>
      </dgm:prSet>
      <dgm:spPr/>
    </dgm:pt>
    <dgm:pt modelId="{0ED7DBE8-0BE8-4CF2-9CD4-7B058306C5A8}" type="pres">
      <dgm:prSet presAssocID="{0B0401E7-4252-4C34-80F2-3BDD0D9AF93E}" presName="arrow" presStyleLbl="bgShp" presStyleIdx="0" presStyleCnt="1"/>
      <dgm:spPr/>
    </dgm:pt>
    <dgm:pt modelId="{327A3D87-85C3-480A-9D92-3B4C8BA20B37}" type="pres">
      <dgm:prSet presAssocID="{0B0401E7-4252-4C34-80F2-3BDD0D9AF93E}" presName="arrowDiagram3" presStyleCnt="0"/>
      <dgm:spPr/>
    </dgm:pt>
    <dgm:pt modelId="{BD20D9EE-ED95-4201-924D-D78F36D4D004}" type="pres">
      <dgm:prSet presAssocID="{DFF7D933-68E0-40E6-BC96-F88FFE6527BF}" presName="bullet3a" presStyleLbl="node1" presStyleIdx="0" presStyleCnt="3"/>
      <dgm:spPr/>
    </dgm:pt>
    <dgm:pt modelId="{8AC2B4BD-BF02-40C3-9E2B-D19557E15DD8}" type="pres">
      <dgm:prSet presAssocID="{DFF7D933-68E0-40E6-BC96-F88FFE6527BF}" presName="textBox3a" presStyleLbl="revTx" presStyleIdx="0" presStyleCnt="3">
        <dgm:presLayoutVars>
          <dgm:bulletEnabled val="1"/>
        </dgm:presLayoutVars>
      </dgm:prSet>
      <dgm:spPr/>
      <dgm:t>
        <a:bodyPr/>
        <a:lstStyle/>
        <a:p>
          <a:endParaRPr lang="en-US"/>
        </a:p>
      </dgm:t>
    </dgm:pt>
    <dgm:pt modelId="{DDF97147-613A-4CA7-B765-A92294115AA6}" type="pres">
      <dgm:prSet presAssocID="{4622B948-0150-43B0-992A-63149BBB25E9}" presName="bullet3b" presStyleLbl="node1" presStyleIdx="1" presStyleCnt="3"/>
      <dgm:spPr/>
    </dgm:pt>
    <dgm:pt modelId="{98404A23-26C2-446F-81D6-16E3486ED790}" type="pres">
      <dgm:prSet presAssocID="{4622B948-0150-43B0-992A-63149BBB25E9}" presName="textBox3b" presStyleLbl="revTx" presStyleIdx="1" presStyleCnt="3" custScaleY="37100" custLinFactNeighborX="-3614" custLinFactNeighborY="-20237">
        <dgm:presLayoutVars>
          <dgm:bulletEnabled val="1"/>
        </dgm:presLayoutVars>
      </dgm:prSet>
      <dgm:spPr/>
      <dgm:t>
        <a:bodyPr/>
        <a:lstStyle/>
        <a:p>
          <a:endParaRPr lang="en-US"/>
        </a:p>
      </dgm:t>
    </dgm:pt>
    <dgm:pt modelId="{0D268D55-A5E1-4D4D-BF17-9265C7D0ECEA}" type="pres">
      <dgm:prSet presAssocID="{541844D5-A20C-4808-8C31-B64946239ACD}" presName="bullet3c" presStyleLbl="node1" presStyleIdx="2" presStyleCnt="3"/>
      <dgm:spPr/>
    </dgm:pt>
    <dgm:pt modelId="{2750C3B8-76CD-4BFA-9BF5-16B7D7078A2A}" type="pres">
      <dgm:prSet presAssocID="{541844D5-A20C-4808-8C31-B64946239ACD}" presName="textBox3c" presStyleLbl="revTx" presStyleIdx="2" presStyleCnt="3" custScaleX="120635" custLinFactNeighborX="16546" custLinFactNeighborY="7189">
        <dgm:presLayoutVars>
          <dgm:bulletEnabled val="1"/>
        </dgm:presLayoutVars>
      </dgm:prSet>
      <dgm:spPr/>
      <dgm:t>
        <a:bodyPr/>
        <a:lstStyle/>
        <a:p>
          <a:endParaRPr lang="en-US"/>
        </a:p>
      </dgm:t>
    </dgm:pt>
  </dgm:ptLst>
  <dgm:cxnLst>
    <dgm:cxn modelId="{52C29DD4-3092-4309-B4F7-54999E4EDD7D}" srcId="{0B0401E7-4252-4C34-80F2-3BDD0D9AF93E}" destId="{DFF7D933-68E0-40E6-BC96-F88FFE6527BF}" srcOrd="0" destOrd="0" parTransId="{D39154D7-C579-4F72-9A83-569180726BA3}" sibTransId="{AFF66139-05F2-4EF4-A20E-88EB35347ECF}"/>
    <dgm:cxn modelId="{552EECA0-3A59-4BC1-8E1B-7FBB031FCB93}" type="presOf" srcId="{4622B948-0150-43B0-992A-63149BBB25E9}" destId="{98404A23-26C2-446F-81D6-16E3486ED790}" srcOrd="0" destOrd="0" presId="urn:microsoft.com/office/officeart/2005/8/layout/arrow2"/>
    <dgm:cxn modelId="{9B24C0BF-DC34-491A-BF2E-7D509CF2ECED}" srcId="{0B0401E7-4252-4C34-80F2-3BDD0D9AF93E}" destId="{541844D5-A20C-4808-8C31-B64946239ACD}" srcOrd="2" destOrd="0" parTransId="{9E568C08-C168-4E45-95FA-B48D8DF3A175}" sibTransId="{B1CC1603-810A-4CC7-9871-F6FFCF3BA1B1}"/>
    <dgm:cxn modelId="{21CC0FBA-CD1D-4A50-B267-08470C0C3AD6}" type="presOf" srcId="{DFF7D933-68E0-40E6-BC96-F88FFE6527BF}" destId="{8AC2B4BD-BF02-40C3-9E2B-D19557E15DD8}" srcOrd="0" destOrd="0" presId="urn:microsoft.com/office/officeart/2005/8/layout/arrow2"/>
    <dgm:cxn modelId="{5C802249-DE6D-40BC-A666-DF7936A06BDA}" srcId="{0B0401E7-4252-4C34-80F2-3BDD0D9AF93E}" destId="{4622B948-0150-43B0-992A-63149BBB25E9}" srcOrd="1" destOrd="0" parTransId="{EFA2CCDD-C1AA-4BBD-B450-148481AF8952}" sibTransId="{273F8851-A8CC-4A14-A132-7693DB7C0342}"/>
    <dgm:cxn modelId="{BAAF49B1-FC4E-4B9A-B529-746D4B8F39AC}" type="presOf" srcId="{0B0401E7-4252-4C34-80F2-3BDD0D9AF93E}" destId="{7B3EBBB3-1DB6-4B24-94DD-12CBABA3F34D}" srcOrd="0" destOrd="0" presId="urn:microsoft.com/office/officeart/2005/8/layout/arrow2"/>
    <dgm:cxn modelId="{7E581DAC-F5B6-4ACB-AE69-5BA235831EC5}" type="presOf" srcId="{541844D5-A20C-4808-8C31-B64946239ACD}" destId="{2750C3B8-76CD-4BFA-9BF5-16B7D7078A2A}" srcOrd="0" destOrd="0" presId="urn:microsoft.com/office/officeart/2005/8/layout/arrow2"/>
    <dgm:cxn modelId="{A6F2388A-2B97-4C8A-98A7-A5CA5889CD76}" type="presParOf" srcId="{7B3EBBB3-1DB6-4B24-94DD-12CBABA3F34D}" destId="{0ED7DBE8-0BE8-4CF2-9CD4-7B058306C5A8}" srcOrd="0" destOrd="0" presId="urn:microsoft.com/office/officeart/2005/8/layout/arrow2"/>
    <dgm:cxn modelId="{8BA7E8EE-474E-42B8-AD92-E4EEAD59D936}" type="presParOf" srcId="{7B3EBBB3-1DB6-4B24-94DD-12CBABA3F34D}" destId="{327A3D87-85C3-480A-9D92-3B4C8BA20B37}" srcOrd="1" destOrd="0" presId="urn:microsoft.com/office/officeart/2005/8/layout/arrow2"/>
    <dgm:cxn modelId="{6C7452EE-A4E4-4F20-9087-6486A06A1EA2}" type="presParOf" srcId="{327A3D87-85C3-480A-9D92-3B4C8BA20B37}" destId="{BD20D9EE-ED95-4201-924D-D78F36D4D004}" srcOrd="0" destOrd="0" presId="urn:microsoft.com/office/officeart/2005/8/layout/arrow2"/>
    <dgm:cxn modelId="{C493D626-7755-4E91-8924-20DE407139B4}" type="presParOf" srcId="{327A3D87-85C3-480A-9D92-3B4C8BA20B37}" destId="{8AC2B4BD-BF02-40C3-9E2B-D19557E15DD8}" srcOrd="1" destOrd="0" presId="urn:microsoft.com/office/officeart/2005/8/layout/arrow2"/>
    <dgm:cxn modelId="{C3E022B0-5A15-4A95-811A-0A9B70900619}" type="presParOf" srcId="{327A3D87-85C3-480A-9D92-3B4C8BA20B37}" destId="{DDF97147-613A-4CA7-B765-A92294115AA6}" srcOrd="2" destOrd="0" presId="urn:microsoft.com/office/officeart/2005/8/layout/arrow2"/>
    <dgm:cxn modelId="{E213A3CE-25C5-4166-88E2-FE85CAF723B2}" type="presParOf" srcId="{327A3D87-85C3-480A-9D92-3B4C8BA20B37}" destId="{98404A23-26C2-446F-81D6-16E3486ED790}" srcOrd="3" destOrd="0" presId="urn:microsoft.com/office/officeart/2005/8/layout/arrow2"/>
    <dgm:cxn modelId="{DB644857-0DB6-4A99-9F4B-5DE0B82EAD56}" type="presParOf" srcId="{327A3D87-85C3-480A-9D92-3B4C8BA20B37}" destId="{0D268D55-A5E1-4D4D-BF17-9265C7D0ECEA}" srcOrd="4" destOrd="0" presId="urn:microsoft.com/office/officeart/2005/8/layout/arrow2"/>
    <dgm:cxn modelId="{F44E0955-4317-4ADD-A0BA-9CF68851685B}" type="presParOf" srcId="{327A3D87-85C3-480A-9D92-3B4C8BA20B37}" destId="{2750C3B8-76CD-4BFA-9BF5-16B7D7078A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6AEC9-2A9C-4F15-9F31-606B245386A3}">
      <dsp:nvSpPr>
        <dsp:cNvPr id="0" name=""/>
        <dsp:cNvSpPr/>
      </dsp:nvSpPr>
      <dsp:spPr>
        <a:xfrm>
          <a:off x="0" y="59531"/>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The ITU 2020 Agenda</a:t>
          </a:r>
          <a:endParaRPr lang="en-US" sz="2300" kern="1200"/>
        </a:p>
      </dsp:txBody>
      <dsp:txXfrm>
        <a:off x="26930" y="86461"/>
        <a:ext cx="8175740" cy="497795"/>
      </dsp:txXfrm>
    </dsp:sp>
    <dsp:sp modelId="{A99E8057-37BC-41FE-A4AB-3BCD3DE06781}">
      <dsp:nvSpPr>
        <dsp:cNvPr id="0" name=""/>
        <dsp:cNvSpPr/>
      </dsp:nvSpPr>
      <dsp:spPr>
        <a:xfrm>
          <a:off x="0" y="711145"/>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Situational Analysis </a:t>
          </a:r>
          <a:endParaRPr lang="en-US" sz="2300" kern="1200"/>
        </a:p>
      </dsp:txBody>
      <dsp:txXfrm>
        <a:off x="26930" y="738075"/>
        <a:ext cx="8175740" cy="497795"/>
      </dsp:txXfrm>
    </dsp:sp>
    <dsp:sp modelId="{63EC4F95-2A2F-4220-BF13-EC6CA1A81636}">
      <dsp:nvSpPr>
        <dsp:cNvPr id="0" name=""/>
        <dsp:cNvSpPr/>
      </dsp:nvSpPr>
      <dsp:spPr>
        <a:xfrm>
          <a:off x="0" y="1262800"/>
          <a:ext cx="8229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solidFill>
                <a:schemeClr val="accent5">
                  <a:lumMod val="75000"/>
                </a:schemeClr>
              </a:solidFill>
            </a:rPr>
            <a:t>Mid Term Review</a:t>
          </a:r>
          <a:endParaRPr lang="en-US" sz="1800" kern="1200" dirty="0">
            <a:solidFill>
              <a:schemeClr val="accent5">
                <a:lumMod val="75000"/>
              </a:schemeClr>
            </a:solidFill>
          </a:endParaRPr>
        </a:p>
        <a:p>
          <a:pPr marL="171450" lvl="1" indent="-171450" algn="l" defTabSz="800100" rtl="0">
            <a:lnSpc>
              <a:spcPct val="90000"/>
            </a:lnSpc>
            <a:spcBef>
              <a:spcPct val="0"/>
            </a:spcBef>
            <a:spcAft>
              <a:spcPct val="20000"/>
            </a:spcAft>
            <a:buChar char="••"/>
          </a:pPr>
          <a:r>
            <a:rPr lang="en-US" sz="1800" kern="1200" dirty="0" smtClean="0">
              <a:solidFill>
                <a:schemeClr val="accent5">
                  <a:lumMod val="75000"/>
                </a:schemeClr>
              </a:solidFill>
            </a:rPr>
            <a:t>Measuring Up</a:t>
          </a:r>
          <a:endParaRPr lang="en-US" sz="1800" kern="1200" dirty="0">
            <a:solidFill>
              <a:schemeClr val="accent5">
                <a:lumMod val="75000"/>
              </a:schemeClr>
            </a:solidFill>
          </a:endParaRPr>
        </a:p>
      </dsp:txBody>
      <dsp:txXfrm>
        <a:off x="0" y="1262800"/>
        <a:ext cx="8229600" cy="618930"/>
      </dsp:txXfrm>
    </dsp:sp>
    <dsp:sp modelId="{F2A5A05C-9958-403C-8E27-6B498938BCF0}">
      <dsp:nvSpPr>
        <dsp:cNvPr id="0" name=""/>
        <dsp:cNvSpPr/>
      </dsp:nvSpPr>
      <dsp:spPr>
        <a:xfrm>
          <a:off x="0" y="1881730"/>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Recalling the Objectives</a:t>
          </a:r>
          <a:endParaRPr lang="en-US" sz="2300" kern="1200" dirty="0"/>
        </a:p>
      </dsp:txBody>
      <dsp:txXfrm>
        <a:off x="26930" y="1908660"/>
        <a:ext cx="8175740" cy="497795"/>
      </dsp:txXfrm>
    </dsp:sp>
    <dsp:sp modelId="{5346BC78-9CD1-49D8-BB6C-1505B70042BE}">
      <dsp:nvSpPr>
        <dsp:cNvPr id="0" name=""/>
        <dsp:cNvSpPr/>
      </dsp:nvSpPr>
      <dsp:spPr>
        <a:xfrm>
          <a:off x="0" y="2433385"/>
          <a:ext cx="8229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solidFill>
                <a:schemeClr val="accent5">
                  <a:lumMod val="75000"/>
                </a:schemeClr>
              </a:solidFill>
            </a:rPr>
            <a:t>Action Plan Transitions</a:t>
          </a:r>
          <a:endParaRPr lang="en-US" sz="1800" kern="1200" dirty="0">
            <a:solidFill>
              <a:schemeClr val="accent5">
                <a:lumMod val="75000"/>
              </a:schemeClr>
            </a:solidFill>
          </a:endParaRPr>
        </a:p>
        <a:p>
          <a:pPr marL="171450" lvl="1" indent="-171450" algn="l" defTabSz="800100" rtl="0">
            <a:lnSpc>
              <a:spcPct val="90000"/>
            </a:lnSpc>
            <a:spcBef>
              <a:spcPct val="0"/>
            </a:spcBef>
            <a:spcAft>
              <a:spcPct val="20000"/>
            </a:spcAft>
            <a:buChar char="••"/>
          </a:pPr>
          <a:r>
            <a:rPr lang="en-US" sz="1800" kern="1200" dirty="0" smtClean="0">
              <a:solidFill>
                <a:schemeClr val="accent5">
                  <a:lumMod val="75000"/>
                </a:schemeClr>
              </a:solidFill>
            </a:rPr>
            <a:t>New Initiatives</a:t>
          </a:r>
          <a:endParaRPr lang="en-US" sz="1800" kern="1200" dirty="0">
            <a:solidFill>
              <a:schemeClr val="accent5">
                <a:lumMod val="75000"/>
              </a:schemeClr>
            </a:solidFill>
          </a:endParaRPr>
        </a:p>
      </dsp:txBody>
      <dsp:txXfrm>
        <a:off x="0" y="2433385"/>
        <a:ext cx="8229600" cy="618930"/>
      </dsp:txXfrm>
    </dsp:sp>
    <dsp:sp modelId="{01A04B14-917C-4D5D-BE63-C04EC173EC5F}">
      <dsp:nvSpPr>
        <dsp:cNvPr id="0" name=""/>
        <dsp:cNvSpPr/>
      </dsp:nvSpPr>
      <dsp:spPr>
        <a:xfrm>
          <a:off x="0" y="3052315"/>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Partnering for a Sustainable Future</a:t>
          </a:r>
          <a:endParaRPr lang="en-US" sz="2300" kern="1200" dirty="0"/>
        </a:p>
      </dsp:txBody>
      <dsp:txXfrm>
        <a:off x="26930" y="3079245"/>
        <a:ext cx="8175740" cy="497795"/>
      </dsp:txXfrm>
    </dsp:sp>
    <dsp:sp modelId="{9F69F0BD-AA82-458A-BE49-B257A2F569F4}">
      <dsp:nvSpPr>
        <dsp:cNvPr id="0" name=""/>
        <dsp:cNvSpPr/>
      </dsp:nvSpPr>
      <dsp:spPr>
        <a:xfrm>
          <a:off x="0" y="3670210"/>
          <a:ext cx="82296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Conclusions</a:t>
          </a:r>
          <a:endParaRPr lang="en-US" sz="2300" kern="1200" dirty="0"/>
        </a:p>
      </dsp:txBody>
      <dsp:txXfrm>
        <a:off x="26930" y="3697140"/>
        <a:ext cx="8175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7DBE8-0BE8-4CF2-9CD4-7B058306C5A8}">
      <dsp:nvSpPr>
        <dsp:cNvPr id="0" name=""/>
        <dsp:cNvSpPr/>
      </dsp:nvSpPr>
      <dsp:spPr>
        <a:xfrm>
          <a:off x="640870" y="0"/>
          <a:ext cx="6947859" cy="43424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0D9EE-ED95-4201-924D-D78F36D4D004}">
      <dsp:nvSpPr>
        <dsp:cNvPr id="0" name=""/>
        <dsp:cNvSpPr/>
      </dsp:nvSpPr>
      <dsp:spPr>
        <a:xfrm>
          <a:off x="1523248" y="2997132"/>
          <a:ext cx="180644" cy="1806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2B4BD-BF02-40C3-9E2B-D19557E15DD8}">
      <dsp:nvSpPr>
        <dsp:cNvPr id="0" name=""/>
        <dsp:cNvSpPr/>
      </dsp:nvSpPr>
      <dsp:spPr>
        <a:xfrm>
          <a:off x="1613570" y="3087454"/>
          <a:ext cx="1618851" cy="125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20" tIns="0" rIns="0" bIns="0" numCol="1" spcCol="1270" anchor="t" anchorCtr="0">
          <a:noAutofit/>
        </a:bodyPr>
        <a:lstStyle/>
        <a:p>
          <a:pPr lvl="0" algn="l" defTabSz="889000">
            <a:lnSpc>
              <a:spcPct val="90000"/>
            </a:lnSpc>
            <a:spcBef>
              <a:spcPct val="0"/>
            </a:spcBef>
            <a:spcAft>
              <a:spcPct val="35000"/>
            </a:spcAft>
          </a:pPr>
          <a:r>
            <a:rPr lang="en-US" sz="2000" b="0" kern="1200" dirty="0" err="1" smtClean="0">
              <a:solidFill>
                <a:schemeClr val="accent5">
                  <a:lumMod val="75000"/>
                </a:schemeClr>
              </a:solidFill>
              <a:latin typeface="Arial Narrow" panose="020B0606020202030204" pitchFamily="34" charset="0"/>
            </a:rPr>
            <a:t>Hydrabad</a:t>
          </a:r>
          <a:r>
            <a:rPr lang="en-US" sz="2000" b="0" kern="1200" dirty="0" smtClean="0">
              <a:solidFill>
                <a:schemeClr val="accent5">
                  <a:lumMod val="75000"/>
                </a:schemeClr>
              </a:solidFill>
              <a:latin typeface="Arial Narrow" panose="020B0606020202030204" pitchFamily="34" charset="0"/>
            </a:rPr>
            <a:t> Action Plan (HAP)</a:t>
          </a:r>
          <a:endParaRPr lang="en-US" sz="2000" b="0" kern="1200" dirty="0">
            <a:solidFill>
              <a:schemeClr val="accent5">
                <a:lumMod val="75000"/>
              </a:schemeClr>
            </a:solidFill>
            <a:latin typeface="Arial Narrow" panose="020B0606020202030204" pitchFamily="34" charset="0"/>
          </a:endParaRPr>
        </a:p>
      </dsp:txBody>
      <dsp:txXfrm>
        <a:off x="1613570" y="3087454"/>
        <a:ext cx="1618851" cy="1254957"/>
      </dsp:txXfrm>
    </dsp:sp>
    <dsp:sp modelId="{DDF97147-613A-4CA7-B765-A92294115AA6}">
      <dsp:nvSpPr>
        <dsp:cNvPr id="0" name=""/>
        <dsp:cNvSpPr/>
      </dsp:nvSpPr>
      <dsp:spPr>
        <a:xfrm>
          <a:off x="3117782" y="1816865"/>
          <a:ext cx="326549" cy="326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04A23-26C2-446F-81D6-16E3486ED790}">
      <dsp:nvSpPr>
        <dsp:cNvPr id="0" name=""/>
        <dsp:cNvSpPr/>
      </dsp:nvSpPr>
      <dsp:spPr>
        <a:xfrm>
          <a:off x="3220793" y="2245021"/>
          <a:ext cx="1667486" cy="87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32" tIns="0" rIns="0" bIns="0" numCol="1" spcCol="1270" anchor="t" anchorCtr="0">
          <a:noAutofit/>
        </a:bodyPr>
        <a:lstStyle/>
        <a:p>
          <a:pPr lvl="0" algn="l" defTabSz="1066800">
            <a:lnSpc>
              <a:spcPct val="90000"/>
            </a:lnSpc>
            <a:spcBef>
              <a:spcPct val="0"/>
            </a:spcBef>
            <a:spcAft>
              <a:spcPct val="35000"/>
            </a:spcAft>
          </a:pPr>
          <a:r>
            <a:rPr lang="en-US" sz="2400" b="0" kern="1200" dirty="0" smtClean="0">
              <a:solidFill>
                <a:schemeClr val="accent5">
                  <a:lumMod val="75000"/>
                </a:schemeClr>
              </a:solidFill>
              <a:latin typeface="Arial Narrow" panose="020B0606020202030204" pitchFamily="34" charset="0"/>
            </a:rPr>
            <a:t>Dubai Action Plan (</a:t>
          </a:r>
          <a:r>
            <a:rPr lang="en-US" sz="2400" b="0" kern="1200" dirty="0" err="1" smtClean="0">
              <a:solidFill>
                <a:schemeClr val="accent5">
                  <a:lumMod val="75000"/>
                </a:schemeClr>
              </a:solidFill>
              <a:latin typeface="Arial Narrow" panose="020B0606020202030204" pitchFamily="34" charset="0"/>
            </a:rPr>
            <a:t>DuAP</a:t>
          </a:r>
          <a:r>
            <a:rPr lang="en-US" sz="2400" b="0" kern="1200" dirty="0" smtClean="0">
              <a:solidFill>
                <a:schemeClr val="accent5">
                  <a:lumMod val="75000"/>
                </a:schemeClr>
              </a:solidFill>
              <a:latin typeface="Arial Narrow" panose="020B0606020202030204" pitchFamily="34" charset="0"/>
            </a:rPr>
            <a:t>)</a:t>
          </a:r>
          <a:endParaRPr lang="en-US" sz="2400" b="0" kern="1200" dirty="0">
            <a:solidFill>
              <a:schemeClr val="accent5">
                <a:lumMod val="75000"/>
              </a:schemeClr>
            </a:solidFill>
            <a:latin typeface="Arial Narrow" panose="020B0606020202030204" pitchFamily="34" charset="0"/>
          </a:endParaRPr>
        </a:p>
      </dsp:txBody>
      <dsp:txXfrm>
        <a:off x="3220793" y="2245021"/>
        <a:ext cx="1667486" cy="876402"/>
      </dsp:txXfrm>
    </dsp:sp>
    <dsp:sp modelId="{0D268D55-A5E1-4D4D-BF17-9265C7D0ECEA}">
      <dsp:nvSpPr>
        <dsp:cNvPr id="0" name=""/>
        <dsp:cNvSpPr/>
      </dsp:nvSpPr>
      <dsp:spPr>
        <a:xfrm>
          <a:off x="5035391" y="1098630"/>
          <a:ext cx="451610" cy="4516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0C3B8-76CD-4BFA-9BF5-16B7D7078A2A}">
      <dsp:nvSpPr>
        <dsp:cNvPr id="0" name=""/>
        <dsp:cNvSpPr/>
      </dsp:nvSpPr>
      <dsp:spPr>
        <a:xfrm>
          <a:off x="5365056" y="1324435"/>
          <a:ext cx="2011571" cy="301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99" tIns="0" rIns="0" bIns="0" numCol="1" spcCol="1270" anchor="t" anchorCtr="0">
          <a:noAutofit/>
        </a:bodyPr>
        <a:lstStyle/>
        <a:p>
          <a:pPr lvl="0" algn="l" defTabSz="1066800">
            <a:lnSpc>
              <a:spcPct val="90000"/>
            </a:lnSpc>
            <a:spcBef>
              <a:spcPct val="0"/>
            </a:spcBef>
            <a:spcAft>
              <a:spcPct val="35000"/>
            </a:spcAft>
          </a:pPr>
          <a:r>
            <a:rPr lang="en-US" sz="2400" b="0" kern="1200" dirty="0" smtClean="0">
              <a:solidFill>
                <a:schemeClr val="accent5">
                  <a:lumMod val="75000"/>
                </a:schemeClr>
              </a:solidFill>
              <a:latin typeface="Arial Narrow" panose="020B0606020202030204" pitchFamily="34" charset="0"/>
            </a:rPr>
            <a:t>[Proposed]</a:t>
          </a:r>
        </a:p>
        <a:p>
          <a:pPr lvl="0" algn="l" defTabSz="1066800">
            <a:lnSpc>
              <a:spcPct val="90000"/>
            </a:lnSpc>
            <a:spcBef>
              <a:spcPct val="0"/>
            </a:spcBef>
            <a:spcAft>
              <a:spcPct val="35000"/>
            </a:spcAft>
          </a:pPr>
          <a:r>
            <a:rPr lang="en-US" sz="2400" b="0" kern="1200" dirty="0" smtClean="0">
              <a:solidFill>
                <a:schemeClr val="accent5">
                  <a:lumMod val="75000"/>
                </a:schemeClr>
              </a:solidFill>
              <a:latin typeface="Arial Narrow" panose="020B0606020202030204" pitchFamily="34" charset="0"/>
            </a:rPr>
            <a:t>Buenos Aires Action Plan     </a:t>
          </a:r>
          <a:r>
            <a:rPr lang="en-US" sz="2400" b="0" kern="1200" dirty="0" smtClean="0">
              <a:solidFill>
                <a:schemeClr val="accent5">
                  <a:lumMod val="75000"/>
                </a:schemeClr>
              </a:solidFill>
              <a:latin typeface="Arial Narrow" panose="020B0606020202030204" pitchFamily="34" charset="0"/>
            </a:rPr>
            <a:t>(</a:t>
          </a:r>
          <a:r>
            <a:rPr lang="en-US" sz="2400" b="0" kern="1200" dirty="0" err="1" smtClean="0">
              <a:solidFill>
                <a:schemeClr val="accent5">
                  <a:lumMod val="75000"/>
                </a:schemeClr>
              </a:solidFill>
              <a:latin typeface="Arial Narrow" panose="020B0606020202030204" pitchFamily="34" charset="0"/>
            </a:rPr>
            <a:t>BuAP</a:t>
          </a:r>
          <a:r>
            <a:rPr lang="en-US" sz="2400" b="0" kern="1200" dirty="0" smtClean="0">
              <a:solidFill>
                <a:schemeClr val="accent5">
                  <a:lumMod val="75000"/>
                </a:schemeClr>
              </a:solidFill>
              <a:latin typeface="Arial Narrow" panose="020B0606020202030204" pitchFamily="34" charset="0"/>
            </a:rPr>
            <a:t>)</a:t>
          </a:r>
          <a:endParaRPr lang="en-US" sz="2400" b="0" kern="1200" dirty="0">
            <a:solidFill>
              <a:schemeClr val="accent5">
                <a:lumMod val="75000"/>
              </a:schemeClr>
            </a:solidFill>
            <a:latin typeface="Arial Narrow" panose="020B0606020202030204" pitchFamily="34" charset="0"/>
          </a:endParaRPr>
        </a:p>
      </dsp:txBody>
      <dsp:txXfrm>
        <a:off x="5365056" y="1324435"/>
        <a:ext cx="2011571" cy="30179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483F2C-76E9-4DC8-BB9B-FB9819A0D455}" type="datetimeFigureOut">
              <a:rPr lang="en-US" smtClean="0"/>
              <a:t>06/06/2016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8C1212-E7AB-4576-AED9-9FDAE88C20D1}" type="slidenum">
              <a:rPr lang="en-US" smtClean="0"/>
              <a:t>‹#›</a:t>
            </a:fld>
            <a:endParaRPr lang="en-US"/>
          </a:p>
        </p:txBody>
      </p:sp>
    </p:spTree>
    <p:extLst>
      <p:ext uri="{BB962C8B-B14F-4D97-AF65-F5344CB8AC3E}">
        <p14:creationId xmlns:p14="http://schemas.microsoft.com/office/powerpoint/2010/main" val="16666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79D5E-EC48-4FD5-B5BE-B6D0446873CA}" type="datetimeFigureOut">
              <a:rPr lang="en-US" smtClean="0"/>
              <a:t>06/06/2016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D0C80-AABC-431B-A586-3979B6AF3BC3}" type="slidenum">
              <a:rPr lang="en-US" smtClean="0"/>
              <a:t>‹#›</a:t>
            </a:fld>
            <a:endParaRPr lang="en-US"/>
          </a:p>
        </p:txBody>
      </p:sp>
    </p:spTree>
    <p:extLst>
      <p:ext uri="{BB962C8B-B14F-4D97-AF65-F5344CB8AC3E}">
        <p14:creationId xmlns:p14="http://schemas.microsoft.com/office/powerpoint/2010/main" val="389474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a:t>
            </a:fld>
            <a:endParaRPr lang="en-US"/>
          </a:p>
        </p:txBody>
      </p:sp>
    </p:spTree>
    <p:extLst>
      <p:ext uri="{BB962C8B-B14F-4D97-AF65-F5344CB8AC3E}">
        <p14:creationId xmlns:p14="http://schemas.microsoft.com/office/powerpoint/2010/main" val="68586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aseline="0" dirty="0" smtClean="0"/>
              <a:t>The ICT Development Index (IDI) is a composite index combining eleven indicators into one benchmark measure that can be used to monitor and compare developments in information and communication technology (ICT) between countries and over time </a:t>
            </a:r>
            <a:endParaRPr lang="en-US" altLang="zh-CN" baseline="0" dirty="0" smtClean="0"/>
          </a:p>
          <a:p>
            <a:endParaRPr lang="en-US" altLang="zh-CN" dirty="0"/>
          </a:p>
          <a:p>
            <a:r>
              <a:rPr lang="en-US" altLang="zh-CN" baseline="0" dirty="0" smtClean="0"/>
              <a:t>The </a:t>
            </a:r>
            <a:r>
              <a:rPr lang="en-US" altLang="zh-CN" baseline="0" dirty="0" smtClean="0"/>
              <a:t>main objectives of the IDI are to measure:</a:t>
            </a:r>
          </a:p>
          <a:p>
            <a:r>
              <a:rPr lang="en-US" altLang="zh-CN" baseline="0" dirty="0" smtClean="0"/>
              <a:t>• the level and evolution over time of ICT developments in countries and the experience of those countries relative to other countries;</a:t>
            </a:r>
          </a:p>
          <a:p>
            <a:r>
              <a:rPr lang="en-US" altLang="zh-CN" baseline="0" dirty="0" smtClean="0"/>
              <a:t>• progress in ICT development in both developed and developing countries;</a:t>
            </a:r>
          </a:p>
          <a:p>
            <a:r>
              <a:rPr lang="en-US" altLang="zh-CN" baseline="0" dirty="0" smtClean="0"/>
              <a:t>• the digital divide, i.e. differences between countries in terms of their levels of ICT development; and</a:t>
            </a:r>
          </a:p>
          <a:p>
            <a:r>
              <a:rPr lang="en-US" altLang="zh-CN" baseline="0" dirty="0" smtClean="0"/>
              <a:t>• the development potential of ICTs and the extent to which countries can make use of them to enhance growth and development.</a:t>
            </a:r>
          </a:p>
          <a:p>
            <a:endParaRPr lang="en-US" altLang="zh-CN" baseline="0" dirty="0" smtClean="0"/>
          </a:p>
          <a:p>
            <a:endParaRPr lang="en-US" altLang="zh-CN" baseline="0" dirty="0" smtClean="0"/>
          </a:p>
          <a:p>
            <a:endParaRPr lang="en-US" altLang="zh-CN" baseline="0" dirty="0" smtClean="0"/>
          </a:p>
        </p:txBody>
      </p:sp>
      <p:sp>
        <p:nvSpPr>
          <p:cNvPr id="4" name="Slide Number Placeholder 3"/>
          <p:cNvSpPr>
            <a:spLocks noGrp="1"/>
          </p:cNvSpPr>
          <p:nvPr>
            <p:ph type="sldNum" sz="quarter" idx="10"/>
          </p:nvPr>
        </p:nvSpPr>
        <p:spPr/>
        <p:txBody>
          <a:bodyPr/>
          <a:lstStyle/>
          <a:p>
            <a:fld id="{269F9658-3487-4C43-B9AF-52CBF89B6B36}" type="slidenum">
              <a:rPr lang="en-US" smtClean="0"/>
              <a:pPr/>
              <a:t>10</a:t>
            </a:fld>
            <a:endParaRPr lang="en-US" dirty="0"/>
          </a:p>
        </p:txBody>
      </p:sp>
    </p:spTree>
    <p:extLst>
      <p:ext uri="{BB962C8B-B14F-4D97-AF65-F5344CB8AC3E}">
        <p14:creationId xmlns:p14="http://schemas.microsoft.com/office/powerpoint/2010/main" val="220015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11</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pitchFamily="34" charset="0"/>
                <a:ea typeface="+mn-ea"/>
                <a:cs typeface="Arial" pitchFamily="34" charset="0"/>
              </a:rPr>
              <a:t>The results of the IDI for 2010 and 2015 provide insights into trends and disparities between the six ITU Telecommunication Development Bureau (BDT) regions – Africa, the Americas, the Arab States, Asia and the Pacific, the Commonwealth of Independent States (CIS) and Europe1 – in the development of ICTs, including changes over time, and point to challenges which these different regions are facing in achieving progress towards inclusive information societies.</a:t>
            </a:r>
          </a:p>
          <a:p>
            <a:pPr marL="0" marR="0" lvl="0" indent="0" algn="just"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Verdana" pitchFamily="34" charset="0"/>
              <a:ea typeface="+mn-ea"/>
              <a:cs typeface="Arial" pitchFamily="34"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pitchFamily="34" charset="0"/>
                <a:ea typeface="+mn-ea"/>
                <a:cs typeface="Arial" pitchFamily="34" charset="0"/>
              </a:rPr>
              <a:t>Average IDI values vary considerably between regions. Europe has by far the highest average IDI value, at 7.35. The average regional values for the CIS region, the Americas and the Arab States all now exceed the global average of 5.03. Africa has by far the lowest average IDI value, at 2.53, less than half of that in every other region except Asia and the Pacific.</a:t>
            </a:r>
          </a:p>
          <a:p>
            <a:pPr marL="0" marR="0" lvl="0" indent="0" algn="just"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Verdana" pitchFamily="34" charset="0"/>
              <a:ea typeface="+mn-ea"/>
              <a:cs typeface="Arial" pitchFamily="34" charset="0"/>
            </a:endParaRPr>
          </a:p>
        </p:txBody>
      </p:sp>
    </p:spTree>
    <p:extLst>
      <p:ext uri="{BB962C8B-B14F-4D97-AF65-F5344CB8AC3E}">
        <p14:creationId xmlns:p14="http://schemas.microsoft.com/office/powerpoint/2010/main" val="242392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12</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Verdana" pitchFamily="34" charset="0"/>
                <a:ea typeface="+mn-ea"/>
                <a:cs typeface="Arial" pitchFamily="34" charset="0"/>
              </a:rPr>
              <a:t>Asia and the Pacific is the most diverse region in terms of ICT development, reflecting the stark differences in levels of economic development between OECD member countries and other high-income economies, on the one hand, and LDCs on the other. </a:t>
            </a:r>
            <a:r>
              <a:rPr lang="en-US" sz="1200" i="0" kern="1200" dirty="0" smtClean="0">
                <a:solidFill>
                  <a:schemeClr val="tx1"/>
                </a:solidFill>
              </a:rPr>
              <a:t>IDI ratings for the Asia-Pacific region are set out in the chart.</a:t>
            </a:r>
            <a:endParaRPr lang="en-US" sz="1200" b="0" i="0" u="none" strike="noStrike" kern="1200" baseline="0" dirty="0" smtClean="0">
              <a:solidFill>
                <a:schemeClr val="tx1"/>
              </a:solidFill>
              <a:latin typeface="Verdana" pitchFamily="34" charset="0"/>
              <a:ea typeface="+mn-ea"/>
              <a:cs typeface="Arial" pitchFamily="34" charset="0"/>
            </a:endParaRP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There is a substantial gap in IDI values and rankings between these high-performing economies and the next-highest-ranking countries in the Asia-Pacific region. </a:t>
            </a:r>
          </a:p>
          <a:p>
            <a:endParaRPr lang="en-US" dirty="0">
              <a:latin typeface="Verdana" pitchFamily="34" charset="0"/>
              <a:cs typeface="Arial" pitchFamily="34" charset="0"/>
            </a:endParaRPr>
          </a:p>
          <a:p>
            <a:r>
              <a:rPr lang="en-US" sz="1200" i="0" kern="1200" dirty="0" smtClean="0">
                <a:solidFill>
                  <a:schemeClr val="tx1"/>
                </a:solidFill>
                <a:latin typeface="Verdana" pitchFamily="34" charset="0"/>
                <a:cs typeface="Arial" pitchFamily="34" charset="0"/>
              </a:rPr>
              <a:t>7 countries = developed nations</a:t>
            </a:r>
          </a:p>
          <a:p>
            <a:r>
              <a:rPr lang="en-US" dirty="0" smtClean="0">
                <a:latin typeface="Verdana" pitchFamily="34" charset="0"/>
                <a:cs typeface="Arial" pitchFamily="34" charset="0"/>
              </a:rPr>
              <a:t>6 countries = average </a:t>
            </a:r>
          </a:p>
          <a:p>
            <a:r>
              <a:rPr lang="en-US" sz="1200" i="0" kern="1200" dirty="0" smtClean="0">
                <a:solidFill>
                  <a:schemeClr val="tx1"/>
                </a:solidFill>
                <a:latin typeface="Verdana" pitchFamily="34" charset="0"/>
                <a:cs typeface="Arial" pitchFamily="34" charset="0"/>
              </a:rPr>
              <a:t>Rest = with varying decreasing values….</a:t>
            </a:r>
            <a:endParaRPr lang="en-US" sz="1200" i="0" kern="1200" dirty="0">
              <a:solidFill>
                <a:schemeClr val="tx1"/>
              </a:solidFill>
            </a:endParaRPr>
          </a:p>
        </p:txBody>
      </p:sp>
    </p:spTree>
    <p:extLst>
      <p:ext uri="{BB962C8B-B14F-4D97-AF65-F5344CB8AC3E}">
        <p14:creationId xmlns:p14="http://schemas.microsoft.com/office/powerpoint/2010/main" val="249386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13</a:t>
            </a:fld>
            <a:endParaRPr lang="en-US" dirty="0"/>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r>
              <a:rPr lang="en-US" sz="1200" kern="1200" dirty="0" smtClean="0">
                <a:solidFill>
                  <a:schemeClr val="tx1"/>
                </a:solidFill>
                <a:effectLst/>
                <a:latin typeface="Verdana" pitchFamily="34" charset="0"/>
                <a:ea typeface="+mn-ea"/>
                <a:cs typeface="Arial" pitchFamily="34" charset="0"/>
              </a:rPr>
              <a:t>The </a:t>
            </a:r>
            <a:r>
              <a:rPr lang="en-US" sz="1200" kern="1200" dirty="0" smtClean="0">
                <a:solidFill>
                  <a:schemeClr val="tx1"/>
                </a:solidFill>
                <a:effectLst/>
                <a:latin typeface="Verdana" pitchFamily="34" charset="0"/>
                <a:ea typeface="+mn-ea"/>
                <a:cs typeface="Arial" pitchFamily="34" charset="0"/>
              </a:rPr>
              <a:t>MIS Report looks also at </a:t>
            </a:r>
            <a:r>
              <a:rPr lang="en-US" sz="1200" kern="1200" dirty="0" smtClean="0">
                <a:solidFill>
                  <a:schemeClr val="tx1"/>
                </a:solidFill>
                <a:effectLst/>
                <a:latin typeface="Verdana" pitchFamily="34" charset="0"/>
                <a:ea typeface="+mn-ea"/>
                <a:cs typeface="Arial" pitchFamily="34" charset="0"/>
              </a:rPr>
              <a:t>the cost and affordability of ICT services, which </a:t>
            </a:r>
            <a:r>
              <a:rPr lang="en-US" sz="1200" b="0" i="0" u="none" strike="noStrike" kern="1200" baseline="0" dirty="0" smtClean="0">
                <a:solidFill>
                  <a:schemeClr val="tx1"/>
                </a:solidFill>
                <a:latin typeface="Verdana" pitchFamily="34" charset="0"/>
                <a:ea typeface="+mn-ea"/>
                <a:cs typeface="Arial" pitchFamily="34" charset="0"/>
              </a:rPr>
              <a:t>remain a determining factor for ICT uptake.</a:t>
            </a:r>
          </a:p>
          <a:p>
            <a:endParaRPr lang="en-US" sz="1200" b="0" i="0" u="none" strike="noStrike" kern="1200" baseline="0" dirty="0" smtClean="0">
              <a:solidFill>
                <a:schemeClr val="tx1"/>
              </a:solidFill>
              <a:effectLst/>
              <a:latin typeface="Verdana" pitchFamily="34" charset="0"/>
              <a:ea typeface="+mn-ea"/>
              <a:cs typeface="Arial" pitchFamily="34" charset="0"/>
            </a:endParaRPr>
          </a:p>
          <a:p>
            <a:r>
              <a:rPr lang="en-US" sz="1200" kern="1200" dirty="0" smtClean="0">
                <a:solidFill>
                  <a:schemeClr val="tx1"/>
                </a:solidFill>
                <a:effectLst/>
                <a:latin typeface="Verdana" pitchFamily="34" charset="0"/>
                <a:ea typeface="+mn-ea"/>
                <a:cs typeface="Arial" pitchFamily="34" charset="0"/>
              </a:rPr>
              <a:t>As the number of mobile-cellular subscriptions approaches 7.1 billion and mobile population coverage reaches close to 95 per cent globally, prices continue to fall. </a:t>
            </a:r>
          </a:p>
          <a:p>
            <a:endParaRPr lang="en-US" sz="1200" kern="1200" dirty="0" smtClean="0">
              <a:solidFill>
                <a:schemeClr val="tx1"/>
              </a:solidFill>
              <a:effectLst/>
              <a:latin typeface="Verdana" pitchFamily="34" charset="0"/>
              <a:ea typeface="+mn-ea"/>
              <a:cs typeface="Arial" pitchFamily="34" charset="0"/>
            </a:endParaRPr>
          </a:p>
          <a:p>
            <a:r>
              <a:rPr lang="en-US" sz="1200" kern="1200" dirty="0" smtClean="0">
                <a:solidFill>
                  <a:schemeClr val="tx1"/>
                </a:solidFill>
                <a:effectLst/>
                <a:latin typeface="Verdana" pitchFamily="34" charset="0"/>
                <a:ea typeface="+mn-ea"/>
                <a:cs typeface="Arial" pitchFamily="34" charset="0"/>
              </a:rPr>
              <a:t>.</a:t>
            </a:r>
            <a:endParaRPr lang="en-US" sz="1200" kern="1200" dirty="0" smtClean="0">
              <a:solidFill>
                <a:schemeClr val="tx1"/>
              </a:solidFill>
              <a:effectLst/>
              <a:latin typeface="Verdana" pitchFamily="34" charset="0"/>
              <a:ea typeface="+mn-ea"/>
              <a:cs typeface="Arial" pitchFamily="34" charset="0"/>
            </a:endParaRPr>
          </a:p>
        </p:txBody>
      </p:sp>
    </p:spTree>
    <p:extLst>
      <p:ext uri="{BB962C8B-B14F-4D97-AF65-F5344CB8AC3E}">
        <p14:creationId xmlns:p14="http://schemas.microsoft.com/office/powerpoint/2010/main" val="77407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14</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pPr lvl="0" algn="just"/>
            <a:r>
              <a:rPr lang="en-US" i="0" baseline="0" dirty="0" smtClean="0"/>
              <a:t>Mobile broadband has become the most dynamic telecommunication market segment, enjoying sustained double-digit growth rates in subscription figures over the past eight years. For most of the population in developing countries it is de facto the only option for accessing broadband Internet services, given the limited capacity and reach of fixed infrastructure in the developing world.</a:t>
            </a:r>
          </a:p>
          <a:p>
            <a:pPr lvl="0" algn="just"/>
            <a:endParaRPr lang="en-US" i="0" baseline="0" dirty="0" smtClean="0"/>
          </a:p>
          <a:p>
            <a:pPr lvl="0" algn="just"/>
            <a:endParaRPr lang="en-US" i="0" baseline="0" dirty="0" smtClean="0"/>
          </a:p>
          <a:p>
            <a:pPr lvl="0" algn="just"/>
            <a:endParaRPr lang="en-US" i="0" baseline="0" dirty="0" smtClean="0"/>
          </a:p>
        </p:txBody>
      </p:sp>
    </p:spTree>
    <p:extLst>
      <p:ext uri="{BB962C8B-B14F-4D97-AF65-F5344CB8AC3E}">
        <p14:creationId xmlns:p14="http://schemas.microsoft.com/office/powerpoint/2010/main" val="98354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15</a:t>
            </a:fld>
            <a:endParaRPr lang="en-US" dirty="0"/>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Verdana" pitchFamily="34" charset="0"/>
                <a:ea typeface="+mn-ea"/>
                <a:cs typeface="Arial" pitchFamily="34" charset="0"/>
              </a:rPr>
              <a:t>While fixed-broadband prices fell throughout the world until 2013, the trend has since changed. Overall, fixed-broadband prices are stagnating and the service is even becoming more expensive in a number of developing countries and higher fixed-broadband prices will remain a major barrier to service growth</a:t>
            </a:r>
            <a:r>
              <a:rPr lang="en-US" sz="1200" kern="1200" dirty="0" smtClean="0">
                <a:solidFill>
                  <a:schemeClr val="tx1"/>
                </a:solidFill>
                <a:effectLst/>
                <a:latin typeface="Verdana" pitchFamily="34" charset="0"/>
                <a:ea typeface="+mn-ea"/>
                <a:cs typeface="Arial" pitchFamily="34" charset="0"/>
              </a:rPr>
              <a:t>.</a:t>
            </a:r>
          </a:p>
          <a:p>
            <a:pPr marL="171450" indent="-171450">
              <a:buFont typeface="Arial" panose="020B0604020202020204" pitchFamily="34" charset="0"/>
              <a:buChar char="•"/>
            </a:pPr>
            <a:endParaRPr lang="en-US" sz="1200" kern="1200" dirty="0" smtClean="0">
              <a:solidFill>
                <a:schemeClr val="tx1"/>
              </a:solidFill>
              <a:effectLst/>
              <a:latin typeface="Verdana" pitchFamily="34" charset="0"/>
              <a:ea typeface="+mn-ea"/>
              <a:cs typeface="Arial" pitchFamily="34" charset="0"/>
            </a:endParaRPr>
          </a:p>
          <a:p>
            <a:pPr marL="171450" indent="-171450">
              <a:buFont typeface="Arial" panose="020B0604020202020204" pitchFamily="34" charset="0"/>
              <a:buChar char="•"/>
            </a:pPr>
            <a:r>
              <a:rPr lang="en-US" sz="1200" kern="1200" dirty="0" smtClean="0">
                <a:solidFill>
                  <a:schemeClr val="tx1"/>
                </a:solidFill>
                <a:effectLst/>
                <a:latin typeface="Verdana" pitchFamily="34" charset="0"/>
                <a:ea typeface="+mn-ea"/>
                <a:cs typeface="Arial" pitchFamily="34" charset="0"/>
              </a:rPr>
              <a:t>In 2014, the price of the fixed-broadband basket in developing countries represented an average of 29 per cent of GNI p.c., </a:t>
            </a:r>
            <a:endParaRPr lang="en-US" sz="1200" kern="1200" dirty="0" smtClean="0">
              <a:solidFill>
                <a:schemeClr val="tx1"/>
              </a:solidFill>
              <a:effectLst/>
              <a:latin typeface="Verdana" pitchFamily="34" charset="0"/>
              <a:ea typeface="+mn-ea"/>
              <a:cs typeface="Arial" pitchFamily="34" charset="0"/>
            </a:endParaRPr>
          </a:p>
          <a:p>
            <a:pPr marL="171450" indent="-171450">
              <a:buFont typeface="Arial" panose="020B0604020202020204" pitchFamily="34" charset="0"/>
              <a:buChar char="•"/>
            </a:pPr>
            <a:endParaRPr lang="en-US" sz="1200" kern="1200" dirty="0" smtClean="0">
              <a:solidFill>
                <a:schemeClr val="tx1"/>
              </a:solidFill>
              <a:effectLst/>
              <a:latin typeface="Verdana" pitchFamily="34" charset="0"/>
              <a:ea typeface="+mn-ea"/>
              <a:cs typeface="Arial" pitchFamily="34"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Verdana" pitchFamily="34" charset="0"/>
                <a:ea typeface="+mn-ea"/>
                <a:cs typeface="Arial" pitchFamily="34" charset="0"/>
              </a:rPr>
              <a:t>In </a:t>
            </a:r>
            <a:r>
              <a:rPr lang="en-US" sz="1200" b="0" i="0" u="none" strike="noStrike" kern="1200" baseline="0" dirty="0" smtClean="0">
                <a:solidFill>
                  <a:schemeClr val="tx1"/>
                </a:solidFill>
                <a:latin typeface="Verdana" pitchFamily="34" charset="0"/>
                <a:ea typeface="+mn-ea"/>
                <a:cs typeface="Arial" pitchFamily="34" charset="0"/>
              </a:rPr>
              <a:t>the LDCs, fixed-broadband services remain unaffordable: and will not improve the already very low uptake of fixed-broadband in the world’s poorest countries. </a:t>
            </a:r>
            <a:endParaRPr lang="en-US" sz="1200" b="0" i="0" u="none" strike="noStrike" kern="1200" baseline="0" dirty="0" smtClean="0">
              <a:solidFill>
                <a:schemeClr val="tx1"/>
              </a:solidFill>
              <a:latin typeface="Verdana" pitchFamily="34" charset="0"/>
              <a:ea typeface="+mn-ea"/>
              <a:cs typeface="Arial" pitchFamily="34" charset="0"/>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Verdana" pitchFamily="34" charset="0"/>
              <a:ea typeface="+mn-ea"/>
              <a:cs typeface="Arial" pitchFamily="34"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Verdana" pitchFamily="34" charset="0"/>
                <a:ea typeface="+mn-ea"/>
                <a:cs typeface="Arial" pitchFamily="34" charset="0"/>
              </a:rPr>
              <a:t>In these countries, international Internet bandwidth – a key element of Internet access- remains limited and expensive, </a:t>
            </a:r>
            <a:r>
              <a:rPr lang="en-US" sz="1200" b="0" i="0" u="none" strike="noStrike" kern="1200" baseline="0" dirty="0" err="1" smtClean="0">
                <a:solidFill>
                  <a:schemeClr val="tx1"/>
                </a:solidFill>
                <a:latin typeface="Verdana" pitchFamily="34" charset="0"/>
                <a:ea typeface="+mn-ea"/>
                <a:cs typeface="Arial" pitchFamily="34" charset="0"/>
              </a:rPr>
              <a:t>whichis</a:t>
            </a:r>
            <a:r>
              <a:rPr lang="en-US" sz="1200" b="0" i="0" u="none" strike="noStrike" kern="1200" baseline="0" dirty="0" smtClean="0">
                <a:solidFill>
                  <a:schemeClr val="tx1"/>
                </a:solidFill>
                <a:latin typeface="Verdana" pitchFamily="34" charset="0"/>
                <a:ea typeface="+mn-ea"/>
                <a:cs typeface="Arial" pitchFamily="34" charset="0"/>
              </a:rPr>
              <a:t> keeping </a:t>
            </a:r>
            <a:r>
              <a:rPr lang="en-US" sz="1200" b="0" i="0" u="none" strike="noStrike" kern="1200" baseline="0" dirty="0" smtClean="0">
                <a:solidFill>
                  <a:schemeClr val="tx1"/>
                </a:solidFill>
                <a:latin typeface="Verdana" pitchFamily="34" charset="0"/>
                <a:ea typeface="+mn-ea"/>
                <a:cs typeface="Arial" pitchFamily="34" charset="0"/>
              </a:rPr>
              <a:t>prices up.</a:t>
            </a:r>
          </a:p>
          <a:p>
            <a:endParaRPr lang="en-US" sz="1200" b="0" i="0" u="none" strike="noStrike" kern="1200" baseline="0" dirty="0" smtClean="0">
              <a:solidFill>
                <a:schemeClr val="tx1"/>
              </a:solidFill>
              <a:effectLst/>
              <a:latin typeface="Verdana" pitchFamily="34" charset="0"/>
              <a:ea typeface="+mn-ea"/>
              <a:cs typeface="Arial" pitchFamily="34" charset="0"/>
            </a:endParaRPr>
          </a:p>
        </p:txBody>
      </p:sp>
    </p:spTree>
    <p:extLst>
      <p:ext uri="{BB962C8B-B14F-4D97-AF65-F5344CB8AC3E}">
        <p14:creationId xmlns:p14="http://schemas.microsoft.com/office/powerpoint/2010/main" val="168438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16</a:t>
            </a:fld>
            <a:endParaRPr lang="en-US" dirty="0"/>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Verdana" pitchFamily="34" charset="0"/>
                <a:ea typeface="+mn-ea"/>
                <a:cs typeface="Arial" pitchFamily="34" charset="0"/>
              </a:rPr>
              <a:t>Asia and the Pacific </a:t>
            </a:r>
            <a:r>
              <a:rPr lang="en-US" sz="1200" b="0" i="0" u="none" strike="noStrike" kern="1200" baseline="0" dirty="0" smtClean="0">
                <a:solidFill>
                  <a:schemeClr val="tx1"/>
                </a:solidFill>
                <a:latin typeface="Verdana" pitchFamily="34" charset="0"/>
                <a:ea typeface="+mn-ea"/>
                <a:cs typeface="Arial" pitchFamily="34" charset="0"/>
              </a:rPr>
              <a:t>is one of the most diverse regions in the world by many criteria, and this diversity is also reflected in the absolute and relative prices paid by citizens for fixed-broadband services.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It is home to economies with the most affordable fixed‑broadband services, including Macao (China), Japan, Hong Kong (China) and Singapore, where the price of the fixed‑broadband basket represents less than 1 per cent of GNI p.c. </a:t>
            </a:r>
          </a:p>
          <a:p>
            <a:endParaRPr lang="en-US" dirty="0">
              <a:latin typeface="Verdana" pitchFamily="34" charset="0"/>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Prices have become relatively affordable and lie below 5 per cent of GNI p.c. in about half the countries in the region, including Indonesia, China, Thailand and Pakistan. India and Bangladesh.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Countries with the least affordable basket include the region’s LDCs, Lao People’s Democratic Republic and Cambodia, and many SIDS, where the high cost of international Internet bandwidth often keeps retail prices very high. In the Solomon Islands and Kiribati, the price of a fixed-broadband connection represents more than twice the average GNI p.c. In Afghanistan, Papua New Guinea, and Vanuatu, prices also remain very high in terms of GNI p.c., and services remain largely unaffordable.</a:t>
            </a:r>
          </a:p>
          <a:p>
            <a:endParaRPr lang="en-US" sz="1200" b="0" i="0" u="none" strike="noStrike" kern="1200" baseline="0" dirty="0" smtClean="0">
              <a:solidFill>
                <a:schemeClr val="tx1"/>
              </a:solidFill>
              <a:latin typeface="Verdana" pitchFamily="34" charset="0"/>
              <a:ea typeface="+mn-ea"/>
              <a:cs typeface="Arial" pitchFamily="34" charset="0"/>
            </a:endParaRPr>
          </a:p>
        </p:txBody>
      </p:sp>
    </p:spTree>
    <p:extLst>
      <p:ext uri="{BB962C8B-B14F-4D97-AF65-F5344CB8AC3E}">
        <p14:creationId xmlns:p14="http://schemas.microsoft.com/office/powerpoint/2010/main" val="138222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17</a:t>
            </a:fld>
            <a:endParaRPr lang="en-US"/>
          </a:p>
        </p:txBody>
      </p:sp>
    </p:spTree>
    <p:extLst>
      <p:ext uri="{BB962C8B-B14F-4D97-AF65-F5344CB8AC3E}">
        <p14:creationId xmlns:p14="http://schemas.microsoft.com/office/powerpoint/2010/main" val="201074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Recalling the Objectives of the Regional Initiatives</a:t>
            </a:r>
          </a:p>
          <a:p>
            <a:r>
              <a:rPr lang="en-US" dirty="0"/>
              <a:t>This would be a good </a:t>
            </a:r>
            <a:r>
              <a:rPr lang="en-US" dirty="0" err="1"/>
              <a:t>poijnt</a:t>
            </a:r>
            <a:r>
              <a:rPr lang="en-US" dirty="0"/>
              <a:t> to review the progress of the implementation of the Operational Plan in the Region</a:t>
            </a:r>
          </a:p>
          <a:p>
            <a:endParaRPr lang="en-US" dirty="0"/>
          </a:p>
          <a:p>
            <a:r>
              <a:rPr lang="en-US" dirty="0"/>
              <a:t>In recalling the Objectives, we are actually taking a review (a performance appraisal if we may call it) on how the region has transitioned from one Operational Plan into the current and how it is strategizing to the next .</a:t>
            </a:r>
          </a:p>
          <a:p>
            <a:endParaRPr lang="en-US" dirty="0"/>
          </a:p>
          <a:p>
            <a:r>
              <a:rPr lang="en-US" dirty="0"/>
              <a:t>We are at midpoint taking a look at where we have come from, to where we are , and where we want to go.</a:t>
            </a:r>
          </a:p>
          <a:p>
            <a:endParaRPr lang="en-US" dirty="0"/>
          </a:p>
          <a:p>
            <a:r>
              <a:rPr lang="en-US" dirty="0"/>
              <a:t>It was the HAP, We are currently in the </a:t>
            </a:r>
            <a:r>
              <a:rPr lang="en-US" dirty="0" err="1"/>
              <a:t>DuAP</a:t>
            </a:r>
            <a:r>
              <a:rPr lang="en-US" dirty="0"/>
              <a:t> and now preparing for the </a:t>
            </a:r>
            <a:r>
              <a:rPr lang="en-US" dirty="0" err="1"/>
              <a:t>BuAP</a:t>
            </a:r>
            <a:r>
              <a:rPr lang="en-US" dirty="0"/>
              <a:t> or BAP</a:t>
            </a: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18</a:t>
            </a:fld>
            <a:endParaRPr lang="en-US"/>
          </a:p>
        </p:txBody>
      </p:sp>
    </p:spTree>
    <p:extLst>
      <p:ext uri="{BB962C8B-B14F-4D97-AF65-F5344CB8AC3E}">
        <p14:creationId xmlns:p14="http://schemas.microsoft.com/office/powerpoint/2010/main" val="178477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a:t>SDGThe</a:t>
            </a:r>
            <a:r>
              <a:rPr lang="en-US" dirty="0"/>
              <a:t> 17 goals and 169 targets,  known collectively as the SDGs, which came into effect on 1 January 2016, do not only replace the MDGs, but build on them, making them more “integrated and indivisible</a:t>
            </a:r>
            <a:r>
              <a:rPr lang="en-US" dirty="0" smtClean="0"/>
              <a:t>”.</a:t>
            </a:r>
          </a:p>
          <a:p>
            <a:endParaRPr lang="en-US" dirty="0"/>
          </a:p>
          <a:p>
            <a:r>
              <a:rPr lang="en-US" dirty="0" smtClean="0"/>
              <a:t> </a:t>
            </a:r>
            <a:r>
              <a:rPr lang="en-US" dirty="0"/>
              <a:t>While the MDGs represented a more limited set of goals towards poverty eradication, education, and good health, the SDGs cover economic, social, and environmental pillars of sustainable development, universally applicable in all countries. </a:t>
            </a:r>
            <a:endParaRPr lang="en-US" dirty="0" smtClean="0"/>
          </a:p>
          <a:p>
            <a:endParaRPr lang="en-US" dirty="0"/>
          </a:p>
          <a:p>
            <a:r>
              <a:rPr lang="en-US" dirty="0" smtClean="0"/>
              <a:t>The </a:t>
            </a:r>
            <a:r>
              <a:rPr lang="en-US" dirty="0"/>
              <a:t>SDGs are intended to be aspirational and action-oriented. Equally important is the need to assess progress towards the achievement of the goals, accompanied by targets and indicators.  </a:t>
            </a:r>
            <a:endParaRPr lang="en-US" dirty="0" smtClean="0"/>
          </a:p>
          <a:p>
            <a:endParaRPr lang="en-US" dirty="0"/>
          </a:p>
          <a:p>
            <a:r>
              <a:rPr lang="en-US" dirty="0" smtClean="0"/>
              <a:t>Although </a:t>
            </a:r>
            <a:r>
              <a:rPr lang="en-US" dirty="0"/>
              <a:t>the target date for the SDGs is the year 2030, certain targets are expected to be met along the way with some as early as 2017 or 2020</a:t>
            </a:r>
          </a:p>
        </p:txBody>
      </p:sp>
      <p:sp>
        <p:nvSpPr>
          <p:cNvPr id="4" name="Slide Number Placeholder 3"/>
          <p:cNvSpPr>
            <a:spLocks noGrp="1"/>
          </p:cNvSpPr>
          <p:nvPr>
            <p:ph type="sldNum" sz="quarter" idx="10"/>
          </p:nvPr>
        </p:nvSpPr>
        <p:spPr/>
        <p:txBody>
          <a:bodyPr/>
          <a:lstStyle/>
          <a:p>
            <a:fld id="{2F6F93F9-6E01-423B-ABB3-8FB3B0651941}" type="slidenum">
              <a:rPr lang="en-US" smtClean="0"/>
              <a:t>19</a:t>
            </a:fld>
            <a:endParaRPr lang="en-US"/>
          </a:p>
        </p:txBody>
      </p:sp>
    </p:spTree>
    <p:extLst>
      <p:ext uri="{BB962C8B-B14F-4D97-AF65-F5344CB8AC3E}">
        <p14:creationId xmlns:p14="http://schemas.microsoft.com/office/powerpoint/2010/main" val="327049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2</a:t>
            </a:fld>
            <a:endParaRPr lang="en-US"/>
          </a:p>
        </p:txBody>
      </p:sp>
    </p:spTree>
    <p:extLst>
      <p:ext uri="{BB962C8B-B14F-4D97-AF65-F5344CB8AC3E}">
        <p14:creationId xmlns:p14="http://schemas.microsoft.com/office/powerpoint/2010/main" val="16257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ICTs) in the SDGs, they are a key cross-cutting enabler for promoting and achieving each and every SDG. </a:t>
            </a:r>
            <a:endParaRPr lang="en-US" dirty="0" smtClean="0"/>
          </a:p>
          <a:p>
            <a:endParaRPr lang="en-US" dirty="0"/>
          </a:p>
          <a:p>
            <a:r>
              <a:rPr lang="en-US" dirty="0" smtClean="0"/>
              <a:t>The </a:t>
            </a:r>
            <a:r>
              <a:rPr lang="en-US" dirty="0"/>
              <a:t>Agenda recognizes in the Declaration that “the spread of information and communication technology and global interconnectedness has great potential to accelerate human progress</a:t>
            </a:r>
            <a:r>
              <a:rPr lang="en-US" dirty="0" smtClean="0"/>
              <a:t>,</a:t>
            </a:r>
          </a:p>
          <a:p>
            <a:endParaRPr lang="en-US" dirty="0"/>
          </a:p>
          <a:p>
            <a:r>
              <a:rPr lang="en-US" dirty="0" smtClean="0"/>
              <a:t>to </a:t>
            </a:r>
            <a:r>
              <a:rPr lang="en-US" dirty="0"/>
              <a:t>bridge the digital divide and to develop knowledge societies, as does scientific and technological innovation across areas as diverse as medicine and energy”.</a:t>
            </a:r>
          </a:p>
        </p:txBody>
      </p:sp>
      <p:sp>
        <p:nvSpPr>
          <p:cNvPr id="4" name="Slide Number Placeholder 3"/>
          <p:cNvSpPr>
            <a:spLocks noGrp="1"/>
          </p:cNvSpPr>
          <p:nvPr>
            <p:ph type="sldNum" sz="quarter" idx="10"/>
          </p:nvPr>
        </p:nvSpPr>
        <p:spPr/>
        <p:txBody>
          <a:bodyPr/>
          <a:lstStyle/>
          <a:p>
            <a:fld id="{5D2D0C80-AABC-431B-A586-3979B6AF3BC3}" type="slidenum">
              <a:rPr lang="en-US" smtClean="0"/>
              <a:t>20</a:t>
            </a:fld>
            <a:endParaRPr lang="en-US"/>
          </a:p>
        </p:txBody>
      </p:sp>
    </p:spTree>
    <p:extLst>
      <p:ext uri="{BB962C8B-B14F-4D97-AF65-F5344CB8AC3E}">
        <p14:creationId xmlns:p14="http://schemas.microsoft.com/office/powerpoint/2010/main" val="101686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27693"/>
          </a:xfrm>
        </p:spPr>
        <p:txBody>
          <a:bodyPr/>
          <a:lstStyle/>
          <a:p>
            <a:r>
              <a:rPr lang="en-US" dirty="0" smtClean="0"/>
              <a:t>It is recognized that </a:t>
            </a:r>
            <a:r>
              <a:rPr lang="en-US" dirty="0"/>
              <a:t>telecommunications/ICTs  are a key enabler to accelerate social, economic and environmentally sustainable growth and development, and therefore in the achievement of the Sustainable Development Goals and Targets, and are recognized as holding great potential for human progress; </a:t>
            </a:r>
            <a:endParaRPr lang="en-US" dirty="0" smtClean="0"/>
          </a:p>
          <a:p>
            <a:endParaRPr lang="en-US" dirty="0"/>
          </a:p>
          <a:p>
            <a:r>
              <a:rPr lang="en-US" dirty="0" smtClean="0"/>
              <a:t>And that </a:t>
            </a:r>
            <a:r>
              <a:rPr lang="en-US" dirty="0"/>
              <a:t>information and communication technologies are specifically referenced in four targets within the Sustainable Development Goals and Targets: Goal 4 on inclusive and equitable quality education (Target 4.b), Goal 5 on gender equality and empowerment of women and girls (Target 5.b), Goal 9 on infrastructure,  industry and innovation (Target 9.c), and Goal 17 on means of implementation and global partnerships (Target 17.8</a:t>
            </a:r>
            <a:r>
              <a:rPr lang="en-US" dirty="0" smtClean="0"/>
              <a:t>);</a:t>
            </a:r>
          </a:p>
          <a:p>
            <a:endParaRPr lang="en-US" dirty="0"/>
          </a:p>
          <a:p>
            <a:r>
              <a:rPr lang="en-US" dirty="0" smtClean="0"/>
              <a:t>In </a:t>
            </a:r>
            <a:r>
              <a:rPr lang="en-US" dirty="0"/>
              <a:t>particular, Target 9.c specifically aims to “Significantly increase access to information and communication technology and strive to provide universal and affordable access to the Internet in least developed countries by 2020</a:t>
            </a:r>
            <a:r>
              <a:rPr lang="en-US" dirty="0" smtClean="0"/>
              <a:t>”;</a:t>
            </a:r>
          </a:p>
          <a:p>
            <a:endParaRPr lang="en-US" dirty="0"/>
          </a:p>
          <a:p>
            <a:r>
              <a:rPr lang="en-US" dirty="0" smtClean="0"/>
              <a:t>It is noted that </a:t>
            </a:r>
            <a:r>
              <a:rPr lang="en-US" dirty="0"/>
              <a:t>the 2030 Agenda for Sustainable Development serves as a guiding framework for all stakeholders from all nations, encompassing both developing and developed countries,</a:t>
            </a: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21</a:t>
            </a:fld>
            <a:endParaRPr lang="en-US"/>
          </a:p>
        </p:txBody>
      </p:sp>
    </p:spTree>
    <p:extLst>
      <p:ext uri="{BB962C8B-B14F-4D97-AF65-F5344CB8AC3E}">
        <p14:creationId xmlns:p14="http://schemas.microsoft.com/office/powerpoint/2010/main" val="1806198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22</a:t>
            </a:fld>
            <a:endParaRPr lang="en-US"/>
          </a:p>
        </p:txBody>
      </p:sp>
    </p:spTree>
    <p:extLst>
      <p:ext uri="{BB962C8B-B14F-4D97-AF65-F5344CB8AC3E}">
        <p14:creationId xmlns:p14="http://schemas.microsoft.com/office/powerpoint/2010/main" val="415819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9800" eaLnBrk="0" hangingPunct="0">
              <a:spcBef>
                <a:spcPct val="30000"/>
              </a:spcBef>
              <a:defRPr sz="1200">
                <a:solidFill>
                  <a:schemeClr val="tx1"/>
                </a:solidFill>
                <a:latin typeface="Calibri" pitchFamily="34" charset="0"/>
              </a:defRPr>
            </a:lvl1pPr>
            <a:lvl2pPr marL="742950" indent="-285750" defTabSz="939800" eaLnBrk="0" hangingPunct="0">
              <a:spcBef>
                <a:spcPct val="30000"/>
              </a:spcBef>
              <a:defRPr sz="1200">
                <a:solidFill>
                  <a:schemeClr val="tx1"/>
                </a:solidFill>
                <a:latin typeface="Calibri" pitchFamily="34" charset="0"/>
              </a:defRPr>
            </a:lvl2pPr>
            <a:lvl3pPr marL="1143000" indent="-228600" defTabSz="939800" eaLnBrk="0" hangingPunct="0">
              <a:spcBef>
                <a:spcPct val="30000"/>
              </a:spcBef>
              <a:defRPr sz="1200">
                <a:solidFill>
                  <a:schemeClr val="tx1"/>
                </a:solidFill>
                <a:latin typeface="Calibri" pitchFamily="34" charset="0"/>
              </a:defRPr>
            </a:lvl3pPr>
            <a:lvl4pPr marL="1600200" indent="-228600" defTabSz="939800" eaLnBrk="0" hangingPunct="0">
              <a:spcBef>
                <a:spcPct val="30000"/>
              </a:spcBef>
              <a:defRPr sz="1200">
                <a:solidFill>
                  <a:schemeClr val="tx1"/>
                </a:solidFill>
                <a:latin typeface="Calibri" pitchFamily="34" charset="0"/>
              </a:defRPr>
            </a:lvl4pPr>
            <a:lvl5pPr marL="2057400" indent="-228600" defTabSz="939800" eaLnBrk="0" hangingPunct="0">
              <a:spcBef>
                <a:spcPct val="30000"/>
              </a:spcBef>
              <a:defRPr sz="1200">
                <a:solidFill>
                  <a:schemeClr val="tx1"/>
                </a:solidFill>
                <a:latin typeface="Calibri" pitchFamily="34" charset="0"/>
              </a:defRPr>
            </a:lvl5pPr>
            <a:lvl6pPr marL="2514600" indent="-228600" defTabSz="939800" eaLnBrk="0" fontAlgn="base" hangingPunct="0">
              <a:spcBef>
                <a:spcPct val="30000"/>
              </a:spcBef>
              <a:spcAft>
                <a:spcPct val="0"/>
              </a:spcAft>
              <a:defRPr sz="1200">
                <a:solidFill>
                  <a:schemeClr val="tx1"/>
                </a:solidFill>
                <a:latin typeface="Calibri" pitchFamily="34" charset="0"/>
              </a:defRPr>
            </a:lvl6pPr>
            <a:lvl7pPr marL="2971800" indent="-228600" defTabSz="939800" eaLnBrk="0" fontAlgn="base" hangingPunct="0">
              <a:spcBef>
                <a:spcPct val="30000"/>
              </a:spcBef>
              <a:spcAft>
                <a:spcPct val="0"/>
              </a:spcAft>
              <a:defRPr sz="1200">
                <a:solidFill>
                  <a:schemeClr val="tx1"/>
                </a:solidFill>
                <a:latin typeface="Calibri" pitchFamily="34" charset="0"/>
              </a:defRPr>
            </a:lvl7pPr>
            <a:lvl8pPr marL="3429000" indent="-228600" defTabSz="939800" eaLnBrk="0" fontAlgn="base" hangingPunct="0">
              <a:spcBef>
                <a:spcPct val="30000"/>
              </a:spcBef>
              <a:spcAft>
                <a:spcPct val="0"/>
              </a:spcAft>
              <a:defRPr sz="1200">
                <a:solidFill>
                  <a:schemeClr val="tx1"/>
                </a:solidFill>
                <a:latin typeface="Calibri" pitchFamily="34" charset="0"/>
              </a:defRPr>
            </a:lvl8pPr>
            <a:lvl9pPr marL="3886200" indent="-228600" defTabSz="9398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028DD4-A24B-4133-A9AD-2356D8F5FC1F}" type="slidenum">
              <a:rPr lang="en-US" altLang="en-US" smtClean="0">
                <a:solidFill>
                  <a:srgbClr val="000000"/>
                </a:solidFill>
                <a:latin typeface="Arial" pitchFamily="34" charset="0"/>
                <a:cs typeface="Arial" pitchFamily="34" charset="0"/>
              </a:rPr>
              <a:pPr eaLnBrk="1" hangingPunct="1">
                <a:spcBef>
                  <a:spcPct val="0"/>
                </a:spcBef>
              </a:pPr>
              <a:t>23</a:t>
            </a:fld>
            <a:endParaRPr lang="en-US" altLang="en-US" smtClean="0">
              <a:solidFill>
                <a:srgbClr val="000000"/>
              </a:solidFill>
              <a:latin typeface="Arial" pitchFamily="34" charset="0"/>
              <a:cs typeface="Arial" pitchFamily="34" charset="0"/>
            </a:endParaRPr>
          </a:p>
        </p:txBody>
      </p:sp>
      <p:sp>
        <p:nvSpPr>
          <p:cNvPr id="90115" name="Rectangle 2"/>
          <p:cNvSpPr>
            <a:spLocks noGrp="1" noRot="1" noChangeAspect="1" noChangeArrowheads="1" noTextEdit="1"/>
          </p:cNvSpPr>
          <p:nvPr>
            <p:ph type="sldImg"/>
          </p:nvPr>
        </p:nvSpPr>
        <p:spPr bwMode="auto">
          <a:xfrm>
            <a:off x="1149350" y="687388"/>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15988" y="4341813"/>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22684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3</a:t>
            </a:fld>
            <a:endParaRPr lang="en-US"/>
          </a:p>
        </p:txBody>
      </p:sp>
    </p:spTree>
    <p:extLst>
      <p:ext uri="{BB962C8B-B14F-4D97-AF65-F5344CB8AC3E}">
        <p14:creationId xmlns:p14="http://schemas.microsoft.com/office/powerpoint/2010/main" val="131683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4</a:t>
            </a:fld>
            <a:endParaRPr lang="en-US"/>
          </a:p>
        </p:txBody>
      </p:sp>
    </p:spTree>
    <p:extLst>
      <p:ext uri="{BB962C8B-B14F-4D97-AF65-F5344CB8AC3E}">
        <p14:creationId xmlns:p14="http://schemas.microsoft.com/office/powerpoint/2010/main" val="364132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2014, ITU membership adopted the Connect 2020 Agenda, which sets a number of ambitious goals and targets. These include: increasing the number of households with Internet access; increasing the affordability of ICTs (and reducing the affordability gap between developed and developing countries); increasing the percentage of people in rural areas covered by broadband services; and improving cybersecurity readiness.</a:t>
            </a:r>
          </a:p>
          <a:p>
            <a:endParaRPr lang="en-US" dirty="0" smtClean="0"/>
          </a:p>
          <a:p>
            <a:r>
              <a:rPr lang="en-US" dirty="0" smtClean="0"/>
              <a:t>In adopting the Connect 2020 agenda, governments highlighted the role of ICTs in social, economic and environmentally sustainable development, and recognized the need for collaborative efforts for the achievement of these goals.</a:t>
            </a:r>
          </a:p>
          <a:p>
            <a:endParaRPr lang="en-US" dirty="0"/>
          </a:p>
          <a:p>
            <a:r>
              <a:rPr lang="en-US" dirty="0" smtClean="0"/>
              <a:t>The </a:t>
            </a:r>
            <a:r>
              <a:rPr lang="en-US" dirty="0"/>
              <a:t>Connect 2020 Agenda’s seventeen targets have been designed to assist the international community in monitoring and measuring progress towards ICT access for all, covering the areas of ICT growth, inclusiveness, sustainability and innovation and partnership (Table 1.1). They provide the basis for enabling ICTs to contribute fully towards the 2030 Agenda for Sustainable Development.</a:t>
            </a:r>
          </a:p>
          <a:p>
            <a:endParaRPr lang="en-US" dirty="0" smtClean="0"/>
          </a:p>
          <a:p>
            <a:r>
              <a:rPr lang="en-US" dirty="0" smtClean="0"/>
              <a:t>Public-private partnerships are key for our success – and ITU, through its diverse membership, including 193 Member States and more than 700 Members from the private sector and academia, can support you in building these partnerships.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5</a:t>
            </a:fld>
            <a:endParaRPr lang="en-US"/>
          </a:p>
        </p:txBody>
      </p:sp>
    </p:spTree>
    <p:extLst>
      <p:ext uri="{BB962C8B-B14F-4D97-AF65-F5344CB8AC3E}">
        <p14:creationId xmlns:p14="http://schemas.microsoft.com/office/powerpoint/2010/main" val="248621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6</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603337"/>
            <a:ext cx="5328592" cy="4464923"/>
          </a:xfrm>
        </p:spPr>
        <p:txBody>
          <a:bodyPr/>
          <a:lstStyle/>
          <a:p>
            <a:pPr lvl="0" rtl="0">
              <a:buFont typeface="Arial" pitchFamily="34" charset="0"/>
              <a:buNone/>
            </a:pPr>
            <a:r>
              <a:rPr lang="en-US" dirty="0" smtClean="0"/>
              <a:t>The Connect 2020 Agenda seeks to ensure that at least 60 per cent of individuals worldwide use the Internet by 2020. </a:t>
            </a:r>
            <a:r>
              <a:rPr lang="en-US" dirty="0" smtClean="0"/>
              <a:t>In </a:t>
            </a:r>
            <a:r>
              <a:rPr lang="en-US" dirty="0" smtClean="0"/>
              <a:t>2015 43.4 per cent of individuals worldwide are online, a rise of 2.8 per cent on 2014. ITU predicts that 53 per cent of individuals worldwide will be using the Internet by 2020, and that further policy initiatives will be required to foster greater take-up in order to achieve the target.</a:t>
            </a:r>
          </a:p>
          <a:p>
            <a:pPr lvl="0" rtl="0">
              <a:buFont typeface="Arial" pitchFamily="34" charset="0"/>
              <a:buNone/>
            </a:pPr>
            <a:endParaRPr lang="en-US" dirty="0" smtClean="0"/>
          </a:p>
          <a:p>
            <a:pPr lvl="0" rtl="0">
              <a:buFont typeface="Arial" pitchFamily="34" charset="0"/>
              <a:buNone/>
            </a:pPr>
            <a:r>
              <a:rPr lang="en-US" dirty="0" smtClean="0"/>
              <a:t>In addition, the Connect 2020 Agenda calls for telecommunications/ICTs to be 40 per cent more affordable worldwide in 2020 than in </a:t>
            </a:r>
            <a:r>
              <a:rPr lang="en-US" dirty="0" smtClean="0"/>
              <a:t>2012. Prices </a:t>
            </a:r>
            <a:r>
              <a:rPr lang="en-US" dirty="0" smtClean="0"/>
              <a:t>for ICT services have become more affordable in recent years. In particular, 29 per cent of the reduction in mobile-cellular prices needed to meet the global target was achieved between the baseline date of 2012 and 2014, a period which also saw sharp reductions in mobile-broadband prices. </a:t>
            </a:r>
            <a:endParaRPr lang="en-US" dirty="0" smtClean="0"/>
          </a:p>
          <a:p>
            <a:pPr lvl="0" rtl="0">
              <a:buFont typeface="Arial" pitchFamily="34" charset="0"/>
              <a:buNone/>
            </a:pPr>
            <a:endParaRPr lang="en-US" dirty="0"/>
          </a:p>
          <a:p>
            <a:pPr lvl="0" rtl="0">
              <a:buFont typeface="Arial" pitchFamily="34" charset="0"/>
              <a:buNone/>
            </a:pPr>
            <a:r>
              <a:rPr lang="en-US" dirty="0" smtClean="0"/>
              <a:t>These </a:t>
            </a:r>
            <a:r>
              <a:rPr lang="en-US" dirty="0" smtClean="0"/>
              <a:t>findings indicate that significant progress has been achieved in improving affordability, but that sustained regulatory and policy attention will be required to ensure continued price reductions in order to achieve affordability targets, particularly in developing countries.</a:t>
            </a:r>
            <a:endParaRPr lang="en-US" dirty="0"/>
          </a:p>
        </p:txBody>
      </p:sp>
    </p:spTree>
    <p:extLst>
      <p:ext uri="{BB962C8B-B14F-4D97-AF65-F5344CB8AC3E}">
        <p14:creationId xmlns:p14="http://schemas.microsoft.com/office/powerpoint/2010/main" val="115750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7</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603337"/>
            <a:ext cx="5328592" cy="4464923"/>
          </a:xfrm>
        </p:spPr>
        <p:txBody>
          <a:bodyPr/>
          <a:lstStyle/>
          <a:p>
            <a:pPr lvl="0" rtl="0">
              <a:buFont typeface="Arial" pitchFamily="34" charset="0"/>
              <a:buNone/>
            </a:pPr>
            <a:r>
              <a:rPr lang="en-US" dirty="0" smtClean="0"/>
              <a:t>The Connect 2020 Agenda seeks to ensure that 90 per cent of the rural population worldwide is covered by broadband services by 2020. </a:t>
            </a:r>
            <a:endParaRPr lang="en-US" dirty="0" smtClean="0"/>
          </a:p>
          <a:p>
            <a:pPr lvl="0" rtl="0">
              <a:buFont typeface="Arial" pitchFamily="34" charset="0"/>
              <a:buNone/>
            </a:pPr>
            <a:endParaRPr lang="en-US" dirty="0"/>
          </a:p>
          <a:p>
            <a:pPr lvl="0" rtl="0">
              <a:buFont typeface="Arial" pitchFamily="34" charset="0"/>
              <a:buNone/>
            </a:pPr>
            <a:r>
              <a:rPr lang="en-US" dirty="0" smtClean="0"/>
              <a:t>In </a:t>
            </a:r>
            <a:r>
              <a:rPr lang="en-US" dirty="0" smtClean="0"/>
              <a:t>most countries, connectivity has tended to </a:t>
            </a:r>
            <a:r>
              <a:rPr lang="en-US" dirty="0" err="1" smtClean="0"/>
              <a:t>favour</a:t>
            </a:r>
            <a:r>
              <a:rPr lang="en-US" dirty="0" smtClean="0"/>
              <a:t> urban areas, which have higher aggregated demand and secure earlier returns on investment. </a:t>
            </a:r>
            <a:endParaRPr lang="en-US" dirty="0" smtClean="0"/>
          </a:p>
          <a:p>
            <a:pPr lvl="0" rtl="0">
              <a:buFont typeface="Arial" pitchFamily="34" charset="0"/>
              <a:buNone/>
            </a:pPr>
            <a:endParaRPr lang="en-US" dirty="0"/>
          </a:p>
          <a:p>
            <a:pPr lvl="0" rtl="0">
              <a:buFont typeface="Arial" pitchFamily="34" charset="0"/>
              <a:buNone/>
            </a:pPr>
            <a:r>
              <a:rPr lang="en-US" dirty="0" smtClean="0"/>
              <a:t>It is estimated </a:t>
            </a:r>
            <a:r>
              <a:rPr lang="en-US" dirty="0" smtClean="0"/>
              <a:t>that 95 per cent of the world’s population is now covered by a mobile-cellular signal. </a:t>
            </a:r>
            <a:endParaRPr lang="en-US" dirty="0" smtClean="0"/>
          </a:p>
          <a:p>
            <a:pPr lvl="0" rtl="0">
              <a:buFont typeface="Arial" pitchFamily="34" charset="0"/>
              <a:buNone/>
            </a:pPr>
            <a:endParaRPr lang="en-US" dirty="0"/>
          </a:p>
          <a:p>
            <a:pPr lvl="0" rtl="0">
              <a:buFont typeface="Arial" pitchFamily="34" charset="0"/>
              <a:buNone/>
            </a:pPr>
            <a:r>
              <a:rPr lang="en-US" dirty="0" smtClean="0"/>
              <a:t>However</a:t>
            </a:r>
            <a:r>
              <a:rPr lang="en-US" dirty="0" smtClean="0"/>
              <a:t>, while 3G network coverage grew from 45 to 69 per cent of world population between 2011 and 2015, 3G networks remain absent from many rural areas in low-income countries</a:t>
            </a:r>
            <a:r>
              <a:rPr lang="en-US" dirty="0" smtClean="0"/>
              <a:t>, </a:t>
            </a:r>
            <a:r>
              <a:rPr lang="en-US" dirty="0" smtClean="0"/>
              <a:t>only 29 per cent of the world’s rural population was covered by a 3G network in 2015.</a:t>
            </a:r>
            <a:endParaRPr lang="en-US" dirty="0"/>
          </a:p>
        </p:txBody>
      </p:sp>
    </p:spTree>
    <p:extLst>
      <p:ext uri="{BB962C8B-B14F-4D97-AF65-F5344CB8AC3E}">
        <p14:creationId xmlns:p14="http://schemas.microsoft.com/office/powerpoint/2010/main" val="175759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8</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603337"/>
            <a:ext cx="5328592" cy="4464923"/>
          </a:xfrm>
        </p:spPr>
        <p:txBody>
          <a:bodyPr/>
          <a:lstStyle/>
          <a:p>
            <a:pPr lvl="0" rtl="0">
              <a:buFont typeface="Arial" pitchFamily="34" charset="0"/>
              <a:buNone/>
            </a:pPr>
            <a:r>
              <a:rPr lang="en-US" dirty="0" smtClean="0"/>
              <a:t>It is a priority for the international community to address the digital divides between developed and developing countries. At present, access to the Internet is much more prevalent in developed than in developing countries. In particular, the world’s LDCs are lagging behind.</a:t>
            </a:r>
          </a:p>
          <a:p>
            <a:pPr lvl="0" rtl="0">
              <a:buFont typeface="Arial" pitchFamily="34" charset="0"/>
              <a:buNone/>
            </a:pPr>
            <a:endParaRPr lang="en-US" dirty="0" smtClean="0"/>
          </a:p>
          <a:p>
            <a:pPr lvl="0" rtl="0">
              <a:buFont typeface="Arial" pitchFamily="34" charset="0"/>
              <a:buNone/>
            </a:pPr>
            <a:r>
              <a:rPr lang="en-US" dirty="0" smtClean="0"/>
              <a:t>The Connect 2020 Agenda aims to ensure that at least 50 per cent of households in developing countries and at least 15 per cent of households in LDCs have access to the Internet by 2020. ITU estimates that 45 per cent of households in developing countries and 11 per cent of households in LDCs will have Internet access by that date.</a:t>
            </a:r>
          </a:p>
          <a:p>
            <a:pPr lvl="0" rtl="0">
              <a:buFont typeface="Arial" pitchFamily="34" charset="0"/>
              <a:buNone/>
            </a:pPr>
            <a:endParaRPr lang="en-US" dirty="0" smtClean="0"/>
          </a:p>
          <a:p>
            <a:pPr lvl="0" rtl="0">
              <a:buFont typeface="Arial" pitchFamily="34" charset="0"/>
              <a:buNone/>
            </a:pPr>
            <a:r>
              <a:rPr lang="en-US" dirty="0" smtClean="0"/>
              <a:t>The Agenda also aims to ensure that at least 50 per cent of individuals in developing countries and at least 20 per cent of individuals in LDCs will use the Internet by 2020. Based on current trends, ITU estimates that only 46 per cent of those in developing countries and 16 per cent of those in LDCs will use the Internet by then.</a:t>
            </a:r>
          </a:p>
          <a:p>
            <a:pPr lvl="0" rtl="0">
              <a:buFont typeface="Arial" pitchFamily="34" charset="0"/>
              <a:buNone/>
            </a:pPr>
            <a:endParaRPr lang="en-US" dirty="0" smtClean="0"/>
          </a:p>
          <a:p>
            <a:pPr lvl="0" rtl="0">
              <a:buFont typeface="Arial" pitchFamily="34" charset="0"/>
              <a:buNone/>
            </a:pPr>
            <a:r>
              <a:rPr lang="en-US" dirty="0" smtClean="0"/>
              <a:t>These indicators show that further action is needed to ensure that developing countries, and particularly LDCs, are fully included in the information society. Regulatory changes and further investments, including public-private partnerships, will be required to achieve these targets, together with further improvements in technology and affordability.</a:t>
            </a:r>
            <a:endParaRPr lang="en-US" dirty="0"/>
          </a:p>
        </p:txBody>
      </p:sp>
    </p:spTree>
    <p:extLst>
      <p:ext uri="{BB962C8B-B14F-4D97-AF65-F5344CB8AC3E}">
        <p14:creationId xmlns:p14="http://schemas.microsoft.com/office/powerpoint/2010/main" val="300610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9</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603337"/>
            <a:ext cx="5328592" cy="4464923"/>
          </a:xfrm>
        </p:spPr>
        <p:txBody>
          <a:bodyPr/>
          <a:lstStyle/>
          <a:p>
            <a:pPr lvl="0" rtl="0">
              <a:buFont typeface="Arial" pitchFamily="34" charset="0"/>
              <a:buNone/>
            </a:pPr>
            <a:r>
              <a:rPr lang="en-US" dirty="0" smtClean="0"/>
              <a:t>ICT access is important for gender equality because it enables women to achieve greater independence, improves access to economic and social opportunities, and facilitates empowerment. However, there are significant differences in levels of Internet access between men and women, which reflect inequalities in income, education and other structural inequalities between men and women in many economies and societies. The Connect 2020 Agenda aims to secure gender equality among Internet users by 2020</a:t>
            </a:r>
            <a:r>
              <a:rPr lang="en-US" dirty="0" smtClean="0"/>
              <a:t>.</a:t>
            </a:r>
            <a:endParaRPr lang="en-US" dirty="0" smtClean="0"/>
          </a:p>
        </p:txBody>
      </p:sp>
    </p:spTree>
    <p:extLst>
      <p:ext uri="{BB962C8B-B14F-4D97-AF65-F5344CB8AC3E}">
        <p14:creationId xmlns:p14="http://schemas.microsoft.com/office/powerpoint/2010/main" val="253611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A4E3D201-50AE-42F1-8B20-6922E71D24D0}" type="slidenum">
              <a:rPr lang="en-US"/>
              <a:pPr>
                <a:defRPr/>
              </a:pPr>
              <a:t>‹#›</a:t>
            </a:fld>
            <a:endParaRPr lang="en-US" dirty="0"/>
          </a:p>
        </p:txBody>
      </p:sp>
    </p:spTree>
    <p:extLst>
      <p:ext uri="{BB962C8B-B14F-4D97-AF65-F5344CB8AC3E}">
        <p14:creationId xmlns:p14="http://schemas.microsoft.com/office/powerpoint/2010/main" val="282065994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9.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2.png"/><Relationship Id="rId3" Type="http://schemas.openxmlformats.org/officeDocument/2006/relationships/image" Target="../media/image42.png"/><Relationship Id="rId21" Type="http://schemas.openxmlformats.org/officeDocument/2006/relationships/hyperlink" Target="http://www.itu.int/en/ITU-D/Regulatory-Market" TargetMode="External"/><Relationship Id="rId34" Type="http://schemas.openxmlformats.org/officeDocument/2006/relationships/image" Target="../media/image66.pn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5" Type="http://schemas.openxmlformats.org/officeDocument/2006/relationships/hyperlink" Target="http://www.itu.int/en/ITU-D/Capacity-Building" TargetMode="External"/><Relationship Id="rId33" Type="http://schemas.openxmlformats.org/officeDocument/2006/relationships/hyperlink" Target="http://www.itu.int/en/ITU-D/Digital-Inclusion/Pages/default.aspx" TargetMode="External"/><Relationship Id="rId2" Type="http://schemas.openxmlformats.org/officeDocument/2006/relationships/notesSlide" Target="../notesSlides/notesSlide22.xml"/><Relationship Id="rId16" Type="http://schemas.openxmlformats.org/officeDocument/2006/relationships/image" Target="../media/image55.jpeg"/><Relationship Id="rId20" Type="http://schemas.openxmlformats.org/officeDocument/2006/relationships/image" Target="../media/image59.jpeg"/><Relationship Id="rId29" Type="http://schemas.openxmlformats.org/officeDocument/2006/relationships/hyperlink" Target="http://www.itu.int/en/ITU-D/Cybersecurity" TargetMode="Externa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jpeg"/><Relationship Id="rId24" Type="http://schemas.openxmlformats.org/officeDocument/2006/relationships/image" Target="../media/image61.png"/><Relationship Id="rId32" Type="http://schemas.openxmlformats.org/officeDocument/2006/relationships/image" Target="../media/image65.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hyperlink" Target="http://www.itu.int/en/ITU-D/LDCs/Pages/default_backup-20210803.aspx" TargetMode="External"/><Relationship Id="rId28" Type="http://schemas.openxmlformats.org/officeDocument/2006/relationships/image" Target="../media/image63.png"/><Relationship Id="rId10" Type="http://schemas.openxmlformats.org/officeDocument/2006/relationships/image" Target="../media/image49.jpeg"/><Relationship Id="rId19" Type="http://schemas.openxmlformats.org/officeDocument/2006/relationships/image" Target="../media/image58.jpeg"/><Relationship Id="rId31" Type="http://schemas.openxmlformats.org/officeDocument/2006/relationships/hyperlink" Target="http://www.itu.int/en/ITU-D/Statistics" TargetMode="External"/><Relationship Id="rId4" Type="http://schemas.openxmlformats.org/officeDocument/2006/relationships/image" Target="../media/image43.jpeg"/><Relationship Id="rId9" Type="http://schemas.openxmlformats.org/officeDocument/2006/relationships/image" Target="../media/image48.png"/><Relationship Id="rId14" Type="http://schemas.openxmlformats.org/officeDocument/2006/relationships/image" Target="../media/image53.jpeg"/><Relationship Id="rId22" Type="http://schemas.openxmlformats.org/officeDocument/2006/relationships/image" Target="../media/image60.png"/><Relationship Id="rId27" Type="http://schemas.openxmlformats.org/officeDocument/2006/relationships/hyperlink" Target="http://www.itu.int/ITU-D/cyb/app/index.html" TargetMode="External"/><Relationship Id="rId30" Type="http://schemas.openxmlformats.org/officeDocument/2006/relationships/image" Target="../media/image64.png"/><Relationship Id="rId8" Type="http://schemas.openxmlformats.org/officeDocument/2006/relationships/image" Target="../media/image47.png"/></Relationships>
</file>

<file path=ppt/slides/_rels/slide23.xml.rels><?xml version="1.0" encoding="UTF-8" standalone="yes"?>
<Relationships xmlns="http://schemas.openxmlformats.org/package/2006/relationships"><Relationship Id="rId13" Type="http://schemas.openxmlformats.org/officeDocument/2006/relationships/image" Target="../media/image76.png"/><Relationship Id="rId18" Type="http://schemas.openxmlformats.org/officeDocument/2006/relationships/image" Target="../media/image81.jpeg"/><Relationship Id="rId26" Type="http://schemas.openxmlformats.org/officeDocument/2006/relationships/image" Target="../media/image88.jpeg"/><Relationship Id="rId21" Type="http://schemas.openxmlformats.org/officeDocument/2006/relationships/image" Target="../media/image84.png"/><Relationship Id="rId34" Type="http://schemas.openxmlformats.org/officeDocument/2006/relationships/image" Target="../media/image96.tiff"/><Relationship Id="rId7" Type="http://schemas.openxmlformats.org/officeDocument/2006/relationships/image" Target="../media/image70.jpeg"/><Relationship Id="rId12" Type="http://schemas.openxmlformats.org/officeDocument/2006/relationships/image" Target="../media/image75.jpeg"/><Relationship Id="rId17" Type="http://schemas.openxmlformats.org/officeDocument/2006/relationships/image" Target="../media/image80.jpeg"/><Relationship Id="rId25" Type="http://schemas.openxmlformats.org/officeDocument/2006/relationships/image" Target="../media/image87.png"/><Relationship Id="rId33" Type="http://schemas.openxmlformats.org/officeDocument/2006/relationships/image" Target="../media/image95.jpeg"/><Relationship Id="rId38" Type="http://schemas.openxmlformats.org/officeDocument/2006/relationships/image" Target="../media/image100.png"/><Relationship Id="rId2" Type="http://schemas.openxmlformats.org/officeDocument/2006/relationships/notesSlide" Target="../notesSlides/notesSlide23.xml"/><Relationship Id="rId16" Type="http://schemas.openxmlformats.org/officeDocument/2006/relationships/image" Target="../media/image79.png"/><Relationship Id="rId20" Type="http://schemas.openxmlformats.org/officeDocument/2006/relationships/image" Target="../media/image83.jpeg"/><Relationship Id="rId29" Type="http://schemas.openxmlformats.org/officeDocument/2006/relationships/image" Target="../media/image91.jpeg"/><Relationship Id="rId1" Type="http://schemas.openxmlformats.org/officeDocument/2006/relationships/slideLayout" Target="../slideLayouts/slideLayout12.xml"/><Relationship Id="rId6" Type="http://schemas.openxmlformats.org/officeDocument/2006/relationships/image" Target="../media/image69.jpeg"/><Relationship Id="rId11" Type="http://schemas.openxmlformats.org/officeDocument/2006/relationships/image" Target="../media/image74.jpeg"/><Relationship Id="rId24" Type="http://schemas.openxmlformats.org/officeDocument/2006/relationships/image" Target="../media/image86.png"/><Relationship Id="rId32" Type="http://schemas.openxmlformats.org/officeDocument/2006/relationships/image" Target="../media/image94.png"/><Relationship Id="rId37" Type="http://schemas.openxmlformats.org/officeDocument/2006/relationships/image" Target="../media/image99.png"/><Relationship Id="rId5" Type="http://schemas.openxmlformats.org/officeDocument/2006/relationships/hyperlink" Target="http://www.ida.gov.sg/" TargetMode="External"/><Relationship Id="rId15" Type="http://schemas.openxmlformats.org/officeDocument/2006/relationships/image" Target="../media/image78.png"/><Relationship Id="rId23" Type="http://schemas.openxmlformats.org/officeDocument/2006/relationships/hyperlink" Target="http://www.itu.int/en/ITU-D/LDCs/Pages/default_backup-20210803.aspx" TargetMode="External"/><Relationship Id="rId28" Type="http://schemas.openxmlformats.org/officeDocument/2006/relationships/image" Target="../media/image90.jpeg"/><Relationship Id="rId36" Type="http://schemas.openxmlformats.org/officeDocument/2006/relationships/image" Target="../media/image98.jpg"/><Relationship Id="rId10" Type="http://schemas.openxmlformats.org/officeDocument/2006/relationships/image" Target="../media/image73.jpeg"/><Relationship Id="rId19" Type="http://schemas.openxmlformats.org/officeDocument/2006/relationships/image" Target="../media/image82.jpeg"/><Relationship Id="rId31" Type="http://schemas.openxmlformats.org/officeDocument/2006/relationships/image" Target="../media/image93.png"/><Relationship Id="rId4" Type="http://schemas.openxmlformats.org/officeDocument/2006/relationships/image" Target="../media/image68.jpeg"/><Relationship Id="rId9" Type="http://schemas.openxmlformats.org/officeDocument/2006/relationships/image" Target="../media/image72.emf"/><Relationship Id="rId14" Type="http://schemas.openxmlformats.org/officeDocument/2006/relationships/image" Target="../media/image77.wmf"/><Relationship Id="rId22" Type="http://schemas.openxmlformats.org/officeDocument/2006/relationships/image" Target="../media/image85.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97.png"/><Relationship Id="rId8" Type="http://schemas.openxmlformats.org/officeDocument/2006/relationships/image" Target="../media/image71.wmf"/><Relationship Id="rId3"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75782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6224" y="162322"/>
            <a:ext cx="7772400" cy="1077218"/>
          </a:xfrm>
        </p:spPr>
        <p:txBody>
          <a:bodyPr/>
          <a:lstStyle/>
          <a:p>
            <a:pPr algn="l"/>
            <a:r>
              <a:rPr lang="en-US" dirty="0" smtClean="0"/>
              <a:t>The ICT Development Index </a:t>
            </a:r>
            <a:r>
              <a:rPr lang="en-US" dirty="0" smtClean="0">
                <a:solidFill>
                  <a:srgbClr val="498ACA"/>
                </a:solidFill>
              </a:rPr>
              <a:t>(IDI)</a:t>
            </a:r>
            <a:endParaRPr lang="en-US" dirty="0">
              <a:solidFill>
                <a:srgbClr val="498ACA"/>
              </a:solidFill>
            </a:endParaRPr>
          </a:p>
        </p:txBody>
      </p:sp>
      <p:sp>
        <p:nvSpPr>
          <p:cNvPr id="12" name="Content Placeholder 11"/>
          <p:cNvSpPr>
            <a:spLocks noGrp="1"/>
          </p:cNvSpPr>
          <p:nvPr>
            <p:ph idx="1"/>
          </p:nvPr>
        </p:nvSpPr>
        <p:spPr>
          <a:xfrm>
            <a:off x="594229" y="1624843"/>
            <a:ext cx="3357324" cy="4040361"/>
          </a:xfrm>
        </p:spPr>
        <p:txBody>
          <a:bodyPr/>
          <a:lstStyle/>
          <a:p>
            <a:r>
              <a:rPr lang="en-US" sz="2400" dirty="0" smtClean="0"/>
              <a:t>11 indicators, covering 3 areas</a:t>
            </a:r>
          </a:p>
          <a:p>
            <a:endParaRPr lang="en-US" sz="1400" dirty="0" smtClean="0"/>
          </a:p>
          <a:p>
            <a:r>
              <a:rPr lang="en-US" sz="2400" dirty="0" smtClean="0"/>
              <a:t>167 economies</a:t>
            </a:r>
          </a:p>
          <a:p>
            <a:endParaRPr lang="en-US" sz="1400" dirty="0" smtClean="0"/>
          </a:p>
          <a:p>
            <a:r>
              <a:rPr lang="en-US" sz="2400" dirty="0" smtClean="0"/>
              <a:t>Comparison of data from 2015 and 2010</a:t>
            </a:r>
          </a:p>
          <a:p>
            <a:endParaRPr lang="en-US" sz="1400" dirty="0" smtClean="0"/>
          </a:p>
          <a:p>
            <a:r>
              <a:rPr lang="en-US" sz="2400" dirty="0" smtClean="0"/>
              <a:t>Regional analysis</a:t>
            </a:r>
          </a:p>
          <a:p>
            <a:endParaRPr lang="en-US" sz="2800" dirty="0" smtClean="0"/>
          </a:p>
          <a:p>
            <a:endParaRPr lang="en-US" sz="2800" dirty="0" smtClean="0"/>
          </a:p>
          <a:p>
            <a:endParaRPr lang="en-US" sz="2800" dirty="0" smtClean="0"/>
          </a:p>
          <a:p>
            <a:endParaRPr lang="en-US" sz="2800" dirty="0"/>
          </a:p>
        </p:txBody>
      </p:sp>
      <p:sp>
        <p:nvSpPr>
          <p:cNvPr id="4" name="Slide Number Placeholder 3"/>
          <p:cNvSpPr>
            <a:spLocks noGrp="1"/>
          </p:cNvSpPr>
          <p:nvPr>
            <p:ph type="sldNum" sz="quarter" idx="4294967295"/>
          </p:nvPr>
        </p:nvSpPr>
        <p:spPr>
          <a:xfrm>
            <a:off x="8388350" y="6381750"/>
            <a:ext cx="339725" cy="244475"/>
          </a:xfrm>
          <a:prstGeom prst="rect">
            <a:avLst/>
          </a:prstGeom>
        </p:spPr>
        <p:txBody>
          <a:bodyPr/>
          <a:lstStyle/>
          <a:p>
            <a:fld id="{2A9BF754-678C-467B-9968-67239D948F6A}" type="slidenum">
              <a:rPr lang="en-US" smtClean="0"/>
              <a:pPr/>
              <a:t>10</a:t>
            </a:fld>
            <a:endParaRPr lang="en-US" dirty="0"/>
          </a:p>
        </p:txBody>
      </p:sp>
      <p:cxnSp>
        <p:nvCxnSpPr>
          <p:cNvPr id="7" name="Straight Connector 6"/>
          <p:cNvCxnSpPr/>
          <p:nvPr/>
        </p:nvCxnSpPr>
        <p:spPr bwMode="auto">
          <a:xfrm flipH="1">
            <a:off x="4328848" y="1497038"/>
            <a:ext cx="386448" cy="0"/>
          </a:xfrm>
          <a:prstGeom prst="line">
            <a:avLst/>
          </a:prstGeom>
          <a:solidFill>
            <a:srgbClr val="000000"/>
          </a:solidFill>
          <a:ln w="38100" cap="flat" cmpd="sng" algn="ctr">
            <a:solidFill>
              <a:srgbClr val="498ACA"/>
            </a:solidFill>
            <a:prstDash val="solid"/>
            <a:round/>
            <a:headEnd type="triangle" w="med" len="med"/>
            <a:tailEnd type="none" w="med" len="med"/>
          </a:ln>
          <a:effectLst/>
        </p:spPr>
      </p:cxnSp>
      <p:cxnSp>
        <p:nvCxnSpPr>
          <p:cNvPr id="9" name="Straight Connector 8"/>
          <p:cNvCxnSpPr/>
          <p:nvPr/>
        </p:nvCxnSpPr>
        <p:spPr bwMode="auto">
          <a:xfrm flipH="1">
            <a:off x="4328848" y="3429000"/>
            <a:ext cx="386448" cy="0"/>
          </a:xfrm>
          <a:prstGeom prst="line">
            <a:avLst/>
          </a:prstGeom>
          <a:solidFill>
            <a:srgbClr val="000000"/>
          </a:solidFill>
          <a:ln w="38100" cap="flat" cmpd="sng" algn="ctr">
            <a:solidFill>
              <a:srgbClr val="498ACA"/>
            </a:solidFill>
            <a:prstDash val="solid"/>
            <a:round/>
            <a:headEnd type="triangle" w="med" len="med"/>
            <a:tailEnd type="none" w="med" len="med"/>
          </a:ln>
          <a:effectLst/>
        </p:spPr>
      </p:cxnSp>
      <p:cxnSp>
        <p:nvCxnSpPr>
          <p:cNvPr id="10" name="Straight Connector 9"/>
          <p:cNvCxnSpPr/>
          <p:nvPr/>
        </p:nvCxnSpPr>
        <p:spPr bwMode="auto">
          <a:xfrm flipH="1">
            <a:off x="4338000" y="4948706"/>
            <a:ext cx="386448" cy="0"/>
          </a:xfrm>
          <a:prstGeom prst="line">
            <a:avLst/>
          </a:prstGeom>
          <a:solidFill>
            <a:srgbClr val="000000"/>
          </a:solidFill>
          <a:ln w="38100" cap="flat" cmpd="sng" algn="ctr">
            <a:solidFill>
              <a:srgbClr val="498ACA"/>
            </a:solidFill>
            <a:prstDash val="solid"/>
            <a:round/>
            <a:headEnd type="triangle" w="med" len="med"/>
            <a:tailEnd type="none" w="med" len="med"/>
          </a:ln>
          <a:effectLst/>
        </p:spPr>
      </p:cxnSp>
      <p:cxnSp>
        <p:nvCxnSpPr>
          <p:cNvPr id="11" name="Straight Connector 10"/>
          <p:cNvCxnSpPr/>
          <p:nvPr/>
        </p:nvCxnSpPr>
        <p:spPr bwMode="auto">
          <a:xfrm>
            <a:off x="4338000" y="1492322"/>
            <a:ext cx="0" cy="3456384"/>
          </a:xfrm>
          <a:prstGeom prst="line">
            <a:avLst/>
          </a:prstGeom>
          <a:solidFill>
            <a:srgbClr val="000000"/>
          </a:solidFill>
          <a:ln w="38100" cap="flat" cmpd="sng" algn="ctr">
            <a:solidFill>
              <a:srgbClr val="498ACA"/>
            </a:solidFill>
            <a:prstDash val="solid"/>
            <a:round/>
            <a:headEnd type="none" w="med" len="med"/>
            <a:tailEnd type="none" w="med" len="med"/>
          </a:ln>
          <a:effectLst/>
        </p:spPr>
      </p:cxnSp>
      <p:cxnSp>
        <p:nvCxnSpPr>
          <p:cNvPr id="16" name="Straight Connector 15"/>
          <p:cNvCxnSpPr/>
          <p:nvPr/>
        </p:nvCxnSpPr>
        <p:spPr bwMode="auto">
          <a:xfrm flipH="1">
            <a:off x="3851920" y="3429000"/>
            <a:ext cx="504056" cy="0"/>
          </a:xfrm>
          <a:prstGeom prst="line">
            <a:avLst/>
          </a:prstGeom>
          <a:solidFill>
            <a:srgbClr val="000000"/>
          </a:solidFill>
          <a:ln w="38100" cap="flat" cmpd="sng" algn="ctr">
            <a:solidFill>
              <a:srgbClr val="498ACA"/>
            </a:solidFill>
            <a:prstDash val="solid"/>
            <a:round/>
            <a:headEnd type="none" w="med" len="med"/>
            <a:tailEnd type="none" w="med" len="med"/>
          </a:ln>
          <a:effec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799" y="1282452"/>
            <a:ext cx="3899276" cy="4725144"/>
          </a:xfrm>
          <a:prstGeom prst="rect">
            <a:avLst/>
          </a:prstGeom>
        </p:spPr>
      </p:pic>
      <p:sp>
        <p:nvSpPr>
          <p:cNvPr id="14" name="Text Box 6"/>
          <p:cNvSpPr txBox="1">
            <a:spLocks noChangeArrowheads="1"/>
          </p:cNvSpPr>
          <p:nvPr/>
        </p:nvSpPr>
        <p:spPr bwMode="white">
          <a:xfrm>
            <a:off x="7452320" y="6381749"/>
            <a:ext cx="947592" cy="230832"/>
          </a:xfrm>
          <a:prstGeom prst="rect">
            <a:avLst/>
          </a:prstGeom>
          <a:solidFill>
            <a:schemeClr val="bg1"/>
          </a:solidFill>
          <a:ln w="76200" algn="ctr">
            <a:noFill/>
            <a:miter lim="800000"/>
            <a:headEnd/>
            <a:tailEnd/>
          </a:ln>
          <a:effectLst/>
        </p:spPr>
        <p:txBody>
          <a:bodyPr wrap="square">
            <a:spAutoFit/>
          </a:bodyPr>
          <a:lstStyle/>
          <a:p>
            <a:pPr algn="r"/>
            <a:r>
              <a:rPr lang="en-US" sz="900" dirty="0" smtClean="0">
                <a:solidFill>
                  <a:schemeClr val="tx2"/>
                </a:solidFill>
                <a:latin typeface="Verdana" pitchFamily="34" charset="0"/>
                <a:cs typeface="Tahoma" pitchFamily="34" charset="0"/>
              </a:rPr>
              <a:t>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58" y="1751547"/>
            <a:ext cx="7474282" cy="4319937"/>
          </a:xfrm>
          <a:prstGeom prst="rect">
            <a:avLst/>
          </a:prstGeom>
        </p:spPr>
      </p:pic>
      <p:sp>
        <p:nvSpPr>
          <p:cNvPr id="1189890" name="Rectangle 2"/>
          <p:cNvSpPr>
            <a:spLocks noGrp="1" noChangeArrowheads="1"/>
          </p:cNvSpPr>
          <p:nvPr>
            <p:ph type="title"/>
          </p:nvPr>
        </p:nvSpPr>
        <p:spPr>
          <a:xfrm>
            <a:off x="685800" y="836712"/>
            <a:ext cx="7772400" cy="584775"/>
          </a:xfrm>
        </p:spPr>
        <p:txBody>
          <a:bodyPr>
            <a:normAutofit fontScale="90000"/>
          </a:bodyPr>
          <a:lstStyle/>
          <a:p>
            <a:r>
              <a:rPr lang="en-US" dirty="0" smtClean="0">
                <a:solidFill>
                  <a:srgbClr val="498ACA"/>
                </a:solidFill>
              </a:rPr>
              <a:t>Regional</a:t>
            </a:r>
            <a:r>
              <a:rPr lang="en-US" dirty="0" smtClean="0"/>
              <a:t> IDI </a:t>
            </a:r>
            <a:endParaRPr lang="en-US" sz="3200" dirty="0"/>
          </a:p>
        </p:txBody>
      </p:sp>
      <p:sp>
        <p:nvSpPr>
          <p:cNvPr id="5" name="Slide Number Placeholder 3"/>
          <p:cNvSpPr>
            <a:spLocks noGrp="1"/>
          </p:cNvSpPr>
          <p:nvPr>
            <p:ph type="sldNum" sz="quarter" idx="4294967295"/>
          </p:nvPr>
        </p:nvSpPr>
        <p:spPr>
          <a:xfrm>
            <a:off x="4323295" y="6334224"/>
            <a:ext cx="497409" cy="278357"/>
          </a:xfrm>
          <a:prstGeom prst="rect">
            <a:avLst/>
          </a:prstGeom>
        </p:spPr>
        <p:txBody>
          <a:bodyPr/>
          <a:lstStyle/>
          <a:p>
            <a:fld id="{D9CF8AB3-F511-43E5-8253-C241D6281971}" type="slidenum">
              <a:rPr lang="en-US"/>
              <a:pPr/>
              <a:t>11</a:t>
            </a:fld>
            <a:endParaRPr lang="en-US" dirty="0"/>
          </a:p>
        </p:txBody>
      </p:sp>
      <p:sp>
        <p:nvSpPr>
          <p:cNvPr id="7" name="Rectangle 6"/>
          <p:cNvSpPr/>
          <p:nvPr/>
        </p:nvSpPr>
        <p:spPr bwMode="auto">
          <a:xfrm>
            <a:off x="2199644" y="1461863"/>
            <a:ext cx="4283911"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400" b="0" i="0" u="none" strike="noStrike" cap="none" normalizeH="0" dirty="0" smtClean="0">
                <a:ln>
                  <a:noFill/>
                </a:ln>
                <a:effectLst/>
                <a:latin typeface="Verdana "/>
              </a:rPr>
              <a:t>IDI by region and compared to world average, 2015</a:t>
            </a:r>
            <a:endParaRPr kumimoji="0" lang="en-US" sz="1400" b="0" i="0" u="none" strike="noStrike" cap="none" normalizeH="0" baseline="0" dirty="0" smtClean="0">
              <a:ln>
                <a:noFill/>
              </a:ln>
              <a:effectLst/>
              <a:latin typeface="Verdana "/>
            </a:endParaRPr>
          </a:p>
        </p:txBody>
      </p:sp>
      <p:sp>
        <p:nvSpPr>
          <p:cNvPr id="8" name="Text Box 6"/>
          <p:cNvSpPr txBox="1">
            <a:spLocks noChangeArrowheads="1"/>
          </p:cNvSpPr>
          <p:nvPr/>
        </p:nvSpPr>
        <p:spPr bwMode="white">
          <a:xfrm>
            <a:off x="7452320" y="6381749"/>
            <a:ext cx="947592" cy="230832"/>
          </a:xfrm>
          <a:prstGeom prst="rect">
            <a:avLst/>
          </a:prstGeom>
          <a:solidFill>
            <a:schemeClr val="bg1"/>
          </a:solidFill>
          <a:ln w="76200" algn="ctr">
            <a:noFill/>
            <a:miter lim="800000"/>
            <a:headEnd/>
            <a:tailEnd/>
          </a:ln>
          <a:effectLst/>
        </p:spPr>
        <p:txBody>
          <a:bodyPr wrap="square">
            <a:spAutoFit/>
          </a:bodyPr>
          <a:lstStyle/>
          <a:p>
            <a:pPr algn="r"/>
            <a:r>
              <a:rPr lang="en-US" sz="900" dirty="0" smtClean="0">
                <a:solidFill>
                  <a:schemeClr val="tx2"/>
                </a:solidFill>
                <a:latin typeface="Verdana" pitchFamily="34" charset="0"/>
                <a:cs typeface="Tahoma" pitchFamily="34" charset="0"/>
              </a:rPr>
              <a:t>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799" y="1010925"/>
            <a:ext cx="8042275" cy="584775"/>
          </a:xfrm>
        </p:spPr>
        <p:txBody>
          <a:bodyPr>
            <a:normAutofit fontScale="90000"/>
          </a:bodyPr>
          <a:lstStyle/>
          <a:p>
            <a:r>
              <a:rPr lang="en-US" dirty="0" smtClean="0"/>
              <a:t>IDI values </a:t>
            </a:r>
            <a:r>
              <a:rPr lang="en-US" sz="3200" dirty="0" smtClean="0">
                <a:solidFill>
                  <a:srgbClr val="498ACA"/>
                </a:solidFill>
              </a:rPr>
              <a:t>in Asia &amp; Pacific</a:t>
            </a:r>
            <a:endParaRPr lang="en-US" sz="3200" dirty="0">
              <a:solidFill>
                <a:srgbClr val="498ACA"/>
              </a:solidFill>
            </a:endParaRPr>
          </a:p>
        </p:txBody>
      </p:sp>
      <p:sp>
        <p:nvSpPr>
          <p:cNvPr id="5" name="Slide Number Placeholder 3"/>
          <p:cNvSpPr>
            <a:spLocks noGrp="1"/>
          </p:cNvSpPr>
          <p:nvPr>
            <p:ph type="sldNum" sz="quarter" idx="4294967295"/>
          </p:nvPr>
        </p:nvSpPr>
        <p:spPr>
          <a:xfrm>
            <a:off x="4367211" y="6137275"/>
            <a:ext cx="491392" cy="244475"/>
          </a:xfrm>
          <a:prstGeom prst="rect">
            <a:avLst/>
          </a:prstGeom>
        </p:spPr>
        <p:txBody>
          <a:bodyPr/>
          <a:lstStyle/>
          <a:p>
            <a:fld id="{D9CF8AB3-F511-43E5-8253-C241D6281971}" type="slidenum">
              <a:rPr lang="en-US"/>
              <a:pPr/>
              <a:t>12</a:t>
            </a:fld>
            <a:endParaRPr lang="en-US" dirty="0"/>
          </a:p>
        </p:txBody>
      </p:sp>
      <p:sp>
        <p:nvSpPr>
          <p:cNvPr id="7" name="Text Box 6"/>
          <p:cNvSpPr txBox="1">
            <a:spLocks noChangeArrowheads="1"/>
          </p:cNvSpPr>
          <p:nvPr/>
        </p:nvSpPr>
        <p:spPr bwMode="white">
          <a:xfrm>
            <a:off x="7452320" y="6381749"/>
            <a:ext cx="947592" cy="230832"/>
          </a:xfrm>
          <a:prstGeom prst="rect">
            <a:avLst/>
          </a:prstGeom>
          <a:solidFill>
            <a:schemeClr val="bg1"/>
          </a:solidFill>
          <a:ln w="76200" algn="ctr">
            <a:noFill/>
            <a:miter lim="800000"/>
            <a:headEnd/>
            <a:tailEnd/>
          </a:ln>
          <a:effectLst/>
        </p:spPr>
        <p:txBody>
          <a:bodyPr wrap="square">
            <a:spAutoFit/>
          </a:bodyPr>
          <a:lstStyle/>
          <a:p>
            <a:pPr algn="r"/>
            <a:r>
              <a:rPr lang="en-US" sz="900" dirty="0" smtClean="0">
                <a:solidFill>
                  <a:schemeClr val="tx2"/>
                </a:solidFill>
                <a:latin typeface="Verdana" pitchFamily="34" charset="0"/>
                <a:cs typeface="Tahoma" pitchFamily="34" charset="0"/>
              </a:rPr>
              <a:t>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32856"/>
            <a:ext cx="8676456" cy="3389241"/>
          </a:xfrm>
          <a:prstGeom prst="rect">
            <a:avLst/>
          </a:prstGeom>
        </p:spPr>
      </p:pic>
    </p:spTree>
    <p:extLst>
      <p:ext uri="{BB962C8B-B14F-4D97-AF65-F5344CB8AC3E}">
        <p14:creationId xmlns:p14="http://schemas.microsoft.com/office/powerpoint/2010/main" val="132069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4402137" y="6382343"/>
            <a:ext cx="483762" cy="353070"/>
          </a:xfrm>
          <a:prstGeom prst="rect">
            <a:avLst/>
          </a:prstGeom>
        </p:spPr>
        <p:txBody>
          <a:bodyPr/>
          <a:lstStyle/>
          <a:p>
            <a:fld id="{4C5F3BE7-A65F-48E2-9B73-776FF87C5302}" type="slidenum">
              <a:rPr lang="en-US"/>
              <a:pPr/>
              <a:t>13</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384" y="1340768"/>
            <a:ext cx="4932040" cy="2347850"/>
          </a:xfrm>
          <a:prstGeom prst="rect">
            <a:avLst/>
          </a:prstGeom>
        </p:spPr>
      </p:pic>
      <p:sp>
        <p:nvSpPr>
          <p:cNvPr id="14" name="Content Placeholder 4"/>
          <p:cNvSpPr txBox="1">
            <a:spLocks/>
          </p:cNvSpPr>
          <p:nvPr/>
        </p:nvSpPr>
        <p:spPr bwMode="auto">
          <a:xfrm>
            <a:off x="611560" y="669542"/>
            <a:ext cx="8280072" cy="4611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2400" dirty="0" smtClean="0">
                <a:solidFill>
                  <a:srgbClr val="498ACA"/>
                </a:solidFill>
              </a:rPr>
              <a:t>Mobile-cellular</a:t>
            </a:r>
            <a:r>
              <a:rPr lang="en-US" sz="2400" dirty="0" smtClean="0"/>
              <a:t> prices continue to fall</a:t>
            </a:r>
            <a:endParaRPr lang="en-US" sz="2400" dirty="0"/>
          </a:p>
        </p:txBody>
      </p:sp>
      <p:sp>
        <p:nvSpPr>
          <p:cNvPr id="15" name="Content Placeholder 4"/>
          <p:cNvSpPr txBox="1">
            <a:spLocks/>
          </p:cNvSpPr>
          <p:nvPr/>
        </p:nvSpPr>
        <p:spPr bwMode="auto">
          <a:xfrm>
            <a:off x="611560" y="3717032"/>
            <a:ext cx="8280072" cy="4611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2400" dirty="0">
                <a:solidFill>
                  <a:schemeClr val="tx2"/>
                </a:solidFill>
              </a:rPr>
              <a:t>a</a:t>
            </a:r>
            <a:r>
              <a:rPr lang="en-US" sz="2400" dirty="0" smtClean="0">
                <a:solidFill>
                  <a:schemeClr val="tx2"/>
                </a:solidFill>
              </a:rPr>
              <a:t>nd the service is becoming </a:t>
            </a:r>
            <a:r>
              <a:rPr lang="en-US" sz="2400" dirty="0" smtClean="0">
                <a:solidFill>
                  <a:srgbClr val="498ACA"/>
                </a:solidFill>
              </a:rPr>
              <a:t>more affordable</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9241" y="4273198"/>
            <a:ext cx="4680520" cy="2132335"/>
          </a:xfrm>
          <a:prstGeom prst="rect">
            <a:avLst/>
          </a:prstGeom>
        </p:spPr>
      </p:pic>
      <p:sp>
        <p:nvSpPr>
          <p:cNvPr id="8" name="Rectangle 7"/>
          <p:cNvSpPr/>
          <p:nvPr/>
        </p:nvSpPr>
        <p:spPr bwMode="auto">
          <a:xfrm>
            <a:off x="2843808" y="1102903"/>
            <a:ext cx="396044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smtClean="0">
                <a:solidFill>
                  <a:schemeClr val="tx2">
                    <a:lumMod val="60000"/>
                    <a:lumOff val="40000"/>
                  </a:schemeClr>
                </a:solidFill>
                <a:latin typeface="Verdana "/>
              </a:rPr>
              <a:t>Mobile-cellular </a:t>
            </a:r>
            <a:r>
              <a:rPr lang="fr-CH" sz="1400" dirty="0" err="1" smtClean="0">
                <a:solidFill>
                  <a:schemeClr val="tx2">
                    <a:lumMod val="60000"/>
                    <a:lumOff val="40000"/>
                  </a:schemeClr>
                </a:solidFill>
                <a:latin typeface="Verdana "/>
              </a:rPr>
              <a:t>sub</a:t>
            </a:r>
            <a:r>
              <a:rPr lang="fr-CH" sz="1400" dirty="0" smtClean="0">
                <a:solidFill>
                  <a:schemeClr val="tx2">
                    <a:lumMod val="60000"/>
                    <a:lumOff val="40000"/>
                  </a:schemeClr>
                </a:solidFill>
                <a:latin typeface="Verdana "/>
              </a:rPr>
              <a:t>-basket, USD</a:t>
            </a:r>
            <a:endParaRPr kumimoji="0" lang="en-US" sz="1400" b="0" i="0" u="none" strike="noStrike" cap="none" normalizeH="0" baseline="0" dirty="0" smtClean="0">
              <a:ln>
                <a:noFill/>
              </a:ln>
              <a:solidFill>
                <a:schemeClr val="tx2">
                  <a:lumMod val="60000"/>
                  <a:lumOff val="40000"/>
                </a:schemeClr>
              </a:solidFill>
              <a:effectLst/>
              <a:latin typeface="Verdana "/>
            </a:endParaRPr>
          </a:p>
        </p:txBody>
      </p:sp>
      <p:sp>
        <p:nvSpPr>
          <p:cNvPr id="17" name="Rectangle 16"/>
          <p:cNvSpPr/>
          <p:nvPr/>
        </p:nvSpPr>
        <p:spPr bwMode="auto">
          <a:xfrm>
            <a:off x="2843808" y="4060550"/>
            <a:ext cx="396044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smtClean="0">
                <a:solidFill>
                  <a:schemeClr val="tx2">
                    <a:lumMod val="60000"/>
                    <a:lumOff val="40000"/>
                  </a:schemeClr>
                </a:solidFill>
                <a:latin typeface="Verdana "/>
              </a:rPr>
              <a:t>Mobile-cellular </a:t>
            </a:r>
            <a:r>
              <a:rPr lang="fr-CH" sz="1400" dirty="0" err="1" smtClean="0">
                <a:solidFill>
                  <a:schemeClr val="tx2">
                    <a:lumMod val="60000"/>
                    <a:lumOff val="40000"/>
                  </a:schemeClr>
                </a:solidFill>
                <a:latin typeface="Verdana "/>
              </a:rPr>
              <a:t>sub</a:t>
            </a:r>
            <a:r>
              <a:rPr lang="fr-CH" sz="1400" dirty="0" smtClean="0">
                <a:solidFill>
                  <a:schemeClr val="tx2">
                    <a:lumMod val="60000"/>
                    <a:lumOff val="40000"/>
                  </a:schemeClr>
                </a:solidFill>
                <a:latin typeface="Verdana "/>
              </a:rPr>
              <a:t>-basket, % GNI pc</a:t>
            </a:r>
            <a:endParaRPr kumimoji="0" lang="en-US" sz="1400" b="0" i="0" u="none" strike="noStrike" cap="none" normalizeH="0" baseline="0" dirty="0" smtClean="0">
              <a:ln>
                <a:noFill/>
              </a:ln>
              <a:solidFill>
                <a:schemeClr val="tx2">
                  <a:lumMod val="60000"/>
                  <a:lumOff val="40000"/>
                </a:schemeClr>
              </a:solidFill>
              <a:effectLst/>
              <a:latin typeface="Verdana "/>
            </a:endParaRPr>
          </a:p>
        </p:txBody>
      </p:sp>
      <p:sp>
        <p:nvSpPr>
          <p:cNvPr id="20" name="Text Box 6"/>
          <p:cNvSpPr txBox="1">
            <a:spLocks noChangeArrowheads="1"/>
          </p:cNvSpPr>
          <p:nvPr/>
        </p:nvSpPr>
        <p:spPr bwMode="white">
          <a:xfrm>
            <a:off x="7452320" y="6381749"/>
            <a:ext cx="947592" cy="230832"/>
          </a:xfrm>
          <a:prstGeom prst="rect">
            <a:avLst/>
          </a:prstGeom>
          <a:solidFill>
            <a:schemeClr val="bg1"/>
          </a:solidFill>
          <a:ln w="76200" algn="ctr">
            <a:noFill/>
            <a:miter lim="800000"/>
            <a:headEnd/>
            <a:tailEnd/>
          </a:ln>
          <a:effectLst/>
        </p:spPr>
        <p:txBody>
          <a:bodyPr wrap="square">
            <a:spAutoFit/>
          </a:bodyPr>
          <a:lstStyle/>
          <a:p>
            <a:pPr algn="r"/>
            <a:r>
              <a:rPr lang="en-US" sz="900" dirty="0" smtClean="0">
                <a:solidFill>
                  <a:schemeClr val="tx2"/>
                </a:solidFill>
                <a:latin typeface="Verdana" pitchFamily="34" charset="0"/>
                <a:cs typeface="Tahoma" pitchFamily="34" charset="0"/>
              </a:rPr>
              <a:t>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132284" y="817548"/>
            <a:ext cx="9036496" cy="523220"/>
          </a:xfrm>
        </p:spPr>
        <p:txBody>
          <a:bodyPr/>
          <a:lstStyle/>
          <a:p>
            <a:r>
              <a:rPr lang="en-US" sz="2800" dirty="0" smtClean="0">
                <a:solidFill>
                  <a:srgbClr val="498ACA"/>
                </a:solidFill>
              </a:rPr>
              <a:t>Mobile-broadband</a:t>
            </a:r>
            <a:r>
              <a:rPr lang="en-US" sz="2800" dirty="0">
                <a:solidFill>
                  <a:srgbClr val="498ACA"/>
                </a:solidFill>
              </a:rPr>
              <a:t>:</a:t>
            </a:r>
            <a:r>
              <a:rPr lang="en-US" sz="2800" dirty="0">
                <a:solidFill>
                  <a:schemeClr val="tx2"/>
                </a:solidFill>
              </a:rPr>
              <a:t> </a:t>
            </a:r>
            <a:r>
              <a:rPr lang="en-US" sz="2400" dirty="0"/>
              <a:t>more </a:t>
            </a:r>
            <a:r>
              <a:rPr lang="en-US" sz="2400" dirty="0" smtClean="0"/>
              <a:t>offers, lower prices</a:t>
            </a:r>
            <a:endParaRPr lang="en-US" sz="2400" dirty="0"/>
          </a:p>
        </p:txBody>
      </p:sp>
      <p:sp>
        <p:nvSpPr>
          <p:cNvPr id="4" name="Slide Number Placeholder 3"/>
          <p:cNvSpPr>
            <a:spLocks noGrp="1"/>
          </p:cNvSpPr>
          <p:nvPr>
            <p:ph type="sldNum" sz="quarter" idx="4294967295"/>
          </p:nvPr>
        </p:nvSpPr>
        <p:spPr>
          <a:xfrm>
            <a:off x="8388350" y="6381750"/>
            <a:ext cx="339725" cy="244475"/>
          </a:xfrm>
          <a:prstGeom prst="rect">
            <a:avLst/>
          </a:prstGeom>
        </p:spPr>
        <p:txBody>
          <a:bodyPr/>
          <a:lstStyle/>
          <a:p>
            <a:fld id="{584E61B1-8F82-4E5A-B98D-C9025903541F}" type="slidenum">
              <a:rPr lang="en-US"/>
              <a:pPr/>
              <a:t>14</a:t>
            </a:fld>
            <a:endParaRPr lang="en-US" dirty="0"/>
          </a:p>
        </p:txBody>
      </p:sp>
      <p:sp>
        <p:nvSpPr>
          <p:cNvPr id="6" name="Rectangle 5"/>
          <p:cNvSpPr/>
          <p:nvPr/>
        </p:nvSpPr>
        <p:spPr bwMode="auto">
          <a:xfrm>
            <a:off x="4710113" y="1702442"/>
            <a:ext cx="302441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a:solidFill>
                  <a:schemeClr val="tx2"/>
                </a:solidFill>
                <a:latin typeface="Verdana "/>
              </a:rPr>
              <a:t>Mobile-broadband </a:t>
            </a:r>
            <a:r>
              <a:rPr lang="en-US" sz="1400" dirty="0" smtClean="0">
                <a:solidFill>
                  <a:schemeClr val="tx2"/>
                </a:solidFill>
                <a:latin typeface="Verdana "/>
              </a:rPr>
              <a:t>prices</a:t>
            </a:r>
            <a:endParaRPr kumimoji="0" lang="en-US" sz="1400" b="0" i="0" u="none" strike="noStrike" cap="none" normalizeH="0" baseline="0" dirty="0" smtClean="0">
              <a:ln>
                <a:noFill/>
              </a:ln>
              <a:solidFill>
                <a:schemeClr val="tx2"/>
              </a:solidFill>
              <a:effectLst/>
              <a:latin typeface="Verdana "/>
            </a:endParaRPr>
          </a:p>
        </p:txBody>
      </p:sp>
      <p:sp>
        <p:nvSpPr>
          <p:cNvPr id="7" name="Text Box 6"/>
          <p:cNvSpPr txBox="1">
            <a:spLocks noChangeArrowheads="1"/>
          </p:cNvSpPr>
          <p:nvPr/>
        </p:nvSpPr>
        <p:spPr bwMode="white">
          <a:xfrm>
            <a:off x="4210227" y="6005078"/>
            <a:ext cx="1008609" cy="246221"/>
          </a:xfrm>
          <a:prstGeom prst="rect">
            <a:avLst/>
          </a:prstGeom>
          <a:solidFill>
            <a:schemeClr val="bg1"/>
          </a:solidFill>
          <a:ln w="76200" algn="ctr">
            <a:noFill/>
            <a:miter lim="800000"/>
            <a:headEnd/>
            <a:tailEnd/>
          </a:ln>
          <a:effectLst/>
        </p:spPr>
        <p:txBody>
          <a:bodyPr wrap="none">
            <a:spAutoFit/>
          </a:bodyPr>
          <a:lstStyle/>
          <a:p>
            <a:r>
              <a:rPr lang="en-US" sz="1000" dirty="0" smtClean="0">
                <a:solidFill>
                  <a:schemeClr val="tx2"/>
                </a:solidFill>
                <a:latin typeface="Verdana" pitchFamily="34" charset="0"/>
                <a:cs typeface="Tahoma" pitchFamily="34" charset="0"/>
              </a:rPr>
              <a:t>Source</a:t>
            </a:r>
            <a:r>
              <a:rPr lang="en-US" sz="1000" dirty="0">
                <a:solidFill>
                  <a:schemeClr val="tx2"/>
                </a:solidFill>
                <a:latin typeface="Verdana" pitchFamily="34" charset="0"/>
                <a:cs typeface="Tahoma" pitchFamily="34" charset="0"/>
              </a:rPr>
              <a:t>: </a:t>
            </a:r>
            <a:r>
              <a:rPr lang="en-US" sz="1000" dirty="0" smtClean="0">
                <a:solidFill>
                  <a:schemeClr val="tx2"/>
                </a:solidFill>
                <a:latin typeface="Verdana" pitchFamily="34" charset="0"/>
                <a:cs typeface="Tahoma" pitchFamily="34" charset="0"/>
              </a:rPr>
              <a:t>ITU.</a:t>
            </a:r>
            <a:endParaRPr lang="en-US" sz="1000" dirty="0">
              <a:solidFill>
                <a:schemeClr val="tx2"/>
              </a:solidFill>
              <a:latin typeface="Verdana" pitchFamily="34" charset="0"/>
              <a:cs typeface="Tahoma" pitchFamily="34" charset="0"/>
            </a:endParaRPr>
          </a:p>
        </p:txBody>
      </p:sp>
      <p:pic>
        <p:nvPicPr>
          <p:cNvPr id="8" name="Picture 7"/>
          <p:cNvPicPr>
            <a:picLocks noChangeAspect="1"/>
          </p:cNvPicPr>
          <p:nvPr/>
        </p:nvPicPr>
        <p:blipFill>
          <a:blip r:embed="rId3"/>
          <a:stretch>
            <a:fillRect/>
          </a:stretch>
        </p:blipFill>
        <p:spPr>
          <a:xfrm>
            <a:off x="467544" y="1709060"/>
            <a:ext cx="2346967" cy="4723345"/>
          </a:xfrm>
          <a:prstGeom prst="rect">
            <a:avLst/>
          </a:prstGeom>
        </p:spPr>
      </p:pic>
      <p:sp>
        <p:nvSpPr>
          <p:cNvPr id="12" name="Text Box 6"/>
          <p:cNvSpPr txBox="1">
            <a:spLocks noChangeArrowheads="1"/>
          </p:cNvSpPr>
          <p:nvPr/>
        </p:nvSpPr>
        <p:spPr bwMode="white">
          <a:xfrm>
            <a:off x="4211960" y="5451862"/>
            <a:ext cx="4346252" cy="553216"/>
          </a:xfrm>
          <a:prstGeom prst="rect">
            <a:avLst/>
          </a:prstGeom>
          <a:solidFill>
            <a:schemeClr val="bg1"/>
          </a:solidFill>
          <a:ln w="76200" algn="ctr">
            <a:noFill/>
            <a:miter lim="800000"/>
            <a:headEnd/>
            <a:tailEnd/>
          </a:ln>
          <a:effectLst/>
        </p:spPr>
        <p:txBody>
          <a:bodyPr wrap="square">
            <a:spAutoFit/>
          </a:bodyPr>
          <a:lstStyle/>
          <a:p>
            <a:r>
              <a:rPr lang="en-US" sz="1000" dirty="0" smtClean="0">
                <a:solidFill>
                  <a:schemeClr val="tx2"/>
                </a:solidFill>
                <a:latin typeface="Verdana" pitchFamily="34" charset="0"/>
                <a:cs typeface="Tahoma" pitchFamily="34" charset="0"/>
              </a:rPr>
              <a:t>Note</a:t>
            </a:r>
            <a:r>
              <a:rPr lang="en-US" sz="1000" dirty="0">
                <a:solidFill>
                  <a:schemeClr val="tx2"/>
                </a:solidFill>
                <a:latin typeface="Verdana" pitchFamily="34" charset="0"/>
                <a:cs typeface="Tahoma" pitchFamily="34" charset="0"/>
              </a:rPr>
              <a:t>: Simple averages. Based on 119 economies for which 2013 and 2014 data on mobile-broadband prices were available for the four types of data plan.</a:t>
            </a:r>
          </a:p>
        </p:txBody>
      </p:sp>
      <p:sp>
        <p:nvSpPr>
          <p:cNvPr id="13" name="Rectangle 12"/>
          <p:cNvSpPr/>
          <p:nvPr/>
        </p:nvSpPr>
        <p:spPr bwMode="auto">
          <a:xfrm>
            <a:off x="899592" y="1340768"/>
            <a:ext cx="2376264"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dirty="0">
                <a:solidFill>
                  <a:schemeClr val="tx2"/>
                </a:solidFill>
                <a:latin typeface="Verdana "/>
              </a:rPr>
              <a:t>Availability </a:t>
            </a:r>
            <a:r>
              <a:rPr lang="en-US" sz="1200" dirty="0" smtClean="0">
                <a:solidFill>
                  <a:schemeClr val="tx2"/>
                </a:solidFill>
                <a:latin typeface="Verdana "/>
              </a:rPr>
              <a:t>by </a:t>
            </a:r>
            <a:r>
              <a:rPr lang="en-US" sz="1200" dirty="0">
                <a:solidFill>
                  <a:schemeClr val="tx2"/>
                </a:solidFill>
                <a:latin typeface="Verdana "/>
              </a:rPr>
              <a:t>type of service</a:t>
            </a:r>
            <a:endParaRPr kumimoji="0" lang="en-US" sz="1200" b="0" i="0" u="none" strike="noStrike" cap="none" normalizeH="0" baseline="0" dirty="0" smtClean="0">
              <a:ln>
                <a:noFill/>
              </a:ln>
              <a:solidFill>
                <a:schemeClr val="tx2"/>
              </a:solidFill>
              <a:effectLst/>
              <a:latin typeface="Verdana "/>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341" y="2133035"/>
            <a:ext cx="5527667" cy="3372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660553" y="85952"/>
            <a:ext cx="8129415" cy="892552"/>
          </a:xfrm>
        </p:spPr>
        <p:txBody>
          <a:bodyPr/>
          <a:lstStyle/>
          <a:p>
            <a:r>
              <a:rPr lang="en-US" sz="2400" dirty="0"/>
              <a:t>While</a:t>
            </a:r>
            <a:r>
              <a:rPr lang="en-US" sz="2800" dirty="0"/>
              <a:t> </a:t>
            </a:r>
            <a:r>
              <a:rPr lang="en-US" sz="2400" dirty="0">
                <a:solidFill>
                  <a:srgbClr val="498ACA"/>
                </a:solidFill>
              </a:rPr>
              <a:t>fixed-broadband prices </a:t>
            </a:r>
            <a:r>
              <a:rPr lang="en-US" sz="2400" dirty="0"/>
              <a:t>fell throughout the world until 2013, they increased in 2014</a:t>
            </a:r>
          </a:p>
        </p:txBody>
      </p:sp>
      <p:sp>
        <p:nvSpPr>
          <p:cNvPr id="7" name="Content Placeholder 6"/>
          <p:cNvSpPr>
            <a:spLocks noGrp="1"/>
          </p:cNvSpPr>
          <p:nvPr>
            <p:ph sz="half" idx="1"/>
          </p:nvPr>
        </p:nvSpPr>
        <p:spPr>
          <a:xfrm>
            <a:off x="186836" y="1620502"/>
            <a:ext cx="4896544" cy="4400550"/>
          </a:xfrm>
        </p:spPr>
        <p:txBody>
          <a:bodyPr/>
          <a:lstStyle/>
          <a:p>
            <a:r>
              <a:rPr lang="en-US" sz="2000" dirty="0"/>
              <a:t>In more than half the countries </a:t>
            </a:r>
            <a:r>
              <a:rPr lang="en-US" sz="2000" dirty="0" smtClean="0"/>
              <a:t>prices stagnated or increased between 2013 and 2014…</a:t>
            </a:r>
          </a:p>
          <a:p>
            <a:endParaRPr lang="en-US" sz="500" dirty="0" smtClean="0"/>
          </a:p>
          <a:p>
            <a:endParaRPr lang="en-US" sz="500" dirty="0"/>
          </a:p>
          <a:p>
            <a:r>
              <a:rPr lang="en-US" sz="2000" dirty="0" smtClean="0"/>
              <a:t>…but entry-level </a:t>
            </a:r>
            <a:r>
              <a:rPr lang="en-US" sz="2000" dirty="0"/>
              <a:t>fixed broadband plans in some countries include better </a:t>
            </a:r>
            <a:r>
              <a:rPr lang="en-US" sz="2000" dirty="0" smtClean="0"/>
              <a:t>quality, </a:t>
            </a:r>
            <a:r>
              <a:rPr lang="en-US" sz="2000" dirty="0"/>
              <a:t>i.e. higher speeds or more data for </a:t>
            </a:r>
            <a:r>
              <a:rPr lang="en-US" sz="2000" dirty="0" smtClean="0"/>
              <a:t>money</a:t>
            </a:r>
          </a:p>
          <a:p>
            <a:endParaRPr lang="en-US" sz="500" dirty="0" smtClean="0"/>
          </a:p>
          <a:p>
            <a:endParaRPr lang="en-US" sz="500" dirty="0" smtClean="0"/>
          </a:p>
          <a:p>
            <a:r>
              <a:rPr lang="en-US" sz="2000" dirty="0"/>
              <a:t>In the LDCs, fixed-broadband services remain </a:t>
            </a:r>
            <a:r>
              <a:rPr lang="en-US" sz="2000" dirty="0" smtClean="0"/>
              <a:t>unaffordable</a:t>
            </a:r>
          </a:p>
          <a:p>
            <a:endParaRPr lang="en-US" sz="500" dirty="0" smtClean="0"/>
          </a:p>
          <a:p>
            <a:pPr lvl="1"/>
            <a:r>
              <a:rPr lang="en-US" sz="1600" dirty="0" smtClean="0"/>
              <a:t>Major constraint: International Internet bandwidth</a:t>
            </a:r>
          </a:p>
          <a:p>
            <a:pPr marL="457200" lvl="1" indent="0">
              <a:buNone/>
            </a:pPr>
            <a:endParaRPr lang="en-US" sz="1400" dirty="0" smtClean="0"/>
          </a:p>
          <a:p>
            <a:pPr marL="514350" indent="-514350">
              <a:buNone/>
            </a:pPr>
            <a:endParaRPr lang="en-US" sz="1800" dirty="0" smtClean="0"/>
          </a:p>
        </p:txBody>
      </p:sp>
      <p:sp>
        <p:nvSpPr>
          <p:cNvPr id="5" name="Slide Number Placeholder 3"/>
          <p:cNvSpPr>
            <a:spLocks noGrp="1"/>
          </p:cNvSpPr>
          <p:nvPr>
            <p:ph type="sldNum" sz="quarter" idx="4294967295"/>
          </p:nvPr>
        </p:nvSpPr>
        <p:spPr>
          <a:xfrm>
            <a:off x="8388350" y="6381750"/>
            <a:ext cx="339725" cy="244475"/>
          </a:xfrm>
          <a:prstGeom prst="rect">
            <a:avLst/>
          </a:prstGeom>
        </p:spPr>
        <p:txBody>
          <a:bodyPr/>
          <a:lstStyle/>
          <a:p>
            <a:fld id="{4C5F3BE7-A65F-48E2-9B73-776FF87C5302}" type="slidenum">
              <a:rPr lang="en-US"/>
              <a:pPr/>
              <a:t>15</a:t>
            </a:fld>
            <a:endParaRPr lang="en-US" dirty="0"/>
          </a:p>
        </p:txBody>
      </p:sp>
      <p:sp>
        <p:nvSpPr>
          <p:cNvPr id="8" name="Rectangle 7"/>
          <p:cNvSpPr/>
          <p:nvPr/>
        </p:nvSpPr>
        <p:spPr bwMode="auto">
          <a:xfrm>
            <a:off x="5286142" y="1045182"/>
            <a:ext cx="396044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200" dirty="0" err="1" smtClean="0">
                <a:solidFill>
                  <a:schemeClr val="tx2">
                    <a:lumMod val="60000"/>
                    <a:lumOff val="40000"/>
                  </a:schemeClr>
                </a:solidFill>
                <a:latin typeface="Verdana "/>
              </a:rPr>
              <a:t>Fixed-broadband</a:t>
            </a:r>
            <a:r>
              <a:rPr lang="fr-CH" sz="1200" dirty="0" smtClean="0">
                <a:solidFill>
                  <a:schemeClr val="tx2">
                    <a:lumMod val="60000"/>
                    <a:lumOff val="40000"/>
                  </a:schemeClr>
                </a:solidFill>
                <a:latin typeface="Verdana "/>
              </a:rPr>
              <a:t> </a:t>
            </a:r>
            <a:r>
              <a:rPr lang="fr-CH" sz="1200" dirty="0" err="1" smtClean="0">
                <a:solidFill>
                  <a:schemeClr val="tx2">
                    <a:lumMod val="60000"/>
                    <a:lumOff val="40000"/>
                  </a:schemeClr>
                </a:solidFill>
                <a:latin typeface="Verdana "/>
              </a:rPr>
              <a:t>prices</a:t>
            </a:r>
            <a:r>
              <a:rPr lang="fr-CH" sz="1200" dirty="0" smtClean="0">
                <a:solidFill>
                  <a:schemeClr val="tx2">
                    <a:lumMod val="60000"/>
                    <a:lumOff val="40000"/>
                  </a:schemeClr>
                </a:solidFill>
                <a:latin typeface="Verdana "/>
              </a:rPr>
              <a:t> as a % of GNI p.c.</a:t>
            </a:r>
            <a:endParaRPr kumimoji="0" lang="en-US" sz="1200" b="0" i="0" u="none" strike="noStrike" cap="none" normalizeH="0" baseline="0" dirty="0" smtClean="0">
              <a:ln>
                <a:noFill/>
              </a:ln>
              <a:solidFill>
                <a:schemeClr val="tx2">
                  <a:lumMod val="60000"/>
                  <a:lumOff val="40000"/>
                </a:schemeClr>
              </a:solidFill>
              <a:effectLst/>
              <a:latin typeface="Verdana "/>
            </a:endParaRPr>
          </a:p>
        </p:txBody>
      </p:sp>
      <p:sp>
        <p:nvSpPr>
          <p:cNvPr id="10" name="Rectangle 9"/>
          <p:cNvSpPr/>
          <p:nvPr/>
        </p:nvSpPr>
        <p:spPr bwMode="auto">
          <a:xfrm>
            <a:off x="5401156" y="3568749"/>
            <a:ext cx="4104456"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200" dirty="0" smtClean="0">
                <a:solidFill>
                  <a:schemeClr val="tx2">
                    <a:lumMod val="60000"/>
                    <a:lumOff val="40000"/>
                  </a:schemeClr>
                </a:solidFill>
                <a:latin typeface="Verdana "/>
              </a:rPr>
              <a:t>Most </a:t>
            </a:r>
            <a:r>
              <a:rPr lang="fr-CH" sz="1200" dirty="0" err="1" smtClean="0">
                <a:solidFill>
                  <a:schemeClr val="tx2">
                    <a:lumMod val="60000"/>
                    <a:lumOff val="40000"/>
                  </a:schemeClr>
                </a:solidFill>
                <a:latin typeface="Verdana "/>
              </a:rPr>
              <a:t>common</a:t>
            </a:r>
            <a:r>
              <a:rPr lang="fr-CH" sz="1200" dirty="0" smtClean="0">
                <a:solidFill>
                  <a:schemeClr val="tx2">
                    <a:lumMod val="60000"/>
                    <a:lumOff val="40000"/>
                  </a:schemeClr>
                </a:solidFill>
                <a:latin typeface="Verdana "/>
              </a:rPr>
              <a:t> entry-</a:t>
            </a:r>
            <a:r>
              <a:rPr lang="fr-CH" sz="1200" dirty="0" err="1" smtClean="0">
                <a:solidFill>
                  <a:schemeClr val="tx2">
                    <a:lumMod val="60000"/>
                    <a:lumOff val="40000"/>
                  </a:schemeClr>
                </a:solidFill>
                <a:latin typeface="Verdana "/>
              </a:rPr>
              <a:t>level</a:t>
            </a:r>
            <a:r>
              <a:rPr lang="fr-CH" sz="1200" dirty="0" smtClean="0">
                <a:solidFill>
                  <a:schemeClr val="tx2">
                    <a:lumMod val="60000"/>
                    <a:lumOff val="40000"/>
                  </a:schemeClr>
                </a:solidFill>
                <a:latin typeface="Verdana "/>
              </a:rPr>
              <a:t> </a:t>
            </a:r>
            <a:r>
              <a:rPr lang="fr-CH" sz="1200" dirty="0" err="1" smtClean="0">
                <a:solidFill>
                  <a:schemeClr val="tx2">
                    <a:lumMod val="60000"/>
                    <a:lumOff val="40000"/>
                  </a:schemeClr>
                </a:solidFill>
                <a:latin typeface="Verdana "/>
              </a:rPr>
              <a:t>fixed-broadband</a:t>
            </a:r>
            <a:r>
              <a:rPr lang="fr-CH" sz="1200" dirty="0" smtClean="0">
                <a:solidFill>
                  <a:schemeClr val="tx2">
                    <a:lumMod val="60000"/>
                    <a:lumOff val="40000"/>
                  </a:schemeClr>
                </a:solidFill>
                <a:latin typeface="Verdana "/>
              </a:rPr>
              <a:t> speed</a:t>
            </a:r>
            <a:endParaRPr kumimoji="0" lang="en-US" sz="1200" b="0" i="0" u="none" strike="noStrike" cap="none" normalizeH="0" baseline="0" dirty="0" smtClean="0">
              <a:ln>
                <a:noFill/>
              </a:ln>
              <a:solidFill>
                <a:schemeClr val="tx2">
                  <a:lumMod val="60000"/>
                  <a:lumOff val="40000"/>
                </a:schemeClr>
              </a:solidFill>
              <a:effectLst/>
              <a:latin typeface="Verdana "/>
            </a:endParaRPr>
          </a:p>
        </p:txBody>
      </p:sp>
      <p:sp>
        <p:nvSpPr>
          <p:cNvPr id="11" name="Text Box 6"/>
          <p:cNvSpPr txBox="1">
            <a:spLocks noChangeArrowheads="1"/>
          </p:cNvSpPr>
          <p:nvPr/>
        </p:nvSpPr>
        <p:spPr bwMode="white">
          <a:xfrm>
            <a:off x="7453384" y="6448417"/>
            <a:ext cx="947592" cy="230832"/>
          </a:xfrm>
          <a:prstGeom prst="rect">
            <a:avLst/>
          </a:prstGeom>
          <a:solidFill>
            <a:schemeClr val="bg1"/>
          </a:solidFill>
          <a:ln w="76200" algn="ctr">
            <a:noFill/>
            <a:miter lim="800000"/>
            <a:headEnd/>
            <a:tailEnd/>
          </a:ln>
          <a:effectLst/>
        </p:spPr>
        <p:txBody>
          <a:bodyPr wrap="square">
            <a:spAutoFit/>
          </a:bodyPr>
          <a:lstStyle/>
          <a:p>
            <a:pPr algn="r"/>
            <a:r>
              <a:rPr lang="en-US" sz="900" dirty="0" smtClean="0">
                <a:solidFill>
                  <a:schemeClr val="tx2"/>
                </a:solidFill>
                <a:latin typeface="Verdana" pitchFamily="34" charset="0"/>
                <a:cs typeface="Tahoma" pitchFamily="34" charset="0"/>
              </a:rPr>
              <a:t>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632" y="1440710"/>
            <a:ext cx="3794336" cy="216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142" y="4001745"/>
            <a:ext cx="3692137" cy="1935206"/>
          </a:xfrm>
          <a:prstGeom prst="rect">
            <a:avLst/>
          </a:prstGeom>
        </p:spPr>
      </p:pic>
    </p:spTree>
    <p:extLst>
      <p:ext uri="{BB962C8B-B14F-4D97-AF65-F5344CB8AC3E}">
        <p14:creationId xmlns:p14="http://schemas.microsoft.com/office/powerpoint/2010/main" val="322489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598660" y="412464"/>
            <a:ext cx="8129415" cy="461665"/>
          </a:xfrm>
        </p:spPr>
        <p:txBody>
          <a:bodyPr/>
          <a:lstStyle/>
          <a:p>
            <a:r>
              <a:rPr lang="en-US" sz="2400" dirty="0" smtClean="0">
                <a:solidFill>
                  <a:srgbClr val="498ACA"/>
                </a:solidFill>
              </a:rPr>
              <a:t>Fixed-broadband </a:t>
            </a:r>
            <a:r>
              <a:rPr lang="en-US" sz="2400" dirty="0">
                <a:solidFill>
                  <a:srgbClr val="498ACA"/>
                </a:solidFill>
              </a:rPr>
              <a:t>prices </a:t>
            </a:r>
            <a:r>
              <a:rPr lang="en-US" sz="2400" dirty="0" smtClean="0"/>
              <a:t>in Asia &amp; Pacific</a:t>
            </a:r>
            <a:endParaRPr lang="en-US" sz="2400" dirty="0"/>
          </a:p>
        </p:txBody>
      </p:sp>
      <p:sp>
        <p:nvSpPr>
          <p:cNvPr id="5" name="Slide Number Placeholder 3"/>
          <p:cNvSpPr>
            <a:spLocks noGrp="1"/>
          </p:cNvSpPr>
          <p:nvPr>
            <p:ph type="sldNum" sz="quarter" idx="4294967295"/>
          </p:nvPr>
        </p:nvSpPr>
        <p:spPr>
          <a:xfrm>
            <a:off x="8388350" y="6381750"/>
            <a:ext cx="339725" cy="244475"/>
          </a:xfrm>
          <a:prstGeom prst="rect">
            <a:avLst/>
          </a:prstGeom>
        </p:spPr>
        <p:txBody>
          <a:bodyPr/>
          <a:lstStyle/>
          <a:p>
            <a:fld id="{4C5F3BE7-A65F-48E2-9B73-776FF87C5302}" type="slidenum">
              <a:rPr lang="en-US"/>
              <a:pPr/>
              <a:t>16</a:t>
            </a:fld>
            <a:endParaRPr lang="en-US" dirty="0"/>
          </a:p>
        </p:txBody>
      </p:sp>
      <p:sp>
        <p:nvSpPr>
          <p:cNvPr id="8" name="Text Box 6"/>
          <p:cNvSpPr txBox="1">
            <a:spLocks noChangeArrowheads="1"/>
          </p:cNvSpPr>
          <p:nvPr/>
        </p:nvSpPr>
        <p:spPr bwMode="white">
          <a:xfrm>
            <a:off x="491962" y="6150917"/>
            <a:ext cx="947592" cy="230832"/>
          </a:xfrm>
          <a:prstGeom prst="rect">
            <a:avLst/>
          </a:prstGeom>
          <a:solidFill>
            <a:schemeClr val="bg1"/>
          </a:solidFill>
          <a:ln w="76200" algn="ctr">
            <a:noFill/>
            <a:miter lim="800000"/>
            <a:headEnd/>
            <a:tailEnd/>
          </a:ln>
          <a:effectLst/>
        </p:spPr>
        <p:txBody>
          <a:bodyPr wrap="square">
            <a:spAutoFit/>
          </a:bodyPr>
          <a:lstStyle/>
          <a:p>
            <a:pPr algn="r"/>
            <a:r>
              <a:rPr lang="en-US" sz="900" dirty="0" smtClean="0">
                <a:solidFill>
                  <a:schemeClr val="tx2"/>
                </a:solidFill>
                <a:latin typeface="Verdana" pitchFamily="34" charset="0"/>
                <a:cs typeface="Tahoma" pitchFamily="34" charset="0"/>
              </a:rPr>
              <a:t>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80" y="1471491"/>
            <a:ext cx="8532440" cy="4312896"/>
          </a:xfrm>
          <a:prstGeom prst="rect">
            <a:avLst/>
          </a:prstGeom>
        </p:spPr>
      </p:pic>
    </p:spTree>
    <p:extLst>
      <p:ext uri="{BB962C8B-B14F-4D97-AF65-F5344CB8AC3E}">
        <p14:creationId xmlns:p14="http://schemas.microsoft.com/office/powerpoint/2010/main" val="132559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90800" y="3372444"/>
            <a:ext cx="5866789" cy="387381"/>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83C63E4-F9BE-C24A-B4FF-309EB18BA564}" type="slidenum">
              <a:rPr lang="en-US" smtClean="0"/>
              <a:t>17</a:t>
            </a:fld>
            <a:endParaRPr lang="en-US" dirty="0"/>
          </a:p>
        </p:txBody>
      </p:sp>
      <p:sp>
        <p:nvSpPr>
          <p:cNvPr id="5" name="Title 4"/>
          <p:cNvSpPr>
            <a:spLocks noGrp="1"/>
          </p:cNvSpPr>
          <p:nvPr>
            <p:ph type="title"/>
          </p:nvPr>
        </p:nvSpPr>
        <p:spPr>
          <a:xfrm>
            <a:off x="209495" y="975382"/>
            <a:ext cx="2504364" cy="368949"/>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600" b="0" i="0" dirty="0" smtClean="0">
                <a:solidFill>
                  <a:schemeClr val="bg1"/>
                </a:solidFill>
                <a:latin typeface="Calibri" pitchFamily="34" charset="0"/>
              </a:rPr>
              <a:t>Initiative #1</a:t>
            </a:r>
            <a:endParaRPr lang="en-US" sz="1600" b="0" i="0" dirty="0">
              <a:solidFill>
                <a:schemeClr val="bg1"/>
              </a:solidFill>
              <a:latin typeface="Calibri" pitchFamily="34" charset="0"/>
            </a:endParaRPr>
          </a:p>
        </p:txBody>
      </p:sp>
      <p:sp>
        <p:nvSpPr>
          <p:cNvPr id="15" name="Rectangle 14"/>
          <p:cNvSpPr/>
          <p:nvPr/>
        </p:nvSpPr>
        <p:spPr>
          <a:xfrm>
            <a:off x="206334" y="1318734"/>
            <a:ext cx="8554915" cy="830997"/>
          </a:xfrm>
          <a:prstGeom prst="rect">
            <a:avLst/>
          </a:prstGeom>
        </p:spPr>
        <p:txBody>
          <a:bodyPr wrap="square">
            <a:spAutoFit/>
          </a:bodyPr>
          <a:lstStyle/>
          <a:p>
            <a:r>
              <a:rPr lang="en-US" sz="1600" dirty="0"/>
              <a:t>Objective : To provide special assistance to least developed countries (LDCs), small island developing States (SIDS), including Pacific island countries, and landlocked developing countries (LLDCs) in order to meet their priority ICT requirements</a:t>
            </a:r>
          </a:p>
        </p:txBody>
      </p:sp>
      <p:sp>
        <p:nvSpPr>
          <p:cNvPr id="17" name="Title 4"/>
          <p:cNvSpPr txBox="1">
            <a:spLocks/>
          </p:cNvSpPr>
          <p:nvPr/>
        </p:nvSpPr>
        <p:spPr>
          <a:xfrm>
            <a:off x="209495" y="2164412"/>
            <a:ext cx="2504364" cy="411741"/>
          </a:xfrm>
          <a:prstGeom prst="rect">
            <a:avLst/>
          </a:prstGeom>
          <a:ln w="22225" cap="flat" cmpd="sng" algn="ctr">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600" b="0" dirty="0" smtClean="0">
                <a:solidFill>
                  <a:schemeClr val="bg1"/>
                </a:solidFill>
                <a:latin typeface="Calibri" pitchFamily="34" charset="0"/>
              </a:rPr>
              <a:t>Initiative #2</a:t>
            </a:r>
            <a:endParaRPr lang="en-US" sz="1600" b="0" dirty="0">
              <a:solidFill>
                <a:schemeClr val="bg1"/>
              </a:solidFill>
              <a:latin typeface="Calibri" pitchFamily="34" charset="0"/>
            </a:endParaRPr>
          </a:p>
        </p:txBody>
      </p:sp>
      <p:sp>
        <p:nvSpPr>
          <p:cNvPr id="18" name="Title 4"/>
          <p:cNvSpPr txBox="1">
            <a:spLocks/>
          </p:cNvSpPr>
          <p:nvPr/>
        </p:nvSpPr>
        <p:spPr>
          <a:xfrm>
            <a:off x="206334" y="3369306"/>
            <a:ext cx="2504364" cy="397477"/>
          </a:xfrm>
          <a:prstGeom prst="rect">
            <a:avLst/>
          </a:prstGeom>
          <a:ln w="22225" cap="flat" cmpd="sng" algn="ctr">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600" b="0" dirty="0" smtClean="0">
                <a:solidFill>
                  <a:schemeClr val="bg1"/>
                </a:solidFill>
                <a:latin typeface="Calibri" pitchFamily="34" charset="0"/>
              </a:rPr>
              <a:t>Initiative #3</a:t>
            </a:r>
            <a:endParaRPr lang="en-US" sz="1600" b="0" dirty="0">
              <a:solidFill>
                <a:schemeClr val="bg1"/>
              </a:solidFill>
              <a:latin typeface="Calibri" pitchFamily="34" charset="0"/>
            </a:endParaRPr>
          </a:p>
        </p:txBody>
      </p:sp>
      <p:sp>
        <p:nvSpPr>
          <p:cNvPr id="19" name="Title 4"/>
          <p:cNvSpPr txBox="1">
            <a:spLocks/>
          </p:cNvSpPr>
          <p:nvPr/>
        </p:nvSpPr>
        <p:spPr>
          <a:xfrm>
            <a:off x="206334" y="4457834"/>
            <a:ext cx="2504364" cy="388645"/>
          </a:xfrm>
          <a:prstGeom prst="rect">
            <a:avLst/>
          </a:prstGeom>
          <a:ln w="22225" cap="flat" cmpd="sng" algn="ctr">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600" b="0" dirty="0" smtClean="0">
                <a:solidFill>
                  <a:schemeClr val="bg1"/>
                </a:solidFill>
                <a:latin typeface="Calibri" pitchFamily="34" charset="0"/>
              </a:rPr>
              <a:t>Initiative #4</a:t>
            </a:r>
            <a:endParaRPr lang="en-US" sz="1600" b="0" dirty="0">
              <a:solidFill>
                <a:schemeClr val="bg1"/>
              </a:solidFill>
              <a:latin typeface="Calibri" pitchFamily="34" charset="0"/>
            </a:endParaRPr>
          </a:p>
        </p:txBody>
      </p:sp>
      <p:sp>
        <p:nvSpPr>
          <p:cNvPr id="20" name="Rectangle 19"/>
          <p:cNvSpPr/>
          <p:nvPr/>
        </p:nvSpPr>
        <p:spPr>
          <a:xfrm>
            <a:off x="174971" y="2557065"/>
            <a:ext cx="8554915" cy="830997"/>
          </a:xfrm>
          <a:prstGeom prst="rect">
            <a:avLst/>
          </a:prstGeom>
        </p:spPr>
        <p:txBody>
          <a:bodyPr wrap="square">
            <a:spAutoFit/>
          </a:bodyPr>
          <a:lstStyle/>
          <a:p>
            <a:r>
              <a:rPr lang="en-US" sz="1600" dirty="0"/>
              <a:t>Objective : To provide assistance to Member States at all phases of disaster management, i.e. disaster preparedness including early warning, disaster response/relief and rehabilitation of telecommunication networks. </a:t>
            </a:r>
          </a:p>
        </p:txBody>
      </p:sp>
      <p:sp>
        <p:nvSpPr>
          <p:cNvPr id="21" name="Title 10"/>
          <p:cNvSpPr txBox="1">
            <a:spLocks/>
          </p:cNvSpPr>
          <p:nvPr/>
        </p:nvSpPr>
        <p:spPr>
          <a:xfrm>
            <a:off x="206334" y="3790989"/>
            <a:ext cx="8229600" cy="648124"/>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en-US" sz="1800" dirty="0" smtClean="0"/>
              <a:t/>
            </a:r>
            <a:br>
              <a:rPr lang="en-US" sz="1800" dirty="0" smtClean="0"/>
            </a:br>
            <a:r>
              <a:rPr lang="en-US" sz="1800" dirty="0" smtClean="0"/>
              <a:t/>
            </a:r>
            <a:br>
              <a:rPr lang="en-US" sz="1800" dirty="0" smtClean="0"/>
            </a:br>
            <a:r>
              <a:rPr lang="en-US" sz="6400" b="0" dirty="0" smtClean="0">
                <a:solidFill>
                  <a:schemeClr val="tx1"/>
                </a:solidFill>
              </a:rPr>
              <a:t>Objective To assist ITU Member States in utilizing new technologies and address human and technical capacity challenges related to issues such as those identified in the expected results, among others</a:t>
            </a:r>
            <a:r>
              <a:rPr lang="en-US" sz="1800" b="0" dirty="0" smtClean="0">
                <a:solidFill>
                  <a:schemeClr val="tx1"/>
                </a:solidFill>
              </a:rPr>
              <a:t>.</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2" name="Title 4"/>
          <p:cNvSpPr txBox="1">
            <a:spLocks/>
          </p:cNvSpPr>
          <p:nvPr/>
        </p:nvSpPr>
        <p:spPr>
          <a:xfrm>
            <a:off x="206334" y="5671470"/>
            <a:ext cx="2504364" cy="331439"/>
          </a:xfrm>
          <a:prstGeom prst="rect">
            <a:avLst/>
          </a:prstGeom>
          <a:ln w="22225" cap="flat" cmpd="sng" algn="ctr">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600" b="0" dirty="0" smtClean="0">
                <a:solidFill>
                  <a:schemeClr val="bg1"/>
                </a:solidFill>
                <a:latin typeface="Calibri" pitchFamily="34" charset="0"/>
              </a:rPr>
              <a:t>Initiative #5</a:t>
            </a:r>
            <a:endParaRPr lang="en-US" sz="1600" b="0" dirty="0">
              <a:solidFill>
                <a:schemeClr val="bg1"/>
              </a:solidFill>
              <a:latin typeface="Calibri" pitchFamily="34" charset="0"/>
            </a:endParaRPr>
          </a:p>
        </p:txBody>
      </p:sp>
      <p:sp>
        <p:nvSpPr>
          <p:cNvPr id="2" name="Rectangle 1"/>
          <p:cNvSpPr/>
          <p:nvPr/>
        </p:nvSpPr>
        <p:spPr>
          <a:xfrm>
            <a:off x="174971" y="4857597"/>
            <a:ext cx="8794057" cy="830997"/>
          </a:xfrm>
          <a:prstGeom prst="rect">
            <a:avLst/>
          </a:prstGeom>
        </p:spPr>
        <p:txBody>
          <a:bodyPr wrap="square">
            <a:spAutoFit/>
          </a:bodyPr>
          <a:lstStyle/>
          <a:p>
            <a:r>
              <a:rPr lang="en-US" sz="1600" dirty="0"/>
              <a:t>Objective : To assist Member States in the development of broadband access in urban and rural areas and to support system construction to resolve social issues leveraging the benefits of </a:t>
            </a:r>
            <a:endParaRPr lang="en-US" sz="1600" dirty="0" smtClean="0"/>
          </a:p>
          <a:p>
            <a:r>
              <a:rPr lang="en-US" sz="1600" dirty="0" smtClean="0"/>
              <a:t>telecommunication/ICT </a:t>
            </a:r>
            <a:r>
              <a:rPr lang="en-US" sz="1600" dirty="0"/>
              <a:t>applications.</a:t>
            </a:r>
          </a:p>
        </p:txBody>
      </p:sp>
      <p:sp>
        <p:nvSpPr>
          <p:cNvPr id="3" name="TextBox 2"/>
          <p:cNvSpPr txBox="1"/>
          <p:nvPr/>
        </p:nvSpPr>
        <p:spPr>
          <a:xfrm>
            <a:off x="2771050" y="3396857"/>
            <a:ext cx="5866789" cy="338554"/>
          </a:xfrm>
          <a:prstGeom prst="rect">
            <a:avLst/>
          </a:prstGeom>
          <a:noFill/>
        </p:spPr>
        <p:txBody>
          <a:bodyPr wrap="square" rtlCol="0">
            <a:spAutoFit/>
          </a:bodyPr>
          <a:lstStyle/>
          <a:p>
            <a:r>
              <a:rPr lang="en-US" sz="1600" dirty="0" smtClean="0"/>
              <a:t>Harnessing the benefits of new technology </a:t>
            </a:r>
            <a:endParaRPr lang="en-US" sz="1600" dirty="0"/>
          </a:p>
        </p:txBody>
      </p:sp>
      <p:sp>
        <p:nvSpPr>
          <p:cNvPr id="8" name="Rounded Rectangle 7"/>
          <p:cNvSpPr/>
          <p:nvPr/>
        </p:nvSpPr>
        <p:spPr>
          <a:xfrm>
            <a:off x="2788178" y="2149731"/>
            <a:ext cx="5799404" cy="411741"/>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788178" y="2207198"/>
            <a:ext cx="5273419" cy="338554"/>
          </a:xfrm>
          <a:prstGeom prst="rect">
            <a:avLst/>
          </a:prstGeom>
          <a:noFill/>
        </p:spPr>
        <p:txBody>
          <a:bodyPr wrap="square" rtlCol="0">
            <a:spAutoFit/>
          </a:bodyPr>
          <a:lstStyle/>
          <a:p>
            <a:r>
              <a:rPr lang="en-US" sz="1600" dirty="0" smtClean="0"/>
              <a:t>Emergency Telecommunications</a:t>
            </a:r>
            <a:endParaRPr lang="en-US" sz="1600" dirty="0"/>
          </a:p>
        </p:txBody>
      </p:sp>
      <p:sp>
        <p:nvSpPr>
          <p:cNvPr id="10" name="Rounded Rectangle 9"/>
          <p:cNvSpPr/>
          <p:nvPr/>
        </p:nvSpPr>
        <p:spPr>
          <a:xfrm>
            <a:off x="2771050" y="4446392"/>
            <a:ext cx="5799404" cy="388645"/>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90800" y="4470631"/>
            <a:ext cx="5866789" cy="338554"/>
          </a:xfrm>
          <a:prstGeom prst="rect">
            <a:avLst/>
          </a:prstGeom>
          <a:noFill/>
        </p:spPr>
        <p:txBody>
          <a:bodyPr wrap="square" rtlCol="0">
            <a:spAutoFit/>
          </a:bodyPr>
          <a:lstStyle/>
          <a:p>
            <a:r>
              <a:rPr lang="en-US" sz="1600" dirty="0" smtClean="0"/>
              <a:t>Development of Broadband Access and Adoption of Broadband</a:t>
            </a:r>
            <a:endParaRPr lang="en-US" sz="1600" dirty="0"/>
          </a:p>
        </p:txBody>
      </p:sp>
      <p:sp>
        <p:nvSpPr>
          <p:cNvPr id="13" name="Rounded Rectangle 12"/>
          <p:cNvSpPr/>
          <p:nvPr/>
        </p:nvSpPr>
        <p:spPr>
          <a:xfrm>
            <a:off x="2790800" y="913602"/>
            <a:ext cx="5799404" cy="43072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767259" y="822448"/>
            <a:ext cx="5841242" cy="584775"/>
          </a:xfrm>
          <a:prstGeom prst="rect">
            <a:avLst/>
          </a:prstGeom>
          <a:noFill/>
        </p:spPr>
        <p:txBody>
          <a:bodyPr wrap="square" rtlCol="0">
            <a:spAutoFit/>
          </a:bodyPr>
          <a:lstStyle/>
          <a:p>
            <a:r>
              <a:rPr lang="en-US" sz="1600" dirty="0"/>
              <a:t>Special consideration for least developed countries</a:t>
            </a:r>
            <a:r>
              <a:rPr lang="en-US" sz="1600" dirty="0" smtClean="0"/>
              <a:t>,  </a:t>
            </a:r>
            <a:r>
              <a:rPr lang="en-US" sz="1600" dirty="0"/>
              <a:t>small island </a:t>
            </a:r>
            <a:r>
              <a:rPr lang="en-US" sz="1600" dirty="0" smtClean="0"/>
              <a:t>dev </a:t>
            </a:r>
            <a:r>
              <a:rPr lang="en-US" sz="1600" dirty="0"/>
              <a:t>states, </a:t>
            </a:r>
            <a:r>
              <a:rPr lang="en-US" sz="1600" dirty="0" err="1" smtClean="0"/>
              <a:t>incl</a:t>
            </a:r>
            <a:r>
              <a:rPr lang="en-US" sz="1600" dirty="0" smtClean="0"/>
              <a:t> Pacific </a:t>
            </a:r>
            <a:r>
              <a:rPr lang="en-US" sz="1600" dirty="0"/>
              <a:t>island countries, </a:t>
            </a:r>
            <a:r>
              <a:rPr lang="en-US" sz="1600" dirty="0" smtClean="0"/>
              <a:t>and </a:t>
            </a:r>
            <a:r>
              <a:rPr lang="en-US" sz="1600" dirty="0"/>
              <a:t>landlocked </a:t>
            </a:r>
            <a:r>
              <a:rPr lang="en-US" sz="1600" dirty="0" smtClean="0"/>
              <a:t>dev countries</a:t>
            </a:r>
            <a:endParaRPr lang="en-US" sz="1600" dirty="0"/>
          </a:p>
        </p:txBody>
      </p:sp>
      <p:sp>
        <p:nvSpPr>
          <p:cNvPr id="23" name="Rounded Rectangle 22"/>
          <p:cNvSpPr/>
          <p:nvPr/>
        </p:nvSpPr>
        <p:spPr>
          <a:xfrm>
            <a:off x="2768289" y="5657153"/>
            <a:ext cx="5804926" cy="318291"/>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768289" y="5664312"/>
            <a:ext cx="5214727" cy="338554"/>
          </a:xfrm>
          <a:prstGeom prst="rect">
            <a:avLst/>
          </a:prstGeom>
          <a:noFill/>
        </p:spPr>
        <p:txBody>
          <a:bodyPr wrap="square" rtlCol="0">
            <a:spAutoFit/>
          </a:bodyPr>
          <a:lstStyle/>
          <a:p>
            <a:r>
              <a:rPr lang="en-US" sz="1600" dirty="0" smtClean="0"/>
              <a:t>Policy &amp; Regulation</a:t>
            </a:r>
            <a:endParaRPr lang="en-US" sz="1600" dirty="0"/>
          </a:p>
        </p:txBody>
      </p:sp>
      <p:sp>
        <p:nvSpPr>
          <p:cNvPr id="25" name="Rectangle 24"/>
          <p:cNvSpPr/>
          <p:nvPr/>
        </p:nvSpPr>
        <p:spPr>
          <a:xfrm>
            <a:off x="105554" y="5995707"/>
            <a:ext cx="8387971" cy="584775"/>
          </a:xfrm>
          <a:prstGeom prst="rect">
            <a:avLst/>
          </a:prstGeom>
        </p:spPr>
        <p:txBody>
          <a:bodyPr wrap="square">
            <a:spAutoFit/>
          </a:bodyPr>
          <a:lstStyle/>
          <a:p>
            <a:r>
              <a:rPr lang="en-US" sz="1600" dirty="0"/>
              <a:t>Objective : To assist Member States in developing appropriate policy and regulatory frameworks, enhancing skills, increasing information sharing and strengthening regulatory cooperation.</a:t>
            </a:r>
          </a:p>
        </p:txBody>
      </p:sp>
      <p:sp>
        <p:nvSpPr>
          <p:cNvPr id="22" name="TextBox 21"/>
          <p:cNvSpPr txBox="1"/>
          <p:nvPr/>
        </p:nvSpPr>
        <p:spPr>
          <a:xfrm>
            <a:off x="209495" y="217959"/>
            <a:ext cx="8969029" cy="584775"/>
          </a:xfrm>
          <a:prstGeom prst="rect">
            <a:avLst/>
          </a:prstGeom>
          <a:noFill/>
        </p:spPr>
        <p:txBody>
          <a:bodyPr wrap="square" rtlCol="0">
            <a:spAutoFit/>
          </a:bodyPr>
          <a:lstStyle/>
          <a:p>
            <a:r>
              <a:rPr lang="en-US" sz="3200" dirty="0" smtClean="0">
                <a:solidFill>
                  <a:schemeClr val="accent5">
                    <a:lumMod val="75000"/>
                  </a:schemeClr>
                </a:solidFill>
              </a:rPr>
              <a:t>Recalling the Objectives of the Regional Initiatives</a:t>
            </a:r>
            <a:endParaRPr lang="en-US" sz="3200" dirty="0">
              <a:solidFill>
                <a:schemeClr val="accent5">
                  <a:lumMod val="75000"/>
                </a:schemeClr>
              </a:solidFill>
            </a:endParaRPr>
          </a:p>
        </p:txBody>
      </p:sp>
    </p:spTree>
    <p:extLst>
      <p:ext uri="{BB962C8B-B14F-4D97-AF65-F5344CB8AC3E}">
        <p14:creationId xmlns:p14="http://schemas.microsoft.com/office/powerpoint/2010/main" val="16295442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74"/>
            <a:ext cx="8229600" cy="1143000"/>
          </a:xfrm>
        </p:spPr>
        <p:txBody>
          <a:bodyPr>
            <a:normAutofit fontScale="90000"/>
          </a:bodyPr>
          <a:lstStyle/>
          <a:p>
            <a:r>
              <a:rPr lang="en-US" dirty="0" smtClean="0"/>
              <a:t>Transitioning between Action Plans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7673953"/>
              </p:ext>
            </p:extLst>
          </p:nvPr>
        </p:nvGraphicFramePr>
        <p:xfrm>
          <a:off x="573205" y="1617047"/>
          <a:ext cx="8229600" cy="434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83C63E4-F9BE-C24A-B4FF-309EB18BA564}" type="slidenum">
              <a:rPr lang="en-US" smtClean="0"/>
              <a:t>18</a:t>
            </a:fld>
            <a:endParaRPr lang="en-US"/>
          </a:p>
        </p:txBody>
      </p:sp>
      <p:sp>
        <p:nvSpPr>
          <p:cNvPr id="6" name="TextBox 5"/>
          <p:cNvSpPr txBox="1"/>
          <p:nvPr/>
        </p:nvSpPr>
        <p:spPr>
          <a:xfrm>
            <a:off x="798394" y="4494174"/>
            <a:ext cx="2019868" cy="400110"/>
          </a:xfrm>
          <a:prstGeom prst="rect">
            <a:avLst/>
          </a:prstGeom>
          <a:noFill/>
        </p:spPr>
        <p:txBody>
          <a:bodyPr wrap="square" rtlCol="0">
            <a:spAutoFit/>
          </a:bodyPr>
          <a:lstStyle/>
          <a:p>
            <a:r>
              <a:rPr lang="en-US" sz="2000" dirty="0" smtClean="0">
                <a:solidFill>
                  <a:schemeClr val="accent5">
                    <a:lumMod val="75000"/>
                  </a:schemeClr>
                </a:solidFill>
                <a:latin typeface="Arial Narrow" panose="020B0606020202030204" pitchFamily="34" charset="0"/>
              </a:rPr>
              <a:t>2010-2014</a:t>
            </a:r>
            <a:endParaRPr lang="en-US" sz="2000" dirty="0">
              <a:solidFill>
                <a:schemeClr val="accent5">
                  <a:lumMod val="75000"/>
                </a:schemeClr>
              </a:solidFill>
              <a:latin typeface="Arial Narrow" panose="020B0606020202030204" pitchFamily="34" charset="0"/>
            </a:endParaRPr>
          </a:p>
        </p:txBody>
      </p:sp>
      <p:sp>
        <p:nvSpPr>
          <p:cNvPr id="7" name="TextBox 6"/>
          <p:cNvSpPr txBox="1"/>
          <p:nvPr/>
        </p:nvSpPr>
        <p:spPr>
          <a:xfrm>
            <a:off x="1856095" y="3167389"/>
            <a:ext cx="1924334" cy="461665"/>
          </a:xfrm>
          <a:prstGeom prst="rect">
            <a:avLst/>
          </a:prstGeom>
          <a:noFill/>
        </p:spPr>
        <p:txBody>
          <a:bodyPr wrap="square" rtlCol="0">
            <a:spAutoFit/>
          </a:bodyPr>
          <a:lstStyle/>
          <a:p>
            <a:r>
              <a:rPr lang="en-US" sz="2400" dirty="0" smtClean="0">
                <a:solidFill>
                  <a:schemeClr val="accent5">
                    <a:lumMod val="75000"/>
                  </a:schemeClr>
                </a:solidFill>
                <a:latin typeface="Arial Narrow" panose="020B0606020202030204" pitchFamily="34" charset="0"/>
              </a:rPr>
              <a:t>2015-2017</a:t>
            </a:r>
            <a:endParaRPr lang="en-US" sz="1600" dirty="0">
              <a:solidFill>
                <a:schemeClr val="accent5">
                  <a:lumMod val="75000"/>
                </a:schemeClr>
              </a:solidFill>
              <a:latin typeface="Arial Narrow" panose="020B0606020202030204" pitchFamily="34" charset="0"/>
            </a:endParaRPr>
          </a:p>
        </p:txBody>
      </p:sp>
      <p:sp>
        <p:nvSpPr>
          <p:cNvPr id="8" name="TextBox 7"/>
          <p:cNvSpPr txBox="1"/>
          <p:nvPr/>
        </p:nvSpPr>
        <p:spPr>
          <a:xfrm>
            <a:off x="4111386" y="2176836"/>
            <a:ext cx="2033517" cy="523220"/>
          </a:xfrm>
          <a:prstGeom prst="rect">
            <a:avLst/>
          </a:prstGeom>
          <a:noFill/>
        </p:spPr>
        <p:txBody>
          <a:bodyPr wrap="square" rtlCol="0">
            <a:spAutoFit/>
          </a:bodyPr>
          <a:lstStyle/>
          <a:p>
            <a:r>
              <a:rPr lang="en-US" sz="2800" dirty="0" smtClean="0">
                <a:solidFill>
                  <a:schemeClr val="accent5">
                    <a:lumMod val="75000"/>
                  </a:schemeClr>
                </a:solidFill>
                <a:latin typeface="Arial Narrow" panose="020B0606020202030204" pitchFamily="34" charset="0"/>
              </a:rPr>
              <a:t>2018-2021</a:t>
            </a:r>
            <a:endParaRPr lang="en-US" dirty="0">
              <a:solidFill>
                <a:schemeClr val="accent5">
                  <a:lumMod val="75000"/>
                </a:schemeClr>
              </a:solidFill>
              <a:latin typeface="Arial Narrow" panose="020B0606020202030204" pitchFamily="34" charset="0"/>
            </a:endParaRPr>
          </a:p>
        </p:txBody>
      </p:sp>
    </p:spTree>
    <p:extLst>
      <p:ext uri="{BB962C8B-B14F-4D97-AF65-F5344CB8AC3E}">
        <p14:creationId xmlns:p14="http://schemas.microsoft.com/office/powerpoint/2010/main" val="3011451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825" y="230832"/>
            <a:ext cx="8401050" cy="646331"/>
          </a:xfrm>
          <a:prstGeom prst="rect">
            <a:avLst/>
          </a:prstGeom>
          <a:noFill/>
        </p:spPr>
        <p:txBody>
          <a:bodyPr wrap="square" rtlCol="0">
            <a:spAutoFit/>
          </a:bodyPr>
          <a:lstStyle/>
          <a:p>
            <a:r>
              <a:rPr lang="en-US" sz="3600" dirty="0" smtClean="0">
                <a:solidFill>
                  <a:srgbClr val="0070C0"/>
                </a:solidFill>
              </a:rPr>
              <a:t>Goals for a Sustainable Future : The SDGs</a:t>
            </a:r>
            <a:endParaRPr lang="en-US" sz="3600" dirty="0">
              <a:solidFill>
                <a:srgbClr val="0070C0"/>
              </a:solidFill>
            </a:endParaRPr>
          </a:p>
        </p:txBody>
      </p:sp>
      <p:pic>
        <p:nvPicPr>
          <p:cNvPr id="5" name="Picture 4"/>
          <p:cNvPicPr>
            <a:picLocks noChangeAspect="1"/>
          </p:cNvPicPr>
          <p:nvPr/>
        </p:nvPicPr>
        <p:blipFill>
          <a:blip r:embed="rId3"/>
          <a:stretch>
            <a:fillRect/>
          </a:stretch>
        </p:blipFill>
        <p:spPr>
          <a:xfrm>
            <a:off x="499538" y="1316115"/>
            <a:ext cx="1190625" cy="1190625"/>
          </a:xfrm>
          <a:prstGeom prst="rect">
            <a:avLst/>
          </a:prstGeom>
        </p:spPr>
      </p:pic>
      <p:pic>
        <p:nvPicPr>
          <p:cNvPr id="6" name="Picture 5"/>
          <p:cNvPicPr>
            <a:picLocks noChangeAspect="1"/>
          </p:cNvPicPr>
          <p:nvPr/>
        </p:nvPicPr>
        <p:blipFill>
          <a:blip r:embed="rId4"/>
          <a:stretch>
            <a:fillRect/>
          </a:stretch>
        </p:blipFill>
        <p:spPr>
          <a:xfrm>
            <a:off x="1815054" y="1316115"/>
            <a:ext cx="1190625" cy="1190625"/>
          </a:xfrm>
          <a:prstGeom prst="rect">
            <a:avLst/>
          </a:prstGeom>
        </p:spPr>
      </p:pic>
      <p:pic>
        <p:nvPicPr>
          <p:cNvPr id="7" name="Picture 6"/>
          <p:cNvPicPr>
            <a:picLocks noChangeAspect="1"/>
          </p:cNvPicPr>
          <p:nvPr/>
        </p:nvPicPr>
        <p:blipFill>
          <a:blip r:embed="rId5"/>
          <a:stretch>
            <a:fillRect/>
          </a:stretch>
        </p:blipFill>
        <p:spPr>
          <a:xfrm>
            <a:off x="3130566" y="1316115"/>
            <a:ext cx="1190625" cy="1190625"/>
          </a:xfrm>
          <a:prstGeom prst="rect">
            <a:avLst/>
          </a:prstGeom>
        </p:spPr>
      </p:pic>
      <p:pic>
        <p:nvPicPr>
          <p:cNvPr id="8" name="Picture 7"/>
          <p:cNvPicPr>
            <a:picLocks noChangeAspect="1"/>
          </p:cNvPicPr>
          <p:nvPr/>
        </p:nvPicPr>
        <p:blipFill>
          <a:blip r:embed="rId6"/>
          <a:stretch>
            <a:fillRect/>
          </a:stretch>
        </p:blipFill>
        <p:spPr>
          <a:xfrm>
            <a:off x="4446078" y="1319226"/>
            <a:ext cx="1190625" cy="1190625"/>
          </a:xfrm>
          <a:prstGeom prst="rect">
            <a:avLst/>
          </a:prstGeom>
        </p:spPr>
      </p:pic>
      <p:pic>
        <p:nvPicPr>
          <p:cNvPr id="9" name="Picture 8"/>
          <p:cNvPicPr>
            <a:picLocks noChangeAspect="1"/>
          </p:cNvPicPr>
          <p:nvPr/>
        </p:nvPicPr>
        <p:blipFill>
          <a:blip r:embed="rId7"/>
          <a:stretch>
            <a:fillRect/>
          </a:stretch>
        </p:blipFill>
        <p:spPr>
          <a:xfrm>
            <a:off x="5766885" y="1319225"/>
            <a:ext cx="1190625" cy="1190625"/>
          </a:xfrm>
          <a:prstGeom prst="rect">
            <a:avLst/>
          </a:prstGeom>
        </p:spPr>
      </p:pic>
      <p:pic>
        <p:nvPicPr>
          <p:cNvPr id="10" name="Picture 9"/>
          <p:cNvPicPr>
            <a:picLocks noChangeAspect="1"/>
          </p:cNvPicPr>
          <p:nvPr/>
        </p:nvPicPr>
        <p:blipFill>
          <a:blip r:embed="rId8"/>
          <a:stretch>
            <a:fillRect/>
          </a:stretch>
        </p:blipFill>
        <p:spPr>
          <a:xfrm>
            <a:off x="7077102" y="1319226"/>
            <a:ext cx="1190625" cy="1190625"/>
          </a:xfrm>
          <a:prstGeom prst="rect">
            <a:avLst/>
          </a:prstGeom>
        </p:spPr>
      </p:pic>
      <p:pic>
        <p:nvPicPr>
          <p:cNvPr id="11" name="Picture 10"/>
          <p:cNvPicPr>
            <a:picLocks noChangeAspect="1"/>
          </p:cNvPicPr>
          <p:nvPr/>
        </p:nvPicPr>
        <p:blipFill>
          <a:blip r:embed="rId9"/>
          <a:stretch>
            <a:fillRect/>
          </a:stretch>
        </p:blipFill>
        <p:spPr>
          <a:xfrm>
            <a:off x="499539" y="2723022"/>
            <a:ext cx="1190625" cy="1190625"/>
          </a:xfrm>
          <a:prstGeom prst="rect">
            <a:avLst/>
          </a:prstGeom>
        </p:spPr>
      </p:pic>
      <p:pic>
        <p:nvPicPr>
          <p:cNvPr id="12" name="Picture 11"/>
          <p:cNvPicPr>
            <a:picLocks noChangeAspect="1"/>
          </p:cNvPicPr>
          <p:nvPr/>
        </p:nvPicPr>
        <p:blipFill>
          <a:blip r:embed="rId10"/>
          <a:stretch>
            <a:fillRect/>
          </a:stretch>
        </p:blipFill>
        <p:spPr>
          <a:xfrm>
            <a:off x="1815053" y="2723022"/>
            <a:ext cx="1190625" cy="1190625"/>
          </a:xfrm>
          <a:prstGeom prst="rect">
            <a:avLst/>
          </a:prstGeom>
        </p:spPr>
      </p:pic>
      <p:pic>
        <p:nvPicPr>
          <p:cNvPr id="13" name="Picture 12"/>
          <p:cNvPicPr>
            <a:picLocks noChangeAspect="1"/>
          </p:cNvPicPr>
          <p:nvPr/>
        </p:nvPicPr>
        <p:blipFill>
          <a:blip r:embed="rId11"/>
          <a:stretch>
            <a:fillRect/>
          </a:stretch>
        </p:blipFill>
        <p:spPr>
          <a:xfrm>
            <a:off x="3130567" y="2723021"/>
            <a:ext cx="1190625" cy="1190625"/>
          </a:xfrm>
          <a:prstGeom prst="rect">
            <a:avLst/>
          </a:prstGeom>
        </p:spPr>
      </p:pic>
      <p:pic>
        <p:nvPicPr>
          <p:cNvPr id="14" name="Picture 13"/>
          <p:cNvPicPr>
            <a:picLocks noChangeAspect="1"/>
          </p:cNvPicPr>
          <p:nvPr/>
        </p:nvPicPr>
        <p:blipFill>
          <a:blip r:embed="rId12"/>
          <a:stretch>
            <a:fillRect/>
          </a:stretch>
        </p:blipFill>
        <p:spPr>
          <a:xfrm>
            <a:off x="4446081" y="2723020"/>
            <a:ext cx="1190625" cy="1190625"/>
          </a:xfrm>
          <a:prstGeom prst="rect">
            <a:avLst/>
          </a:prstGeom>
        </p:spPr>
      </p:pic>
      <p:pic>
        <p:nvPicPr>
          <p:cNvPr id="15" name="Picture 14"/>
          <p:cNvPicPr>
            <a:picLocks noChangeAspect="1"/>
          </p:cNvPicPr>
          <p:nvPr/>
        </p:nvPicPr>
        <p:blipFill>
          <a:blip r:embed="rId13"/>
          <a:stretch>
            <a:fillRect/>
          </a:stretch>
        </p:blipFill>
        <p:spPr>
          <a:xfrm>
            <a:off x="5766885" y="2723022"/>
            <a:ext cx="1190625" cy="1190625"/>
          </a:xfrm>
          <a:prstGeom prst="rect">
            <a:avLst/>
          </a:prstGeom>
        </p:spPr>
      </p:pic>
      <p:pic>
        <p:nvPicPr>
          <p:cNvPr id="16" name="Picture 15"/>
          <p:cNvPicPr>
            <a:picLocks noChangeAspect="1"/>
          </p:cNvPicPr>
          <p:nvPr/>
        </p:nvPicPr>
        <p:blipFill>
          <a:blip r:embed="rId14"/>
          <a:stretch>
            <a:fillRect/>
          </a:stretch>
        </p:blipFill>
        <p:spPr>
          <a:xfrm>
            <a:off x="7082400" y="2723022"/>
            <a:ext cx="1190625" cy="1190625"/>
          </a:xfrm>
          <a:prstGeom prst="rect">
            <a:avLst/>
          </a:prstGeom>
        </p:spPr>
      </p:pic>
      <p:pic>
        <p:nvPicPr>
          <p:cNvPr id="17" name="Picture 16"/>
          <p:cNvPicPr>
            <a:picLocks noChangeAspect="1"/>
          </p:cNvPicPr>
          <p:nvPr/>
        </p:nvPicPr>
        <p:blipFill>
          <a:blip r:embed="rId15"/>
          <a:stretch>
            <a:fillRect/>
          </a:stretch>
        </p:blipFill>
        <p:spPr>
          <a:xfrm>
            <a:off x="499540" y="4130223"/>
            <a:ext cx="1190625" cy="1190625"/>
          </a:xfrm>
          <a:prstGeom prst="rect">
            <a:avLst/>
          </a:prstGeom>
        </p:spPr>
      </p:pic>
      <p:pic>
        <p:nvPicPr>
          <p:cNvPr id="18" name="Picture 17"/>
          <p:cNvPicPr>
            <a:picLocks noChangeAspect="1"/>
          </p:cNvPicPr>
          <p:nvPr/>
        </p:nvPicPr>
        <p:blipFill>
          <a:blip r:embed="rId16"/>
          <a:stretch>
            <a:fillRect/>
          </a:stretch>
        </p:blipFill>
        <p:spPr>
          <a:xfrm>
            <a:off x="1815054" y="4130223"/>
            <a:ext cx="1190625" cy="1190625"/>
          </a:xfrm>
          <a:prstGeom prst="rect">
            <a:avLst/>
          </a:prstGeom>
        </p:spPr>
      </p:pic>
      <p:pic>
        <p:nvPicPr>
          <p:cNvPr id="19" name="Picture 18"/>
          <p:cNvPicPr>
            <a:picLocks noChangeAspect="1"/>
          </p:cNvPicPr>
          <p:nvPr/>
        </p:nvPicPr>
        <p:blipFill>
          <a:blip r:embed="rId17"/>
          <a:stretch>
            <a:fillRect/>
          </a:stretch>
        </p:blipFill>
        <p:spPr>
          <a:xfrm>
            <a:off x="3130568" y="4130223"/>
            <a:ext cx="1190625" cy="1190625"/>
          </a:xfrm>
          <a:prstGeom prst="rect">
            <a:avLst/>
          </a:prstGeom>
        </p:spPr>
      </p:pic>
      <p:pic>
        <p:nvPicPr>
          <p:cNvPr id="20" name="Picture 19"/>
          <p:cNvPicPr>
            <a:picLocks noChangeAspect="1"/>
          </p:cNvPicPr>
          <p:nvPr/>
        </p:nvPicPr>
        <p:blipFill>
          <a:blip r:embed="rId18"/>
          <a:stretch>
            <a:fillRect/>
          </a:stretch>
        </p:blipFill>
        <p:spPr>
          <a:xfrm>
            <a:off x="4446082" y="4130222"/>
            <a:ext cx="1190625" cy="1190625"/>
          </a:xfrm>
          <a:prstGeom prst="rect">
            <a:avLst/>
          </a:prstGeom>
        </p:spPr>
      </p:pic>
      <p:pic>
        <p:nvPicPr>
          <p:cNvPr id="21" name="Picture 20"/>
          <p:cNvPicPr>
            <a:picLocks noChangeAspect="1"/>
          </p:cNvPicPr>
          <p:nvPr/>
        </p:nvPicPr>
        <p:blipFill>
          <a:blip r:embed="rId19"/>
          <a:stretch>
            <a:fillRect/>
          </a:stretch>
        </p:blipFill>
        <p:spPr>
          <a:xfrm>
            <a:off x="5761596" y="4130223"/>
            <a:ext cx="1190625" cy="1190625"/>
          </a:xfrm>
          <a:prstGeom prst="rect">
            <a:avLst/>
          </a:prstGeom>
        </p:spPr>
      </p:pic>
      <p:pic>
        <p:nvPicPr>
          <p:cNvPr id="22" name="Picture 21"/>
          <p:cNvPicPr>
            <a:picLocks noChangeAspect="1"/>
          </p:cNvPicPr>
          <p:nvPr/>
        </p:nvPicPr>
        <p:blipFill>
          <a:blip r:embed="rId20"/>
          <a:stretch>
            <a:fillRect/>
          </a:stretch>
        </p:blipFill>
        <p:spPr>
          <a:xfrm>
            <a:off x="7144661" y="4186303"/>
            <a:ext cx="1134545" cy="1134545"/>
          </a:xfrm>
          <a:prstGeom prst="rect">
            <a:avLst/>
          </a:prstGeom>
        </p:spPr>
      </p:pic>
    </p:spTree>
    <p:extLst>
      <p:ext uri="{BB962C8B-B14F-4D97-AF65-F5344CB8AC3E}">
        <p14:creationId xmlns:p14="http://schemas.microsoft.com/office/powerpoint/2010/main" val="118302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41600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rgbClr val="558ED5"/>
                </a:solidFill>
              </a:rPr>
              <a:t>ICTs FOR SMART SUSTAINABLE </a:t>
            </a:r>
          </a:p>
          <a:p>
            <a:r>
              <a:rPr lang="en-US" sz="3600" dirty="0" smtClean="0">
                <a:solidFill>
                  <a:srgbClr val="558ED5"/>
                </a:solidFill>
              </a:rPr>
              <a:t>ASIA PACIFIC</a:t>
            </a:r>
            <a:endParaRPr lang="en-US" sz="3600" dirty="0">
              <a:solidFill>
                <a:srgbClr val="558ED5"/>
              </a:solidFill>
            </a:endParaRPr>
          </a:p>
        </p:txBody>
      </p:sp>
      <p:sp>
        <p:nvSpPr>
          <p:cNvPr id="3" name="Title 1"/>
          <p:cNvSpPr txBox="1">
            <a:spLocks/>
          </p:cNvSpPr>
          <p:nvPr/>
        </p:nvSpPr>
        <p:spPr>
          <a:xfrm>
            <a:off x="2241433" y="2254819"/>
            <a:ext cx="4682227" cy="23483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800" dirty="0" smtClean="0">
                <a:solidFill>
                  <a:schemeClr val="tx2">
                    <a:lumMod val="60000"/>
                    <a:lumOff val="40000"/>
                  </a:schemeClr>
                </a:solidFill>
              </a:rPr>
              <a:t>ITU Asia &amp; the Pacific</a:t>
            </a:r>
          </a:p>
          <a:p>
            <a:r>
              <a:rPr lang="en-US" sz="2800" dirty="0" smtClean="0">
                <a:solidFill>
                  <a:schemeClr val="tx2">
                    <a:lumMod val="60000"/>
                    <a:lumOff val="40000"/>
                  </a:schemeClr>
                </a:solidFill>
              </a:rPr>
              <a:t>Regional Development Forum</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Sofitel Philippine Plaza</a:t>
            </a:r>
          </a:p>
          <a:p>
            <a:r>
              <a:rPr lang="en-US" sz="2000" dirty="0" smtClean="0">
                <a:solidFill>
                  <a:schemeClr val="tx2">
                    <a:lumMod val="60000"/>
                    <a:lumOff val="40000"/>
                  </a:schemeClr>
                </a:solidFill>
              </a:rPr>
              <a:t>Manila, Philippines.</a:t>
            </a:r>
          </a:p>
          <a:p>
            <a:r>
              <a:rPr lang="en-US" sz="2000" dirty="0" smtClean="0">
                <a:solidFill>
                  <a:schemeClr val="tx2">
                    <a:lumMod val="60000"/>
                    <a:lumOff val="40000"/>
                  </a:schemeClr>
                </a:solidFill>
              </a:rPr>
              <a:t>06-07 June 2016</a:t>
            </a:r>
            <a:endParaRPr lang="en-US" sz="2000" dirty="0">
              <a:solidFill>
                <a:schemeClr val="tx2">
                  <a:lumMod val="60000"/>
                  <a:lumOff val="40000"/>
                </a:schemeClr>
              </a:solidFill>
            </a:endParaRPr>
          </a:p>
        </p:txBody>
      </p:sp>
      <p:sp>
        <p:nvSpPr>
          <p:cNvPr id="4" name="Title 1"/>
          <p:cNvSpPr txBox="1">
            <a:spLocks/>
          </p:cNvSpPr>
          <p:nvPr/>
        </p:nvSpPr>
        <p:spPr>
          <a:xfrm>
            <a:off x="501805" y="5465810"/>
            <a:ext cx="3807501" cy="11842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gn="l"/>
            <a:r>
              <a:rPr lang="en-US" sz="1400" dirty="0" smtClean="0">
                <a:solidFill>
                  <a:srgbClr val="558ED5"/>
                </a:solidFill>
              </a:rPr>
              <a:t>Ioane Koroivuki</a:t>
            </a:r>
          </a:p>
          <a:p>
            <a:pPr algn="l"/>
            <a:r>
              <a:rPr lang="en-US" sz="1400" dirty="0" smtClean="0">
                <a:solidFill>
                  <a:srgbClr val="558ED5"/>
                </a:solidFill>
              </a:rPr>
              <a:t>Regional Director</a:t>
            </a:r>
          </a:p>
          <a:p>
            <a:pPr algn="l"/>
            <a:r>
              <a:rPr lang="en-US" sz="1400" dirty="0" smtClean="0">
                <a:solidFill>
                  <a:srgbClr val="558ED5"/>
                </a:solidFill>
              </a:rPr>
              <a:t>ITU Regional Office for Asia &amp; the Pacific</a:t>
            </a:r>
          </a:p>
          <a:p>
            <a:pPr algn="l"/>
            <a:r>
              <a:rPr lang="en-US" sz="1400" dirty="0" smtClean="0">
                <a:solidFill>
                  <a:srgbClr val="558ED5"/>
                </a:solidFill>
              </a:rPr>
              <a:t>Bangkok, Thailand</a:t>
            </a:r>
            <a:endParaRPr lang="en-US" sz="3000" i="1" dirty="0">
              <a:solidFill>
                <a:srgbClr val="558ED5"/>
              </a:solidFill>
            </a:endParaRPr>
          </a:p>
        </p:txBody>
      </p:sp>
    </p:spTree>
    <p:extLst>
      <p:ext uri="{BB962C8B-B14F-4D97-AF65-F5344CB8AC3E}">
        <p14:creationId xmlns:p14="http://schemas.microsoft.com/office/powerpoint/2010/main" val="342941138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53" y="570972"/>
            <a:ext cx="8229600" cy="1143000"/>
          </a:xfrm>
        </p:spPr>
        <p:txBody>
          <a:bodyPr/>
          <a:lstStyle/>
          <a:p>
            <a:r>
              <a:rPr lang="en-US" dirty="0" smtClean="0"/>
              <a:t>Enhancing the Objectives</a:t>
            </a:r>
            <a:endParaRPr lang="en-US" dirty="0"/>
          </a:p>
        </p:txBody>
      </p:sp>
      <p:sp>
        <p:nvSpPr>
          <p:cNvPr id="3" name="Content Placeholder 2"/>
          <p:cNvSpPr>
            <a:spLocks noGrp="1"/>
          </p:cNvSpPr>
          <p:nvPr>
            <p:ph idx="1"/>
          </p:nvPr>
        </p:nvSpPr>
        <p:spPr/>
        <p:txBody>
          <a:bodyPr/>
          <a:lstStyle/>
          <a:p>
            <a:r>
              <a:rPr lang="en-US" dirty="0" smtClean="0"/>
              <a:t>ICTs are </a:t>
            </a:r>
            <a:r>
              <a:rPr lang="en-US" dirty="0"/>
              <a:t>a key cross-cutting </a:t>
            </a:r>
            <a:r>
              <a:rPr lang="en-US" dirty="0" smtClean="0"/>
              <a:t>enabler </a:t>
            </a:r>
            <a:r>
              <a:rPr lang="en-US" dirty="0"/>
              <a:t>for promoting and achieving each and every SDG</a:t>
            </a:r>
            <a:r>
              <a:rPr lang="en-US" dirty="0" smtClean="0"/>
              <a:t>.</a:t>
            </a:r>
          </a:p>
          <a:p>
            <a:r>
              <a:rPr lang="en-US" dirty="0" smtClean="0"/>
              <a:t>Has </a:t>
            </a:r>
            <a:r>
              <a:rPr lang="en-US" dirty="0"/>
              <a:t>great potential to accelerate human </a:t>
            </a:r>
            <a:r>
              <a:rPr lang="en-US" dirty="0" smtClean="0"/>
              <a:t>progress</a:t>
            </a:r>
          </a:p>
          <a:p>
            <a:r>
              <a:rPr lang="en-US" dirty="0"/>
              <a:t>B</a:t>
            </a:r>
            <a:r>
              <a:rPr lang="en-US" dirty="0" smtClean="0"/>
              <a:t>ridge </a:t>
            </a:r>
            <a:r>
              <a:rPr lang="en-US" dirty="0"/>
              <a:t>the digital divide and to develop knowledge </a:t>
            </a:r>
            <a:r>
              <a:rPr lang="en-US" dirty="0" smtClean="0"/>
              <a:t>societies.</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20</a:t>
            </a:fld>
            <a:endParaRPr lang="en-US"/>
          </a:p>
        </p:txBody>
      </p:sp>
      <p:pic>
        <p:nvPicPr>
          <p:cNvPr id="5" name="Picture 4"/>
          <p:cNvPicPr>
            <a:picLocks noChangeAspect="1"/>
          </p:cNvPicPr>
          <p:nvPr/>
        </p:nvPicPr>
        <p:blipFill>
          <a:blip r:embed="rId3"/>
          <a:stretch>
            <a:fillRect/>
          </a:stretch>
        </p:blipFill>
        <p:spPr>
          <a:xfrm>
            <a:off x="7973506" y="785825"/>
            <a:ext cx="713294" cy="713294"/>
          </a:xfrm>
          <a:prstGeom prst="rect">
            <a:avLst/>
          </a:prstGeom>
        </p:spPr>
      </p:pic>
    </p:spTree>
    <p:extLst>
      <p:ext uri="{BB962C8B-B14F-4D97-AF65-F5344CB8AC3E}">
        <p14:creationId xmlns:p14="http://schemas.microsoft.com/office/powerpoint/2010/main" val="2658128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254" y="257073"/>
            <a:ext cx="714375" cy="714375"/>
          </a:xfrm>
          <a:prstGeom prst="rect">
            <a:avLst/>
          </a:prstGeom>
        </p:spPr>
      </p:pic>
      <p:sp>
        <p:nvSpPr>
          <p:cNvPr id="3" name="Content Placeholder 2"/>
          <p:cNvSpPr>
            <a:spLocks noGrp="1"/>
          </p:cNvSpPr>
          <p:nvPr>
            <p:ph idx="1"/>
          </p:nvPr>
        </p:nvSpPr>
        <p:spPr>
          <a:xfrm>
            <a:off x="535019" y="1400073"/>
            <a:ext cx="8229600" cy="4314178"/>
          </a:xfrm>
        </p:spPr>
        <p:txBody>
          <a:bodyPr>
            <a:normAutofit fontScale="70000" lnSpcReduction="20000"/>
          </a:bodyPr>
          <a:lstStyle/>
          <a:p>
            <a:pPr marL="0" indent="0">
              <a:buNone/>
            </a:pPr>
            <a:r>
              <a:rPr lang="en-US" dirty="0">
                <a:solidFill>
                  <a:srgbClr val="0070C0"/>
                </a:solidFill>
              </a:rPr>
              <a:t>T</a:t>
            </a:r>
            <a:r>
              <a:rPr lang="en-US" dirty="0" smtClean="0">
                <a:solidFill>
                  <a:srgbClr val="0070C0"/>
                </a:solidFill>
              </a:rPr>
              <a:t>he </a:t>
            </a:r>
            <a:r>
              <a:rPr lang="en-US" dirty="0">
                <a:solidFill>
                  <a:srgbClr val="0070C0"/>
                </a:solidFill>
              </a:rPr>
              <a:t>new universal agenda requires that ITU </a:t>
            </a:r>
            <a:r>
              <a:rPr lang="en-US" dirty="0" smtClean="0">
                <a:solidFill>
                  <a:srgbClr val="0070C0"/>
                </a:solidFill>
              </a:rPr>
              <a:t>:</a:t>
            </a:r>
          </a:p>
          <a:p>
            <a:pPr marL="0" indent="0">
              <a:buNone/>
            </a:pPr>
            <a:endParaRPr lang="en-US" dirty="0" smtClean="0">
              <a:solidFill>
                <a:srgbClr val="0070C0"/>
              </a:solidFill>
            </a:endParaRPr>
          </a:p>
          <a:p>
            <a:pPr marL="0" indent="0">
              <a:buNone/>
            </a:pPr>
            <a:r>
              <a:rPr lang="en-US" dirty="0" smtClean="0">
                <a:solidFill>
                  <a:srgbClr val="0070C0"/>
                </a:solidFill>
              </a:rPr>
              <a:t>-</a:t>
            </a:r>
            <a:r>
              <a:rPr lang="en-US" dirty="0" smtClean="0">
                <a:solidFill>
                  <a:srgbClr val="0070C0"/>
                </a:solidFill>
              </a:rPr>
              <a:t>support </a:t>
            </a:r>
            <a:r>
              <a:rPr lang="en-US" dirty="0">
                <a:solidFill>
                  <a:srgbClr val="0070C0"/>
                </a:solidFill>
              </a:rPr>
              <a:t>governments, the UN system and sector partnership efforts effectively at the national, regional, and global levels to meet the sustainable development goals. </a:t>
            </a:r>
            <a:endParaRPr lang="en-US" dirty="0" smtClean="0">
              <a:solidFill>
                <a:srgbClr val="0070C0"/>
              </a:solidFill>
            </a:endParaRPr>
          </a:p>
          <a:p>
            <a:pPr marL="0" indent="0">
              <a:buNone/>
            </a:pPr>
            <a:endParaRPr lang="en-US" dirty="0" smtClean="0">
              <a:solidFill>
                <a:srgbClr val="0070C0"/>
              </a:solidFill>
            </a:endParaRPr>
          </a:p>
          <a:p>
            <a:pPr marL="0" indent="0">
              <a:buNone/>
            </a:pPr>
            <a:r>
              <a:rPr lang="en-US" dirty="0" smtClean="0">
                <a:solidFill>
                  <a:srgbClr val="0070C0"/>
                </a:solidFill>
              </a:rPr>
              <a:t>-Better </a:t>
            </a:r>
            <a:r>
              <a:rPr lang="en-US" dirty="0">
                <a:solidFill>
                  <a:srgbClr val="0070C0"/>
                </a:solidFill>
              </a:rPr>
              <a:t>inter-sectoral coordination </a:t>
            </a:r>
            <a:r>
              <a:rPr lang="en-US" dirty="0" smtClean="0">
                <a:solidFill>
                  <a:srgbClr val="0070C0"/>
                </a:solidFill>
              </a:rPr>
              <a:t>at </a:t>
            </a:r>
            <a:r>
              <a:rPr lang="en-US" dirty="0">
                <a:solidFill>
                  <a:srgbClr val="0070C0"/>
                </a:solidFill>
              </a:rPr>
              <a:t>ITU to strengthen its related work and enhance the important role of ICTs as crosscutting enablers for the SDGs</a:t>
            </a:r>
            <a:r>
              <a:rPr lang="en-US" dirty="0">
                <a:solidFill>
                  <a:srgbClr val="0070C0"/>
                </a:solidFill>
              </a:rPr>
              <a:t>. </a:t>
            </a:r>
            <a:endParaRPr lang="en-US" dirty="0" smtClean="0">
              <a:solidFill>
                <a:srgbClr val="0070C0"/>
              </a:solidFill>
            </a:endParaRPr>
          </a:p>
          <a:p>
            <a:pPr marL="0" indent="0">
              <a:buNone/>
            </a:pPr>
            <a:endParaRPr lang="en-US" dirty="0" smtClean="0">
              <a:solidFill>
                <a:srgbClr val="0070C0"/>
              </a:solidFill>
            </a:endParaRPr>
          </a:p>
          <a:p>
            <a:pPr marL="0" indent="0">
              <a:buNone/>
            </a:pPr>
            <a:r>
              <a:rPr lang="en-US" dirty="0" smtClean="0">
                <a:solidFill>
                  <a:srgbClr val="0070C0"/>
                </a:solidFill>
              </a:rPr>
              <a:t>- Ensure </a:t>
            </a:r>
            <a:r>
              <a:rPr lang="en-US" dirty="0">
                <a:solidFill>
                  <a:srgbClr val="0070C0"/>
                </a:solidFill>
              </a:rPr>
              <a:t>coherent support towards the implementation of the 2030 Agenda </a:t>
            </a:r>
            <a:r>
              <a:rPr lang="en-US" dirty="0" smtClean="0">
                <a:solidFill>
                  <a:srgbClr val="0070C0"/>
                </a:solidFill>
              </a:rPr>
              <a:t>when reviewing </a:t>
            </a:r>
            <a:r>
              <a:rPr lang="en-US" dirty="0">
                <a:solidFill>
                  <a:srgbClr val="0070C0"/>
                </a:solidFill>
              </a:rPr>
              <a:t>ITU strategic and operational plans and implementation and progress reports;</a:t>
            </a:r>
          </a:p>
          <a:p>
            <a:pPr marL="0" indent="0">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21</a:t>
            </a:fld>
            <a:endParaRPr lang="en-US"/>
          </a:p>
        </p:txBody>
      </p:sp>
      <p:sp>
        <p:nvSpPr>
          <p:cNvPr id="6" name="Title 5"/>
          <p:cNvSpPr>
            <a:spLocks noGrp="1"/>
          </p:cNvSpPr>
          <p:nvPr>
            <p:ph type="title"/>
          </p:nvPr>
        </p:nvSpPr>
        <p:spPr>
          <a:xfrm>
            <a:off x="100012" y="42761"/>
            <a:ext cx="8229600" cy="1143000"/>
          </a:xfrm>
        </p:spPr>
        <p:txBody>
          <a:bodyPr/>
          <a:lstStyle/>
          <a:p>
            <a:r>
              <a:rPr lang="en-US" dirty="0" smtClean="0"/>
              <a:t>Mainstreaming the 2030 Agenda</a:t>
            </a:r>
            <a:endParaRPr lang="en-US" dirty="0"/>
          </a:p>
        </p:txBody>
      </p:sp>
    </p:spTree>
    <p:extLst>
      <p:ext uri="{BB962C8B-B14F-4D97-AF65-F5344CB8AC3E}">
        <p14:creationId xmlns:p14="http://schemas.microsoft.com/office/powerpoint/2010/main" val="749636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76250"/>
            <a:ext cx="9144000"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defRPr/>
            </a:pPr>
            <a:endParaRPr lang="en-US" altLang="en-US">
              <a:solidFill>
                <a:srgbClr val="FFFFFF"/>
              </a:solidFill>
              <a:latin typeface="Verdana" panose="020B0604030504040204" pitchFamily="34" charset="0"/>
            </a:endParaRP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684213" y="1666875"/>
            <a:ext cx="6329362" cy="3881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
        <p:nvSpPr>
          <p:cNvPr id="47108" name="Rectangle 2"/>
          <p:cNvSpPr>
            <a:spLocks noChangeArrowheads="1"/>
          </p:cNvSpPr>
          <p:nvPr/>
        </p:nvSpPr>
        <p:spPr bwMode="auto">
          <a:xfrm>
            <a:off x="-36513" y="0"/>
            <a:ext cx="9180513" cy="6884988"/>
          </a:xfrm>
          <a:prstGeom prst="rect">
            <a:avLst/>
          </a:prstGeom>
          <a:solidFill>
            <a:schemeClr val="bg1">
              <a:alpha val="9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endParaRPr lang="en-US" altLang="en-US" sz="1600">
              <a:solidFill>
                <a:schemeClr val="bg1"/>
              </a:solidFill>
              <a:latin typeface="Trebuchet MS" pitchFamily="34" charset="0"/>
            </a:endParaRPr>
          </a:p>
        </p:txBody>
      </p:sp>
      <p:sp>
        <p:nvSpPr>
          <p:cNvPr id="58" name="Rectangle 57"/>
          <p:cNvSpPr/>
          <p:nvPr/>
        </p:nvSpPr>
        <p:spPr>
          <a:xfrm>
            <a:off x="0" y="5599113"/>
            <a:ext cx="9021763" cy="126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defRPr/>
            </a:pPr>
            <a:endParaRPr lang="en-US" altLang="en-US">
              <a:solidFill>
                <a:srgbClr val="FFFFFF"/>
              </a:solidFill>
              <a:latin typeface="Verdana" panose="020B0604030504040204" pitchFamily="34" charset="0"/>
            </a:endParaRPr>
          </a:p>
        </p:txBody>
      </p:sp>
      <p:sp>
        <p:nvSpPr>
          <p:cNvPr id="7" name="Arc 6"/>
          <p:cNvSpPr/>
          <p:nvPr/>
        </p:nvSpPr>
        <p:spPr>
          <a:xfrm>
            <a:off x="-4573588" y="779463"/>
            <a:ext cx="12442826" cy="8089900"/>
          </a:xfrm>
          <a:prstGeom prst="arc">
            <a:avLst>
              <a:gd name="adj1" fmla="val 15359795"/>
              <a:gd name="adj2" fmla="val 1153677"/>
            </a:avLst>
          </a:prstGeom>
          <a:solidFill>
            <a:schemeClr val="tx2">
              <a:lumMod val="20000"/>
              <a:lumOff val="80000"/>
              <a:alpha val="26000"/>
            </a:schemeClr>
          </a:solidFill>
          <a:ln w="127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030" name="Picture 6" descr="Smart cities may be new cities built smart right from the start or cities established for a special purpose (such as an industrial city or a science 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4365104"/>
            <a:ext cx="1740579" cy="1021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66825" y="3070225"/>
            <a:ext cx="1289050" cy="796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49563" y="4313238"/>
            <a:ext cx="1422400" cy="842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55875" y="3338513"/>
            <a:ext cx="1368425" cy="868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33375"/>
            <a:ext cx="1335087"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Box 1"/>
          <p:cNvSpPr txBox="1">
            <a:spLocks noChangeArrowheads="1"/>
          </p:cNvSpPr>
          <p:nvPr/>
        </p:nvSpPr>
        <p:spPr bwMode="auto">
          <a:xfrm>
            <a:off x="1258888" y="3789363"/>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Universal Broadband</a:t>
            </a:r>
          </a:p>
        </p:txBody>
      </p:sp>
      <p:sp>
        <p:nvSpPr>
          <p:cNvPr id="8204" name="TextBox 11"/>
          <p:cNvSpPr txBox="1">
            <a:spLocks noChangeArrowheads="1"/>
          </p:cNvSpPr>
          <p:nvPr/>
        </p:nvSpPr>
        <p:spPr bwMode="auto">
          <a:xfrm>
            <a:off x="2843213" y="5054600"/>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Infrastructure Security</a:t>
            </a:r>
          </a:p>
        </p:txBody>
      </p:sp>
      <p:sp>
        <p:nvSpPr>
          <p:cNvPr id="8207" name="TextBox 14"/>
          <p:cNvSpPr txBox="1">
            <a:spLocks noChangeArrowheads="1"/>
          </p:cNvSpPr>
          <p:nvPr/>
        </p:nvSpPr>
        <p:spPr bwMode="auto">
          <a:xfrm>
            <a:off x="179388" y="1166813"/>
            <a:ext cx="159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Emergency</a:t>
            </a:r>
          </a:p>
        </p:txBody>
      </p:sp>
      <p:pic>
        <p:nvPicPr>
          <p:cNvPr id="22" name="Picture 21"/>
          <p:cNvPicPr>
            <a:picLocks noChangeAspect="1"/>
          </p:cNvPicPr>
          <p:nvPr/>
        </p:nvPicPr>
        <p:blipFill>
          <a:blip r:embed="rId9"/>
          <a:stretch>
            <a:fillRect/>
          </a:stretch>
        </p:blipFill>
        <p:spPr>
          <a:xfrm>
            <a:off x="284163" y="4872038"/>
            <a:ext cx="455612" cy="514350"/>
          </a:xfrm>
          <a:prstGeom prst="rect">
            <a:avLst/>
          </a:prstGeom>
          <a:ln>
            <a:noFill/>
          </a:ln>
          <a:effectLst>
            <a:outerShdw blurRad="292100" dist="139700" dir="2700000" algn="tl" rotWithShape="0">
              <a:srgbClr val="333333">
                <a:alpha val="65000"/>
              </a:srgbClr>
            </a:outerShdw>
          </a:effectLst>
        </p:spPr>
      </p:pic>
      <p:sp>
        <p:nvSpPr>
          <p:cNvPr id="30" name="TextBox 15"/>
          <p:cNvSpPr txBox="1">
            <a:spLocks noChangeArrowheads="1"/>
          </p:cNvSpPr>
          <p:nvPr/>
        </p:nvSpPr>
        <p:spPr bwMode="auto">
          <a:xfrm>
            <a:off x="192088" y="3632200"/>
            <a:ext cx="1211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Sensor Networks</a:t>
            </a:r>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21785" y="5733256"/>
            <a:ext cx="1179123" cy="736601"/>
          </a:xfrm>
          <a:prstGeom prst="rect">
            <a:avLst/>
          </a:prstGeom>
          <a:ln>
            <a:noFill/>
          </a:ln>
          <a:effectLst>
            <a:softEdge rad="112500"/>
          </a:effectLst>
        </p:spPr>
      </p:pic>
      <p:sp>
        <p:nvSpPr>
          <p:cNvPr id="47122" name="TextBox 11"/>
          <p:cNvSpPr txBox="1">
            <a:spLocks noChangeArrowheads="1"/>
          </p:cNvSpPr>
          <p:nvPr/>
        </p:nvSpPr>
        <p:spPr bwMode="auto">
          <a:xfrm>
            <a:off x="2124075" y="6464300"/>
            <a:ext cx="942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200" b="1">
                <a:solidFill>
                  <a:schemeClr val="bg1"/>
                </a:solidFill>
              </a:rPr>
              <a:t>C&amp;I</a:t>
            </a:r>
          </a:p>
        </p:txBody>
      </p:sp>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72664" y="627441"/>
            <a:ext cx="1211304" cy="739749"/>
          </a:xfrm>
          <a:prstGeom prst="rect">
            <a:avLst/>
          </a:prstGeom>
          <a:ln>
            <a:noFill/>
          </a:ln>
          <a:effectLst>
            <a:softEdge rad="112500"/>
          </a:effectLst>
        </p:spPr>
      </p:pic>
      <p:sp>
        <p:nvSpPr>
          <p:cNvPr id="32" name="TextBox 11"/>
          <p:cNvSpPr txBox="1">
            <a:spLocks noChangeArrowheads="1"/>
          </p:cNvSpPr>
          <p:nvPr/>
        </p:nvSpPr>
        <p:spPr bwMode="auto">
          <a:xfrm>
            <a:off x="2916238" y="1295400"/>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defRPr/>
            </a:pPr>
            <a:r>
              <a:rPr lang="en-US" sz="1050" b="1" dirty="0" smtClean="0">
                <a:solidFill>
                  <a:srgbClr val="0E438A"/>
                </a:solidFill>
                <a:latin typeface="Calibri" panose="020F0502020204030204" pitchFamily="34" charset="0"/>
                <a:cs typeface="Arial" charset="0"/>
              </a:rPr>
              <a:t>Health</a:t>
            </a:r>
            <a:endParaRPr lang="en-US" sz="1050" b="1" dirty="0">
              <a:solidFill>
                <a:srgbClr val="0E438A"/>
              </a:solidFill>
              <a:latin typeface="Calibri" panose="020F0502020204030204" pitchFamily="34" charset="0"/>
              <a:cs typeface="Arial" charset="0"/>
            </a:endParaRPr>
          </a:p>
        </p:txBody>
      </p:sp>
      <p:pic>
        <p:nvPicPr>
          <p:cNvPr id="1028" name="Picture 4" descr="Fujitsu launched its pilot project in June 2011 to collect and analyse field data for four months using sensors in vineyards near Koshu City, in Yaman"/>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211960" y="891763"/>
            <a:ext cx="1371839" cy="914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TextBox 11"/>
          <p:cNvSpPr txBox="1">
            <a:spLocks noChangeArrowheads="1"/>
          </p:cNvSpPr>
          <p:nvPr/>
        </p:nvSpPr>
        <p:spPr bwMode="auto">
          <a:xfrm>
            <a:off x="4211638" y="1700213"/>
            <a:ext cx="1004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Agriculture</a:t>
            </a:r>
          </a:p>
        </p:txBody>
      </p:sp>
      <p:pic>
        <p:nvPicPr>
          <p:cNvPr id="39" name="Picture 38" descr="28_04"/>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449622" y="1570699"/>
            <a:ext cx="1426634" cy="857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11"/>
          <p:cNvSpPr txBox="1">
            <a:spLocks noChangeArrowheads="1"/>
          </p:cNvSpPr>
          <p:nvPr/>
        </p:nvSpPr>
        <p:spPr bwMode="auto">
          <a:xfrm>
            <a:off x="5378450" y="2349500"/>
            <a:ext cx="1138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 Governance</a:t>
            </a:r>
          </a:p>
        </p:txBody>
      </p:sp>
      <p:pic>
        <p:nvPicPr>
          <p:cNvPr id="1037" name="Picture 13" descr="Terrestrial Services"/>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764095" y="5307296"/>
            <a:ext cx="1408053" cy="726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 name="TextBox 11"/>
          <p:cNvSpPr txBox="1">
            <a:spLocks noChangeArrowheads="1"/>
          </p:cNvSpPr>
          <p:nvPr/>
        </p:nvSpPr>
        <p:spPr bwMode="auto">
          <a:xfrm>
            <a:off x="2732088" y="5919788"/>
            <a:ext cx="1695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Spectrum  Management</a:t>
            </a:r>
          </a:p>
        </p:txBody>
      </p:sp>
      <p:sp>
        <p:nvSpPr>
          <p:cNvPr id="50" name="TextBox 11"/>
          <p:cNvSpPr txBox="1">
            <a:spLocks noChangeArrowheads="1"/>
          </p:cNvSpPr>
          <p:nvPr/>
        </p:nvSpPr>
        <p:spPr bwMode="auto">
          <a:xfrm>
            <a:off x="1404938" y="6410325"/>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Standards, Conformity &amp; Interoperability</a:t>
            </a:r>
          </a:p>
        </p:txBody>
      </p:sp>
      <p:sp>
        <p:nvSpPr>
          <p:cNvPr id="42" name="TextBox 11"/>
          <p:cNvSpPr txBox="1">
            <a:spLocks noChangeArrowheads="1"/>
          </p:cNvSpPr>
          <p:nvPr/>
        </p:nvSpPr>
        <p:spPr bwMode="auto">
          <a:xfrm>
            <a:off x="4918075" y="5630863"/>
            <a:ext cx="1093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Digital Inclusion</a:t>
            </a:r>
          </a:p>
        </p:txBody>
      </p:sp>
      <p:sp>
        <p:nvSpPr>
          <p:cNvPr id="35" name="TextBox 11"/>
          <p:cNvSpPr txBox="1">
            <a:spLocks noChangeArrowheads="1"/>
          </p:cNvSpPr>
          <p:nvPr/>
        </p:nvSpPr>
        <p:spPr bwMode="auto">
          <a:xfrm>
            <a:off x="179388" y="5421313"/>
            <a:ext cx="1263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600" b="1">
                <a:solidFill>
                  <a:srgbClr val="0070C0"/>
                </a:solidFill>
                <a:latin typeface="Cambria" pitchFamily="18" charset="0"/>
              </a:rPr>
              <a:t>S</a:t>
            </a:r>
            <a:r>
              <a:rPr lang="en-US" altLang="en-US" sz="1100" b="1">
                <a:solidFill>
                  <a:srgbClr val="0070C0"/>
                </a:solidFill>
                <a:latin typeface="Cambria" pitchFamily="18" charset="0"/>
              </a:rPr>
              <a:t>MART </a:t>
            </a:r>
            <a:br>
              <a:rPr lang="en-US" altLang="en-US" sz="1100" b="1">
                <a:solidFill>
                  <a:srgbClr val="0070C0"/>
                </a:solidFill>
                <a:latin typeface="Cambria" pitchFamily="18" charset="0"/>
              </a:rPr>
            </a:br>
            <a:r>
              <a:rPr lang="en-US" altLang="en-US" sz="1400" b="1">
                <a:solidFill>
                  <a:srgbClr val="0070C0"/>
                </a:solidFill>
                <a:latin typeface="Cambria" pitchFamily="18" charset="0"/>
              </a:rPr>
              <a:t>S</a:t>
            </a:r>
            <a:r>
              <a:rPr lang="en-US" altLang="en-US" sz="1100" b="1">
                <a:solidFill>
                  <a:srgbClr val="0070C0"/>
                </a:solidFill>
                <a:latin typeface="Cambria" pitchFamily="18" charset="0"/>
              </a:rPr>
              <a:t>OCIETY</a:t>
            </a:r>
          </a:p>
        </p:txBody>
      </p:sp>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2093" y="3038045"/>
            <a:ext cx="1027539" cy="606979"/>
          </a:xfrm>
          <a:prstGeom prst="rect">
            <a:avLst/>
          </a:prstGeom>
          <a:ln>
            <a:noFill/>
          </a:ln>
          <a:effectLst>
            <a:softEdge rad="112500"/>
          </a:effectLst>
        </p:spPr>
      </p:pic>
      <p:sp>
        <p:nvSpPr>
          <p:cNvPr id="57" name="TextBox 1"/>
          <p:cNvSpPr txBox="1">
            <a:spLocks noChangeArrowheads="1"/>
          </p:cNvSpPr>
          <p:nvPr/>
        </p:nvSpPr>
        <p:spPr bwMode="auto">
          <a:xfrm>
            <a:off x="2520950" y="4119563"/>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Green ICT &amp; E-Waste</a:t>
            </a:r>
          </a:p>
        </p:txBody>
      </p:sp>
      <p:pic>
        <p:nvPicPr>
          <p:cNvPr id="8" name="Picture 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457656" y="404664"/>
            <a:ext cx="1458162" cy="864096"/>
          </a:xfrm>
          <a:prstGeom prst="rect">
            <a:avLst/>
          </a:prstGeom>
          <a:ln>
            <a:noFill/>
          </a:ln>
          <a:effectLst>
            <a:softEdge rad="112500"/>
          </a:effectLst>
        </p:spPr>
      </p:pic>
      <p:sp>
        <p:nvSpPr>
          <p:cNvPr id="45" name="TextBox 11"/>
          <p:cNvSpPr txBox="1">
            <a:spLocks noChangeArrowheads="1"/>
          </p:cNvSpPr>
          <p:nvPr/>
        </p:nvSpPr>
        <p:spPr bwMode="auto">
          <a:xfrm>
            <a:off x="1476375" y="1211263"/>
            <a:ext cx="1639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Education</a:t>
            </a:r>
          </a:p>
        </p:txBody>
      </p:sp>
      <p:pic>
        <p:nvPicPr>
          <p:cNvPr id="9" name="Picture 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65651" y="2482004"/>
            <a:ext cx="1502693" cy="1000793"/>
          </a:xfrm>
          <a:prstGeom prst="rect">
            <a:avLst/>
          </a:prstGeom>
          <a:ln>
            <a:noFill/>
          </a:ln>
          <a:effectLst>
            <a:softEdge rad="112500"/>
          </a:effectLst>
        </p:spPr>
      </p:pic>
      <p:sp>
        <p:nvSpPr>
          <p:cNvPr id="63" name="TextBox 11"/>
          <p:cNvSpPr txBox="1">
            <a:spLocks noChangeArrowheads="1"/>
          </p:cNvSpPr>
          <p:nvPr/>
        </p:nvSpPr>
        <p:spPr bwMode="auto">
          <a:xfrm>
            <a:off x="6184900" y="3398838"/>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Transport</a:t>
            </a:r>
          </a:p>
        </p:txBody>
      </p:sp>
      <p:sp>
        <p:nvSpPr>
          <p:cNvPr id="64" name="TextBox 11"/>
          <p:cNvSpPr txBox="1">
            <a:spLocks noChangeArrowheads="1"/>
          </p:cNvSpPr>
          <p:nvPr/>
        </p:nvSpPr>
        <p:spPr bwMode="auto">
          <a:xfrm>
            <a:off x="4114800" y="3248025"/>
            <a:ext cx="1249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Capacity Building</a:t>
            </a:r>
          </a:p>
        </p:txBody>
      </p:sp>
      <p:pic>
        <p:nvPicPr>
          <p:cNvPr id="13" name="Picture 1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848400" y="3429000"/>
            <a:ext cx="1419827" cy="953946"/>
          </a:xfrm>
          <a:prstGeom prst="rect">
            <a:avLst/>
          </a:prstGeom>
          <a:ln>
            <a:noFill/>
          </a:ln>
          <a:effectLst>
            <a:softEdge rad="112500"/>
          </a:effectLst>
        </p:spPr>
      </p:pic>
      <p:pic>
        <p:nvPicPr>
          <p:cNvPr id="90114" name="Picture 2" descr="C:\Users\narayan\Pictures\smart water images.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759695" y="4556397"/>
            <a:ext cx="1401604" cy="932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5" name="TextBox 11"/>
          <p:cNvSpPr txBox="1">
            <a:spLocks noChangeArrowheads="1"/>
          </p:cNvSpPr>
          <p:nvPr/>
        </p:nvSpPr>
        <p:spPr bwMode="auto">
          <a:xfrm>
            <a:off x="6819900" y="4335463"/>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Electricity</a:t>
            </a:r>
          </a:p>
        </p:txBody>
      </p:sp>
      <p:sp>
        <p:nvSpPr>
          <p:cNvPr id="66" name="TextBox 11"/>
          <p:cNvSpPr txBox="1">
            <a:spLocks noChangeArrowheads="1"/>
          </p:cNvSpPr>
          <p:nvPr/>
        </p:nvSpPr>
        <p:spPr bwMode="auto">
          <a:xfrm>
            <a:off x="6732588" y="534352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Water </a:t>
            </a:r>
          </a:p>
        </p:txBody>
      </p:sp>
      <p:pic>
        <p:nvPicPr>
          <p:cNvPr id="90116" name="Picture 4" descr="https://encrypted-tbn3.gstatic.com/images?q=tbn:ANd9GcQT1mS-lNbWYHZXPcid82rgWsmRgUkrZjsPrsiIR6CTOzE-Al7v"/>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444208" y="5598862"/>
            <a:ext cx="1541285" cy="924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7" name="TextBox 11"/>
          <p:cNvSpPr txBox="1">
            <a:spLocks noChangeArrowheads="1"/>
          </p:cNvSpPr>
          <p:nvPr/>
        </p:nvSpPr>
        <p:spPr bwMode="auto">
          <a:xfrm>
            <a:off x="6443663" y="6453188"/>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Teleworking </a:t>
            </a:r>
          </a:p>
        </p:txBody>
      </p:sp>
      <p:pic>
        <p:nvPicPr>
          <p:cNvPr id="68" name="Picture 2" descr="http://www.itu.int/en/ITU-D/PublishingImages/DevelopmentActivities/2.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81363" y="2043113"/>
            <a:ext cx="8524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 descr="http://www.itu.int/en/ITU-D/PublishingImages/DevelopmentActivities/6.pn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1557338"/>
            <a:ext cx="10429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 descr="http://www.itu.int/en/ITU-D/PublishingImages/DevelopmentActivities/4.pn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9913" y="2708275"/>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2" descr="http://www.itu.int/en/ITU-D/PublishingImages/DevelopmentActivities/9.png">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54263" y="1906588"/>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http://www.itu.int/en/ITU-D/PublishingImages/DevelopmentActivities/3.png">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41900" y="4095750"/>
            <a:ext cx="8159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http://www.itu.int/en/ITU-D/PublishingImages/DevelopmentActivities/10.png">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48250" y="3500438"/>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10" descr="http://www.itu.int/en/ITU-D/PublishingImages/DevelopmentActivities/11.png">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062538" y="5113338"/>
            <a:ext cx="5778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11"/>
          <p:cNvSpPr txBox="1">
            <a:spLocks noChangeArrowheads="1"/>
          </p:cNvSpPr>
          <p:nvPr/>
        </p:nvSpPr>
        <p:spPr bwMode="auto">
          <a:xfrm>
            <a:off x="4762500" y="4003675"/>
            <a:ext cx="1249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Measurements</a:t>
            </a:r>
          </a:p>
        </p:txBody>
      </p:sp>
      <p:sp>
        <p:nvSpPr>
          <p:cNvPr id="80" name="TextBox 11"/>
          <p:cNvSpPr txBox="1">
            <a:spLocks noChangeArrowheads="1"/>
          </p:cNvSpPr>
          <p:nvPr/>
        </p:nvSpPr>
        <p:spPr bwMode="auto">
          <a:xfrm>
            <a:off x="4978400" y="4694238"/>
            <a:ext cx="1249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Privacy &amp; Security</a:t>
            </a:r>
          </a:p>
        </p:txBody>
      </p:sp>
      <p:sp>
        <p:nvSpPr>
          <p:cNvPr id="81" name="TextBox 11"/>
          <p:cNvSpPr txBox="1">
            <a:spLocks noChangeArrowheads="1"/>
          </p:cNvSpPr>
          <p:nvPr/>
        </p:nvSpPr>
        <p:spPr bwMode="auto">
          <a:xfrm>
            <a:off x="3059113" y="2678113"/>
            <a:ext cx="125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Policy &amp; Regulation</a:t>
            </a:r>
          </a:p>
        </p:txBody>
      </p:sp>
      <p:sp>
        <p:nvSpPr>
          <p:cNvPr id="82" name="TextBox 11"/>
          <p:cNvSpPr txBox="1">
            <a:spLocks noChangeArrowheads="1"/>
          </p:cNvSpPr>
          <p:nvPr/>
        </p:nvSpPr>
        <p:spPr bwMode="auto">
          <a:xfrm>
            <a:off x="2284413" y="2462213"/>
            <a:ext cx="919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 typeface="Arial" pitchFamily="34" charset="0"/>
              <a:buNone/>
            </a:pPr>
            <a:r>
              <a:rPr lang="en-US" altLang="en-US" sz="1000" b="1">
                <a:solidFill>
                  <a:srgbClr val="0E438A"/>
                </a:solidFill>
              </a:rPr>
              <a:t>Applications</a:t>
            </a:r>
          </a:p>
        </p:txBody>
      </p:sp>
      <p:sp>
        <p:nvSpPr>
          <p:cNvPr id="83" name="TextBox 11"/>
          <p:cNvSpPr txBox="1">
            <a:spLocks noChangeArrowheads="1"/>
          </p:cNvSpPr>
          <p:nvPr/>
        </p:nvSpPr>
        <p:spPr bwMode="auto">
          <a:xfrm>
            <a:off x="971550" y="2292350"/>
            <a:ext cx="1062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Clr>
                <a:schemeClr val="tx1"/>
              </a:buClr>
              <a:buFont typeface="Arial" pitchFamily="34" charset="0"/>
              <a:buNone/>
            </a:pPr>
            <a:r>
              <a:rPr lang="en-US" altLang="en-US" sz="1000" b="1">
                <a:solidFill>
                  <a:srgbClr val="0E438A"/>
                </a:solidFill>
              </a:rPr>
              <a:t>Investment</a:t>
            </a:r>
          </a:p>
        </p:txBody>
      </p:sp>
      <p:sp>
        <p:nvSpPr>
          <p:cNvPr id="86" name="Rectangle 85"/>
          <p:cNvSpPr>
            <a:spLocks noChangeArrowheads="1"/>
          </p:cNvSpPr>
          <p:nvPr/>
        </p:nvSpPr>
        <p:spPr bwMode="auto">
          <a:xfrm>
            <a:off x="5300663" y="495980"/>
            <a:ext cx="3751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Clr>
                <a:schemeClr val="tx1"/>
              </a:buClr>
              <a:buNone/>
            </a:pPr>
            <a:r>
              <a:rPr lang="en-US" sz="2000" b="1" dirty="0" smtClean="0">
                <a:solidFill>
                  <a:srgbClr val="0070C0"/>
                </a:solidFill>
                <a:latin typeface="Cambria" panose="02040503050406030204" pitchFamily="18" charset="0"/>
              </a:rPr>
              <a:t>E-application </a:t>
            </a:r>
            <a:r>
              <a:rPr lang="en-US" sz="2000" b="1" dirty="0">
                <a:solidFill>
                  <a:srgbClr val="0070C0"/>
                </a:solidFill>
                <a:latin typeface="Cambria" panose="02040503050406030204" pitchFamily="18" charset="0"/>
              </a:rPr>
              <a:t>&amp; </a:t>
            </a:r>
            <a:r>
              <a:rPr lang="en-US" sz="2000" b="1" dirty="0" smtClean="0">
                <a:solidFill>
                  <a:srgbClr val="0070C0"/>
                </a:solidFill>
                <a:latin typeface="Cambria" panose="02040503050406030204" pitchFamily="18" charset="0"/>
              </a:rPr>
              <a:t>Services</a:t>
            </a:r>
            <a:endParaRPr lang="en-US" sz="2000" b="1" dirty="0">
              <a:solidFill>
                <a:srgbClr val="0070C0"/>
              </a:solidFill>
              <a:latin typeface="Cambria" panose="02040503050406030204" pitchFamily="18" charset="0"/>
            </a:endParaRPr>
          </a:p>
          <a:p>
            <a:pPr algn="r" eaLnBrk="1" hangingPunct="1">
              <a:spcBef>
                <a:spcPct val="0"/>
              </a:spcBef>
              <a:buClr>
                <a:schemeClr val="tx1"/>
              </a:buClr>
              <a:buFont typeface="Arial" pitchFamily="34" charset="0"/>
              <a:buNone/>
            </a:pPr>
            <a:r>
              <a:rPr lang="en-US" altLang="en-US" sz="2000" b="1" dirty="0" smtClean="0">
                <a:solidFill>
                  <a:srgbClr val="0070C0"/>
                </a:solidFill>
                <a:latin typeface="Cambria" pitchFamily="18" charset="0"/>
              </a:rPr>
              <a:t>..</a:t>
            </a:r>
            <a:endParaRPr lang="en-US" altLang="en-US" sz="2000" b="1" dirty="0">
              <a:solidFill>
                <a:srgbClr val="0070C0"/>
              </a:solidFill>
              <a:latin typeface="Cambria" pitchFamily="18" charset="0"/>
            </a:endParaRPr>
          </a:p>
        </p:txBody>
      </p:sp>
    </p:spTree>
    <p:extLst>
      <p:ext uri="{BB962C8B-B14F-4D97-AF65-F5344CB8AC3E}">
        <p14:creationId xmlns:p14="http://schemas.microsoft.com/office/powerpoint/2010/main" val="1302477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nodeType="afterGroup">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86">
                                            <p:txEl>
                                              <p:pRg st="0" end="0"/>
                                            </p:txEl>
                                          </p:spTgt>
                                        </p:tgtEl>
                                        <p:attrNameLst>
                                          <p:attrName>style.visibility</p:attrName>
                                        </p:attrNameLst>
                                      </p:cBhvr>
                                      <p:to>
                                        <p:strVal val="visible"/>
                                      </p:to>
                                    </p:set>
                                    <p:animEffect transition="in" filter="fade">
                                      <p:cBhvr>
                                        <p:cTn id="17" dur="2000"/>
                                        <p:tgtEl>
                                          <p:spTgt spid="86">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86">
                                            <p:txEl>
                                              <p:pRg st="1" end="1"/>
                                            </p:txEl>
                                          </p:spTgt>
                                        </p:tgtEl>
                                        <p:attrNameLst>
                                          <p:attrName>style.visibility</p:attrName>
                                        </p:attrNameLst>
                                      </p:cBhvr>
                                      <p:to>
                                        <p:strVal val="visible"/>
                                      </p:to>
                                    </p:set>
                                    <p:animEffect transition="in" filter="fade">
                                      <p:cBhvr>
                                        <p:cTn id="21" dur="2000"/>
                                        <p:tgtEl>
                                          <p:spTgt spid="8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nodeType="afterGroup">
                            <p:stCondLst>
                              <p:cond delay="1000"/>
                            </p:stCondLst>
                            <p:childTnLst>
                              <p:par>
                                <p:cTn id="32" presetID="10" presetClass="entr" presetSubtype="0" fill="hold" nodeType="afterEffect">
                                  <p:stCondLst>
                                    <p:cond delay="0"/>
                                  </p:stCondLst>
                                  <p:childTnLst>
                                    <p:set>
                                      <p:cBhvr>
                                        <p:cTn id="33" dur="1" fill="hold">
                                          <p:stCondLst>
                                            <p:cond delay="0"/>
                                          </p:stCondLst>
                                        </p:cTn>
                                        <p:tgtEl>
                                          <p:spTgt spid="8196"/>
                                        </p:tgtEl>
                                        <p:attrNameLst>
                                          <p:attrName>style.visibility</p:attrName>
                                        </p:attrNameLst>
                                      </p:cBhvr>
                                      <p:to>
                                        <p:strVal val="visible"/>
                                      </p:to>
                                    </p:set>
                                    <p:animEffect transition="in" filter="fade">
                                      <p:cBhvr>
                                        <p:cTn id="34" dur="500"/>
                                        <p:tgtEl>
                                          <p:spTgt spid="8196"/>
                                        </p:tgtEl>
                                      </p:cBhvr>
                                    </p:animEffect>
                                  </p:childTnLst>
                                </p:cTn>
                              </p:par>
                            </p:childTnLst>
                          </p:cTn>
                        </p:par>
                        <p:par>
                          <p:cTn id="35" fill="hold" nodeType="afterGroup">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8203"/>
                                        </p:tgtEl>
                                        <p:attrNameLst>
                                          <p:attrName>style.visibility</p:attrName>
                                        </p:attrNameLst>
                                      </p:cBhvr>
                                      <p:to>
                                        <p:strVal val="visible"/>
                                      </p:to>
                                    </p:set>
                                    <p:animEffect transition="in" filter="fade">
                                      <p:cBhvr>
                                        <p:cTn id="38" dur="500"/>
                                        <p:tgtEl>
                                          <p:spTgt spid="8203"/>
                                        </p:tgtEl>
                                      </p:cBhvr>
                                    </p:animEffect>
                                  </p:childTnLst>
                                </p:cTn>
                              </p:par>
                            </p:childTnLst>
                          </p:cTn>
                        </p:par>
                        <p:par>
                          <p:cTn id="39" fill="hold" nodeType="afterGroup">
                            <p:stCondLst>
                              <p:cond delay="2000"/>
                            </p:stCondLst>
                            <p:childTnLst>
                              <p:par>
                                <p:cTn id="40" presetID="10" presetClass="entr" presetSubtype="0" fill="hold" nodeType="afterEffect">
                                  <p:stCondLst>
                                    <p:cond delay="0"/>
                                  </p:stCondLst>
                                  <p:childTnLst>
                                    <p:set>
                                      <p:cBhvr>
                                        <p:cTn id="41" dur="1" fill="hold">
                                          <p:stCondLst>
                                            <p:cond delay="0"/>
                                          </p:stCondLst>
                                        </p:cTn>
                                        <p:tgtEl>
                                          <p:spTgt spid="8198"/>
                                        </p:tgtEl>
                                        <p:attrNameLst>
                                          <p:attrName>style.visibility</p:attrName>
                                        </p:attrNameLst>
                                      </p:cBhvr>
                                      <p:to>
                                        <p:strVal val="visible"/>
                                      </p:to>
                                    </p:set>
                                    <p:animEffect transition="in" filter="fade">
                                      <p:cBhvr>
                                        <p:cTn id="42" dur="500"/>
                                        <p:tgtEl>
                                          <p:spTgt spid="8198"/>
                                        </p:tgtEl>
                                      </p:cBhvr>
                                    </p:animEffect>
                                  </p:childTnLst>
                                </p:cTn>
                              </p:par>
                            </p:childTnLst>
                          </p:cTn>
                        </p:par>
                        <p:par>
                          <p:cTn id="43" fill="hold" nodeType="afterGroup">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nodeType="afterGroup">
                            <p:stCondLst>
                              <p:cond delay="3000"/>
                            </p:stCondLst>
                            <p:childTnLst>
                              <p:par>
                                <p:cTn id="48" presetID="10" presetClass="entr" presetSubtype="0" fill="hold" nodeType="afterEffect">
                                  <p:stCondLst>
                                    <p:cond delay="0"/>
                                  </p:stCondLst>
                                  <p:childTnLst>
                                    <p:set>
                                      <p:cBhvr>
                                        <p:cTn id="49" dur="1" fill="hold">
                                          <p:stCondLst>
                                            <p:cond delay="0"/>
                                          </p:stCondLst>
                                        </p:cTn>
                                        <p:tgtEl>
                                          <p:spTgt spid="8197"/>
                                        </p:tgtEl>
                                        <p:attrNameLst>
                                          <p:attrName>style.visibility</p:attrName>
                                        </p:attrNameLst>
                                      </p:cBhvr>
                                      <p:to>
                                        <p:strVal val="visible"/>
                                      </p:to>
                                    </p:set>
                                    <p:animEffect transition="in" filter="fade">
                                      <p:cBhvr>
                                        <p:cTn id="50" dur="500"/>
                                        <p:tgtEl>
                                          <p:spTgt spid="8197"/>
                                        </p:tgtEl>
                                      </p:cBhvr>
                                    </p:animEffect>
                                  </p:childTnLst>
                                </p:cTn>
                              </p:par>
                            </p:childTnLst>
                          </p:cTn>
                        </p:par>
                        <p:par>
                          <p:cTn id="51" fill="hold" nodeType="afterGroup">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8204"/>
                                        </p:tgtEl>
                                        <p:attrNameLst>
                                          <p:attrName>style.visibility</p:attrName>
                                        </p:attrNameLst>
                                      </p:cBhvr>
                                      <p:to>
                                        <p:strVal val="visible"/>
                                      </p:to>
                                    </p:set>
                                    <p:animEffect transition="in" filter="fade">
                                      <p:cBhvr>
                                        <p:cTn id="54" dur="500"/>
                                        <p:tgtEl>
                                          <p:spTgt spid="8204"/>
                                        </p:tgtEl>
                                      </p:cBhvr>
                                    </p:animEffect>
                                  </p:childTnLst>
                                </p:cTn>
                              </p:par>
                            </p:childTnLst>
                          </p:cTn>
                        </p:par>
                        <p:par>
                          <p:cTn id="55" fill="hold" nodeType="afterGroup">
                            <p:stCondLst>
                              <p:cond delay="4000"/>
                            </p:stCondLst>
                            <p:childTnLst>
                              <p:par>
                                <p:cTn id="56" presetID="10" presetClass="entr" presetSubtype="0" fill="hold" nodeType="afterEffect">
                                  <p:stCondLst>
                                    <p:cond delay="0"/>
                                  </p:stCondLst>
                                  <p:childTnLst>
                                    <p:set>
                                      <p:cBhvr>
                                        <p:cTn id="57" dur="1" fill="hold">
                                          <p:stCondLst>
                                            <p:cond delay="0"/>
                                          </p:stCondLst>
                                        </p:cTn>
                                        <p:tgtEl>
                                          <p:spTgt spid="1037"/>
                                        </p:tgtEl>
                                        <p:attrNameLst>
                                          <p:attrName>style.visibility</p:attrName>
                                        </p:attrNameLst>
                                      </p:cBhvr>
                                      <p:to>
                                        <p:strVal val="visible"/>
                                      </p:to>
                                    </p:set>
                                    <p:animEffect transition="in" filter="fade">
                                      <p:cBhvr>
                                        <p:cTn id="58" dur="500"/>
                                        <p:tgtEl>
                                          <p:spTgt spid="1037"/>
                                        </p:tgtEl>
                                      </p:cBhvr>
                                    </p:animEffect>
                                  </p:childTnLst>
                                </p:cTn>
                              </p:par>
                            </p:childTnLst>
                          </p:cTn>
                        </p:par>
                        <p:par>
                          <p:cTn id="59" fill="hold" nodeType="afterGroup">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nodeType="afterGroup">
                            <p:stCondLst>
                              <p:cond delay="5000"/>
                            </p:stCondLst>
                            <p:childTnLst>
                              <p:par>
                                <p:cTn id="64" presetID="10"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par>
                          <p:cTn id="67" fill="hold" nodeType="afterGroup">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2000"/>
                                        <p:tgtEl>
                                          <p:spTgt spid="7"/>
                                        </p:tgtEl>
                                      </p:cBhvr>
                                    </p:animEffect>
                                  </p:childTnLst>
                                </p:cTn>
                              </p:par>
                            </p:childTnLst>
                          </p:cTn>
                        </p:par>
                        <p:par>
                          <p:cTn id="76" fill="hold" nodeType="afterGroup">
                            <p:stCondLst>
                              <p:cond delay="2000"/>
                            </p:stCondLst>
                            <p:childTnLst>
                              <p:par>
                                <p:cTn id="77" presetID="10" presetClass="entr" presetSubtype="0" fill="hold" nodeType="afterEffect">
                                  <p:stCondLst>
                                    <p:cond delay="0"/>
                                  </p:stCondLst>
                                  <p:childTnLst>
                                    <p:set>
                                      <p:cBhvr>
                                        <p:cTn id="78" dur="1" fill="hold">
                                          <p:stCondLst>
                                            <p:cond delay="0"/>
                                          </p:stCondLst>
                                        </p:cTn>
                                        <p:tgtEl>
                                          <p:spTgt spid="8202"/>
                                        </p:tgtEl>
                                        <p:attrNameLst>
                                          <p:attrName>style.visibility</p:attrName>
                                        </p:attrNameLst>
                                      </p:cBhvr>
                                      <p:to>
                                        <p:strVal val="visible"/>
                                      </p:to>
                                    </p:set>
                                    <p:animEffect transition="in" filter="fade">
                                      <p:cBhvr>
                                        <p:cTn id="79" dur="500"/>
                                        <p:tgtEl>
                                          <p:spTgt spid="820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207"/>
                                        </p:tgtEl>
                                        <p:attrNameLst>
                                          <p:attrName>style.visibility</p:attrName>
                                        </p:attrNameLst>
                                      </p:cBhvr>
                                      <p:to>
                                        <p:strVal val="visible"/>
                                      </p:to>
                                    </p:set>
                                    <p:animEffect transition="in" filter="fade">
                                      <p:cBhvr>
                                        <p:cTn id="82" dur="500"/>
                                        <p:tgtEl>
                                          <p:spTgt spid="8207"/>
                                        </p:tgtEl>
                                      </p:cBhvr>
                                    </p:animEffect>
                                  </p:childTnLst>
                                </p:cTn>
                              </p:par>
                            </p:childTnLst>
                          </p:cTn>
                        </p:par>
                        <p:par>
                          <p:cTn id="83" fill="hold" nodeType="afterGroup">
                            <p:stCondLst>
                              <p:cond delay="2500"/>
                            </p:stCondLst>
                            <p:childTnLst>
                              <p:par>
                                <p:cTn id="84" presetID="10" presetClass="entr" presetSubtype="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ntr" presetSubtype="0" fill="hold"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par>
                                <p:cTn id="96" presetID="10" presetClass="entr" presetSubtype="0" fill="hold" nodeType="withEffect">
                                  <p:stCondLst>
                                    <p:cond delay="0"/>
                                  </p:stCondLst>
                                  <p:childTnLst>
                                    <p:set>
                                      <p:cBhvr>
                                        <p:cTn id="97" dur="1" fill="hold">
                                          <p:stCondLst>
                                            <p:cond delay="0"/>
                                          </p:stCondLst>
                                        </p:cTn>
                                        <p:tgtEl>
                                          <p:spTgt spid="1028"/>
                                        </p:tgtEl>
                                        <p:attrNameLst>
                                          <p:attrName>style.visibility</p:attrName>
                                        </p:attrNameLst>
                                      </p:cBhvr>
                                      <p:to>
                                        <p:strVal val="visible"/>
                                      </p:to>
                                    </p:set>
                                    <p:animEffect transition="in" filter="fade">
                                      <p:cBhvr>
                                        <p:cTn id="98" dur="500"/>
                                        <p:tgtEl>
                                          <p:spTgt spid="102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par>
                          <p:cTn id="108" fill="hold" nodeType="afterGroup">
                            <p:stCondLst>
                              <p:cond delay="3000"/>
                            </p:stCondLst>
                            <p:childTnLst>
                              <p:par>
                                <p:cTn id="109" presetID="10" presetClass="entr" presetSubtype="0" fill="hold" nodeType="after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fade">
                                      <p:cBhvr>
                                        <p:cTn id="114" dur="500"/>
                                        <p:tgtEl>
                                          <p:spTgt spid="63"/>
                                        </p:tgtEl>
                                      </p:cBhvr>
                                    </p:animEffect>
                                  </p:childTnLst>
                                </p:cTn>
                              </p:par>
                            </p:childTnLst>
                          </p:cTn>
                        </p:par>
                        <p:par>
                          <p:cTn id="115" fill="hold" nodeType="afterGroup">
                            <p:stCondLst>
                              <p:cond delay="3500"/>
                            </p:stCondLst>
                            <p:childTnLst>
                              <p:par>
                                <p:cTn id="116" presetID="10" presetClass="entr" presetSubtype="0" fill="hold" nodeType="after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500"/>
                                        <p:tgtEl>
                                          <p:spTgt spid="65"/>
                                        </p:tgtEl>
                                      </p:cBhvr>
                                    </p:animEffect>
                                  </p:childTnLst>
                                </p:cTn>
                              </p:par>
                            </p:childTnLst>
                          </p:cTn>
                        </p:par>
                        <p:par>
                          <p:cTn id="122" fill="hold" nodeType="afterGroup">
                            <p:stCondLst>
                              <p:cond delay="4000"/>
                            </p:stCondLst>
                            <p:childTnLst>
                              <p:par>
                                <p:cTn id="123" presetID="10" presetClass="entr" presetSubtype="0" fill="hold" nodeType="afterEffect">
                                  <p:stCondLst>
                                    <p:cond delay="0"/>
                                  </p:stCondLst>
                                  <p:childTnLst>
                                    <p:set>
                                      <p:cBhvr>
                                        <p:cTn id="124" dur="1" fill="hold">
                                          <p:stCondLst>
                                            <p:cond delay="0"/>
                                          </p:stCondLst>
                                        </p:cTn>
                                        <p:tgtEl>
                                          <p:spTgt spid="90114"/>
                                        </p:tgtEl>
                                        <p:attrNameLst>
                                          <p:attrName>style.visibility</p:attrName>
                                        </p:attrNameLst>
                                      </p:cBhvr>
                                      <p:to>
                                        <p:strVal val="visible"/>
                                      </p:to>
                                    </p:set>
                                    <p:animEffect transition="in" filter="fade">
                                      <p:cBhvr>
                                        <p:cTn id="125" dur="500"/>
                                        <p:tgtEl>
                                          <p:spTgt spid="9011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500"/>
                                        <p:tgtEl>
                                          <p:spTgt spid="66"/>
                                        </p:tgtEl>
                                      </p:cBhvr>
                                    </p:animEffect>
                                  </p:childTnLst>
                                </p:cTn>
                              </p:par>
                            </p:childTnLst>
                          </p:cTn>
                        </p:par>
                        <p:par>
                          <p:cTn id="129" fill="hold" nodeType="afterGroup">
                            <p:stCondLst>
                              <p:cond delay="4500"/>
                            </p:stCondLst>
                            <p:childTnLst>
                              <p:par>
                                <p:cTn id="130" presetID="10" presetClass="entr" presetSubtype="0" fill="hold" nodeType="afterEffect">
                                  <p:stCondLst>
                                    <p:cond delay="0"/>
                                  </p:stCondLst>
                                  <p:childTnLst>
                                    <p:set>
                                      <p:cBhvr>
                                        <p:cTn id="131" dur="1" fill="hold">
                                          <p:stCondLst>
                                            <p:cond delay="0"/>
                                          </p:stCondLst>
                                        </p:cTn>
                                        <p:tgtEl>
                                          <p:spTgt spid="90116"/>
                                        </p:tgtEl>
                                        <p:attrNameLst>
                                          <p:attrName>style.visibility</p:attrName>
                                        </p:attrNameLst>
                                      </p:cBhvr>
                                      <p:to>
                                        <p:strVal val="visible"/>
                                      </p:to>
                                    </p:set>
                                    <p:animEffect transition="in" filter="fade">
                                      <p:cBhvr>
                                        <p:cTn id="132" dur="500"/>
                                        <p:tgtEl>
                                          <p:spTgt spid="9011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fade">
                                      <p:cBhvr>
                                        <p:cTn id="135" dur="500"/>
                                        <p:tgtEl>
                                          <p:spTgt spid="67"/>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nodeType="clickEffect">
                                  <p:stCondLst>
                                    <p:cond delay="0"/>
                                  </p:stCondLst>
                                  <p:childTnLst>
                                    <p:set>
                                      <p:cBhvr>
                                        <p:cTn id="139" dur="1" fill="hold">
                                          <p:stCondLst>
                                            <p:cond delay="0"/>
                                          </p:stCondLst>
                                        </p:cTn>
                                        <p:tgtEl>
                                          <p:spTgt spid="69"/>
                                        </p:tgtEl>
                                        <p:attrNameLst>
                                          <p:attrName>style.visibility</p:attrName>
                                        </p:attrNameLst>
                                      </p:cBhvr>
                                      <p:to>
                                        <p:strVal val="visible"/>
                                      </p:to>
                                    </p:set>
                                    <p:anim calcmode="lin" valueType="num">
                                      <p:cBhvr additive="base">
                                        <p:cTn id="140" dur="500" fill="hold"/>
                                        <p:tgtEl>
                                          <p:spTgt spid="69"/>
                                        </p:tgtEl>
                                        <p:attrNameLst>
                                          <p:attrName>ppt_x</p:attrName>
                                        </p:attrNameLst>
                                      </p:cBhvr>
                                      <p:tavLst>
                                        <p:tav tm="0">
                                          <p:val>
                                            <p:strVal val="#ppt_x"/>
                                          </p:val>
                                        </p:tav>
                                        <p:tav tm="100000">
                                          <p:val>
                                            <p:strVal val="#ppt_x"/>
                                          </p:val>
                                        </p:tav>
                                      </p:tavLst>
                                    </p:anim>
                                    <p:anim calcmode="lin" valueType="num">
                                      <p:cBhvr additive="base">
                                        <p:cTn id="141" dur="500" fill="hold"/>
                                        <p:tgtEl>
                                          <p:spTgt spid="69"/>
                                        </p:tgtEl>
                                        <p:attrNameLst>
                                          <p:attrName>ppt_y</p:attrName>
                                        </p:attrNameLst>
                                      </p:cBhvr>
                                      <p:tavLst>
                                        <p:tav tm="0">
                                          <p:val>
                                            <p:strVal val="1+#ppt_h/2"/>
                                          </p:val>
                                        </p:tav>
                                        <p:tav tm="100000">
                                          <p:val>
                                            <p:strVal val="#ppt_y"/>
                                          </p:val>
                                        </p:tav>
                                      </p:tavLst>
                                    </p:anim>
                                  </p:childTnLst>
                                </p:cTn>
                              </p:par>
                            </p:childTnLst>
                          </p:cTn>
                        </p:par>
                        <p:par>
                          <p:cTn id="142" fill="hold" nodeType="afterGroup">
                            <p:stCondLst>
                              <p:cond delay="500"/>
                            </p:stCondLst>
                            <p:childTnLst>
                              <p:par>
                                <p:cTn id="143" presetID="2" presetClass="entr" presetSubtype="4"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additive="base">
                                        <p:cTn id="145" dur="500" fill="hold"/>
                                        <p:tgtEl>
                                          <p:spTgt spid="83"/>
                                        </p:tgtEl>
                                        <p:attrNameLst>
                                          <p:attrName>ppt_x</p:attrName>
                                        </p:attrNameLst>
                                      </p:cBhvr>
                                      <p:tavLst>
                                        <p:tav tm="0">
                                          <p:val>
                                            <p:strVal val="#ppt_x"/>
                                          </p:val>
                                        </p:tav>
                                        <p:tav tm="100000">
                                          <p:val>
                                            <p:strVal val="#ppt_x"/>
                                          </p:val>
                                        </p:tav>
                                      </p:tavLst>
                                    </p:anim>
                                    <p:anim calcmode="lin" valueType="num">
                                      <p:cBhvr additive="base">
                                        <p:cTn id="146" dur="500" fill="hold"/>
                                        <p:tgtEl>
                                          <p:spTgt spid="83"/>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additive="base">
                                        <p:cTn id="149" dur="500" fill="hold"/>
                                        <p:tgtEl>
                                          <p:spTgt spid="71"/>
                                        </p:tgtEl>
                                        <p:attrNameLst>
                                          <p:attrName>ppt_x</p:attrName>
                                        </p:attrNameLst>
                                      </p:cBhvr>
                                      <p:tavLst>
                                        <p:tav tm="0">
                                          <p:val>
                                            <p:strVal val="#ppt_x"/>
                                          </p:val>
                                        </p:tav>
                                        <p:tav tm="100000">
                                          <p:val>
                                            <p:strVal val="#ppt_x"/>
                                          </p:val>
                                        </p:tav>
                                      </p:tavLst>
                                    </p:anim>
                                    <p:anim calcmode="lin" valueType="num">
                                      <p:cBhvr additive="base">
                                        <p:cTn id="150" dur="500" fill="hold"/>
                                        <p:tgtEl>
                                          <p:spTgt spid="7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anim calcmode="lin" valueType="num">
                                      <p:cBhvr additive="base">
                                        <p:cTn id="153" dur="500" fill="hold"/>
                                        <p:tgtEl>
                                          <p:spTgt spid="82"/>
                                        </p:tgtEl>
                                        <p:attrNameLst>
                                          <p:attrName>ppt_x</p:attrName>
                                        </p:attrNameLst>
                                      </p:cBhvr>
                                      <p:tavLst>
                                        <p:tav tm="0">
                                          <p:val>
                                            <p:strVal val="#ppt_x"/>
                                          </p:val>
                                        </p:tav>
                                        <p:tav tm="100000">
                                          <p:val>
                                            <p:strVal val="#ppt_x"/>
                                          </p:val>
                                        </p:tav>
                                      </p:tavLst>
                                    </p:anim>
                                    <p:anim calcmode="lin" valueType="num">
                                      <p:cBhvr additive="base">
                                        <p:cTn id="154" dur="500" fill="hold"/>
                                        <p:tgtEl>
                                          <p:spTgt spid="82"/>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additive="base">
                                        <p:cTn id="157" dur="500" fill="hold"/>
                                        <p:tgtEl>
                                          <p:spTgt spid="68"/>
                                        </p:tgtEl>
                                        <p:attrNameLst>
                                          <p:attrName>ppt_x</p:attrName>
                                        </p:attrNameLst>
                                      </p:cBhvr>
                                      <p:tavLst>
                                        <p:tav tm="0">
                                          <p:val>
                                            <p:strVal val="#ppt_x"/>
                                          </p:val>
                                        </p:tav>
                                        <p:tav tm="100000">
                                          <p:val>
                                            <p:strVal val="#ppt_x"/>
                                          </p:val>
                                        </p:tav>
                                      </p:tavLst>
                                    </p:anim>
                                    <p:anim calcmode="lin" valueType="num">
                                      <p:cBhvr additive="base">
                                        <p:cTn id="158" dur="500" fill="hold"/>
                                        <p:tgtEl>
                                          <p:spTgt spid="68"/>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81"/>
                                        </p:tgtEl>
                                        <p:attrNameLst>
                                          <p:attrName>style.visibility</p:attrName>
                                        </p:attrNameLst>
                                      </p:cBhvr>
                                      <p:to>
                                        <p:strVal val="visible"/>
                                      </p:to>
                                    </p:set>
                                    <p:anim calcmode="lin" valueType="num">
                                      <p:cBhvr additive="base">
                                        <p:cTn id="161" dur="500" fill="hold"/>
                                        <p:tgtEl>
                                          <p:spTgt spid="81"/>
                                        </p:tgtEl>
                                        <p:attrNameLst>
                                          <p:attrName>ppt_x</p:attrName>
                                        </p:attrNameLst>
                                      </p:cBhvr>
                                      <p:tavLst>
                                        <p:tav tm="0">
                                          <p:val>
                                            <p:strVal val="#ppt_x"/>
                                          </p:val>
                                        </p:tav>
                                        <p:tav tm="100000">
                                          <p:val>
                                            <p:strVal val="#ppt_x"/>
                                          </p:val>
                                        </p:tav>
                                      </p:tavLst>
                                    </p:anim>
                                    <p:anim calcmode="lin" valueType="num">
                                      <p:cBhvr additive="base">
                                        <p:cTn id="162" dur="500" fill="hold"/>
                                        <p:tgtEl>
                                          <p:spTgt spid="81"/>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70"/>
                                        </p:tgtEl>
                                        <p:attrNameLst>
                                          <p:attrName>style.visibility</p:attrName>
                                        </p:attrNameLst>
                                      </p:cBhvr>
                                      <p:to>
                                        <p:strVal val="visible"/>
                                      </p:to>
                                    </p:set>
                                    <p:anim calcmode="lin" valueType="num">
                                      <p:cBhvr additive="base">
                                        <p:cTn id="165" dur="500" fill="hold"/>
                                        <p:tgtEl>
                                          <p:spTgt spid="70"/>
                                        </p:tgtEl>
                                        <p:attrNameLst>
                                          <p:attrName>ppt_x</p:attrName>
                                        </p:attrNameLst>
                                      </p:cBhvr>
                                      <p:tavLst>
                                        <p:tav tm="0">
                                          <p:val>
                                            <p:strVal val="#ppt_x"/>
                                          </p:val>
                                        </p:tav>
                                        <p:tav tm="100000">
                                          <p:val>
                                            <p:strVal val="#ppt_x"/>
                                          </p:val>
                                        </p:tav>
                                      </p:tavLst>
                                    </p:anim>
                                    <p:anim calcmode="lin" valueType="num">
                                      <p:cBhvr additive="base">
                                        <p:cTn id="166" dur="500" fill="hold"/>
                                        <p:tgtEl>
                                          <p:spTgt spid="70"/>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64"/>
                                        </p:tgtEl>
                                        <p:attrNameLst>
                                          <p:attrName>style.visibility</p:attrName>
                                        </p:attrNameLst>
                                      </p:cBhvr>
                                      <p:to>
                                        <p:strVal val="visible"/>
                                      </p:to>
                                    </p:set>
                                    <p:anim calcmode="lin" valueType="num">
                                      <p:cBhvr additive="base">
                                        <p:cTn id="169" dur="500" fill="hold"/>
                                        <p:tgtEl>
                                          <p:spTgt spid="64"/>
                                        </p:tgtEl>
                                        <p:attrNameLst>
                                          <p:attrName>ppt_x</p:attrName>
                                        </p:attrNameLst>
                                      </p:cBhvr>
                                      <p:tavLst>
                                        <p:tav tm="0">
                                          <p:val>
                                            <p:strVal val="#ppt_x"/>
                                          </p:val>
                                        </p:tav>
                                        <p:tav tm="100000">
                                          <p:val>
                                            <p:strVal val="#ppt_x"/>
                                          </p:val>
                                        </p:tav>
                                      </p:tavLst>
                                    </p:anim>
                                    <p:anim calcmode="lin" valueType="num">
                                      <p:cBhvr additive="base">
                                        <p:cTn id="170" dur="500" fill="hold"/>
                                        <p:tgtEl>
                                          <p:spTgt spid="64"/>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90120"/>
                                        </p:tgtEl>
                                        <p:attrNameLst>
                                          <p:attrName>style.visibility</p:attrName>
                                        </p:attrNameLst>
                                      </p:cBhvr>
                                      <p:to>
                                        <p:strVal val="visible"/>
                                      </p:to>
                                    </p:set>
                                    <p:anim calcmode="lin" valueType="num">
                                      <p:cBhvr additive="base">
                                        <p:cTn id="173" dur="500" fill="hold"/>
                                        <p:tgtEl>
                                          <p:spTgt spid="90120"/>
                                        </p:tgtEl>
                                        <p:attrNameLst>
                                          <p:attrName>ppt_x</p:attrName>
                                        </p:attrNameLst>
                                      </p:cBhvr>
                                      <p:tavLst>
                                        <p:tav tm="0">
                                          <p:val>
                                            <p:strVal val="#ppt_x"/>
                                          </p:val>
                                        </p:tav>
                                        <p:tav tm="100000">
                                          <p:val>
                                            <p:strVal val="#ppt_x"/>
                                          </p:val>
                                        </p:tav>
                                      </p:tavLst>
                                    </p:anim>
                                    <p:anim calcmode="lin" valueType="num">
                                      <p:cBhvr additive="base">
                                        <p:cTn id="174" dur="500" fill="hold"/>
                                        <p:tgtEl>
                                          <p:spTgt spid="90120"/>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79"/>
                                        </p:tgtEl>
                                        <p:attrNameLst>
                                          <p:attrName>style.visibility</p:attrName>
                                        </p:attrNameLst>
                                      </p:cBhvr>
                                      <p:to>
                                        <p:strVal val="visible"/>
                                      </p:to>
                                    </p:set>
                                    <p:anim calcmode="lin" valueType="num">
                                      <p:cBhvr additive="base">
                                        <p:cTn id="177" dur="500" fill="hold"/>
                                        <p:tgtEl>
                                          <p:spTgt spid="79"/>
                                        </p:tgtEl>
                                        <p:attrNameLst>
                                          <p:attrName>ppt_x</p:attrName>
                                        </p:attrNameLst>
                                      </p:cBhvr>
                                      <p:tavLst>
                                        <p:tav tm="0">
                                          <p:val>
                                            <p:strVal val="#ppt_x"/>
                                          </p:val>
                                        </p:tav>
                                        <p:tav tm="100000">
                                          <p:val>
                                            <p:strVal val="#ppt_x"/>
                                          </p:val>
                                        </p:tav>
                                      </p:tavLst>
                                    </p:anim>
                                    <p:anim calcmode="lin" valueType="num">
                                      <p:cBhvr additive="base">
                                        <p:cTn id="178" dur="500" fill="hold"/>
                                        <p:tgtEl>
                                          <p:spTgt spid="79"/>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90118"/>
                                        </p:tgtEl>
                                        <p:attrNameLst>
                                          <p:attrName>style.visibility</p:attrName>
                                        </p:attrNameLst>
                                      </p:cBhvr>
                                      <p:to>
                                        <p:strVal val="visible"/>
                                      </p:to>
                                    </p:set>
                                    <p:anim calcmode="lin" valueType="num">
                                      <p:cBhvr additive="base">
                                        <p:cTn id="181" dur="500" fill="hold"/>
                                        <p:tgtEl>
                                          <p:spTgt spid="90118"/>
                                        </p:tgtEl>
                                        <p:attrNameLst>
                                          <p:attrName>ppt_x</p:attrName>
                                        </p:attrNameLst>
                                      </p:cBhvr>
                                      <p:tavLst>
                                        <p:tav tm="0">
                                          <p:val>
                                            <p:strVal val="#ppt_x"/>
                                          </p:val>
                                        </p:tav>
                                        <p:tav tm="100000">
                                          <p:val>
                                            <p:strVal val="#ppt_x"/>
                                          </p:val>
                                        </p:tav>
                                      </p:tavLst>
                                    </p:anim>
                                    <p:anim calcmode="lin" valueType="num">
                                      <p:cBhvr additive="base">
                                        <p:cTn id="182" dur="500" fill="hold"/>
                                        <p:tgtEl>
                                          <p:spTgt spid="90118"/>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 calcmode="lin" valueType="num">
                                      <p:cBhvr additive="base">
                                        <p:cTn id="185" dur="500" fill="hold"/>
                                        <p:tgtEl>
                                          <p:spTgt spid="80"/>
                                        </p:tgtEl>
                                        <p:attrNameLst>
                                          <p:attrName>ppt_x</p:attrName>
                                        </p:attrNameLst>
                                      </p:cBhvr>
                                      <p:tavLst>
                                        <p:tav tm="0">
                                          <p:val>
                                            <p:strVal val="#ppt_x"/>
                                          </p:val>
                                        </p:tav>
                                        <p:tav tm="100000">
                                          <p:val>
                                            <p:strVal val="#ppt_x"/>
                                          </p:val>
                                        </p:tav>
                                      </p:tavLst>
                                    </p:anim>
                                    <p:anim calcmode="lin" valueType="num">
                                      <p:cBhvr additive="base">
                                        <p:cTn id="186" dur="500" fill="hold"/>
                                        <p:tgtEl>
                                          <p:spTgt spid="80"/>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90122"/>
                                        </p:tgtEl>
                                        <p:attrNameLst>
                                          <p:attrName>style.visibility</p:attrName>
                                        </p:attrNameLst>
                                      </p:cBhvr>
                                      <p:to>
                                        <p:strVal val="visible"/>
                                      </p:to>
                                    </p:set>
                                    <p:anim calcmode="lin" valueType="num">
                                      <p:cBhvr additive="base">
                                        <p:cTn id="189" dur="500" fill="hold"/>
                                        <p:tgtEl>
                                          <p:spTgt spid="90122"/>
                                        </p:tgtEl>
                                        <p:attrNameLst>
                                          <p:attrName>ppt_x</p:attrName>
                                        </p:attrNameLst>
                                      </p:cBhvr>
                                      <p:tavLst>
                                        <p:tav tm="0">
                                          <p:val>
                                            <p:strVal val="#ppt_x"/>
                                          </p:val>
                                        </p:tav>
                                        <p:tav tm="100000">
                                          <p:val>
                                            <p:strVal val="#ppt_x"/>
                                          </p:val>
                                        </p:tav>
                                      </p:tavLst>
                                    </p:anim>
                                    <p:anim calcmode="lin" valueType="num">
                                      <p:cBhvr additive="base">
                                        <p:cTn id="190" dur="500" fill="hold"/>
                                        <p:tgtEl>
                                          <p:spTgt spid="90122"/>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42"/>
                                        </p:tgtEl>
                                        <p:attrNameLst>
                                          <p:attrName>style.visibility</p:attrName>
                                        </p:attrNameLst>
                                      </p:cBhvr>
                                      <p:to>
                                        <p:strVal val="visible"/>
                                      </p:to>
                                    </p:set>
                                    <p:anim calcmode="lin" valueType="num">
                                      <p:cBhvr additive="base">
                                        <p:cTn id="193" dur="500" fill="hold"/>
                                        <p:tgtEl>
                                          <p:spTgt spid="42"/>
                                        </p:tgtEl>
                                        <p:attrNameLst>
                                          <p:attrName>ppt_x</p:attrName>
                                        </p:attrNameLst>
                                      </p:cBhvr>
                                      <p:tavLst>
                                        <p:tav tm="0">
                                          <p:val>
                                            <p:strVal val="#ppt_x"/>
                                          </p:val>
                                        </p:tav>
                                        <p:tav tm="100000">
                                          <p:val>
                                            <p:strVal val="#ppt_x"/>
                                          </p:val>
                                        </p:tav>
                                      </p:tavLst>
                                    </p:anim>
                                    <p:anim calcmode="lin" valueType="num">
                                      <p:cBhvr additive="base">
                                        <p:cTn id="19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04" grpId="0"/>
      <p:bldP spid="8207" grpId="0"/>
      <p:bldP spid="30" grpId="0"/>
      <p:bldP spid="32" grpId="0"/>
      <p:bldP spid="33" grpId="0"/>
      <p:bldP spid="40" grpId="0"/>
      <p:bldP spid="48" grpId="0"/>
      <p:bldP spid="50" grpId="0"/>
      <p:bldP spid="42" grpId="0"/>
      <p:bldP spid="35" grpId="0"/>
      <p:bldP spid="57" grpId="0"/>
      <p:bldP spid="45" grpId="0"/>
      <p:bldP spid="63" grpId="0"/>
      <p:bldP spid="64" grpId="0"/>
      <p:bldP spid="65" grpId="0"/>
      <p:bldP spid="66" grpId="0"/>
      <p:bldP spid="67" grpId="0"/>
      <p:bldP spid="79" grpId="0"/>
      <p:bldP spid="80" grpId="0"/>
      <p:bldP spid="81" grpId="0"/>
      <p:bldP spid="82" grpId="0"/>
      <p:bldP spid="83" grpId="0"/>
      <p:bldP spid="8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064"/>
          <a:stretch/>
        </p:blipFill>
        <p:spPr bwMode="auto">
          <a:xfrm>
            <a:off x="5983529" y="4179888"/>
            <a:ext cx="2906006" cy="184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8" name="Picture 5" descr="NT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913" y="1982788"/>
            <a:ext cx="376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nfocomm Development Authority of Singapore Websit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729" y="2076450"/>
            <a:ext cx="5365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9" descr="ADB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725" y="2989263"/>
            <a:ext cx="3048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white">
          <a:xfrm>
            <a:off x="3700463" y="2967038"/>
            <a:ext cx="5762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pic>
        <p:nvPicPr>
          <p:cNvPr id="34823"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8935" y="969168"/>
            <a:ext cx="3857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0" descr="See full siz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8638" y="4179888"/>
            <a:ext cx="4016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1713" y="4138613"/>
            <a:ext cx="3762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 descr="logo Viettel 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0930" y="5138529"/>
            <a:ext cx="444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9593" y="955675"/>
            <a:ext cx="6556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8947" y="2016125"/>
            <a:ext cx="355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2" descr="http://www.aseansec.org/logo/nlogo.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26031" y="4178834"/>
            <a:ext cx="4762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681288" y="2989263"/>
            <a:ext cx="9159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242126" y="5110162"/>
            <a:ext cx="5159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678516" y="3205163"/>
            <a:ext cx="700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5" name="AutoShape 10" descr="data:image/jpeg;base64,/9j/4AAQSkZJRgABAQAAAQABAAD/2wCEAAkGBhQSERUUExQWFRUVGBkaGBgYFxwdGhoaHBccHhoYHBwYHiceGBojGhgVHy8hJScpLCwsGCAxNTAqNScsLSkBCQoKDgwOGg8PGi8iHyU1LCwyLC0vLC80LysuNTQsLy00NiktLSw0MjUvLy4vMjQsLSwuLTQsKiw0LDQ0Kiw1LP/AABEIALEA8AMBIgACEQEDEQH/xAAbAAEAAwEBAQEAAAAAAAAAAAAABQYHBAMCAf/EAEkQAAIABAMEBwQGCAQEBwEAAAECAAMEEQUSIQYxQVETIjJhcYGRB0KhsRQzUnKy0SM0Q2KSosHCU3OC4RUk4vAXJURUY9LxFv/EABsBAAIDAQEBAAAAAAAAAAAAAAAFAgMEBgEH/8QANxEAAQMCAwUHAgYCAgMAAAAAAQACAwQREiExBUFRYZETcYGhscHRIvAUMkJi4fFSkiQzNKKy/9oADAMBAAIRAxEAPwDcYQhAhIQhAhIQhAhIQhAhIQhAhIRxYpi8unUFybnRVUXZjyUcYjFw2fVa1LGVKO6Sh1I/+Rxv8BFzIrjE42Hr3cfTmqHzWOBou7hw7zu9eS9sR2tp5RIzZ2G9UGa3ieyNeZj4avrH1SRLkrznPc28E3esfeIyqeTJMjoxaYCqykHWfw8N+Y7ucQ0unmLlXEC/QgDLY3l35TmXUsNN/VMbIo4y27R1zJ7gLe/esMskodhcemQHeTfyt3L5n45PsxWpRgnaMqRdF/1uwW/dfWOTCtpamapZp2W28mnDKOVyhzAd5W3fFgoJa1LhlAFNJa0tR2Xcb3sNMq+733PKIjAZBWhlVEv6yVnuL2Dy85LIT8RyPjGoOjwEFovcDQZXvlpy8PBZHNlxgh5tYnV2drZ68/G3MKWkV9ZlDhaeoQ8ZblSf4rjyj1Ta2UrBJ6vTueEwaHwYXBEcL4jKmkNRBzOaxOQWTX/Gv1f7uUdmHKOkdapQZ0zTXWW6Dcsu/ujeVOt9TffGV8bLEvbbkMj0zFudlrZI+4DH35nNvXI35XU4kwEAggg7iNQY+ogJuzzyTno36M7zKa5lN5b0PeI6cI2gWcxluOjnr2pZOvip94RldDcYozceY7x76La2ezsEgsfI9x9jmpaEIRnWhIQhAhIQhAhIQhAhIQhAhIQhAhIQhAhIQjzqagIjO2iqCT4AXMegXyC8JsLlekQWPbSCSyyZYDz5hAUcFubBm+do9cW2gEqk6cDVlUoDxZhcDy3nwiobG0+aZMrahrKl+s3FzvPkNLDiRaGFNSjC6WTQZAcXcEtqqsh7YYjmcyeDeK0ZR5xwYxiwkIDYs7nLLQb3bl4czwj0p8TRpPTG6pYtdtOrz8xrERhPXLV0/qix6INulyuf3m3xnjizLnjIZW4nh8rTJLkGsOZzvwHH4XTh2GdHeoqWDTiNWOiy1+yl9wHPjEZXe0eQhtLV5luPZHlfX4RB+0LGmed0ANkl2uObEX18Bb4xUYeUuzmzNEs+d9BoANy5+r2m6Bxhp8rak5kner9hm3FKJjO0qYjvvcnPpwHML3AWidxCrNTLRKdsyTTlmTFI6iWuw5hiNBpxjJI7cJxeZTTA8s2PEcGHIjjF82y23xxnMccxyVEG1n2wSj6TqRkef35rVjs1T6WlKtgBdbqdO9SCYgtj9n5E2lR5ksO127RJGjHhe0S1JjM2fLSbTpLZWGodyrK4Oo0UgjdETsjPqRSoJUqWVu3WaYR7xv1Qv9YTt7YRPBdY3H6tNeadO7B0zCGXFnfp1/LbcpOjT6LUmUBaTPu0u25ZgHWTuDDrDwMSWKypTSj0xATfcm2U8GB4MOBERGJ4ZVzpZzPJVkOdAisTnXVes50103cY6MFw+VNly57ZprkA3mnMVPEAdlSDcaAbopeG2EhdmMjbju8u/RXsLrmINyOYvw38d/drZR9Lis6YVkBsobNkqGUhpiC3YUi3SWO86aXAiRn7KSTLCpdHU5lmjth+LFt7X433x34nh4nSypOUjVGG9WG5h4fK4jywvEc8smZZXlkrNHAMN5+6RZh3GPHSkjFFlbUD1+8hwzXrYQDgl+q+hPp78TxyXPg2LMWMifZZ6C+m6YvB1/qOETEVbFi9WVelAvJJZZx0DG31afbBO87olsPxoTafpgpuAcyDtBl7S+PLyjyaHIPAtfUcD/PkpQTZljje2h4j3t5rkwzaQGe9NOss1WIU8HXePBsttPTlE9Ge7aSFnJLradrgWVyu9SOyTxBB09Is+ymO/SacM3bTqv427XmNfWLaimAjEzBbcRwKppqomV0Dzfe08WqbhHNh1cs6Ukxdzi47uY8jpHTC8gtNimTXBwBGiQhCPF6kIQgQkIQgQkIQgQkV7byqyUT298qvqdfgDFhilbdVqzqJHTs9Nb0zj5iNlEzFOzhcffksNe/DTvtrY/fmuepw9qihpCzhJMtGaax4ZbKthxNswERFIrV0+XIQFKeXuUe6g3sx4u3PmY7alZsygpKeUCc+dm4AKraFjuC3N/IR0bL1gSatNTWa5zTp5HaC7wg4LwBPO8OwXMjeRqC63IXOZ58PLekJa2SVgOQIbf8AcbD6Ry4+e5T+PKJjyaNdFfrTLcJSe73ZjYeUftcn0ioWQB+hkhXmjgzfs5fhpmI8I/MHYNUVVQ25W6JTyWWLv/N8o6tmpZ6HpW7U9jNP+rsjyTKIUOPZt7h/7OzJ8Bl0Tpo7V2f6if8AVuQHic+4lZxtnLIrZ1+JB9VEQsWr2jygKoEb2lrfxBI+QEVWOqo3YoGHkFyFa3DUPHMpCEetJJDzEUmwZlBPIEgExpJsLrKBc2V/9mat0M0nslxbxy9b+2JTYb9TT7z/AIzHQNnFVVWXNnSlUWCoygd5N1JJJOpiG2SwcvSq3Tz11cZUcBe0f3b/ABjkZnsmbJJe1y3dyK7OCOSB0cdr2Dt/MK4RB4JNCT6iQCLBhNXXhM1YeT3/AIo4sdlU1LLzTnnTSeyhnPdvIEC3M2ilV+0pZckmWlOh3iX2mHJm0JHdpEqWidM04b2O8iw79bnhoo1de2B4xWuNwNznu0sOOu7RadiWIBRZJslHv+0bQDwBBJiHl7P556zJj/SVe4mWsEBUfo2yKbMB1hrfeIzCPWmqnltmRih5qbH4QyZst0bSGPz7vspW/a7ZXAyMy7/a1luCqALDQDdFfQfR6637OqBI5Cao1/iHr5RG7J7cdKwkz7Zzor7gx5Hke/j85jbGUfo/SL2pLLMX/SdfgTCYQPhl7GT9WXweqeGojnh7aL9OfTUdLqnYzKegqmyrmkTrkoeyyntJ3EX0PC4iUwKg6GXUTpLZqeZIZluesrLeyMOYuwvH5tNiqs3RVAvInBZkmaB1pdxy94A7xvsfCOXBpM2RKq5Dao0lpiMNVYAWJU8bgj0hoS58Axam1/3C+veN/wDSUANjqDhzaL2/abHLuO7+1MezeqzUzIfcc28CAfneLZFA9n9WJUipmN2Uyn0VtPHcIvqMCARuOsKtosw1DyNL+wPunGzH4qZgOtvK5HsvqEIRgTFIQhAhIQhAhIQhAhfjHSMqwycZtDUyd5llZy+F7P8An5mNWMZXsieir+jbcc8pgeO/Q+aw42d/1yHeMLulykm079rENzsTetgu3aPFDJpJFIpsxlqZvOx1yeZvfy5xP7EYGKeSXfSa4BYcVXeqnkeJ/wBojanDhLmzq6qGgc9DLO9iNEJ7tAQPOJfZdnmUjzX1ecXf4ZVA7gFEWVD/APj4WaE5ni4528PhVUzP+TifqB9I4NGV/H5XPhMpmwtiGVWmiYxZjYDOxuSeGl4jMZ2+CKJVKOyAvSEchbqg/M+kR+OzSMOowCbHPccDY6X58Yq0bqeiZIXSSZ/U6w8beyX1Ve+INjjy+ltz4Xy4ar7nz2dizsWY7yTcmPiEWT2flfpgDAG6Na/AixuO+wMNJn9jGXgaDRKYY+2lDCdTqq3Fm2GwDpp3SOl5SXN+BcWsO/ffyjRKnBZEw3eVLY8yovHTT0yy1CooVRuAFh8IQT7XxxlrG2JXR0+xOzlDnuuAvuKRtVtk8ib0VP0dgOsbXs1zcaGw9IsO1GNGlkGYoBa4VQd1z4anS8ZAzXNzvMQ2XRiW8jxccOas2vXGK0UZs7UnkujEMSmT3zzWLNu8ByAGgEc0IR0zWhosBYLk3OLjdxuUhCESXiAxqWBYn9MoXDG7hGR+85dG8wQfG8ZbF59mb6VHK0s/jhVtSMGHHvaQR1sm2yJCJ+z3OBB6XXVMwr6Xhkm1ulVf0feRcFfML8BEZsXihImUcw2ExXCX91iCGXz1NuYPOJOjlt/wdWQkPLHSKRwKuTf0vHEaT6UEraYWnS2BnShxYakr3kcOPjvwtILZI3/lxGx/xO7wP3qmD2kPjkZ+bCLj/Juh8R8cFFzWMnDQh0aomsT91LA/zAesaTgzXp5JPGWh/kEZ77Q596kIosEQaDmxLHzNxGj0EjJKRPsqq+igf0iivN4WPOriXffhZadnDDPIwaNAb9+N17whCEqepCEIEJCEIEJCEIEKF2tqXlUxmyzZpbI3cRmsQeYIMUqcwatp6qWLJPmIT+6+YB0PfrfvBjRMVoumkzJf21IHjbQ+tozPZKuEueJM4dRnXQ+5MU9Vu436p8YebP8A+l5AzF782n+r+W9c/tK/bsDjYG1uTgf5t57l2bfVjTasSV1CBQq82b+uoEW/Aq9M7UqWIp0RS3NtQ3y9SYrdRRkVtVVMOpT6i+4zMgyjyJv6R+ezRiZs8k3JVbnmSx1iydjXUuWjQP8AY29vVVQSObWG+r3H/Vt/f0XHjEj/AMvQcZFRMlnu1b/p9YqsaHitBeZV0/8AjoJ8v769oDvJAjPIaUEmJh69c/W48Eq2jHgeO63+uXpY+KRN7FH/AJ6T4t+ExCR24LiPQT5c21wp1HMHQ/AxqnaXxOaNSCsdO4MlY46Aj1W1QiMw7aOnn26Oat/sk2b0Op8okmcAXJsOccI5jmGzhYr6GyRrxiabhVL2hYPMmy0eXdhLzZlG+xt1gONrfGM2jcaesSYLo6uL2urA68tIo/tC2fRAKiWApLZXA3Enc3jpY87w+2ZW4bU7x3fC53a1BjBqYz3j3Co0IQjo1zCQhCPEJF42PToqCqnHTMGA/wBKkD+ZiIqmEYTMqZglyxqd54KOZ7o0DHaRZdNIo5f7VlTvyjrO39fOFW0JWnDDxIJ5AZpvs2FwxT2yAIHNxyC/aSuWmpqSVMAyTlysTwzLf061j4xV9mJrUuIdEToWMthz35T62PnEz7TEtLkAbgzD+URHfRWmNRVY1zPLSYf31cKGP3gPUd8ZKcNMJe79eK/fmR98gttSXCcMbrHhI7sgfbqV+YhKDYlOmTPqpBDue5QMq+LNYW8Ytex+IPUS5k5/fmHKOCqAAAPO/neKht1iK9K0mULDNnmke9MtbXuUcOZMXrZig6GllIRY5bt4tqfnaKKy34VjnDM2A7h8n2Wih/8ALe1pyBJPefgX81KQhCEa6BIQhAhIQhAhIQhAhedRUKilmNlUXJ5DnpwjNducFyTenl6yp2txqA3HUcDvHnGmsoIsdQd4jM8TaZQTmkkdJTTLkS27JUngfdYHiO4w22WSJCWHPhxHyk21wDGA8ZceB+CpmrxTp8Id/esFf7wZbk+IsfOILZerMmlrJqmzBZaqe8lvzESuB4YsymqVkTM8ualwjfWJMG5SNxvpr3CI1aQphDMf2s1T5A2HxB9YYMEYa6IaF7cu+xt5EJdJ2jnMmOoY7PmLi/mCrLiNQZ1NIrZY/SSeuQOK7pqeGh9Ipm1WGqkwTZesmeM6HlftL3EHh3xbPZzWhqaYjEfo2vruysL/ADDR5VuGLKZqWbpTTjmkP/hTPs+HLx8bVQSfhpnR8L+Ldeo16q2oi/FQNk/yA8HDLodPALPYWiUbBWlVSSZ4sC6gngVLAXB5EekavUYPJmKFeUjKosoKjQchyhhVbQZBhyuDnkllJsx9RizwluVjxWKR2NVT2lFS0xpQ1IuxX8o1eTsxSobrIl371v8AOJISwBawty4ekYZNssNsLL9/2Uxj2HIL4pLd32FlWwtIz1iMt8qXLHhaxAB8SRF425ps9FMt7uVvRhf4Xj3rNoKWm0Lop+ygufMLu84r+Oe0GU8l5cpGYupW7CwAItffc74oc6eqqGTNYQBb7utDW09JTPhdICTfzFtFQIQhHULklPbO7IvVozh1QK2XUEkmwPDuIix0fszQG8yazdygL8TeI/2dYwJcxpLGwmWK3+0OHmPlF1xXFuisiDPOfsIOP7zH3VHExzddU1TZzG02G7TTvXUUFLSPgErxc79de5RdXRopSjp1yButOK7xLHNt+Zt2/dePCgqFmTp1YfqadSkrkQou7D5Dx7o8aqW4JpZbZ6mf1qibwReI7hbQDl4x67XlKfDxKl9liqD1u3n1TeM7RctZe5dlfkdXeOg5DmtLnWDpLWDc7cxo3w1PM8lAY7iDVGHypr6sJzqfMMR8LCJbZjEBIwt5jAHKz5QeLXGX+a0Q+FUhmYVUAalJoceSrf4XiQnYYFw6nWbMEqXczH4uxOqqo4kg37rCN0ojw9jux6ctf4WCEyY+234Neen8qH2Swdqmo6SZqiHPMY7ib3t5nU9141GmqlmLmQ5lN7EbjY205jvjMaSoesdKWQDKkcQN+X3nc+83duvaNPp6dUVUUWVQAB3DdGLapJcMWu4cBz5lbtjgBhwZje7ieXIL0hCEJk8SEIQISEIQISEIQISIzaDAkqpRRtCNUbip/LmIk4RNj3McHNNiFB7GyNLXC4KxxWn0E/ijr/Cw/uU/92MXKur0rcNmdEArSwCUHulTf0sDYx+bS41ILGTWSHFtUdbHT7SnQjw9YisDoVlzhMpamW4OjS5hKMynetiLN4846J7u2Y2V7cLxYg7jbmPfRcuxnYPdCx2JhuCN4vyPtqvDYB80ydK4TZTDzH+zNH3s9j6un0Sr1lt1VY70PAE8BfceHhukabZ1qTEJboCZLkgH7OYHqnz3GK7thhRkVT6dVznXwO8eRvFoMVRKQD+YAg7wRl1VThNTQtJH5SWkbiDY9NVZa6mCgU1bqn7CpG9eSueB8dD8Y6Z2OVVEoE6WJ8sdmchsSOGbfr38e+OXYzH1qJZpaizG3Vza5lHunvHDu8IkjhNRSX+jHppPGRMOoHJGPDuPxjBJZr+ylAvwOQPMH9JPRMY7vYJoSbcRmRyI/UBu3qMne09bdWQb/vMLfARWsV2tqJ9wz5VPup1R58T5mJ+ooaGpaxzUc7irDKL+B6p8rGOGr9nc9dZbJNHCxsfjp8Y3U/4OI5twn93sTksFT+OlGTsTf2+4GaqsIlZuytUu+Q/kL/hvHkuztSf/AE83+BvyhqJ4jo4dQk5p5RkWnoVHwiwUmwlU+9Ag5uwHwFz8I702eo6Y/wDMzulf/Cl8Ty019SsUurYgbNOI8Bn6K9tDMRdwwji7L1UBg2CTal8spd29joq+J/pvi9mvaUFpadjUVNrNMbUSxxLHkOC69/KP2RT1NQoRE+hU/IfWMO4Dsf8Ae+OXaLEZeHyegphlmONTvYD7RPFjrbl3aQpmmNTIGWBO5utubj7DxTmCAUsZkuQN7tL8mj3PgonGMWFKrU8hy01jefP94txUHhx8PG8fO175Kajk8pecjvIFv7ohsAws1FQkveCbseSjVj/Tzi3Y9gD1lflsVlS1UM/C28qvNtfKNL+zglaHHQFxPkP4CyM7WoheWjUhoHDefTMr72aqkpMO6SbumMxC8WuMoAHeF9IqNbXTq2cBYknREXco5DkOZiw7RYarzR01RKkypYyy5aku4UadkcTYc+EdOz+M00thKo5EyZMbe7WBI5k62UeA9YqjcGB07W4nHPkB3nLvsrpGGQtp3uwsbYc3HuGfddT+y+zi0kq2hmN22/tHcImo/BH7HOySOkcXuNyV08UbYmBjBYBIQhFasSEIQISEIQISEIQISEIQIXBjOCy6mXkmD7rDep5g/wBIzLHNkZ1MSSM8vg6jTzG9T8O+NchaN9JXyU2QzHBLqzZ0VVmcncVj2FbVVFP2JhZfst1l+Oo8iIs0zHabEZYlTv0M0dhj2c3ceR5G3DjFkxPAKZgXeQGI16i9Y/w2JijVuL0spiJdCMw/xi34ST84askiqzijYQ8bxb5z6JO+KWjGCWQFh3G59suq46zZqqpnDBGOU3WZL6w03HTUecaTs/i/0iSrkZW3OtrWYb9/A7x4xns/byqOisssDQBEG7/VeI+ZtLVNvnzfJiPlFs9HPVMAkwgjeL/Huqaetp6R5MWIg7jb59lrtZh8uaMsxFcfvC//AORDPsZLXWRNnSO5Jht6H84omF1NbUOElTZxPE52sveTfQRfpOz05VFqydmtqWCst/BgdPOFssD6T6e1Ge7PzGaaxVDKz6uxJtvy8jl6rz/4FVr2a1v9UpT84DBaw9qt/hkoP6RHYjtTPo3CTWkz7/Yurj7w1Aj5otsZ1VM6OV0MjvmElj90aAnuj3sqktx2bh42b8X8l521KHYLuxaYcTvm3mpIbH5vrqmfN7i+VfQRK4fgkiR9VLVe+1z/ABHX4xwtgM5h16ybf9wKgHoL/GKJjT1tM5WZOnWv1XDtlbwN9/dHkUT6o4BKO7MD0C9llZSDtDCe/In1PqtLxbERIlNMIJyjQDeTwHmYy9MGq6yaX6NrublmGVR5ngBwF45U2kqRunzfNyfnEhTbd1a73Djk6D5rY/GGVPRTUrT2eEk7zf490rqa+CrcBJiDRuFvn2U3TV9NhiFVPTVB7WXcP3b+6By1PPhFexbbCon3BfIn2U0Hmd59Y6qfHaaa1p1EpJ/wSVP8IIv6xdsJ2fpcodabITwmKcw8mJtFT3x0xxzMJed5t5Z5dFayOSrHZwSBrBuFx1yz6rOsG2Zn1J6ikLxdtF/6j3CNMwDZ2XSJZNWPac7z+Q7olALR+wsq9oSVH06N4fKbUezYqb6tXcfhIQhC5M0hCECEhCECEhCECEhCECEhCECEhCECEjwqqGXMFpiK4/eUH5x7wj0Eg3C8IBFioGdsPSNr0Vvusw+F7R8ydhaRTfoy33nY/C9osEI0fi57WxnqVm/B0979m3oFyHoqeWTZJUtd9gAB6cYq8zHqiucy6QGXKGjTm0Ply8Br4RP47s+lUEDswCNeynQ9x/PhrzjupaRJahEUKq7gInHLHG3HbE/noPkquSKWR2AHCwcNTy5BV2nw2joLNNcGY3vv1mPMgC9h3/GOuswalrpedcpvumJowPfz8DEftbsa9TMEyW6g5QpVrgaX1BAPPdaJPZXZ80kkozZmZsxtuGgFhfw3xe97ezEwkPacPv8ApZ443mQwOiAj4/f9qFGJVOHkLUXn0+4TB2l7jf5HyMWimqZVTKzLlmI3MXHgQdx7jHTNkhlKsAykWIIuCO8RF4Ns1LpnmNLLWe3VJ6q25c/ExQ+WOVuIjC8cND8FaI4ZYnYQcTDx1HyF4T9h6Rjfosv3WYD0vYekfMrYWkX9lfxdj8LxYIRD8VPa2M9SrPwdPe/Zt6Bc1JhsqVpLlon3VA+UdMIRnLi43K0hoaLAKJ2lx9aSVnIzMxsi8zzPcIoQ2wrpzHo2PPLLlg29QT6mJL2nsc8kcMrn1I/IRIezOWOgmniZlr9wRbD4n1h9CyKCk7dzA4nj32XOzyTVFaadry0Dh3XU1stWzJtMrzu3dgbrl3MRuiXhCEcjg5xcBa+5P42ljA0m9t/FIQhEFYkIQgQkIQgQkIQgQkIQgQo7aHEGkU0yaliygWvu3gf1is7MbaTqipWU4QKQ24G+gvxMTm2n6jO8B+IRQ9gv16X4P+Ew6o4I30kj3C5F8/BIq2okZWxMa6wNrjxWrxnmKbf1EudMRVl2R2UXU3sDb7UaHGLY/wDrU/8AzH/EYjsmGOV7g8XyUtsTyQsaYzbNXzafaqbTy6dkCEzVJa4O8BDpY/vGIeT7RqhlyiUjTCerYG1rfZvcnzj828+po/uN+GVHT7MqNT0swjrDKoPIG5Prp6RqbFBHSdq9gJz9bLG+aokrexY8gZf/ADcrgqtsa+UR0gyX3BpVgfWLJsntl9KYy5ihZgFxbcwG/Q7jEltVSCZSTgRuQsO4rqD8IzfY5iK2Tb7RH8piLGQ1dM9wYGlt9OqlI+ejqmMLy5rra9FcdsdqptLMRZYQhlucwJ1vbgRElsljL1MgzJgUHOR1RYWFuZ74qntM+ulf5Z/EYYbWNLwiaV0JmFb8g2UH4XiJpWPpIy0fUSBfxVgrJGVkgcSWtBNu4KUx72hLLYpIUTCNC57N+63a8d3jEIm2Ve3WUXH7sq49f944djcLWfVKri6qCxHO24HuuRGsqgAsBYDcBHtQaeiIjEYcd5KjSiprgZTIWjcAq5sjtK9Qk0zgq9Fa5GgsQSbg7rWiHxf2jtmK0yAjcHYE38F/OJTb5xLpWKgBprKrEDUgXOp47iPOKJs7VGVPEwSjOKgkKL6H7WgO6JUtNFMHVGDLc2+X3dQq6qaFzKbHnvdbPX4Vk/4zigXOZZy7/qxu8B1o7tntvxNcS56hGY2DDsk8iD2Y+f8A+5n/APsn/m/+sVLF5E2dOaYtPMl5jfKFY621O7idYsZTNmBbLG1vAgj5VclU6Ah0Mjn8Q4H4X1tLtC1W6llVclxoSb69/hHvs9tg9JLZFlq2Zs1ySOAFtPCPfbIHJSkrlYyutpY30vfvie9m9OrU8zMqn9Kd4B9xecXyvibSAll28L8+KzwxzPrSA+zra25cFYNnMWNTTrNZQpYsLA3GhI4xJx8pLCiwAA5AWj6jlpCHOJaLDguvjDmsAcbnikIQiCmkIQgQkIQgQkIQgQkIQgQo7aGhM6mmy17TLp4jUDztaMpwTEjTVCTCD1CQy7jY6Ea8Y2eIfFdk6eoOZ0sx3spsT420PmIaUNayFropBdp/pKNoUL53tliNnN49VxTvaBShMyszNbRMpBvyuRYeN/WM4yvUzzlF3muTYc2N/QfIRoI9m9NftTbcsw/KJnCdnpFN9UgBO9jq3qdw7hGmKrpaVpMIJJ4rLNRVdW5onIDRwVR9pEnIlKv2Q49BLEdXsx+rnfeX8Jiy4vgEmpy9KpOS9rEjfa+77oj6wnA5VMGEpSAxBNyTu8YzmsYaPsM8X83WltC8Vv4jLD56WTHv1Wf/AJT/AITGXbIfrsj739pjXKmnDoyNqrAg+BFjERRbHU0qYsxEIZTcHMTwtxPfHlJVshhex17u+FKtopJ545G2s3Xqqp7TPr5X+WfxGOzZfC/pGGTJW4s7ZTyYZSPjFmxXZuTUsGmqSVFhZiNL34R0YXhUunTJKFluTqSdT4+ESNc0UzI23xAgqDdnvNU+V9sLgRzzWTYfWTKKoDFbOhIZTxB3j8jGg0239Ky3ZmQ8VKk/FQQYlMUwGTUD9KgYjc25h5jXyiEPs3pr9qZblmH5RbLVUtUA6YEO5KmKkrKQlsBDmnivOurFxOnnpJU/oyhQtpmbXS3DQEefCKbs9ixpKgOymwurruNjv38QQDbujUcIwKVTKRKUjNbMSSSbbt/id0eWK7M09QbzE632l0b1G/ziMNdDHiiwnsz10zUp9nzy4JsQEg6a5LxO2lJlzdMPCxzelrxVx7Qah5xWTLVlZrIpBzd1yDv490TH/hvTX7U23LMPyiZwrZ6RTfVIATvY6t6nd4CIB9FECWgvPNWmOvmcA4hgHDUqme0ctmkZ7ZshzW3XuL2vwvEt7M/1aZ/mn8CROYts7JqSpmqSVBAsxG/wj1wrB5dMpWUCATmNyTrYDj3AR4+sY6kEABv5a3XsdFI2tM5Iw+ell3QhCFSbpCEIEJCEIEJCEIEJCEIEJCEIEJCEIEJCEIEJCEIEJCEIEJCEIEJCEIEJCEIEJCEIEJCEIEJCEIEJCEIEJCEIEL//2Q=="/>
          <p:cNvSpPr>
            <a:spLocks noChangeAspect="1" noChangeArrowheads="1"/>
          </p:cNvSpPr>
          <p:nvPr/>
        </p:nvSpPr>
        <p:spPr bwMode="auto">
          <a:xfrm>
            <a:off x="155575" y="-655638"/>
            <a:ext cx="22860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600">
              <a:solidFill>
                <a:srgbClr val="5C5C5C"/>
              </a:solidFill>
              <a:latin typeface="Trebuchet MS" pitchFamily="34" charset="0"/>
            </a:endParaRPr>
          </a:p>
        </p:txBody>
      </p:sp>
      <p:sp>
        <p:nvSpPr>
          <p:cNvPr id="34836" name="AutoShape 12" descr="data:image/jpeg;base64,/9j/4AAQSkZJRgABAQAAAQABAAD/2wCEAAkGBhQSERUUExQWFRUVGBkaGBgYFxwdGhoaHBccHhoYHBwYHiceGBojGhgVHy8hJScpLCwsGCAxNTAqNScsLSkBCQoKDgwOGg8PGi8iHyU1LCwyLC0vLC80LysuNTQsLy00NiktLSw0MjUvLy4vMjQsLSwuLTQsKiw0LDQ0Kiw1LP/AABEIALEA8AMBIgACEQEDEQH/xAAbAAEAAwEBAQEAAAAAAAAAAAAABQYHBAMCAf/EAEkQAAIABAMEBwQGCAQEBwEAAAECAAMEEQUSIQYxQVETIjJhcYGRB0KhsRQzUnKy0SM0Q2KSosHCU3OC4RUk4vAXJURUY9LxFv/EABsBAAIDAQEBAAAAAAAAAAAAAAAFAgMEBgEH/8QANxEAAQMCAwUHAgYCAgMAAAAAAQACAwQREiExBUFRYZETcYGhscHRIvAUMkJi4fFSkiQzNKKy/9oADAMBAAIRAxEAPwDcYQhAhIQhAhIQhAhIQhAhIQhAhIRxYpi8unUFybnRVUXZjyUcYjFw2fVa1LGVKO6Sh1I/+Rxv8BFzIrjE42Hr3cfTmqHzWOBou7hw7zu9eS9sR2tp5RIzZ2G9UGa3ieyNeZj4avrH1SRLkrznPc28E3esfeIyqeTJMjoxaYCqykHWfw8N+Y7ucQ0unmLlXEC/QgDLY3l35TmXUsNN/VMbIo4y27R1zJ7gLe/esMskodhcemQHeTfyt3L5n45PsxWpRgnaMqRdF/1uwW/dfWOTCtpamapZp2W28mnDKOVyhzAd5W3fFgoJa1LhlAFNJa0tR2Xcb3sNMq+733PKIjAZBWhlVEv6yVnuL2Dy85LIT8RyPjGoOjwEFovcDQZXvlpy8PBZHNlxgh5tYnV2drZ68/G3MKWkV9ZlDhaeoQ8ZblSf4rjyj1Ta2UrBJ6vTueEwaHwYXBEcL4jKmkNRBzOaxOQWTX/Gv1f7uUdmHKOkdapQZ0zTXWW6Dcsu/ujeVOt9TffGV8bLEvbbkMj0zFudlrZI+4DH35nNvXI35XU4kwEAggg7iNQY+ogJuzzyTno36M7zKa5lN5b0PeI6cI2gWcxluOjnr2pZOvip94RldDcYozceY7x76La2ezsEgsfI9x9jmpaEIRnWhIQhAhIQhAhIQhAhIQhAhIQhAhIQhAhIQjzqagIjO2iqCT4AXMegXyC8JsLlekQWPbSCSyyZYDz5hAUcFubBm+do9cW2gEqk6cDVlUoDxZhcDy3nwiobG0+aZMrahrKl+s3FzvPkNLDiRaGFNSjC6WTQZAcXcEtqqsh7YYjmcyeDeK0ZR5xwYxiwkIDYs7nLLQb3bl4czwj0p8TRpPTG6pYtdtOrz8xrERhPXLV0/qix6INulyuf3m3xnjizLnjIZW4nh8rTJLkGsOZzvwHH4XTh2GdHeoqWDTiNWOiy1+yl9wHPjEZXe0eQhtLV5luPZHlfX4RB+0LGmed0ANkl2uObEX18Bb4xUYeUuzmzNEs+d9BoANy5+r2m6Bxhp8rak5kner9hm3FKJjO0qYjvvcnPpwHML3AWidxCrNTLRKdsyTTlmTFI6iWuw5hiNBpxjJI7cJxeZTTA8s2PEcGHIjjF82y23xxnMccxyVEG1n2wSj6TqRkef35rVjs1T6WlKtgBdbqdO9SCYgtj9n5E2lR5ksO127RJGjHhe0S1JjM2fLSbTpLZWGodyrK4Oo0UgjdETsjPqRSoJUqWVu3WaYR7xv1Qv9YTt7YRPBdY3H6tNeadO7B0zCGXFnfp1/LbcpOjT6LUmUBaTPu0u25ZgHWTuDDrDwMSWKypTSj0xATfcm2U8GB4MOBERGJ4ZVzpZzPJVkOdAisTnXVes50103cY6MFw+VNly57ZprkA3mnMVPEAdlSDcaAbopeG2EhdmMjbju8u/RXsLrmINyOYvw38d/drZR9Lis6YVkBsobNkqGUhpiC3YUi3SWO86aXAiRn7KSTLCpdHU5lmjth+LFt7X433x34nh4nSypOUjVGG9WG5h4fK4jywvEc8smZZXlkrNHAMN5+6RZh3GPHSkjFFlbUD1+8hwzXrYQDgl+q+hPp78TxyXPg2LMWMifZZ6C+m6YvB1/qOETEVbFi9WVelAvJJZZx0DG31afbBO87olsPxoTafpgpuAcyDtBl7S+PLyjyaHIPAtfUcD/PkpQTZljje2h4j3t5rkwzaQGe9NOss1WIU8HXePBsttPTlE9Ge7aSFnJLradrgWVyu9SOyTxBB09Is+ymO/SacM3bTqv427XmNfWLaimAjEzBbcRwKppqomV0Dzfe08WqbhHNh1cs6Ukxdzi47uY8jpHTC8gtNimTXBwBGiQhCPF6kIQgQkIQgQkIQgQkV7byqyUT298qvqdfgDFhilbdVqzqJHTs9Nb0zj5iNlEzFOzhcffksNe/DTvtrY/fmuepw9qihpCzhJMtGaax4ZbKthxNswERFIrV0+XIQFKeXuUe6g3sx4u3PmY7alZsygpKeUCc+dm4AKraFjuC3N/IR0bL1gSatNTWa5zTp5HaC7wg4LwBPO8OwXMjeRqC63IXOZ58PLekJa2SVgOQIbf8AcbD6Ry4+e5T+PKJjyaNdFfrTLcJSe73ZjYeUftcn0ioWQB+hkhXmjgzfs5fhpmI8I/MHYNUVVQ25W6JTyWWLv/N8o6tmpZ6HpW7U9jNP+rsjyTKIUOPZt7h/7OzJ8Bl0Tpo7V2f6if8AVuQHic+4lZxtnLIrZ1+JB9VEQsWr2jygKoEb2lrfxBI+QEVWOqo3YoGHkFyFa3DUPHMpCEetJJDzEUmwZlBPIEgExpJsLrKBc2V/9mat0M0nslxbxy9b+2JTYb9TT7z/AIzHQNnFVVWXNnSlUWCoygd5N1JJJOpiG2SwcvSq3Tz11cZUcBe0f3b/ABjkZnsmbJJe1y3dyK7OCOSB0cdr2Dt/MK4RB4JNCT6iQCLBhNXXhM1YeT3/AIo4sdlU1LLzTnnTSeyhnPdvIEC3M2ilV+0pZckmWlOh3iX2mHJm0JHdpEqWidM04b2O8iw79bnhoo1de2B4xWuNwNznu0sOOu7RadiWIBRZJslHv+0bQDwBBJiHl7P556zJj/SVe4mWsEBUfo2yKbMB1hrfeIzCPWmqnltmRih5qbH4QyZst0bSGPz7vspW/a7ZXAyMy7/a1luCqALDQDdFfQfR6637OqBI5Cao1/iHr5RG7J7cdKwkz7Zzor7gx5Hke/j85jbGUfo/SL2pLLMX/SdfgTCYQPhl7GT9WXweqeGojnh7aL9OfTUdLqnYzKegqmyrmkTrkoeyyntJ3EX0PC4iUwKg6GXUTpLZqeZIZluesrLeyMOYuwvH5tNiqs3RVAvInBZkmaB1pdxy94A7xvsfCOXBpM2RKq5Dao0lpiMNVYAWJU8bgj0hoS58Axam1/3C+veN/wDSUANjqDhzaL2/abHLuO7+1MezeqzUzIfcc28CAfneLZFA9n9WJUipmN2Uyn0VtPHcIvqMCARuOsKtosw1DyNL+wPunGzH4qZgOtvK5HsvqEIRgTFIQhAhIQhAhIQhAhfjHSMqwycZtDUyd5llZy+F7P8An5mNWMZXsieir+jbcc8pgeO/Q+aw42d/1yHeMLulykm079rENzsTetgu3aPFDJpJFIpsxlqZvOx1yeZvfy5xP7EYGKeSXfSa4BYcVXeqnkeJ/wBojanDhLmzq6qGgc9DLO9iNEJ7tAQPOJfZdnmUjzX1ecXf4ZVA7gFEWVD/APj4WaE5ni4528PhVUzP+TifqB9I4NGV/H5XPhMpmwtiGVWmiYxZjYDOxuSeGl4jMZ2+CKJVKOyAvSEchbqg/M+kR+OzSMOowCbHPccDY6X58Yq0bqeiZIXSSZ/U6w8beyX1Ve+INjjy+ltz4Xy4ar7nz2dizsWY7yTcmPiEWT2flfpgDAG6Na/AixuO+wMNJn9jGXgaDRKYY+2lDCdTqq3Fm2GwDpp3SOl5SXN+BcWsO/ffyjRKnBZEw3eVLY8yovHTT0yy1CooVRuAFh8IQT7XxxlrG2JXR0+xOzlDnuuAvuKRtVtk8ib0VP0dgOsbXs1zcaGw9IsO1GNGlkGYoBa4VQd1z4anS8ZAzXNzvMQ2XRiW8jxccOas2vXGK0UZs7UnkujEMSmT3zzWLNu8ByAGgEc0IR0zWhosBYLk3OLjdxuUhCESXiAxqWBYn9MoXDG7hGR+85dG8wQfG8ZbF59mb6VHK0s/jhVtSMGHHvaQR1sm2yJCJ+z3OBB6XXVMwr6Xhkm1ulVf0feRcFfML8BEZsXihImUcw2ExXCX91iCGXz1NuYPOJOjlt/wdWQkPLHSKRwKuTf0vHEaT6UEraYWnS2BnShxYakr3kcOPjvwtILZI3/lxGx/xO7wP3qmD2kPjkZ+bCLj/Juh8R8cFFzWMnDQh0aomsT91LA/zAesaTgzXp5JPGWh/kEZ77Q596kIosEQaDmxLHzNxGj0EjJKRPsqq+igf0iivN4WPOriXffhZadnDDPIwaNAb9+N17whCEqepCEIEJCEIEJCEIEKF2tqXlUxmyzZpbI3cRmsQeYIMUqcwatp6qWLJPmIT+6+YB0PfrfvBjRMVoumkzJf21IHjbQ+tozPZKuEueJM4dRnXQ+5MU9Vu436p8YebP8A+l5AzF782n+r+W9c/tK/bsDjYG1uTgf5t57l2bfVjTasSV1CBQq82b+uoEW/Aq9M7UqWIp0RS3NtQ3y9SYrdRRkVtVVMOpT6i+4zMgyjyJv6R+ezRiZs8k3JVbnmSx1iydjXUuWjQP8AY29vVVQSObWG+r3H/Vt/f0XHjEj/AMvQcZFRMlnu1b/p9YqsaHitBeZV0/8AjoJ8v769oDvJAjPIaUEmJh69c/W48Eq2jHgeO63+uXpY+KRN7FH/AJ6T4t+ExCR24LiPQT5c21wp1HMHQ/AxqnaXxOaNSCsdO4MlY46Aj1W1QiMw7aOnn26Oat/sk2b0Op8okmcAXJsOccI5jmGzhYr6GyRrxiabhVL2hYPMmy0eXdhLzZlG+xt1gONrfGM2jcaesSYLo6uL2urA68tIo/tC2fRAKiWApLZXA3Enc3jpY87w+2ZW4bU7x3fC53a1BjBqYz3j3Co0IQjo1zCQhCPEJF42PToqCqnHTMGA/wBKkD+ZiIqmEYTMqZglyxqd54KOZ7o0DHaRZdNIo5f7VlTvyjrO39fOFW0JWnDDxIJ5AZpvs2FwxT2yAIHNxyC/aSuWmpqSVMAyTlysTwzLf061j4xV9mJrUuIdEToWMthz35T62PnEz7TEtLkAbgzD+URHfRWmNRVY1zPLSYf31cKGP3gPUd8ZKcNMJe79eK/fmR98gttSXCcMbrHhI7sgfbqV+YhKDYlOmTPqpBDue5QMq+LNYW8Ytex+IPUS5k5/fmHKOCqAAAPO/neKht1iK9K0mULDNnmke9MtbXuUcOZMXrZig6GllIRY5bt4tqfnaKKy34VjnDM2A7h8n2Wih/8ALe1pyBJPefgX81KQhCEa6BIQhAhIQhAhIQhAhedRUKilmNlUXJ5DnpwjNducFyTenl6yp2txqA3HUcDvHnGmsoIsdQd4jM8TaZQTmkkdJTTLkS27JUngfdYHiO4w22WSJCWHPhxHyk21wDGA8ZceB+CpmrxTp8Id/esFf7wZbk+IsfOILZerMmlrJqmzBZaqe8lvzESuB4YsymqVkTM8ualwjfWJMG5SNxvpr3CI1aQphDMf2s1T5A2HxB9YYMEYa6IaF7cu+xt5EJdJ2jnMmOoY7PmLi/mCrLiNQZ1NIrZY/SSeuQOK7pqeGh9Ipm1WGqkwTZesmeM6HlftL3EHh3xbPZzWhqaYjEfo2vruysL/ADDR5VuGLKZqWbpTTjmkP/hTPs+HLx8bVQSfhpnR8L+Ldeo16q2oi/FQNk/yA8HDLodPALPYWiUbBWlVSSZ4sC6gngVLAXB5EekavUYPJmKFeUjKosoKjQchyhhVbQZBhyuDnkllJsx9RizwluVjxWKR2NVT2lFS0xpQ1IuxX8o1eTsxSobrIl371v8AOJISwBawty4ekYZNssNsLL9/2Uxj2HIL4pLd32FlWwtIz1iMt8qXLHhaxAB8SRF425ps9FMt7uVvRhf4Xj3rNoKWm0Lop+ygufMLu84r+Oe0GU8l5cpGYupW7CwAItffc74oc6eqqGTNYQBb7utDW09JTPhdICTfzFtFQIQhHULklPbO7IvVozh1QK2XUEkmwPDuIix0fszQG8yazdygL8TeI/2dYwJcxpLGwmWK3+0OHmPlF1xXFuisiDPOfsIOP7zH3VHExzddU1TZzG02G7TTvXUUFLSPgErxc79de5RdXRopSjp1yButOK7xLHNt+Zt2/dePCgqFmTp1YfqadSkrkQou7D5Dx7o8aqW4JpZbZ6mf1qibwReI7hbQDl4x67XlKfDxKl9liqD1u3n1TeM7RctZe5dlfkdXeOg5DmtLnWDpLWDc7cxo3w1PM8lAY7iDVGHypr6sJzqfMMR8LCJbZjEBIwt5jAHKz5QeLXGX+a0Q+FUhmYVUAalJoceSrf4XiQnYYFw6nWbMEqXczH4uxOqqo4kg37rCN0ojw9jux6ctf4WCEyY+234Neen8qH2Swdqmo6SZqiHPMY7ib3t5nU9141GmqlmLmQ5lN7EbjY205jvjMaSoesdKWQDKkcQN+X3nc+83duvaNPp6dUVUUWVQAB3DdGLapJcMWu4cBz5lbtjgBhwZje7ieXIL0hCEJk8SEIQISEIQISEIQISIzaDAkqpRRtCNUbip/LmIk4RNj3McHNNiFB7GyNLXC4KxxWn0E/ijr/Cw/uU/92MXKur0rcNmdEArSwCUHulTf0sDYx+bS41ILGTWSHFtUdbHT7SnQjw9YisDoVlzhMpamW4OjS5hKMynetiLN4846J7u2Y2V7cLxYg7jbmPfRcuxnYPdCx2JhuCN4vyPtqvDYB80ydK4TZTDzH+zNH3s9j6un0Sr1lt1VY70PAE8BfceHhukabZ1qTEJboCZLkgH7OYHqnz3GK7thhRkVT6dVznXwO8eRvFoMVRKQD+YAg7wRl1VThNTQtJH5SWkbiDY9NVZa6mCgU1bqn7CpG9eSueB8dD8Y6Z2OVVEoE6WJ8sdmchsSOGbfr38e+OXYzH1qJZpaizG3Vza5lHunvHDu8IkjhNRSX+jHppPGRMOoHJGPDuPxjBJZr+ylAvwOQPMH9JPRMY7vYJoSbcRmRyI/UBu3qMne09bdWQb/vMLfARWsV2tqJ9wz5VPup1R58T5mJ+ooaGpaxzUc7irDKL+B6p8rGOGr9nc9dZbJNHCxsfjp8Y3U/4OI5twn93sTksFT+OlGTsTf2+4GaqsIlZuytUu+Q/kL/hvHkuztSf/AE83+BvyhqJ4jo4dQk5p5RkWnoVHwiwUmwlU+9Ag5uwHwFz8I702eo6Y/wDMzulf/Cl8Ty019SsUurYgbNOI8Bn6K9tDMRdwwji7L1UBg2CTal8spd29joq+J/pvi9mvaUFpadjUVNrNMbUSxxLHkOC69/KP2RT1NQoRE+hU/IfWMO4Dsf8Ae+OXaLEZeHyegphlmONTvYD7RPFjrbl3aQpmmNTIGWBO5utubj7DxTmCAUsZkuQN7tL8mj3PgonGMWFKrU8hy01jefP94txUHhx8PG8fO175Kajk8pecjvIFv7ohsAws1FQkveCbseSjVj/Tzi3Y9gD1lflsVlS1UM/C28qvNtfKNL+zglaHHQFxPkP4CyM7WoheWjUhoHDefTMr72aqkpMO6SbumMxC8WuMoAHeF9IqNbXTq2cBYknREXco5DkOZiw7RYarzR01RKkypYyy5aku4UadkcTYc+EdOz+M00thKo5EyZMbe7WBI5k62UeA9YqjcGB07W4nHPkB3nLvsrpGGQtp3uwsbYc3HuGfddT+y+zi0kq2hmN22/tHcImo/BH7HOySOkcXuNyV08UbYmBjBYBIQhFasSEIQISEIQISEIQISEIQIXBjOCy6mXkmD7rDep5g/wBIzLHNkZ1MSSM8vg6jTzG9T8O+NchaN9JXyU2QzHBLqzZ0VVmcncVj2FbVVFP2JhZfst1l+Oo8iIs0zHabEZYlTv0M0dhj2c3ceR5G3DjFkxPAKZgXeQGI16i9Y/w2JijVuL0spiJdCMw/xi34ST84askiqzijYQ8bxb5z6JO+KWjGCWQFh3G59suq46zZqqpnDBGOU3WZL6w03HTUecaTs/i/0iSrkZW3OtrWYb9/A7x4xns/byqOisssDQBEG7/VeI+ZtLVNvnzfJiPlFs9HPVMAkwgjeL/Huqaetp6R5MWIg7jb59lrtZh8uaMsxFcfvC//AORDPsZLXWRNnSO5Jht6H84omF1NbUOElTZxPE52sveTfQRfpOz05VFqydmtqWCst/BgdPOFssD6T6e1Ge7PzGaaxVDKz6uxJtvy8jl6rz/4FVr2a1v9UpT84DBaw9qt/hkoP6RHYjtTPo3CTWkz7/Yurj7w1Aj5otsZ1VM6OV0MjvmElj90aAnuj3sqktx2bh42b8X8l521KHYLuxaYcTvm3mpIbH5vrqmfN7i+VfQRK4fgkiR9VLVe+1z/ABHX4xwtgM5h16ybf9wKgHoL/GKJjT1tM5WZOnWv1XDtlbwN9/dHkUT6o4BKO7MD0C9llZSDtDCe/In1PqtLxbERIlNMIJyjQDeTwHmYy9MGq6yaX6NrublmGVR5ngBwF45U2kqRunzfNyfnEhTbd1a73Djk6D5rY/GGVPRTUrT2eEk7zf490rqa+CrcBJiDRuFvn2U3TV9NhiFVPTVB7WXcP3b+6By1PPhFexbbCon3BfIn2U0Hmd59Y6qfHaaa1p1EpJ/wSVP8IIv6xdsJ2fpcodabITwmKcw8mJtFT3x0xxzMJed5t5Z5dFayOSrHZwSBrBuFx1yz6rOsG2Zn1J6ikLxdtF/6j3CNMwDZ2XSJZNWPac7z+Q7olALR+wsq9oSVH06N4fKbUezYqb6tXcfhIQhC5M0hCECEhCECEhCECEhCECEhCECEhCECEjwqqGXMFpiK4/eUH5x7wj0Eg3C8IBFioGdsPSNr0Vvusw+F7R8ydhaRTfoy33nY/C9osEI0fi57WxnqVm/B0979m3oFyHoqeWTZJUtd9gAB6cYq8zHqiucy6QGXKGjTm0Ply8Br4RP47s+lUEDswCNeynQ9x/PhrzjupaRJahEUKq7gInHLHG3HbE/noPkquSKWR2AHCwcNTy5BV2nw2joLNNcGY3vv1mPMgC9h3/GOuswalrpedcpvumJowPfz8DEftbsa9TMEyW6g5QpVrgaX1BAPPdaJPZXZ80kkozZmZsxtuGgFhfw3xe97ezEwkPacPv8ApZ443mQwOiAj4/f9qFGJVOHkLUXn0+4TB2l7jf5HyMWimqZVTKzLlmI3MXHgQdx7jHTNkhlKsAykWIIuCO8RF4Ns1LpnmNLLWe3VJ6q25c/ExQ+WOVuIjC8cND8FaI4ZYnYQcTDx1HyF4T9h6Rjfosv3WYD0vYekfMrYWkX9lfxdj8LxYIRD8VPa2M9SrPwdPe/Zt6Bc1JhsqVpLlon3VA+UdMIRnLi43K0hoaLAKJ2lx9aSVnIzMxsi8zzPcIoQ2wrpzHo2PPLLlg29QT6mJL2nsc8kcMrn1I/IRIezOWOgmniZlr9wRbD4n1h9CyKCk7dzA4nj32XOzyTVFaadry0Dh3XU1stWzJtMrzu3dgbrl3MRuiXhCEcjg5xcBa+5P42ljA0m9t/FIQhEFYkIQgQkIQgQkIQgQkIQgQo7aHEGkU0yaliygWvu3gf1is7MbaTqipWU4QKQ24G+gvxMTm2n6jO8B+IRQ9gv16X4P+Ew6o4I30kj3C5F8/BIq2okZWxMa6wNrjxWrxnmKbf1EudMRVl2R2UXU3sDb7UaHGLY/wDrU/8AzH/EYjsmGOV7g8XyUtsTyQsaYzbNXzafaqbTy6dkCEzVJa4O8BDpY/vGIeT7RqhlyiUjTCerYG1rfZvcnzj828+po/uN+GVHT7MqNT0swjrDKoPIG5Prp6RqbFBHSdq9gJz9bLG+aokrexY8gZf/ADcrgqtsa+UR0gyX3BpVgfWLJsntl9KYy5ihZgFxbcwG/Q7jEltVSCZSTgRuQsO4rqD8IzfY5iK2Tb7RH8piLGQ1dM9wYGlt9OqlI+ejqmMLy5rra9FcdsdqptLMRZYQhlucwJ1vbgRElsljL1MgzJgUHOR1RYWFuZ74qntM+ulf5Z/EYYbWNLwiaV0JmFb8g2UH4XiJpWPpIy0fUSBfxVgrJGVkgcSWtBNu4KUx72hLLYpIUTCNC57N+63a8d3jEIm2Ve3WUXH7sq49f944djcLWfVKri6qCxHO24HuuRGsqgAsBYDcBHtQaeiIjEYcd5KjSiprgZTIWjcAq5sjtK9Qk0zgq9Fa5GgsQSbg7rWiHxf2jtmK0yAjcHYE38F/OJTb5xLpWKgBprKrEDUgXOp47iPOKJs7VGVPEwSjOKgkKL6H7WgO6JUtNFMHVGDLc2+X3dQq6qaFzKbHnvdbPX4Vk/4zigXOZZy7/qxu8B1o7tntvxNcS56hGY2DDsk8iD2Y+f8A+5n/APsn/m/+sVLF5E2dOaYtPMl5jfKFY621O7idYsZTNmBbLG1vAgj5VclU6Ah0Mjn8Q4H4X1tLtC1W6llVclxoSb69/hHvs9tg9JLZFlq2Zs1ySOAFtPCPfbIHJSkrlYyutpY30vfvie9m9OrU8zMqn9Kd4B9xecXyvibSAll28L8+KzwxzPrSA+zra25cFYNnMWNTTrNZQpYsLA3GhI4xJx8pLCiwAA5AWj6jlpCHOJaLDguvjDmsAcbnikIQiCmkIQgQkIQgQkIQgQkIQgQo7aGhM6mmy17TLp4jUDztaMpwTEjTVCTCD1CQy7jY6Ea8Y2eIfFdk6eoOZ0sx3spsT420PmIaUNayFropBdp/pKNoUL53tliNnN49VxTvaBShMyszNbRMpBvyuRYeN/WM4yvUzzlF3muTYc2N/QfIRoI9m9NftTbcsw/KJnCdnpFN9UgBO9jq3qdw7hGmKrpaVpMIJJ4rLNRVdW5onIDRwVR9pEnIlKv2Q49BLEdXsx+rnfeX8Jiy4vgEmpy9KpOS9rEjfa+77oj6wnA5VMGEpSAxBNyTu8YzmsYaPsM8X83WltC8Vv4jLD56WTHv1Wf/AJT/AITGXbIfrsj739pjXKmnDoyNqrAg+BFjERRbHU0qYsxEIZTcHMTwtxPfHlJVshhex17u+FKtopJ545G2s3Xqqp7TPr5X+WfxGOzZfC/pGGTJW4s7ZTyYZSPjFmxXZuTUsGmqSVFhZiNL34R0YXhUunTJKFluTqSdT4+ESNc0UzI23xAgqDdnvNU+V9sLgRzzWTYfWTKKoDFbOhIZTxB3j8jGg0239Ky3ZmQ8VKk/FQQYlMUwGTUD9KgYjc25h5jXyiEPs3pr9qZblmH5RbLVUtUA6YEO5KmKkrKQlsBDmnivOurFxOnnpJU/oyhQtpmbXS3DQEefCKbs9ixpKgOymwurruNjv38QQDbujUcIwKVTKRKUjNbMSSSbbt/id0eWK7M09QbzE632l0b1G/ziMNdDHiiwnsz10zUp9nzy4JsQEg6a5LxO2lJlzdMPCxzelrxVx7Qah5xWTLVlZrIpBzd1yDv490TH/hvTX7U23LMPyiZwrZ6RTfVIATvY6t6nd4CIB9FECWgvPNWmOvmcA4hgHDUqme0ctmkZ7ZshzW3XuL2vwvEt7M/1aZ/mn8CROYts7JqSpmqSVBAsxG/wj1wrB5dMpWUCATmNyTrYDj3AR4+sY6kEABv5a3XsdFI2tM5Iw+ell3QhCFSbpCEIEJCEIEJCEIEJCEIEJCEIEJCEIEJCEIEJCEIEJCEIEJCEIEJCEIEJCEIEJCEIEJCEIEJCEIEJCEIEJCEIEL//2Q=="/>
          <p:cNvSpPr>
            <a:spLocks noChangeAspect="1" noChangeArrowheads="1"/>
          </p:cNvSpPr>
          <p:nvPr/>
        </p:nvSpPr>
        <p:spPr bwMode="auto">
          <a:xfrm>
            <a:off x="307975" y="-655638"/>
            <a:ext cx="22860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600">
              <a:solidFill>
                <a:srgbClr val="5C5C5C"/>
              </a:solidFill>
              <a:latin typeface="Trebuchet MS" pitchFamily="34" charset="0"/>
            </a:endParaRPr>
          </a:p>
        </p:txBody>
      </p:sp>
      <p:pic>
        <p:nvPicPr>
          <p:cNvPr id="34838" name="Picture 9"/>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18085" y="4166961"/>
            <a:ext cx="4508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40996" y="918823"/>
            <a:ext cx="569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1" name="Rectangle 276"/>
          <p:cNvSpPr>
            <a:spLocks noChangeArrowheads="1"/>
          </p:cNvSpPr>
          <p:nvPr/>
        </p:nvSpPr>
        <p:spPr bwMode="auto">
          <a:xfrm>
            <a:off x="152400" y="0"/>
            <a:ext cx="8909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lgn="r">
              <a:defRPr/>
            </a:pPr>
            <a:r>
              <a:rPr lang="en-US" altLang="en-US" sz="2800" b="1" dirty="0">
                <a:solidFill>
                  <a:schemeClr val="tx2">
                    <a:lumMod val="60000"/>
                    <a:lumOff val="40000"/>
                  </a:schemeClr>
                </a:solidFill>
                <a:latin typeface="Calibri"/>
                <a:ea typeface="+mj-ea"/>
                <a:cs typeface="Calibri"/>
              </a:rPr>
              <a:t>ITU: Partnering in </a:t>
            </a:r>
            <a:r>
              <a:rPr lang="en-US" altLang="en-US" sz="2800" b="1" dirty="0" smtClean="0">
                <a:solidFill>
                  <a:schemeClr val="tx2">
                    <a:lumMod val="60000"/>
                    <a:lumOff val="40000"/>
                  </a:schemeClr>
                </a:solidFill>
                <a:latin typeface="Calibri"/>
                <a:ea typeface="+mj-ea"/>
                <a:cs typeface="Calibri"/>
              </a:rPr>
              <a:t>Asia-Pacific (2015-2016) </a:t>
            </a:r>
          </a:p>
          <a:p>
            <a:pPr algn="r">
              <a:defRPr/>
            </a:pPr>
            <a:r>
              <a:rPr lang="en-US" altLang="en-US" sz="2800" b="1" dirty="0" smtClean="0">
                <a:solidFill>
                  <a:schemeClr val="tx2">
                    <a:lumMod val="60000"/>
                    <a:lumOff val="40000"/>
                  </a:schemeClr>
                </a:solidFill>
                <a:latin typeface="Calibri"/>
                <a:ea typeface="+mj-ea"/>
                <a:cs typeface="Calibri"/>
              </a:rPr>
              <a:t>Examples…..</a:t>
            </a:r>
            <a:endParaRPr lang="en-US" altLang="en-US" sz="2800" b="1" dirty="0">
              <a:solidFill>
                <a:schemeClr val="tx2">
                  <a:lumMod val="60000"/>
                  <a:lumOff val="40000"/>
                </a:schemeClr>
              </a:solidFill>
              <a:latin typeface="Calibri"/>
              <a:ea typeface="+mj-ea"/>
              <a:cs typeface="Calibri"/>
            </a:endParaRPr>
          </a:p>
        </p:txBody>
      </p:sp>
      <p:sp>
        <p:nvSpPr>
          <p:cNvPr id="34841" name="AutoShape 22" descr="data:image/jpeg;base64,/9j/4AAQSkZJRgABAQAAAQABAAD/2wCEAAkGBhQSEBUUExIRFRUWFRYZGBcSGBUeGhkYFxgdHBQWGhsfHycgGCUmGhkeHy8sIyopMiwtGB4xNTAqNSYrLCkBCQoKDgwOGg8PGiwkHiQqKjEwNSsqNCwqLC0pNSwsLS0sLywpLCwsLDQsKSwtLCw0LykvKSwpKSwsNCwsLCwsNP/AABEIAGAAkAMBIgACEQEDEQH/xAAcAAEAAwADAQEAAAAAAAAAAAAABQYHAQMIBAL/xABCEAABAwIDBAYGBgcJAAAAAAABAAIDBBEFEiEGBzFxMkFRgZGxEyJhYpLBUnJzgqHRFCMzQkNjshckNDU2RFNUov/EABkBAAMBAQEAAAAAAAAAAAAAAAADBAIBBf/EACsRAAICAQQABAUFAQAAAAAAAAABAgMRBBIhMRMyQaEiYXGRsQUVgcHRFP/aAAwDAQACEQMRAD8A3FERABERABERABEWfb19tpKNjIYDlklBJf1tYNPV9pPgmV1uySijE5qEdzL86ZoNi4DmQv2vKk1Y97sz5JHO7XOcT4kq37AbfT01RHHJI+SB7g0teScuY2Dmk6i3WFbPQSjHKeSSGtjKWGjfEXAK5XnFwREQAREQAREQAREQARCs721kxmTM2mhEcOusUjDK4c7+ryb4plcN7xlL6mJz2rOMl6rMUih1lljj+0c1vmVxRYvDN+ymiktx9G9rreBXmLEqaVkhE7ZGyX19KHZie/iumGVzHBzHOa4G4c0kEHtBHBeiv09NeYgetafMT1cqJvR2GfXRslgsZogRlJtnadcoPAG+uqo2z++GrgAbMG1DB1u9V/xDQ9471e8O3xUMgGd0kJPVI0kfE24SPAuoluis/Qf41VsdrZitRgdRG7K+nna7sLHfhpqrhsDu3qJaiOaeN0ULHB36wWc8g6NDTqBfiStTG3+Hn/eU/wAQXRVby8PjFzVRu9kd3HwATp6q6S2qGBUdNVF5cizhdNXWMiYXyPaxo4ueQAOZKzTHN98YBFLC55+nL6reeUanvsqjSUeIY3MC9zjGDq9wtFH9VvWeVz2lTw0ksbrPhQ6WpjnEOWbZhm01NUOLYKiKRw4tY4E2HXbs9qk1B7KbHwUEWSJt3G2eR3SefaeodgU4pp7c/D0URzj4uwiIsGgiIgAih9o9q4KGPPM/U9FjRd7uQ+Z0WQ7R73qqclsB/R4/dsZDzd1d1lRTpp29dCbL4V9m5S1DWi7nNaPeIHmvzDWMf0Xsd9VwPkvLM9W95Lnve4nUlznG/wCK/MUzmm7XOae1pI8lb+3ceb2JP+5Z6PUGLYHBVMyTxMkb7w1HI8R3LNcf3Ial1JNYf8c1z3B4+ar+ze9uqp7Nm/vEfvmzxyf1991pOC706GosDL6F30Z/V/8AXR/FK8PUafy9fdDd9N/fZkddu1xCI2NM547Yi1w/NRMmz1S02NNUA/Zv/JenYZ2vF2ua4HgWkEeIXYtL9Qmu0jD0UH0zzLTbIVknQpKg82EedlPYbuhr5bZ2xwtPXI65H3WrfF0VdfHE3NJIxje17gB4lcevsfEUjq0cF2yhbP7mKeIh1Q907hb1ejHfkNXd5V+jjZEywDGMaOAsGgeQVIx7fFSQ3EOaof7mjL+1x49wKy7HtsKzEZAxxcQ42bBCDlvyGrjzXFRde82PC+f+HXbVTxDv5G+QbS0r35G1MDndge2/drr3KSWabvd1YgLaira0yixZHxEftPa7yWlqS2MIyxB5Ka5SksyWAiIlDAiIgDgtUZimzFLUi01PE/TiWjMOThqO4qURdTa5RxpPsyjaTcmNX0clv5Up05NfxHf4rMsWwSelfknifGfeGh9odwK9SLpq6JkrcsjGPaep4BHgVdVrpx4lz+SSzSQlzHg8qIt7xTdDQS3LWPhP8pxtzym4VeqdxQ/h1bvvxj5FXR1tT74I5aOxdcmWUlfJEbxySRntjc5vkVLQ7dV7RYVk/e6/ndXD+wub/tQ/A/8ANd9NuKd/Eqx9yP8AMrstRp3219gjReuvyUWfbSuf0qyo7nkeVlEzVD5HXe573HrcS4n5raaDclSN/ayzy94aPABW3CdkqSm1hp4mH6Vru+I3ISXraoeRf0MWksl5mYps1uvq6shzmegiP78o1I91nE99gtg2V2FpqBv6tuaQj1pX6uPL6I9gViRQXaqdvD4RZVp4V9dhERTFAREQAREQAREQAVBxTek+CSRpw6pLY3OBfezSAelfLoFflA7d/wCW1X2L/JNq27sSWci7N23MXgqdNvjMgJjw6peB1sdcctGqU2l3mCj9AHU0jnTRCTLmALb6ZTccVG7j/wDBy/a/JQe+kn9OprC59HoPbn0Viqrd3h7eF8yV2TVW/PsWKfey6EtNTh1VCxx6TrHwuBfxV4wvE46iFksTszHi4PmPHRY3t7jtbIyKCthZTwuc12Zgz3sON79QN7LRaeWHDsIzRPzxxxFzHO/fc7VvK7jwS7aYqMWly36PKN12tyab4X8Mh8f3vx01RJCKd8vozYua8AX6+oq6YLirKmCOZnRe0G3Z2g8josG2exOm/RqwVJkMtQLNLWF2U8b352V13JY/mjkpXHVhzs+q7pDx170y/TRjBuK5XuYqvcppN9+xYWbxGnEzQ+gdcPy+kzC3C97W+auCxiH/AFSftT/QtnU+orjDbt9Uh9M3Ldn0YREUw8IiIAIiIAIuAVygAvixrCxU08kJcWiRhaSLXF+sXX2oup4eUDWeCv7HbIMw+J0bJHyBzs13hot4L5Nrd38dfPHK+aRhjbYBoaQdb9ataLatmpb88mPDjt244IDazZCOvp2wve5mVwcHNAvoLW17VH1m70SUEdEambIx181mXcL3a09WhVvRCtnFJJ9A64t5aInANmoqWnZC0BwYOk5rbuPWTooPC92kdPXGrinkBLnH0dm5bP4t7baq5IhWzWee+wdcXjjoqTd3kYxI13ppM2bNks3Lwta/FW1EXJTlLGfQ7GCj0ES6LBoIiIAIiI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600">
              <a:solidFill>
                <a:srgbClr val="FFFFFF"/>
              </a:solidFill>
              <a:latin typeface="Trebuchet MS" pitchFamily="34" charset="0"/>
            </a:endParaRPr>
          </a:p>
        </p:txBody>
      </p:sp>
      <p:pic>
        <p:nvPicPr>
          <p:cNvPr id="34842" name="Picture 23"/>
          <p:cNvPicPr>
            <a:picLocks noChangeAspect="1" noChangeArrowheads="1"/>
          </p:cNvPicPr>
          <p:nvPr/>
        </p:nvPicPr>
        <p:blipFill>
          <a:blip r:embed="rId21">
            <a:extLst>
              <a:ext uri="{28A0092B-C50C-407E-A947-70E740481C1C}">
                <a14:useLocalDpi xmlns:a14="http://schemas.microsoft.com/office/drawing/2010/main" val="0"/>
              </a:ext>
            </a:extLst>
          </a:blip>
          <a:srcRect r="22174"/>
          <a:stretch>
            <a:fillRect/>
          </a:stretch>
        </p:blipFill>
        <p:spPr bwMode="auto">
          <a:xfrm>
            <a:off x="4025626" y="2001044"/>
            <a:ext cx="4889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4"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84547" y="949325"/>
            <a:ext cx="9921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46" name="Picture 4" descr="http://www.itu.int/en/ITU-D/PublishingImages/DevelopmentActivities/6.pn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81653" y="811212"/>
            <a:ext cx="1346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323850" y="908050"/>
            <a:ext cx="2189163" cy="76835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Governments</a:t>
            </a:r>
          </a:p>
        </p:txBody>
      </p:sp>
      <p:sp>
        <p:nvSpPr>
          <p:cNvPr id="54" name="Pentagon 53"/>
          <p:cNvSpPr/>
          <p:nvPr/>
        </p:nvSpPr>
        <p:spPr>
          <a:xfrm>
            <a:off x="352425" y="1939925"/>
            <a:ext cx="2189163" cy="768350"/>
          </a:xfrm>
          <a:prstGeom prst="homePlat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Regulatory Authorities</a:t>
            </a:r>
          </a:p>
        </p:txBody>
      </p:sp>
      <p:sp>
        <p:nvSpPr>
          <p:cNvPr id="55" name="Pentagon 54"/>
          <p:cNvSpPr/>
          <p:nvPr/>
        </p:nvSpPr>
        <p:spPr>
          <a:xfrm>
            <a:off x="344488" y="2989263"/>
            <a:ext cx="2189162" cy="76835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UN &amp; Development Agencies</a:t>
            </a:r>
          </a:p>
        </p:txBody>
      </p:sp>
      <p:sp>
        <p:nvSpPr>
          <p:cNvPr id="56" name="Pentagon 55"/>
          <p:cNvSpPr/>
          <p:nvPr/>
        </p:nvSpPr>
        <p:spPr>
          <a:xfrm>
            <a:off x="361950" y="3933825"/>
            <a:ext cx="2141538" cy="766763"/>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Regional Organizations</a:t>
            </a:r>
          </a:p>
        </p:txBody>
      </p:sp>
      <p:sp>
        <p:nvSpPr>
          <p:cNvPr id="57" name="Pentagon 56"/>
          <p:cNvSpPr/>
          <p:nvPr/>
        </p:nvSpPr>
        <p:spPr>
          <a:xfrm>
            <a:off x="374650" y="4932363"/>
            <a:ext cx="2141538" cy="768350"/>
          </a:xfrm>
          <a:prstGeom prst="homePlate">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Industry</a:t>
            </a:r>
          </a:p>
        </p:txBody>
      </p:sp>
      <p:pic>
        <p:nvPicPr>
          <p:cNvPr id="34855" name="Picture 9" descr="C:\Users\narayan\Pictures\pta-1.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34485" y="2046401"/>
            <a:ext cx="6477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p:cNvSpPr>
            <a:spLocks noChangeArrowheads="1"/>
          </p:cNvSpPr>
          <p:nvPr/>
        </p:nvSpPr>
        <p:spPr bwMode="auto">
          <a:xfrm>
            <a:off x="5580063" y="2944812"/>
            <a:ext cx="3328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400" b="1" dirty="0">
                <a:solidFill>
                  <a:srgbClr val="7F7F7F"/>
                </a:solidFill>
                <a:latin typeface="Cambria" pitchFamily="18" charset="0"/>
              </a:rPr>
              <a:t>A</a:t>
            </a:r>
            <a:r>
              <a:rPr lang="en-US" altLang="en-US" sz="1400" dirty="0">
                <a:solidFill>
                  <a:srgbClr val="7F7F7F"/>
                </a:solidFill>
                <a:latin typeface="Cambria" pitchFamily="18" charset="0"/>
              </a:rPr>
              <a:t>PPLICATIONS</a:t>
            </a:r>
            <a:r>
              <a:rPr lang="en-US" altLang="en-US" sz="1600" b="1" dirty="0">
                <a:solidFill>
                  <a:srgbClr val="7F7F7F"/>
                </a:solidFill>
                <a:latin typeface="Cambria" pitchFamily="18" charset="0"/>
              </a:rPr>
              <a:t>..</a:t>
            </a:r>
            <a:endParaRPr lang="en-US" altLang="en-US" sz="1800" b="1" dirty="0">
              <a:solidFill>
                <a:srgbClr val="7F7F7F"/>
              </a:solidFill>
              <a:latin typeface="Cambria" pitchFamily="18" charset="0"/>
            </a:endParaRPr>
          </a:p>
        </p:txBody>
      </p:sp>
      <p:sp>
        <p:nvSpPr>
          <p:cNvPr id="67" name="Rectangle 66"/>
          <p:cNvSpPr>
            <a:spLocks noChangeArrowheads="1"/>
          </p:cNvSpPr>
          <p:nvPr/>
        </p:nvSpPr>
        <p:spPr bwMode="auto">
          <a:xfrm>
            <a:off x="5727927" y="3384663"/>
            <a:ext cx="3328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400" dirty="0">
                <a:solidFill>
                  <a:srgbClr val="00B050"/>
                </a:solidFill>
                <a:latin typeface="Cambria" pitchFamily="18" charset="0"/>
              </a:rPr>
              <a:t>H</a:t>
            </a:r>
            <a:r>
              <a:rPr lang="en-US" altLang="en-US" sz="1400" dirty="0">
                <a:solidFill>
                  <a:srgbClr val="00B050"/>
                </a:solidFill>
                <a:latin typeface="Cambria" pitchFamily="18" charset="0"/>
              </a:rPr>
              <a:t>UMAN</a:t>
            </a:r>
            <a:r>
              <a:rPr lang="en-US" altLang="en-US" sz="1600" dirty="0">
                <a:solidFill>
                  <a:srgbClr val="00B050"/>
                </a:solidFill>
                <a:latin typeface="Cambria" pitchFamily="18" charset="0"/>
              </a:rPr>
              <a:t> </a:t>
            </a:r>
            <a:r>
              <a:rPr lang="en-US" altLang="en-US" sz="1400" dirty="0">
                <a:solidFill>
                  <a:srgbClr val="00B050"/>
                </a:solidFill>
                <a:latin typeface="Cambria" pitchFamily="18" charset="0"/>
              </a:rPr>
              <a:t>CAPACITY BUILDING</a:t>
            </a:r>
            <a:r>
              <a:rPr lang="en-US" altLang="en-US" sz="1600" dirty="0">
                <a:solidFill>
                  <a:srgbClr val="00B050"/>
                </a:solidFill>
                <a:latin typeface="Cambria" pitchFamily="18" charset="0"/>
              </a:rPr>
              <a:t>..</a:t>
            </a:r>
            <a:endParaRPr lang="en-US" altLang="en-US" sz="1800" dirty="0">
              <a:solidFill>
                <a:srgbClr val="00B050"/>
              </a:solidFill>
              <a:latin typeface="Cambria" pitchFamily="18" charset="0"/>
            </a:endParaRPr>
          </a:p>
        </p:txBody>
      </p:sp>
      <p:sp>
        <p:nvSpPr>
          <p:cNvPr id="68" name="Rectangle 67"/>
          <p:cNvSpPr>
            <a:spLocks noChangeArrowheads="1"/>
          </p:cNvSpPr>
          <p:nvPr/>
        </p:nvSpPr>
        <p:spPr bwMode="auto">
          <a:xfrm>
            <a:off x="5784850" y="2406650"/>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400" dirty="0">
                <a:solidFill>
                  <a:srgbClr val="0070C0"/>
                </a:solidFill>
                <a:latin typeface="Cambria" pitchFamily="18" charset="0"/>
              </a:rPr>
              <a:t>P</a:t>
            </a:r>
            <a:r>
              <a:rPr lang="en-US" altLang="en-US" sz="1400" dirty="0">
                <a:solidFill>
                  <a:srgbClr val="0070C0"/>
                </a:solidFill>
                <a:latin typeface="Cambria" pitchFamily="18" charset="0"/>
              </a:rPr>
              <a:t>OLICY &amp; </a:t>
            </a:r>
            <a:r>
              <a:rPr lang="en-US" altLang="en-US" sz="2400" dirty="0">
                <a:solidFill>
                  <a:srgbClr val="0070C0"/>
                </a:solidFill>
                <a:latin typeface="Cambria" pitchFamily="18" charset="0"/>
              </a:rPr>
              <a:t>R</a:t>
            </a:r>
            <a:r>
              <a:rPr lang="en-US" altLang="en-US" sz="1400" dirty="0">
                <a:solidFill>
                  <a:srgbClr val="0070C0"/>
                </a:solidFill>
                <a:latin typeface="Cambria" pitchFamily="18" charset="0"/>
              </a:rPr>
              <a:t>EGULATION</a:t>
            </a:r>
            <a:r>
              <a:rPr lang="en-US" altLang="en-US" sz="1600" dirty="0">
                <a:solidFill>
                  <a:srgbClr val="0070C0"/>
                </a:solidFill>
                <a:latin typeface="Cambria" pitchFamily="18" charset="0"/>
              </a:rPr>
              <a:t>..</a:t>
            </a:r>
            <a:endParaRPr lang="en-US" altLang="en-US" sz="1800" dirty="0">
              <a:solidFill>
                <a:srgbClr val="0070C0"/>
              </a:solidFill>
              <a:latin typeface="Cambria" pitchFamily="18" charset="0"/>
            </a:endParaRPr>
          </a:p>
        </p:txBody>
      </p:sp>
      <p:sp>
        <p:nvSpPr>
          <p:cNvPr id="69" name="Rectangle 68"/>
          <p:cNvSpPr>
            <a:spLocks noChangeArrowheads="1"/>
          </p:cNvSpPr>
          <p:nvPr/>
        </p:nvSpPr>
        <p:spPr bwMode="auto">
          <a:xfrm>
            <a:off x="5498866" y="3829389"/>
            <a:ext cx="3328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400" b="1" dirty="0">
                <a:solidFill>
                  <a:srgbClr val="663300"/>
                </a:solidFill>
                <a:latin typeface="Cambria" pitchFamily="18" charset="0"/>
              </a:rPr>
              <a:t>P</a:t>
            </a:r>
            <a:r>
              <a:rPr lang="en-US" altLang="en-US" sz="1400" dirty="0">
                <a:solidFill>
                  <a:srgbClr val="663300"/>
                </a:solidFill>
                <a:latin typeface="Cambria" pitchFamily="18" charset="0"/>
              </a:rPr>
              <a:t>ROJECTS</a:t>
            </a:r>
            <a:r>
              <a:rPr lang="en-US" altLang="en-US" sz="1600" dirty="0">
                <a:solidFill>
                  <a:srgbClr val="663300"/>
                </a:solidFill>
                <a:latin typeface="Cambria" pitchFamily="18" charset="0"/>
              </a:rPr>
              <a:t>..</a:t>
            </a:r>
            <a:endParaRPr lang="en-US" altLang="en-US" sz="1800" dirty="0">
              <a:solidFill>
                <a:srgbClr val="663300"/>
              </a:solidFill>
              <a:latin typeface="Cambria" pitchFamily="18" charset="0"/>
            </a:endParaRPr>
          </a:p>
        </p:txBody>
      </p:sp>
      <p:pic>
        <p:nvPicPr>
          <p:cNvPr id="34863" name="Picture 2" descr="C:\Users\narayan\Pictures\APT logo images.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06675" y="4151313"/>
            <a:ext cx="4159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4" name="Picture 4" descr="C:\Users\narayan\Pictures\gsma logo.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49247" y="5075402"/>
            <a:ext cx="3476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6" name="Picture 6" descr="C:\Users\narayan\Pictures\Iran LOgo.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630005" y="908784"/>
            <a:ext cx="5143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64"/>
          <p:cNvSpPr>
            <a:spLocks noChangeArrowheads="1"/>
          </p:cNvSpPr>
          <p:nvPr/>
        </p:nvSpPr>
        <p:spPr bwMode="auto">
          <a:xfrm>
            <a:off x="5670550" y="1963737"/>
            <a:ext cx="3328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400" b="1" dirty="0">
                <a:solidFill>
                  <a:srgbClr val="0070C0"/>
                </a:solidFill>
                <a:latin typeface="Cambria" pitchFamily="18" charset="0"/>
              </a:rPr>
              <a:t>I</a:t>
            </a:r>
            <a:r>
              <a:rPr lang="en-US" altLang="en-US" sz="1400" b="1" dirty="0">
                <a:solidFill>
                  <a:srgbClr val="0070C0"/>
                </a:solidFill>
                <a:latin typeface="Cambria" pitchFamily="18" charset="0"/>
              </a:rPr>
              <a:t>NFRASTRUCTURE</a:t>
            </a:r>
            <a:r>
              <a:rPr lang="en-US" altLang="en-US" sz="1600" b="1" dirty="0">
                <a:solidFill>
                  <a:srgbClr val="0070C0"/>
                </a:solidFill>
                <a:latin typeface="Cambria" pitchFamily="18" charset="0"/>
              </a:rPr>
              <a:t>..</a:t>
            </a:r>
            <a:endParaRPr lang="en-US" altLang="en-US" sz="1800" b="1" dirty="0">
              <a:solidFill>
                <a:srgbClr val="0070C0"/>
              </a:solidFill>
              <a:latin typeface="Cambria" pitchFamily="18" charset="0"/>
            </a:endParaRPr>
          </a:p>
        </p:txBody>
      </p:sp>
      <p:pic>
        <p:nvPicPr>
          <p:cNvPr id="34868" name="Picture 6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21951" y="3357563"/>
            <a:ext cx="12176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9" name="Picture 3" descr="C:\Users\narayan\Pictures\FAO.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92663" y="2957513"/>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0" name="Picture 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5230813" y="2930525"/>
            <a:ext cx="6016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1" name="Picture 6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95295" y="4233636"/>
            <a:ext cx="7366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2" name="Picture 62" descr="Academy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665513" y="6068179"/>
            <a:ext cx="11223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Pentagon 63"/>
          <p:cNvSpPr/>
          <p:nvPr/>
        </p:nvSpPr>
        <p:spPr>
          <a:xfrm>
            <a:off x="395288" y="5876925"/>
            <a:ext cx="2141537" cy="768350"/>
          </a:xfrm>
          <a:prstGeom prst="homePlat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Academia</a:t>
            </a:r>
          </a:p>
        </p:txBody>
      </p:sp>
      <p:pic>
        <p:nvPicPr>
          <p:cNvPr id="3" name="Picture 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609850" y="918273"/>
            <a:ext cx="1403604" cy="566928"/>
          </a:xfrm>
          <a:prstGeom prst="rect">
            <a:avLst/>
          </a:prstGeom>
        </p:spPr>
      </p:pic>
      <p:pic>
        <p:nvPicPr>
          <p:cNvPr id="4" name="Picture 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849038" y="5881233"/>
            <a:ext cx="759732" cy="759732"/>
          </a:xfrm>
          <a:prstGeom prst="rect">
            <a:avLst/>
          </a:prstGeom>
        </p:spPr>
      </p:pic>
      <p:pic>
        <p:nvPicPr>
          <p:cNvPr id="62" name="Picture 6" descr="C:\Users\narayan\Pictures\Iran LOgo.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02656" y="6010275"/>
            <a:ext cx="5143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6">
            <a:extLst>
              <a:ext uri="{28A0092B-C50C-407E-A947-70E740481C1C}">
                <a14:useLocalDpi xmlns:a14="http://schemas.microsoft.com/office/drawing/2010/main" val="0"/>
              </a:ext>
            </a:extLst>
          </a:blip>
          <a:srcRect l="16018" t="26455" r="17972" b="24792"/>
          <a:stretch/>
        </p:blipFill>
        <p:spPr>
          <a:xfrm>
            <a:off x="5199442" y="5987054"/>
            <a:ext cx="989020" cy="548091"/>
          </a:xfrm>
          <a:prstGeom prst="rect">
            <a:avLst/>
          </a:prstGeom>
        </p:spPr>
      </p:pic>
      <p:sp>
        <p:nvSpPr>
          <p:cNvPr id="6" name="AutoShape 2" descr="Image result for korea telecom"/>
          <p:cNvSpPr>
            <a:spLocks noChangeAspect="1" noChangeArrowheads="1"/>
          </p:cNvSpPr>
          <p:nvPr/>
        </p:nvSpPr>
        <p:spPr bwMode="auto">
          <a:xfrm>
            <a:off x="0" y="-136525"/>
            <a:ext cx="1438275"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korea telecom"/>
          <p:cNvSpPr>
            <a:spLocks noChangeAspect="1" noChangeArrowheads="1"/>
          </p:cNvSpPr>
          <p:nvPr/>
        </p:nvSpPr>
        <p:spPr bwMode="auto">
          <a:xfrm>
            <a:off x="152400" y="15875"/>
            <a:ext cx="1438275"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390131" y="5058081"/>
            <a:ext cx="401837"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www.itu.int/en/ITU-D/Regional-Presence/AsiaPacific/Documents/Events/2016/Apr-Digital2016/nokia_logo.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680390" y="4943475"/>
            <a:ext cx="1499591" cy="62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33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2000"/>
                                        <p:tgtEl>
                                          <p:spTgt spid="65">
                                            <p:txEl>
                                              <p:pRg st="0" end="0"/>
                                            </p:txEl>
                                          </p:spTgt>
                                        </p:tgtEl>
                                      </p:cBhvr>
                                    </p:animEffect>
                                  </p:childTnLst>
                                </p:cTn>
                              </p:par>
                            </p:childTnLst>
                          </p:cTn>
                        </p:par>
                        <p:par>
                          <p:cTn id="8" fill="hold" nodeType="afterGroup">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2000"/>
                                        <p:tgtEl>
                                          <p:spTgt spid="66">
                                            <p:txEl>
                                              <p:pRg st="0" end="0"/>
                                            </p:txEl>
                                          </p:spTgt>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68">
                                            <p:txEl>
                                              <p:pRg st="0" end="0"/>
                                            </p:txEl>
                                          </p:spTgt>
                                        </p:tgtEl>
                                        <p:attrNameLst>
                                          <p:attrName>style.visibility</p:attrName>
                                        </p:attrNameLst>
                                      </p:cBhvr>
                                      <p:to>
                                        <p:strVal val="visible"/>
                                      </p:to>
                                    </p:set>
                                    <p:animEffect transition="in" filter="fade">
                                      <p:cBhvr>
                                        <p:cTn id="15" dur="2000"/>
                                        <p:tgtEl>
                                          <p:spTgt spid="68">
                                            <p:txEl>
                                              <p:pRg st="0" end="0"/>
                                            </p:txEl>
                                          </p:spTgt>
                                        </p:tgtEl>
                                      </p:cBhvr>
                                    </p:animEffect>
                                  </p:childTnLst>
                                </p:cTn>
                              </p:par>
                            </p:childTnLst>
                          </p:cTn>
                        </p:par>
                        <p:par>
                          <p:cTn id="16" fill="hold" nodeType="afterGroup">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animEffect transition="in" filter="fade">
                                      <p:cBhvr>
                                        <p:cTn id="19" dur="2000"/>
                                        <p:tgtEl>
                                          <p:spTgt spid="67">
                                            <p:txEl>
                                              <p:pRg st="0" end="0"/>
                                            </p:txEl>
                                          </p:spTgt>
                                        </p:tgtEl>
                                      </p:cBhvr>
                                    </p:animEffect>
                                  </p:childTnLst>
                                </p:cTn>
                              </p:par>
                            </p:childTnLst>
                          </p:cTn>
                        </p:par>
                        <p:par>
                          <p:cTn id="20" fill="hold" nodeType="afterGroup">
                            <p:stCondLst>
                              <p:cond delay="10000"/>
                            </p:stCondLst>
                            <p:childTnLst>
                              <p:par>
                                <p:cTn id="21" presetID="10" presetClass="entr" presetSubtype="0" fill="hold" grpId="0" nodeType="afterEffect">
                                  <p:stCondLst>
                                    <p:cond delay="0"/>
                                  </p:stCondLst>
                                  <p:childTnLst>
                                    <p:set>
                                      <p:cBhvr>
                                        <p:cTn id="22" dur="1" fill="hold">
                                          <p:stCondLst>
                                            <p:cond delay="0"/>
                                          </p:stCondLst>
                                        </p:cTn>
                                        <p:tgtEl>
                                          <p:spTgt spid="69">
                                            <p:txEl>
                                              <p:pRg st="0" end="0"/>
                                            </p:txEl>
                                          </p:spTgt>
                                        </p:tgtEl>
                                        <p:attrNameLst>
                                          <p:attrName>style.visibility</p:attrName>
                                        </p:attrNameLst>
                                      </p:cBhvr>
                                      <p:to>
                                        <p:strVal val="visible"/>
                                      </p:to>
                                    </p:set>
                                    <p:animEffect transition="in" filter="fade">
                                      <p:cBhvr>
                                        <p:cTn id="23" dur="20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P spid="67" grpId="0" build="p"/>
      <p:bldP spid="68" grpId="0" build="p"/>
      <p:bldP spid="69" grpId="0" build="p"/>
      <p:bldP spid="6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130"/>
            <a:ext cx="8229600" cy="1143000"/>
          </a:xfrm>
        </p:spPr>
        <p:txBody>
          <a:bodyPr/>
          <a:lstStyle/>
          <a:p>
            <a:r>
              <a:rPr lang="en-US" dirty="0" smtClean="0"/>
              <a:t>Towards WTDC-2017</a:t>
            </a:r>
            <a:endParaRPr lang="en-US" dirty="0"/>
          </a:p>
        </p:txBody>
      </p:sp>
      <p:sp>
        <p:nvSpPr>
          <p:cNvPr id="3" name="Content Placeholder 2"/>
          <p:cNvSpPr>
            <a:spLocks noGrp="1"/>
          </p:cNvSpPr>
          <p:nvPr>
            <p:ph idx="1"/>
          </p:nvPr>
        </p:nvSpPr>
        <p:spPr>
          <a:xfrm>
            <a:off x="938283" y="1513416"/>
            <a:ext cx="7267433" cy="3831167"/>
          </a:xfrm>
        </p:spPr>
        <p:txBody>
          <a:bodyPr/>
          <a:lstStyle/>
          <a:p>
            <a:r>
              <a:rPr lang="en-US" dirty="0" smtClean="0"/>
              <a:t>Envisioning the new Regional Initiatives </a:t>
            </a:r>
          </a:p>
          <a:p>
            <a:r>
              <a:rPr lang="en-US" dirty="0" smtClean="0"/>
              <a:t>Refocusing Objectives</a:t>
            </a:r>
          </a:p>
          <a:p>
            <a:r>
              <a:rPr lang="en-US" dirty="0" smtClean="0"/>
              <a:t>SDG Considerations</a:t>
            </a:r>
          </a:p>
          <a:p>
            <a:r>
              <a:rPr lang="en-US" dirty="0" smtClean="0"/>
              <a:t>Identifying Projects &amp; Initiatives</a:t>
            </a:r>
          </a:p>
          <a:p>
            <a:r>
              <a:rPr lang="en-US" dirty="0" smtClean="0"/>
              <a:t>Engaging Partnerships</a:t>
            </a:r>
          </a:p>
          <a:p>
            <a:r>
              <a:rPr lang="en-US" dirty="0" smtClean="0"/>
              <a:t>A Smart Sustainable Asia Pacific</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24</a:t>
            </a:fld>
            <a:endParaRPr lang="en-US"/>
          </a:p>
        </p:txBody>
      </p:sp>
    </p:spTree>
    <p:extLst>
      <p:ext uri="{BB962C8B-B14F-4D97-AF65-F5344CB8AC3E}">
        <p14:creationId xmlns:p14="http://schemas.microsoft.com/office/powerpoint/2010/main" val="3465909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56002" y="1321001"/>
            <a:ext cx="8431996" cy="4215998"/>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283C63E4-F9BE-C24A-B4FF-309EB18BA564}" type="slidenum">
              <a:rPr lang="en-US" smtClean="0"/>
              <a:t>25</a:t>
            </a:fld>
            <a:endParaRPr lang="en-US" dirty="0"/>
          </a:p>
        </p:txBody>
      </p:sp>
      <p:sp>
        <p:nvSpPr>
          <p:cNvPr id="6" name="TextBox 5"/>
          <p:cNvSpPr txBox="1"/>
          <p:nvPr/>
        </p:nvSpPr>
        <p:spPr>
          <a:xfrm>
            <a:off x="741362" y="6176433"/>
            <a:ext cx="1769826" cy="276999"/>
          </a:xfrm>
          <a:prstGeom prst="rect">
            <a:avLst/>
          </a:prstGeom>
          <a:noFill/>
        </p:spPr>
        <p:txBody>
          <a:bodyPr wrap="square" rtlCol="0">
            <a:spAutoFit/>
          </a:bodyPr>
          <a:lstStyle/>
          <a:p>
            <a:r>
              <a:rPr lang="en-US" sz="1200" dirty="0" smtClean="0">
                <a:solidFill>
                  <a:srgbClr val="0070C0"/>
                </a:solidFill>
              </a:rPr>
              <a:t>Source : ITU</a:t>
            </a:r>
            <a:endParaRPr lang="en-US" dirty="0">
              <a:solidFill>
                <a:srgbClr val="0070C0"/>
              </a:solidFill>
            </a:endParaRPr>
          </a:p>
        </p:txBody>
      </p:sp>
    </p:spTree>
    <p:extLst>
      <p:ext uri="{BB962C8B-B14F-4D97-AF65-F5344CB8AC3E}">
        <p14:creationId xmlns:p14="http://schemas.microsoft.com/office/powerpoint/2010/main" val="4286081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01696"/>
            <a:ext cx="2927838" cy="1143000"/>
          </a:xfrm>
        </p:spPr>
        <p:txBody>
          <a:bodyPr/>
          <a:lstStyle/>
          <a:p>
            <a:r>
              <a:rPr lang="en-US" dirty="0" smtClean="0"/>
              <a:t>Thank You</a:t>
            </a:r>
            <a:endParaRPr lang="en-US" dirty="0"/>
          </a:p>
        </p:txBody>
      </p:sp>
      <p:sp>
        <p:nvSpPr>
          <p:cNvPr id="3" name="Content Placeholder 2"/>
          <p:cNvSpPr>
            <a:spLocks noGrp="1"/>
          </p:cNvSpPr>
          <p:nvPr>
            <p:ph idx="1"/>
          </p:nvPr>
        </p:nvSpPr>
        <p:spPr>
          <a:xfrm>
            <a:off x="351693" y="4760966"/>
            <a:ext cx="4114800" cy="1780591"/>
          </a:xfrm>
        </p:spPr>
        <p:txBody>
          <a:bodyPr>
            <a:normAutofit/>
          </a:bodyPr>
          <a:lstStyle/>
          <a:p>
            <a:pPr marL="0" indent="0">
              <a:spcBef>
                <a:spcPts val="0"/>
              </a:spcBef>
              <a:buNone/>
            </a:pPr>
            <a:r>
              <a:rPr lang="en-US" sz="1800" b="1" dirty="0" smtClean="0"/>
              <a:t>Ioane Koroivuki</a:t>
            </a:r>
          </a:p>
          <a:p>
            <a:pPr marL="0" indent="0">
              <a:spcBef>
                <a:spcPts val="0"/>
              </a:spcBef>
              <a:buNone/>
            </a:pPr>
            <a:r>
              <a:rPr lang="en-US" sz="1800" b="1" dirty="0" smtClean="0"/>
              <a:t>Regional Director</a:t>
            </a:r>
          </a:p>
          <a:p>
            <a:pPr marL="0" indent="0">
              <a:spcBef>
                <a:spcPts val="0"/>
              </a:spcBef>
              <a:buNone/>
            </a:pPr>
            <a:r>
              <a:rPr lang="en-US" sz="1800" b="1" dirty="0" smtClean="0"/>
              <a:t>ITU Regional Office for Asia &amp; the Pacific</a:t>
            </a:r>
          </a:p>
          <a:p>
            <a:pPr marL="0" indent="0">
              <a:spcBef>
                <a:spcPts val="0"/>
              </a:spcBef>
              <a:buNone/>
            </a:pPr>
            <a:r>
              <a:rPr lang="en-US" sz="1800" b="1" dirty="0" smtClean="0"/>
              <a:t>111/3 </a:t>
            </a:r>
            <a:r>
              <a:rPr lang="en-US" sz="1800" b="1" dirty="0" err="1" smtClean="0"/>
              <a:t>ChaengWattana</a:t>
            </a:r>
            <a:r>
              <a:rPr lang="en-US" sz="1800" b="1" dirty="0" smtClean="0"/>
              <a:t> Road,  </a:t>
            </a:r>
            <a:r>
              <a:rPr lang="en-US" sz="1800" b="1" dirty="0" err="1" smtClean="0"/>
              <a:t>Laksi</a:t>
            </a:r>
            <a:r>
              <a:rPr lang="en-US" sz="1800" b="1" dirty="0" smtClean="0"/>
              <a:t>,</a:t>
            </a:r>
          </a:p>
          <a:p>
            <a:pPr marL="0" indent="0">
              <a:spcBef>
                <a:spcPts val="0"/>
              </a:spcBef>
              <a:buNone/>
            </a:pPr>
            <a:r>
              <a:rPr lang="en-US" sz="1800" b="1" dirty="0" smtClean="0"/>
              <a:t>Bangkok 10210, THAILAND</a:t>
            </a:r>
          </a:p>
          <a:p>
            <a:pPr marL="0" indent="0">
              <a:spcBef>
                <a:spcPts val="0"/>
              </a:spcBef>
              <a:buNone/>
            </a:pPr>
            <a:r>
              <a:rPr lang="en-US" sz="1800" b="1" dirty="0" smtClean="0"/>
              <a:t>P : +66-2-575 0055 F : +66-2-575 3705</a:t>
            </a:r>
          </a:p>
          <a:p>
            <a:endParaRPr lang="en-US" dirty="0">
              <a:solidFill>
                <a:schemeClr val="accent1">
                  <a:lumMod val="20000"/>
                  <a:lumOff val="80000"/>
                </a:schemeClr>
              </a:solidFill>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26</a:t>
            </a:fld>
            <a:endParaRPr lang="en-US"/>
          </a:p>
        </p:txBody>
      </p:sp>
    </p:spTree>
    <p:extLst>
      <p:ext uri="{BB962C8B-B14F-4D97-AF65-F5344CB8AC3E}">
        <p14:creationId xmlns:p14="http://schemas.microsoft.com/office/powerpoint/2010/main" val="1071666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199" y="398394"/>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rgbClr val="558ED5"/>
                </a:solidFill>
              </a:rPr>
              <a:t>ICTs FOR SMART SUSTAINABLE </a:t>
            </a:r>
          </a:p>
          <a:p>
            <a:r>
              <a:rPr lang="en-US" sz="3600" dirty="0" smtClean="0">
                <a:solidFill>
                  <a:srgbClr val="558ED5"/>
                </a:solidFill>
              </a:rPr>
              <a:t>ASIA PACIFIC</a:t>
            </a:r>
            <a:endParaRPr lang="en-US" sz="3600" dirty="0">
              <a:solidFill>
                <a:srgbClr val="558ED5"/>
              </a:solidFill>
            </a:endParaRPr>
          </a:p>
        </p:txBody>
      </p:sp>
      <p:sp>
        <p:nvSpPr>
          <p:cNvPr id="3" name="Title 1"/>
          <p:cNvSpPr txBox="1">
            <a:spLocks/>
          </p:cNvSpPr>
          <p:nvPr/>
        </p:nvSpPr>
        <p:spPr>
          <a:xfrm>
            <a:off x="6318738" y="5433583"/>
            <a:ext cx="2368062" cy="12164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1400" dirty="0" smtClean="0">
                <a:solidFill>
                  <a:schemeClr val="tx2">
                    <a:lumMod val="60000"/>
                    <a:lumOff val="40000"/>
                  </a:schemeClr>
                </a:solidFill>
              </a:rPr>
              <a:t>ITU ASP RDF 2016</a:t>
            </a:r>
          </a:p>
          <a:p>
            <a:r>
              <a:rPr lang="en-US" sz="1400" dirty="0" smtClean="0">
                <a:solidFill>
                  <a:schemeClr val="tx2">
                    <a:lumMod val="60000"/>
                    <a:lumOff val="40000"/>
                  </a:schemeClr>
                </a:solidFill>
              </a:rPr>
              <a:t>Sofitel Philippine Plaza</a:t>
            </a:r>
          </a:p>
          <a:p>
            <a:r>
              <a:rPr lang="en-US" sz="1400" dirty="0" smtClean="0">
                <a:solidFill>
                  <a:schemeClr val="tx2">
                    <a:lumMod val="60000"/>
                    <a:lumOff val="40000"/>
                  </a:schemeClr>
                </a:solidFill>
              </a:rPr>
              <a:t>Manila, Philippines</a:t>
            </a:r>
          </a:p>
          <a:p>
            <a:r>
              <a:rPr lang="en-US" sz="1400" dirty="0" smtClean="0">
                <a:solidFill>
                  <a:schemeClr val="tx2">
                    <a:lumMod val="60000"/>
                    <a:lumOff val="40000"/>
                  </a:schemeClr>
                </a:solidFill>
              </a:rPr>
              <a:t>06-07 June 2016</a:t>
            </a:r>
            <a:endParaRPr lang="en-US" sz="1200" dirty="0">
              <a:solidFill>
                <a:schemeClr val="tx2">
                  <a:lumMod val="60000"/>
                  <a:lumOff val="40000"/>
                </a:schemeClr>
              </a:solidFill>
            </a:endParaRPr>
          </a:p>
        </p:txBody>
      </p:sp>
      <p:sp>
        <p:nvSpPr>
          <p:cNvPr id="4" name="Title 1"/>
          <p:cNvSpPr txBox="1">
            <a:spLocks/>
          </p:cNvSpPr>
          <p:nvPr/>
        </p:nvSpPr>
        <p:spPr>
          <a:xfrm>
            <a:off x="501805" y="5465810"/>
            <a:ext cx="3807501" cy="11842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gn="l"/>
            <a:r>
              <a:rPr lang="en-US" sz="1400" dirty="0" smtClean="0">
                <a:solidFill>
                  <a:srgbClr val="558ED5"/>
                </a:solidFill>
              </a:rPr>
              <a:t>Ioane Koroivuki</a:t>
            </a:r>
          </a:p>
          <a:p>
            <a:pPr algn="l"/>
            <a:r>
              <a:rPr lang="en-US" sz="1400" dirty="0" smtClean="0">
                <a:solidFill>
                  <a:srgbClr val="558ED5"/>
                </a:solidFill>
              </a:rPr>
              <a:t>Regional Director</a:t>
            </a:r>
          </a:p>
          <a:p>
            <a:pPr algn="l"/>
            <a:r>
              <a:rPr lang="en-US" sz="1400" dirty="0" smtClean="0">
                <a:solidFill>
                  <a:srgbClr val="558ED5"/>
                </a:solidFill>
              </a:rPr>
              <a:t>ITU Regional Office for Asia &amp; the Pacific</a:t>
            </a:r>
          </a:p>
          <a:p>
            <a:pPr algn="l"/>
            <a:r>
              <a:rPr lang="en-US" sz="1400" dirty="0" smtClean="0">
                <a:solidFill>
                  <a:srgbClr val="558ED5"/>
                </a:solidFill>
              </a:rPr>
              <a:t>Bangkok, Thailand</a:t>
            </a:r>
            <a:endParaRPr lang="en-US" sz="3000" i="1" dirty="0">
              <a:solidFill>
                <a:srgbClr val="558ED5"/>
              </a:solidFill>
            </a:endParaRPr>
          </a:p>
        </p:txBody>
      </p:sp>
      <p:sp>
        <p:nvSpPr>
          <p:cNvPr id="5" name="TextBox 4"/>
          <p:cNvSpPr txBox="1"/>
          <p:nvPr/>
        </p:nvSpPr>
        <p:spPr>
          <a:xfrm>
            <a:off x="1142999" y="2114181"/>
            <a:ext cx="6858000" cy="1200329"/>
          </a:xfrm>
          <a:prstGeom prst="rect">
            <a:avLst/>
          </a:prstGeom>
          <a:noFill/>
        </p:spPr>
        <p:txBody>
          <a:bodyPr wrap="square" rtlCol="0">
            <a:spAutoFit/>
          </a:bodyPr>
          <a:lstStyle/>
          <a:p>
            <a:pPr algn="ctr"/>
            <a:r>
              <a:rPr lang="en-US" sz="2400" b="1" dirty="0">
                <a:solidFill>
                  <a:srgbClr val="0070C0"/>
                </a:solidFill>
              </a:rPr>
              <a:t>Session 2: Innovative Approaches on Partnerships and Resource Mobilization to Meet the Objectives of the Asia-Pacific Regional Initiatives</a:t>
            </a:r>
          </a:p>
        </p:txBody>
      </p:sp>
      <p:sp>
        <p:nvSpPr>
          <p:cNvPr id="6" name="TextBox 5"/>
          <p:cNvSpPr txBox="1"/>
          <p:nvPr/>
        </p:nvSpPr>
        <p:spPr>
          <a:xfrm>
            <a:off x="2791168" y="3887298"/>
            <a:ext cx="3499338" cy="707886"/>
          </a:xfrm>
          <a:prstGeom prst="rect">
            <a:avLst/>
          </a:prstGeom>
          <a:noFill/>
        </p:spPr>
        <p:txBody>
          <a:bodyPr wrap="square" rtlCol="0">
            <a:spAutoFit/>
          </a:bodyPr>
          <a:lstStyle/>
          <a:p>
            <a:r>
              <a:rPr lang="en-US" sz="2000" b="1" dirty="0" smtClean="0">
                <a:solidFill>
                  <a:srgbClr val="0070C0"/>
                </a:solidFill>
              </a:rPr>
              <a:t>Recalling </a:t>
            </a:r>
            <a:r>
              <a:rPr lang="en-US" sz="2000" b="1" dirty="0">
                <a:solidFill>
                  <a:srgbClr val="0070C0"/>
                </a:solidFill>
              </a:rPr>
              <a:t>the Objectives of the </a:t>
            </a:r>
            <a:endParaRPr lang="en-US" sz="2000" b="1" dirty="0" smtClean="0">
              <a:solidFill>
                <a:srgbClr val="0070C0"/>
              </a:solidFill>
            </a:endParaRPr>
          </a:p>
          <a:p>
            <a:r>
              <a:rPr lang="en-US" sz="2000" b="1" dirty="0" smtClean="0">
                <a:solidFill>
                  <a:srgbClr val="0070C0"/>
                </a:solidFill>
              </a:rPr>
              <a:t>Asia-Pacific </a:t>
            </a:r>
            <a:r>
              <a:rPr lang="en-US" sz="2000" b="1" dirty="0">
                <a:solidFill>
                  <a:srgbClr val="0070C0"/>
                </a:solidFill>
              </a:rPr>
              <a:t>Regional Initiatives</a:t>
            </a:r>
          </a:p>
        </p:txBody>
      </p:sp>
    </p:spTree>
    <p:extLst>
      <p:ext uri="{BB962C8B-B14F-4D97-AF65-F5344CB8AC3E}">
        <p14:creationId xmlns:p14="http://schemas.microsoft.com/office/powerpoint/2010/main" val="136460927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482"/>
            <a:ext cx="8229600" cy="1143000"/>
          </a:xfrm>
        </p:spPr>
        <p:txBody>
          <a:bodyPr/>
          <a:lstStyle/>
          <a:p>
            <a:pPr algn="l"/>
            <a:r>
              <a:rPr lang="en-US" dirty="0" smtClean="0"/>
              <a:t>Agenda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3149719"/>
              </p:ext>
            </p:extLst>
          </p:nvPr>
        </p:nvGraphicFramePr>
        <p:xfrm>
          <a:off x="552734" y="1603399"/>
          <a:ext cx="8229600" cy="431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83C63E4-F9BE-C24A-B4FF-309EB18BA564}" type="slidenum">
              <a:rPr lang="en-US" smtClean="0"/>
              <a:t>4</a:t>
            </a:fld>
            <a:endParaRPr lang="en-US"/>
          </a:p>
        </p:txBody>
      </p:sp>
    </p:spTree>
    <p:extLst>
      <p:ext uri="{BB962C8B-B14F-4D97-AF65-F5344CB8AC3E}">
        <p14:creationId xmlns:p14="http://schemas.microsoft.com/office/powerpoint/2010/main" val="10549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378" y="440863"/>
            <a:ext cx="3978077" cy="423577"/>
          </a:xfrm>
          <a:prstGeom prst="rect">
            <a:avLst/>
          </a:prstGeom>
          <a:noFill/>
        </p:spPr>
        <p:txBody>
          <a:bodyPr wrap="none" rtlCol="0">
            <a:spAutoFit/>
          </a:bodyPr>
          <a:lstStyle/>
          <a:p>
            <a:pPr>
              <a:lnSpc>
                <a:spcPct val="80000"/>
              </a:lnSpc>
            </a:pPr>
            <a:r>
              <a:rPr lang="en-US" sz="2625" b="1" dirty="0" smtClean="0">
                <a:solidFill>
                  <a:srgbClr val="4F81BD"/>
                </a:solidFill>
              </a:rPr>
              <a:t>I</a:t>
            </a:r>
            <a:r>
              <a:rPr lang="en-US" sz="2625" b="1" dirty="0" smtClean="0">
                <a:solidFill>
                  <a:srgbClr val="4F81BD"/>
                </a:solidFill>
                <a:latin typeface="Arial Narrow" panose="020B0606020202030204" pitchFamily="34" charset="0"/>
              </a:rPr>
              <a:t>TU </a:t>
            </a:r>
            <a:r>
              <a:rPr lang="en-US" sz="2625" b="1" dirty="0">
                <a:solidFill>
                  <a:srgbClr val="4F81BD"/>
                </a:solidFill>
                <a:latin typeface="Arial Narrow" panose="020B0606020202030204" pitchFamily="34" charset="0"/>
              </a:rPr>
              <a:t>CONNECT 2020 VISION </a:t>
            </a:r>
          </a:p>
        </p:txBody>
      </p:sp>
      <p:pic>
        <p:nvPicPr>
          <p:cNvPr id="12" name="Picture 11"/>
          <p:cNvPicPr>
            <a:picLocks noChangeAspect="1"/>
          </p:cNvPicPr>
          <p:nvPr/>
        </p:nvPicPr>
        <p:blipFill rotWithShape="1">
          <a:blip r:embed="rId3"/>
          <a:srcRect t="50639" b="1"/>
          <a:stretch/>
        </p:blipFill>
        <p:spPr>
          <a:xfrm>
            <a:off x="498895" y="3199529"/>
            <a:ext cx="3766146" cy="2527510"/>
          </a:xfrm>
          <a:prstGeom prst="rect">
            <a:avLst/>
          </a:prstGeom>
        </p:spPr>
      </p:pic>
      <p:pic>
        <p:nvPicPr>
          <p:cNvPr id="22" name="Picture 21"/>
          <p:cNvPicPr>
            <a:picLocks noChangeAspect="1"/>
          </p:cNvPicPr>
          <p:nvPr/>
        </p:nvPicPr>
        <p:blipFill rotWithShape="1">
          <a:blip r:embed="rId3"/>
          <a:srcRect b="48569"/>
          <a:stretch/>
        </p:blipFill>
        <p:spPr>
          <a:xfrm>
            <a:off x="485378" y="585596"/>
            <a:ext cx="3779663" cy="2564560"/>
          </a:xfrm>
          <a:prstGeom prst="rect">
            <a:avLst/>
          </a:prstGeom>
        </p:spPr>
      </p:pic>
      <p:sp>
        <p:nvSpPr>
          <p:cNvPr id="25" name="TextBox 24"/>
          <p:cNvSpPr txBox="1"/>
          <p:nvPr/>
        </p:nvSpPr>
        <p:spPr>
          <a:xfrm>
            <a:off x="1184695" y="5624225"/>
            <a:ext cx="5785731" cy="1177245"/>
          </a:xfrm>
          <a:prstGeom prst="rect">
            <a:avLst/>
          </a:prstGeom>
          <a:noFill/>
        </p:spPr>
        <p:txBody>
          <a:bodyPr wrap="square" rtlCol="0">
            <a:spAutoFit/>
          </a:bodyPr>
          <a:lstStyle/>
          <a:p>
            <a:pPr marL="285750" indent="-285750">
              <a:buClr>
                <a:srgbClr val="4F81BD"/>
              </a:buClr>
              <a:buFont typeface="Arial" panose="020B0604020202020204" pitchFamily="34" charset="0"/>
              <a:buChar char="•"/>
            </a:pPr>
            <a:r>
              <a:rPr lang="en-US" b="1" dirty="0" smtClean="0">
                <a:solidFill>
                  <a:prstClr val="black">
                    <a:lumMod val="85000"/>
                    <a:lumOff val="15000"/>
                  </a:prstClr>
                </a:solidFill>
                <a:latin typeface="Arial Narrow" panose="020B0606020202030204" pitchFamily="34" charset="0"/>
              </a:rPr>
              <a:t>Resolution </a:t>
            </a:r>
            <a:r>
              <a:rPr lang="en-US" b="1" dirty="0">
                <a:solidFill>
                  <a:prstClr val="black">
                    <a:lumMod val="85000"/>
                    <a:lumOff val="15000"/>
                  </a:prstClr>
                </a:solidFill>
                <a:latin typeface="Arial Narrow" panose="020B0606020202030204" pitchFamily="34" charset="0"/>
              </a:rPr>
              <a:t>on Connect 2020 </a:t>
            </a:r>
            <a:r>
              <a:rPr lang="en-US" b="1" dirty="0" smtClean="0">
                <a:solidFill>
                  <a:prstClr val="black">
                    <a:lumMod val="85000"/>
                    <a:lumOff val="15000"/>
                  </a:prstClr>
                </a:solidFill>
                <a:latin typeface="Arial Narrow" panose="020B0606020202030204" pitchFamily="34" charset="0"/>
              </a:rPr>
              <a:t>Agenda</a:t>
            </a:r>
          </a:p>
          <a:p>
            <a:pPr marL="285750" indent="-285750">
              <a:buClr>
                <a:srgbClr val="4F81BD"/>
              </a:buClr>
              <a:buFont typeface="Arial" panose="020B0604020202020204" pitchFamily="34" charset="0"/>
              <a:buChar char="•"/>
            </a:pPr>
            <a:r>
              <a:rPr lang="en-US" b="1" dirty="0" smtClean="0">
                <a:solidFill>
                  <a:prstClr val="black">
                    <a:lumMod val="85000"/>
                    <a:lumOff val="15000"/>
                  </a:prstClr>
                </a:solidFill>
                <a:latin typeface="Arial Narrow" panose="020B0606020202030204" pitchFamily="34" charset="0"/>
              </a:rPr>
              <a:t>Approved </a:t>
            </a:r>
            <a:r>
              <a:rPr lang="en-US" b="1" dirty="0">
                <a:solidFill>
                  <a:prstClr val="black">
                    <a:lumMod val="85000"/>
                    <a:lumOff val="15000"/>
                  </a:prstClr>
                </a:solidFill>
                <a:latin typeface="Arial Narrow" panose="020B0606020202030204" pitchFamily="34" charset="0"/>
              </a:rPr>
              <a:t>by the ITU Plenipotentiary Conference (PP-14</a:t>
            </a:r>
            <a:r>
              <a:rPr lang="en-US" b="1" dirty="0" smtClean="0">
                <a:solidFill>
                  <a:prstClr val="black">
                    <a:lumMod val="85000"/>
                    <a:lumOff val="15000"/>
                  </a:prstClr>
                </a:solidFill>
                <a:latin typeface="Arial Narrow" panose="020B0606020202030204" pitchFamily="34" charset="0"/>
              </a:rPr>
              <a:t>):</a:t>
            </a:r>
            <a:endParaRPr lang="en-US" b="1" dirty="0">
              <a:solidFill>
                <a:prstClr val="black">
                  <a:lumMod val="85000"/>
                  <a:lumOff val="15000"/>
                </a:prstClr>
              </a:solidFill>
              <a:latin typeface="Arial Narrow" panose="020B0606020202030204" pitchFamily="34" charset="0"/>
            </a:endParaRPr>
          </a:p>
          <a:p>
            <a:pPr marL="285750" indent="-285750">
              <a:buClr>
                <a:srgbClr val="4F81BD"/>
              </a:buClr>
              <a:buFont typeface="Arial" panose="020B0604020202020204" pitchFamily="34" charset="0"/>
              <a:buChar char="•"/>
            </a:pPr>
            <a:r>
              <a:rPr lang="en-US" b="1" dirty="0" smtClean="0">
                <a:solidFill>
                  <a:prstClr val="black">
                    <a:lumMod val="85000"/>
                    <a:lumOff val="15000"/>
                  </a:prstClr>
                </a:solidFill>
                <a:latin typeface="Arial Narrow" panose="020B0606020202030204" pitchFamily="34" charset="0"/>
              </a:rPr>
              <a:t>Includes </a:t>
            </a:r>
            <a:r>
              <a:rPr lang="en-US" b="1" dirty="0">
                <a:solidFill>
                  <a:prstClr val="black">
                    <a:lumMod val="85000"/>
                    <a:lumOff val="15000"/>
                  </a:prstClr>
                </a:solidFill>
                <a:latin typeface="Arial Narrow" panose="020B0606020202030204" pitchFamily="34" charset="0"/>
              </a:rPr>
              <a:t>measurable targets – </a:t>
            </a:r>
            <a:r>
              <a:rPr lang="en-US" b="1" dirty="0">
                <a:solidFill>
                  <a:srgbClr val="FF0000"/>
                </a:solidFill>
                <a:latin typeface="Arial Narrow" panose="020B0606020202030204" pitchFamily="34" charset="0"/>
              </a:rPr>
              <a:t>ICT indicators</a:t>
            </a:r>
          </a:p>
          <a:p>
            <a:pPr>
              <a:buClr>
                <a:srgbClr val="4F81BD"/>
              </a:buClr>
            </a:pPr>
            <a:endParaRPr lang="en-US" sz="1650" dirty="0">
              <a:solidFill>
                <a:prstClr val="black">
                  <a:lumMod val="85000"/>
                  <a:lumOff val="15000"/>
                </a:prstClr>
              </a:solidFill>
            </a:endParaRPr>
          </a:p>
        </p:txBody>
      </p:sp>
      <p:sp>
        <p:nvSpPr>
          <p:cNvPr id="13" name="TextBox 12"/>
          <p:cNvSpPr txBox="1"/>
          <p:nvPr/>
        </p:nvSpPr>
        <p:spPr>
          <a:xfrm>
            <a:off x="2193494" y="1175272"/>
            <a:ext cx="2214206" cy="823969"/>
          </a:xfrm>
          <a:prstGeom prst="rect">
            <a:avLst/>
          </a:prstGeom>
          <a:solidFill>
            <a:schemeClr val="bg1"/>
          </a:solidFill>
        </p:spPr>
        <p:txBody>
          <a:bodyPr wrap="square" lIns="27000" tIns="27000" rIns="27000" bIns="27000" rtlCol="0">
            <a:spAutoFit/>
          </a:bodyPr>
          <a:lstStyle/>
          <a:p>
            <a:r>
              <a:rPr lang="en-US" sz="1400" b="1" dirty="0">
                <a:solidFill>
                  <a:srgbClr val="1B65A7"/>
                </a:solidFill>
                <a:latin typeface="Arial Narrow" panose="020B0606020202030204" pitchFamily="34" charset="0"/>
                <a:cs typeface="Arial" panose="020B0604020202020204" pitchFamily="34" charset="0"/>
              </a:rPr>
              <a:t>GROWTH</a:t>
            </a:r>
          </a:p>
          <a:p>
            <a:r>
              <a:rPr lang="en-US" sz="1200" dirty="0">
                <a:solidFill>
                  <a:srgbClr val="1B65A7"/>
                </a:solidFill>
                <a:latin typeface="Arial" panose="020B0604020202020204" pitchFamily="34" charset="0"/>
                <a:cs typeface="Arial" panose="020B0604020202020204" pitchFamily="34" charset="0"/>
              </a:rPr>
              <a:t>Enable and foster access to and increased use of telecommunications/ICTs</a:t>
            </a:r>
            <a:endParaRPr lang="en-GB" sz="1200" dirty="0">
              <a:solidFill>
                <a:srgbClr val="1B65A7"/>
              </a:solidFill>
              <a:latin typeface="Arial" panose="020B0604020202020204" pitchFamily="34" charset="0"/>
              <a:cs typeface="Arial" panose="020B0604020202020204" pitchFamily="34" charset="0"/>
            </a:endParaRPr>
          </a:p>
        </p:txBody>
      </p:sp>
      <p:sp>
        <p:nvSpPr>
          <p:cNvPr id="15" name="TextBox 14"/>
          <p:cNvSpPr txBox="1"/>
          <p:nvPr/>
        </p:nvSpPr>
        <p:spPr>
          <a:xfrm>
            <a:off x="2193494" y="3460988"/>
            <a:ext cx="2279549" cy="823969"/>
          </a:xfrm>
          <a:prstGeom prst="rect">
            <a:avLst/>
          </a:prstGeom>
          <a:solidFill>
            <a:schemeClr val="bg1"/>
          </a:solidFill>
        </p:spPr>
        <p:txBody>
          <a:bodyPr wrap="square" lIns="27000" tIns="27000" rIns="27000" bIns="27000" rtlCol="0">
            <a:spAutoFit/>
          </a:bodyPr>
          <a:lstStyle/>
          <a:p>
            <a:r>
              <a:rPr lang="en-US" sz="1400" b="1" dirty="0">
                <a:solidFill>
                  <a:srgbClr val="123A22"/>
                </a:solidFill>
                <a:latin typeface="Arial" panose="020B0604020202020204" pitchFamily="34" charset="0"/>
                <a:cs typeface="Arial" panose="020B0604020202020204" pitchFamily="34" charset="0"/>
              </a:rPr>
              <a:t>SUSTAINABILITY</a:t>
            </a:r>
          </a:p>
          <a:p>
            <a:r>
              <a:rPr lang="en-US" sz="1200" dirty="0">
                <a:solidFill>
                  <a:srgbClr val="123A22"/>
                </a:solidFill>
                <a:latin typeface="Arial" panose="020B0604020202020204" pitchFamily="34" charset="0"/>
                <a:cs typeface="Arial" panose="020B0604020202020204" pitchFamily="34" charset="0"/>
              </a:rPr>
              <a:t>Manage challenges resulting from the telecommunication/ ICT development</a:t>
            </a:r>
            <a:endParaRPr lang="en-GB" sz="1200" dirty="0">
              <a:solidFill>
                <a:srgbClr val="123A22"/>
              </a:solidFill>
              <a:latin typeface="Arial" panose="020B0604020202020204" pitchFamily="34" charset="0"/>
              <a:cs typeface="Arial" panose="020B0604020202020204" pitchFamily="34" charset="0"/>
            </a:endParaRPr>
          </a:p>
        </p:txBody>
      </p:sp>
      <p:sp>
        <p:nvSpPr>
          <p:cNvPr id="17" name="TextBox 16"/>
          <p:cNvSpPr txBox="1"/>
          <p:nvPr/>
        </p:nvSpPr>
        <p:spPr>
          <a:xfrm>
            <a:off x="2193495" y="4395106"/>
            <a:ext cx="2657286" cy="1008635"/>
          </a:xfrm>
          <a:prstGeom prst="rect">
            <a:avLst/>
          </a:prstGeom>
          <a:solidFill>
            <a:schemeClr val="bg1"/>
          </a:solidFill>
        </p:spPr>
        <p:txBody>
          <a:bodyPr wrap="square" lIns="27000" tIns="27000" rIns="27000" bIns="27000" rtlCol="0">
            <a:spAutoFit/>
          </a:bodyPr>
          <a:lstStyle/>
          <a:p>
            <a:r>
              <a:rPr lang="en-US" sz="1400" b="1" dirty="0">
                <a:solidFill>
                  <a:srgbClr val="51207D"/>
                </a:solidFill>
                <a:latin typeface="Arial" panose="020B0604020202020204" pitchFamily="34" charset="0"/>
                <a:cs typeface="Arial" panose="020B0604020202020204" pitchFamily="34" charset="0"/>
              </a:rPr>
              <a:t>INNOVATION &amp; PARTNERSHIP</a:t>
            </a:r>
          </a:p>
          <a:p>
            <a:r>
              <a:rPr lang="en-US" sz="1200" dirty="0">
                <a:solidFill>
                  <a:srgbClr val="51207D"/>
                </a:solidFill>
                <a:latin typeface="Arial" panose="020B0604020202020204" pitchFamily="34" charset="0"/>
                <a:cs typeface="Arial" panose="020B0604020202020204" pitchFamily="34" charset="0"/>
              </a:rPr>
              <a:t>Lead, improve and adapt to the changing telecommunication/ICT </a:t>
            </a:r>
            <a:r>
              <a:rPr lang="en-US" sz="1200" dirty="0" smtClean="0">
                <a:solidFill>
                  <a:srgbClr val="51207D"/>
                </a:solidFill>
                <a:latin typeface="Arial" panose="020B0604020202020204" pitchFamily="34" charset="0"/>
                <a:cs typeface="Arial" panose="020B0604020202020204" pitchFamily="34" charset="0"/>
              </a:rPr>
              <a:t>environment</a:t>
            </a:r>
          </a:p>
          <a:p>
            <a:endParaRPr lang="en-GB" sz="1200" dirty="0">
              <a:solidFill>
                <a:srgbClr val="51207D"/>
              </a:solidFill>
              <a:latin typeface="Arial" panose="020B0604020202020204" pitchFamily="34" charset="0"/>
              <a:cs typeface="Arial" panose="020B0604020202020204" pitchFamily="34" charset="0"/>
            </a:endParaRPr>
          </a:p>
        </p:txBody>
      </p:sp>
      <p:sp>
        <p:nvSpPr>
          <p:cNvPr id="2" name="Rounded Rectangle 1"/>
          <p:cNvSpPr/>
          <p:nvPr/>
        </p:nvSpPr>
        <p:spPr>
          <a:xfrm>
            <a:off x="4850781" y="1175271"/>
            <a:ext cx="3880624" cy="823969"/>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80000"/>
              </a:lnSpc>
              <a:buFont typeface="Arial" panose="020B0604020202020204" pitchFamily="34" charset="0"/>
              <a:buChar char="•"/>
              <a:defRPr/>
            </a:pPr>
            <a:endParaRPr lang="en-US" sz="16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6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600" dirty="0">
              <a:solidFill>
                <a:schemeClr val="bg1"/>
              </a:solidFill>
              <a:latin typeface="Calibri" pitchFamily="34" charset="0"/>
              <a:cs typeface="Arial" charset="0"/>
            </a:endParaRPr>
          </a:p>
          <a:p>
            <a:pPr>
              <a:lnSpc>
                <a:spcPct val="80000"/>
              </a:lnSpc>
              <a:defRPr/>
            </a:pPr>
            <a:r>
              <a:rPr lang="en-US" sz="1600" dirty="0" smtClean="0">
                <a:solidFill>
                  <a:schemeClr val="bg1"/>
                </a:solidFill>
                <a:latin typeface="Calibri" pitchFamily="34" charset="0"/>
                <a:cs typeface="Arial" charset="0"/>
              </a:rPr>
              <a:t>55</a:t>
            </a:r>
            <a:r>
              <a:rPr lang="en-US" sz="1600" dirty="0">
                <a:solidFill>
                  <a:schemeClr val="bg1"/>
                </a:solidFill>
                <a:latin typeface="Calibri" pitchFamily="34" charset="0"/>
                <a:cs typeface="Arial" charset="0"/>
              </a:rPr>
              <a:t>% </a:t>
            </a:r>
            <a:r>
              <a:rPr lang="en-US" sz="1400" dirty="0" smtClean="0">
                <a:solidFill>
                  <a:schemeClr val="bg1"/>
                </a:solidFill>
                <a:latin typeface="Calibri" pitchFamily="34" charset="0"/>
                <a:cs typeface="Arial" charset="0"/>
              </a:rPr>
              <a:t>households access </a:t>
            </a:r>
            <a:r>
              <a:rPr lang="en-US" sz="1400" dirty="0">
                <a:solidFill>
                  <a:schemeClr val="bg1"/>
                </a:solidFill>
                <a:latin typeface="Calibri" pitchFamily="34" charset="0"/>
                <a:cs typeface="Arial" charset="0"/>
              </a:rPr>
              <a:t>to the </a:t>
            </a:r>
            <a:r>
              <a:rPr lang="en-US" sz="1400" dirty="0" smtClean="0">
                <a:solidFill>
                  <a:schemeClr val="bg1"/>
                </a:solidFill>
                <a:latin typeface="Calibri" pitchFamily="34" charset="0"/>
                <a:cs typeface="Arial" charset="0"/>
              </a:rPr>
              <a:t>Internet</a:t>
            </a:r>
          </a:p>
          <a:p>
            <a:pPr>
              <a:lnSpc>
                <a:spcPct val="80000"/>
              </a:lnSpc>
              <a:defRPr/>
            </a:pPr>
            <a:r>
              <a:rPr lang="en-US" sz="1400" dirty="0" smtClean="0">
                <a:solidFill>
                  <a:schemeClr val="bg1"/>
                </a:solidFill>
                <a:latin typeface="Calibri" pitchFamily="34" charset="0"/>
                <a:cs typeface="Arial" charset="0"/>
              </a:rPr>
              <a:t>60</a:t>
            </a:r>
            <a:r>
              <a:rPr lang="en-US" sz="1400" dirty="0">
                <a:solidFill>
                  <a:schemeClr val="bg1"/>
                </a:solidFill>
                <a:latin typeface="Calibri" pitchFamily="34" charset="0"/>
                <a:cs typeface="Arial" charset="0"/>
              </a:rPr>
              <a:t>% </a:t>
            </a:r>
            <a:r>
              <a:rPr lang="en-US" sz="1400" dirty="0" smtClean="0">
                <a:solidFill>
                  <a:schemeClr val="bg1"/>
                </a:solidFill>
                <a:latin typeface="Calibri" pitchFamily="34" charset="0"/>
                <a:cs typeface="Arial" charset="0"/>
              </a:rPr>
              <a:t>individuals using </a:t>
            </a:r>
            <a:r>
              <a:rPr lang="en-US" sz="1400" dirty="0">
                <a:solidFill>
                  <a:schemeClr val="bg1"/>
                </a:solidFill>
                <a:latin typeface="Calibri" pitchFamily="34" charset="0"/>
                <a:cs typeface="Arial" charset="0"/>
              </a:rPr>
              <a:t>the </a:t>
            </a:r>
            <a:r>
              <a:rPr lang="en-US" sz="1400" dirty="0" smtClean="0">
                <a:solidFill>
                  <a:schemeClr val="bg1"/>
                </a:solidFill>
                <a:latin typeface="Calibri" pitchFamily="34" charset="0"/>
                <a:cs typeface="Arial" charset="0"/>
              </a:rPr>
              <a:t>Internet</a:t>
            </a:r>
          </a:p>
          <a:p>
            <a:pPr>
              <a:lnSpc>
                <a:spcPct val="80000"/>
              </a:lnSpc>
              <a:defRPr/>
            </a:pPr>
            <a:r>
              <a:rPr lang="en-US" sz="1400" dirty="0" smtClean="0">
                <a:solidFill>
                  <a:schemeClr val="bg1"/>
                </a:solidFill>
                <a:latin typeface="Calibri" pitchFamily="34" charset="0"/>
                <a:cs typeface="Arial" charset="0"/>
              </a:rPr>
              <a:t>40</a:t>
            </a:r>
            <a:r>
              <a:rPr lang="en-US" sz="1400" dirty="0">
                <a:solidFill>
                  <a:schemeClr val="bg1"/>
                </a:solidFill>
                <a:latin typeface="Calibri" pitchFamily="34" charset="0"/>
                <a:cs typeface="Arial" charset="0"/>
              </a:rPr>
              <a:t>% </a:t>
            </a:r>
            <a:r>
              <a:rPr lang="en-US" sz="1400" dirty="0" smtClean="0">
                <a:solidFill>
                  <a:schemeClr val="bg1"/>
                </a:solidFill>
                <a:latin typeface="Calibri" pitchFamily="34" charset="0"/>
                <a:cs typeface="Arial" charset="0"/>
              </a:rPr>
              <a:t>Telecoms/ICTs be </a:t>
            </a:r>
            <a:r>
              <a:rPr lang="en-US" sz="1400" dirty="0">
                <a:solidFill>
                  <a:schemeClr val="bg1"/>
                </a:solidFill>
                <a:latin typeface="Calibri" pitchFamily="34" charset="0"/>
                <a:cs typeface="Arial" charset="0"/>
              </a:rPr>
              <a:t>40% more affordable</a:t>
            </a:r>
          </a:p>
          <a:p>
            <a:pPr marL="285750" indent="-285750">
              <a:lnSpc>
                <a:spcPct val="80000"/>
              </a:lnSpc>
              <a:buFont typeface="Arial" panose="020B0604020202020204" pitchFamily="34" charset="0"/>
              <a:buChar char="•"/>
              <a:defRPr/>
            </a:pPr>
            <a:endParaRPr lang="en-US" sz="1400" dirty="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4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400" dirty="0" smtClean="0">
              <a:solidFill>
                <a:schemeClr val="bg1"/>
              </a:solidFill>
              <a:latin typeface="Calibri" pitchFamily="34" charset="0"/>
              <a:cs typeface="Arial" charset="0"/>
            </a:endParaRPr>
          </a:p>
          <a:p>
            <a:pPr>
              <a:lnSpc>
                <a:spcPct val="80000"/>
              </a:lnSpc>
              <a:defRPr/>
            </a:pPr>
            <a:endParaRPr lang="en-US" sz="1400" dirty="0">
              <a:solidFill>
                <a:schemeClr val="bg1"/>
              </a:solidFill>
              <a:latin typeface="Calibri" pitchFamily="34" charset="0"/>
              <a:cs typeface="Arial" charset="0"/>
            </a:endParaRPr>
          </a:p>
        </p:txBody>
      </p:sp>
      <p:sp>
        <p:nvSpPr>
          <p:cNvPr id="4" name="Rounded Rectangle 3"/>
          <p:cNvSpPr/>
          <p:nvPr/>
        </p:nvSpPr>
        <p:spPr>
          <a:xfrm>
            <a:off x="4951141" y="2219376"/>
            <a:ext cx="3780264" cy="1021476"/>
          </a:xfrm>
          <a:prstGeom prst="roundRect">
            <a:avLst/>
          </a:prstGeom>
          <a:solidFill>
            <a:srgbClr val="B50B48"/>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smtClean="0"/>
          </a:p>
          <a:p>
            <a:r>
              <a:rPr lang="en-US" sz="1200" dirty="0" smtClean="0"/>
              <a:t>(</a:t>
            </a:r>
            <a:r>
              <a:rPr lang="en-US" sz="1200" dirty="0" err="1" smtClean="0"/>
              <a:t>i</a:t>
            </a:r>
            <a:r>
              <a:rPr lang="en-US" sz="1200" dirty="0" smtClean="0"/>
              <a:t>) 50</a:t>
            </a:r>
            <a:r>
              <a:rPr lang="en-US" sz="1200" dirty="0"/>
              <a:t>% </a:t>
            </a:r>
            <a:r>
              <a:rPr lang="en-US" sz="1200" dirty="0" smtClean="0"/>
              <a:t>of </a:t>
            </a:r>
            <a:r>
              <a:rPr lang="en-US" sz="1200" dirty="0"/>
              <a:t>households </a:t>
            </a:r>
            <a:r>
              <a:rPr lang="en-US" sz="1200" dirty="0" smtClean="0"/>
              <a:t>access </a:t>
            </a:r>
            <a:r>
              <a:rPr lang="en-US" sz="1200" dirty="0"/>
              <a:t>to the Internet in the developing world; 15% in </a:t>
            </a:r>
            <a:r>
              <a:rPr lang="en-US" sz="1200" dirty="0" smtClean="0"/>
              <a:t>LDCs (ii) 50</a:t>
            </a:r>
            <a:r>
              <a:rPr lang="en-US" sz="1200" dirty="0"/>
              <a:t>% </a:t>
            </a:r>
            <a:r>
              <a:rPr lang="en-US" sz="1200" dirty="0" smtClean="0"/>
              <a:t>of </a:t>
            </a:r>
            <a:r>
              <a:rPr lang="en-US" sz="1200" dirty="0"/>
              <a:t>individuals </a:t>
            </a:r>
            <a:r>
              <a:rPr lang="en-US" sz="1200" dirty="0" smtClean="0"/>
              <a:t>using </a:t>
            </a:r>
            <a:r>
              <a:rPr lang="en-US" sz="1200" dirty="0"/>
              <a:t>the Internet </a:t>
            </a:r>
            <a:r>
              <a:rPr lang="en-US" sz="1200" dirty="0" smtClean="0"/>
              <a:t>in </a:t>
            </a:r>
            <a:r>
              <a:rPr lang="en-US" sz="1200" dirty="0"/>
              <a:t>developing world; 20% in </a:t>
            </a:r>
            <a:r>
              <a:rPr lang="en-US" sz="1200" dirty="0" smtClean="0"/>
              <a:t>LDCs </a:t>
            </a:r>
            <a:r>
              <a:rPr lang="en-US" sz="1200" dirty="0"/>
              <a:t>(iii) 40% </a:t>
            </a:r>
            <a:r>
              <a:rPr lang="en-US" sz="1200" dirty="0" smtClean="0"/>
              <a:t>affordability gap be reduced by 40% between developed and developing countries (iv) </a:t>
            </a:r>
            <a:endParaRPr lang="en-US" sz="1200" dirty="0"/>
          </a:p>
          <a:p>
            <a:endParaRPr lang="en-US" sz="1200" dirty="0"/>
          </a:p>
        </p:txBody>
      </p:sp>
      <p:sp>
        <p:nvSpPr>
          <p:cNvPr id="6" name="Rounded Rectangle 5"/>
          <p:cNvSpPr/>
          <p:nvPr/>
        </p:nvSpPr>
        <p:spPr>
          <a:xfrm>
            <a:off x="5029199" y="3460988"/>
            <a:ext cx="3702205" cy="823969"/>
          </a:xfrm>
          <a:prstGeom prst="round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80000"/>
              </a:lnSpc>
              <a:buFont typeface="Arial" panose="020B0604020202020204" pitchFamily="34" charset="0"/>
              <a:buChar char="•"/>
              <a:defRPr/>
            </a:pPr>
            <a:endParaRPr lang="en-US" sz="14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400" dirty="0">
              <a:solidFill>
                <a:schemeClr val="bg1"/>
              </a:solidFill>
              <a:latin typeface="Calibri" pitchFamily="34" charset="0"/>
              <a:cs typeface="Arial" charset="0"/>
            </a:endParaRPr>
          </a:p>
          <a:p>
            <a:pPr>
              <a:lnSpc>
                <a:spcPct val="80000"/>
              </a:lnSpc>
              <a:defRPr/>
            </a:pPr>
            <a:r>
              <a:rPr lang="en-US" sz="1400" dirty="0" smtClean="0">
                <a:solidFill>
                  <a:schemeClr val="bg1"/>
                </a:solidFill>
                <a:latin typeface="Calibri" pitchFamily="34" charset="0"/>
                <a:cs typeface="Arial" charset="0"/>
              </a:rPr>
              <a:t>40</a:t>
            </a:r>
            <a:r>
              <a:rPr lang="en-US" sz="1400" dirty="0">
                <a:solidFill>
                  <a:schemeClr val="bg1"/>
                </a:solidFill>
                <a:latin typeface="Calibri" pitchFamily="34" charset="0"/>
                <a:cs typeface="Arial" charset="0"/>
              </a:rPr>
              <a:t>% </a:t>
            </a:r>
            <a:r>
              <a:rPr lang="en-US" sz="1200" dirty="0" smtClean="0">
                <a:solidFill>
                  <a:schemeClr val="bg1"/>
                </a:solidFill>
                <a:latin typeface="Calibri" pitchFamily="34" charset="0"/>
                <a:cs typeface="Arial" charset="0"/>
              </a:rPr>
              <a:t>improvement </a:t>
            </a:r>
            <a:r>
              <a:rPr lang="en-US" sz="1200" dirty="0">
                <a:solidFill>
                  <a:schemeClr val="bg1"/>
                </a:solidFill>
                <a:latin typeface="Calibri" pitchFamily="34" charset="0"/>
                <a:cs typeface="Arial" charset="0"/>
              </a:rPr>
              <a:t>in cybersecurity </a:t>
            </a:r>
            <a:r>
              <a:rPr lang="en-US" sz="1200" dirty="0" smtClean="0">
                <a:solidFill>
                  <a:schemeClr val="bg1"/>
                </a:solidFill>
                <a:latin typeface="Calibri" pitchFamily="34" charset="0"/>
                <a:cs typeface="Arial" charset="0"/>
              </a:rPr>
              <a:t>readiness</a:t>
            </a:r>
          </a:p>
          <a:p>
            <a:pPr>
              <a:lnSpc>
                <a:spcPct val="80000"/>
              </a:lnSpc>
              <a:defRPr/>
            </a:pPr>
            <a:r>
              <a:rPr lang="en-US" sz="1400" dirty="0" smtClean="0">
                <a:solidFill>
                  <a:schemeClr val="bg1"/>
                </a:solidFill>
                <a:latin typeface="Calibri" pitchFamily="34" charset="0"/>
                <a:cs typeface="Arial" charset="0"/>
              </a:rPr>
              <a:t>50</a:t>
            </a:r>
            <a:r>
              <a:rPr lang="en-US" sz="1400" dirty="0">
                <a:solidFill>
                  <a:schemeClr val="bg1"/>
                </a:solidFill>
                <a:latin typeface="Calibri" pitchFamily="34" charset="0"/>
                <a:cs typeface="Arial" charset="0"/>
              </a:rPr>
              <a:t>% </a:t>
            </a:r>
            <a:r>
              <a:rPr lang="en-US" sz="1200" dirty="0" smtClean="0">
                <a:solidFill>
                  <a:schemeClr val="bg1"/>
                </a:solidFill>
                <a:latin typeface="Calibri" pitchFamily="34" charset="0"/>
                <a:cs typeface="Arial" charset="0"/>
              </a:rPr>
              <a:t>reduction </a:t>
            </a:r>
            <a:r>
              <a:rPr lang="en-US" sz="1200" dirty="0">
                <a:solidFill>
                  <a:schemeClr val="bg1"/>
                </a:solidFill>
                <a:latin typeface="Calibri" pitchFamily="34" charset="0"/>
                <a:cs typeface="Arial" charset="0"/>
              </a:rPr>
              <a:t>in volume of redundant </a:t>
            </a:r>
            <a:r>
              <a:rPr lang="en-US" sz="1200" dirty="0" smtClean="0">
                <a:solidFill>
                  <a:schemeClr val="bg1"/>
                </a:solidFill>
                <a:latin typeface="Calibri" pitchFamily="34" charset="0"/>
                <a:cs typeface="Arial" charset="0"/>
              </a:rPr>
              <a:t>e-waste</a:t>
            </a:r>
          </a:p>
          <a:p>
            <a:pPr>
              <a:lnSpc>
                <a:spcPct val="80000"/>
              </a:lnSpc>
              <a:defRPr/>
            </a:pPr>
            <a:r>
              <a:rPr lang="en-US" sz="1400" dirty="0">
                <a:solidFill>
                  <a:schemeClr val="bg1"/>
                </a:solidFill>
                <a:latin typeface="Calibri" pitchFamily="34" charset="0"/>
                <a:cs typeface="Arial" charset="0"/>
              </a:rPr>
              <a:t>30% </a:t>
            </a:r>
            <a:r>
              <a:rPr lang="en-US" sz="1400" dirty="0" smtClean="0">
                <a:solidFill>
                  <a:schemeClr val="bg1"/>
                </a:solidFill>
                <a:latin typeface="Calibri" pitchFamily="34" charset="0"/>
                <a:cs typeface="Arial" charset="0"/>
              </a:rPr>
              <a:t> </a:t>
            </a:r>
            <a:r>
              <a:rPr lang="en-US" sz="1200" dirty="0" smtClean="0">
                <a:solidFill>
                  <a:schemeClr val="bg1"/>
                </a:solidFill>
                <a:latin typeface="Calibri" pitchFamily="34" charset="0"/>
                <a:cs typeface="Arial" charset="0"/>
              </a:rPr>
              <a:t>decrease GHG </a:t>
            </a:r>
            <a:r>
              <a:rPr lang="en-US" sz="1200" dirty="0">
                <a:solidFill>
                  <a:schemeClr val="bg1"/>
                </a:solidFill>
                <a:latin typeface="Calibri" pitchFamily="34" charset="0"/>
                <a:cs typeface="Arial" charset="0"/>
              </a:rPr>
              <a:t>emissions per device generated by the </a:t>
            </a:r>
            <a:r>
              <a:rPr lang="en-US" sz="1200" dirty="0" smtClean="0">
                <a:solidFill>
                  <a:schemeClr val="bg1"/>
                </a:solidFill>
                <a:latin typeface="Calibri" pitchFamily="34" charset="0"/>
                <a:cs typeface="Arial" charset="0"/>
              </a:rPr>
              <a:t>telecom/ICT </a:t>
            </a:r>
            <a:r>
              <a:rPr lang="en-US" sz="1200" dirty="0">
                <a:solidFill>
                  <a:schemeClr val="bg1"/>
                </a:solidFill>
                <a:latin typeface="Calibri" pitchFamily="34" charset="0"/>
                <a:cs typeface="Arial" charset="0"/>
              </a:rPr>
              <a:t>sector</a:t>
            </a:r>
          </a:p>
          <a:p>
            <a:pPr marL="285750" indent="-285750">
              <a:lnSpc>
                <a:spcPct val="80000"/>
              </a:lnSpc>
              <a:buFont typeface="Arial" panose="020B0604020202020204" pitchFamily="34" charset="0"/>
              <a:buChar char="•"/>
              <a:defRPr/>
            </a:pPr>
            <a:endParaRPr lang="en-US" sz="1200" dirty="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2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200" dirty="0">
              <a:solidFill>
                <a:schemeClr val="bg1"/>
              </a:solidFill>
              <a:latin typeface="Calibri" pitchFamily="34" charset="0"/>
              <a:cs typeface="Arial" charset="0"/>
            </a:endParaRPr>
          </a:p>
        </p:txBody>
      </p:sp>
      <p:sp>
        <p:nvSpPr>
          <p:cNvPr id="7" name="Rounded Rectangle 6"/>
          <p:cNvSpPr/>
          <p:nvPr/>
        </p:nvSpPr>
        <p:spPr>
          <a:xfrm>
            <a:off x="5029199" y="4505093"/>
            <a:ext cx="3702205" cy="780585"/>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80000"/>
              </a:lnSpc>
              <a:spcBef>
                <a:spcPct val="0"/>
              </a:spcBef>
              <a:buClrTx/>
              <a:buSzTx/>
              <a:buFont typeface="Arial" panose="020B0604020202020204" pitchFamily="34" charset="0"/>
              <a:buChar char="•"/>
            </a:pPr>
            <a:endParaRPr lang="en-US" altLang="en-US" sz="1400" dirty="0" smtClean="0">
              <a:solidFill>
                <a:schemeClr val="bg1"/>
              </a:solidFill>
              <a:latin typeface="Calibri" panose="020F0502020204030204" pitchFamily="34" charset="0"/>
            </a:endParaRPr>
          </a:p>
          <a:p>
            <a:pPr marL="285750" indent="-285750">
              <a:lnSpc>
                <a:spcPct val="80000"/>
              </a:lnSpc>
              <a:spcBef>
                <a:spcPct val="0"/>
              </a:spcBef>
              <a:buClrTx/>
              <a:buSzTx/>
              <a:buFont typeface="Arial" panose="020B0604020202020204" pitchFamily="34" charset="0"/>
              <a:buChar char="•"/>
            </a:pPr>
            <a:endParaRPr lang="en-US" altLang="en-US" sz="1400" dirty="0">
              <a:solidFill>
                <a:schemeClr val="bg1"/>
              </a:solidFill>
              <a:latin typeface="Calibri" panose="020F0502020204030204" pitchFamily="34" charset="0"/>
            </a:endParaRPr>
          </a:p>
          <a:p>
            <a:pPr>
              <a:lnSpc>
                <a:spcPct val="80000"/>
              </a:lnSpc>
              <a:spcBef>
                <a:spcPct val="0"/>
              </a:spcBef>
              <a:buClrTx/>
              <a:buSzTx/>
            </a:pPr>
            <a:r>
              <a:rPr lang="en-US" altLang="en-US" sz="1400" dirty="0" smtClean="0">
                <a:solidFill>
                  <a:schemeClr val="bg1"/>
                </a:solidFill>
                <a:latin typeface="Calibri" panose="020F0502020204030204" pitchFamily="34" charset="0"/>
              </a:rPr>
              <a:t>Telecommunication/ICT </a:t>
            </a:r>
            <a:r>
              <a:rPr lang="en-US" altLang="en-US" sz="1400" dirty="0">
                <a:solidFill>
                  <a:schemeClr val="bg1"/>
                </a:solidFill>
                <a:latin typeface="Calibri" panose="020F0502020204030204" pitchFamily="34" charset="0"/>
              </a:rPr>
              <a:t>environment conducive to </a:t>
            </a:r>
            <a:r>
              <a:rPr lang="en-US" altLang="en-US" sz="1400" dirty="0" smtClean="0">
                <a:solidFill>
                  <a:schemeClr val="bg1"/>
                </a:solidFill>
                <a:latin typeface="Calibri" panose="020F0502020204030204" pitchFamily="34" charset="0"/>
              </a:rPr>
              <a:t>innovation</a:t>
            </a:r>
          </a:p>
          <a:p>
            <a:pPr>
              <a:lnSpc>
                <a:spcPct val="80000"/>
              </a:lnSpc>
              <a:spcBef>
                <a:spcPct val="0"/>
              </a:spcBef>
              <a:buClrTx/>
              <a:buSzTx/>
            </a:pPr>
            <a:r>
              <a:rPr lang="en-US" altLang="en-US" sz="1400" dirty="0">
                <a:solidFill>
                  <a:schemeClr val="bg1"/>
                </a:solidFill>
                <a:latin typeface="Calibri" panose="020F0502020204030204" pitchFamily="34" charset="0"/>
              </a:rPr>
              <a:t>Effective partnerships of stakeholders in telecommunication/ICT environment</a:t>
            </a:r>
          </a:p>
          <a:p>
            <a:pPr marL="285750" indent="-285750">
              <a:lnSpc>
                <a:spcPct val="80000"/>
              </a:lnSpc>
              <a:spcBef>
                <a:spcPct val="0"/>
              </a:spcBef>
              <a:buClrTx/>
              <a:buSzTx/>
              <a:buFont typeface="Arial" panose="020B0604020202020204" pitchFamily="34" charset="0"/>
              <a:buChar char="•"/>
            </a:pPr>
            <a:endParaRPr lang="en-US" altLang="en-US" sz="1400" dirty="0" smtClean="0">
              <a:solidFill>
                <a:schemeClr val="bg1"/>
              </a:solidFill>
              <a:latin typeface="Calibri" panose="020F0502020204030204" pitchFamily="34" charset="0"/>
            </a:endParaRPr>
          </a:p>
          <a:p>
            <a:pPr marL="285750" indent="-285750">
              <a:lnSpc>
                <a:spcPct val="80000"/>
              </a:lnSpc>
              <a:spcBef>
                <a:spcPct val="0"/>
              </a:spcBef>
              <a:buClrTx/>
              <a:buSzTx/>
              <a:buFont typeface="Arial" panose="020B0604020202020204" pitchFamily="34" charset="0"/>
              <a:buChar char="•"/>
            </a:pPr>
            <a:endParaRPr lang="en-US" altLang="en-US" sz="1400" dirty="0">
              <a:solidFill>
                <a:schemeClr val="bg1"/>
              </a:solidFill>
              <a:latin typeface="Calibri" panose="020F0502020204030204" pitchFamily="34" charset="0"/>
            </a:endParaRPr>
          </a:p>
        </p:txBody>
      </p:sp>
      <p:sp>
        <p:nvSpPr>
          <p:cNvPr id="11" name="Slide Number Placeholder 10"/>
          <p:cNvSpPr>
            <a:spLocks noGrp="1"/>
          </p:cNvSpPr>
          <p:nvPr>
            <p:ph type="sldNum" sz="quarter" idx="12"/>
          </p:nvPr>
        </p:nvSpPr>
        <p:spPr/>
        <p:txBody>
          <a:bodyPr/>
          <a:lstStyle/>
          <a:p>
            <a:fld id="{283C63E4-F9BE-C24A-B4FF-309EB18BA564}" type="slidenum">
              <a:rPr lang="en-US" smtClean="0"/>
              <a:t>5</a:t>
            </a:fld>
            <a:endParaRPr lang="en-US" dirty="0"/>
          </a:p>
        </p:txBody>
      </p:sp>
    </p:spTree>
    <p:extLst>
      <p:ext uri="{BB962C8B-B14F-4D97-AF65-F5344CB8AC3E}">
        <p14:creationId xmlns:p14="http://schemas.microsoft.com/office/powerpoint/2010/main" val="971673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497" y="4065394"/>
            <a:ext cx="4482152" cy="2386800"/>
          </a:xfrm>
          <a:prstGeom prst="rect">
            <a:avLst/>
          </a:prstGeom>
        </p:spPr>
      </p:pic>
      <p:sp>
        <p:nvSpPr>
          <p:cNvPr id="4" name="Slide Number Placeholder 3"/>
          <p:cNvSpPr>
            <a:spLocks noGrp="1"/>
          </p:cNvSpPr>
          <p:nvPr>
            <p:ph type="sldNum" sz="quarter" idx="4294967295"/>
          </p:nvPr>
        </p:nvSpPr>
        <p:spPr>
          <a:xfrm>
            <a:off x="8388350" y="6381750"/>
            <a:ext cx="339725" cy="244475"/>
          </a:xfrm>
          <a:prstGeom prst="rect">
            <a:avLst/>
          </a:prstGeom>
        </p:spPr>
        <p:txBody>
          <a:bodyPr/>
          <a:lstStyle/>
          <a:p>
            <a:fld id="{584E61B1-8F82-4E5A-B98D-C9025903541F}" type="slidenum">
              <a:rPr lang="en-US"/>
              <a:pPr/>
              <a:t>6</a:t>
            </a:fld>
            <a:endParaRPr lang="en-US" dirty="0"/>
          </a:p>
        </p:txBody>
      </p:sp>
      <p:sp>
        <p:nvSpPr>
          <p:cNvPr id="15" name="Content Placeholder 4"/>
          <p:cNvSpPr txBox="1">
            <a:spLocks/>
          </p:cNvSpPr>
          <p:nvPr/>
        </p:nvSpPr>
        <p:spPr bwMode="auto">
          <a:xfrm>
            <a:off x="107505" y="3473039"/>
            <a:ext cx="8784976" cy="3880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1800" b="1" dirty="0" smtClean="0"/>
              <a:t>1.3</a:t>
            </a:r>
            <a:r>
              <a:rPr lang="en-US" sz="1800" dirty="0" smtClean="0"/>
              <a:t> Worldwide, ICTs </a:t>
            </a:r>
            <a:r>
              <a:rPr lang="en-US" sz="1800" dirty="0"/>
              <a:t>should be 40% more affordable </a:t>
            </a:r>
            <a:r>
              <a:rPr lang="en-US" sz="1800" dirty="0" smtClean="0"/>
              <a:t>in 2020 than in 2012</a:t>
            </a:r>
            <a:endParaRPr lang="en-US" sz="1800" dirty="0"/>
          </a:p>
        </p:txBody>
      </p:sp>
      <p:sp>
        <p:nvSpPr>
          <p:cNvPr id="17" name="Rectangle 16"/>
          <p:cNvSpPr/>
          <p:nvPr/>
        </p:nvSpPr>
        <p:spPr bwMode="auto">
          <a:xfrm>
            <a:off x="3539751" y="3807010"/>
            <a:ext cx="388843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100" dirty="0" smtClean="0">
                <a:solidFill>
                  <a:schemeClr val="tx2">
                    <a:lumMod val="60000"/>
                    <a:lumOff val="40000"/>
                  </a:schemeClr>
                </a:solidFill>
                <a:latin typeface="Verdana "/>
              </a:rPr>
              <a:t>The IPB and sub-baskets, global averages</a:t>
            </a:r>
            <a:endParaRPr kumimoji="0" lang="en-US" sz="1100" b="0" i="0" u="none" strike="noStrike" cap="none" normalizeH="0" baseline="0" dirty="0" smtClean="0">
              <a:ln>
                <a:noFill/>
              </a:ln>
              <a:solidFill>
                <a:schemeClr val="tx2">
                  <a:lumMod val="60000"/>
                  <a:lumOff val="40000"/>
                </a:schemeClr>
              </a:solidFill>
              <a:effectLst/>
              <a:latin typeface="Verdana "/>
            </a:endParaRPr>
          </a:p>
        </p:txBody>
      </p:sp>
      <p:sp>
        <p:nvSpPr>
          <p:cNvPr id="31" name="Rectangle 30"/>
          <p:cNvSpPr/>
          <p:nvPr/>
        </p:nvSpPr>
        <p:spPr bwMode="auto">
          <a:xfrm>
            <a:off x="329630" y="4215113"/>
            <a:ext cx="2016224" cy="122413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dirty="0" smtClean="0">
                <a:solidFill>
                  <a:srgbClr val="498ACA"/>
                </a:solidFill>
                <a:latin typeface="Verdana "/>
              </a:rPr>
              <a:t>Affordability </a:t>
            </a:r>
          </a:p>
          <a:p>
            <a:r>
              <a:rPr lang="en-US" sz="2400" dirty="0" smtClean="0">
                <a:solidFill>
                  <a:srgbClr val="498ACA"/>
                </a:solidFill>
                <a:latin typeface="Verdana "/>
              </a:rPr>
              <a:t>improving significantly</a:t>
            </a:r>
            <a:endParaRPr kumimoji="0" lang="en-US" sz="2400" i="0" u="none" strike="noStrike" cap="none" normalizeH="0" baseline="0" dirty="0" smtClean="0">
              <a:ln>
                <a:noFill/>
              </a:ln>
              <a:solidFill>
                <a:srgbClr val="498ACA"/>
              </a:solidFill>
              <a:effectLst/>
              <a:latin typeface="Verdana "/>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324239" cy="839647"/>
          </a:xfrm>
          <a:prstGeom prst="rect">
            <a:avLst/>
          </a:prstGeom>
        </p:spPr>
      </p:pic>
      <p:sp>
        <p:nvSpPr>
          <p:cNvPr id="22" name="Content Placeholder 4"/>
          <p:cNvSpPr txBox="1">
            <a:spLocks/>
          </p:cNvSpPr>
          <p:nvPr/>
        </p:nvSpPr>
        <p:spPr bwMode="auto">
          <a:xfrm>
            <a:off x="59353" y="839647"/>
            <a:ext cx="7608991" cy="717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1600" b="1" dirty="0"/>
              <a:t>1.2</a:t>
            </a:r>
            <a:r>
              <a:rPr lang="en-US" sz="1600" dirty="0"/>
              <a:t> Worldwide, 60% of individuals should be using the Internet by 2020</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1303949"/>
            <a:ext cx="3923928" cy="2181472"/>
          </a:xfrm>
          <a:prstGeom prst="rect">
            <a:avLst/>
          </a:prstGeom>
        </p:spPr>
      </p:pic>
      <p:sp>
        <p:nvSpPr>
          <p:cNvPr id="25" name="Rectangle 24"/>
          <p:cNvSpPr/>
          <p:nvPr/>
        </p:nvSpPr>
        <p:spPr bwMode="auto">
          <a:xfrm>
            <a:off x="3317217" y="1124744"/>
            <a:ext cx="388843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100" dirty="0" smtClean="0">
                <a:solidFill>
                  <a:schemeClr val="tx2">
                    <a:lumMod val="60000"/>
                    <a:lumOff val="40000"/>
                  </a:schemeClr>
                </a:solidFill>
                <a:latin typeface="Verdana "/>
              </a:rPr>
              <a:t>% individuals </a:t>
            </a:r>
            <a:r>
              <a:rPr lang="en-US" sz="1100" dirty="0">
                <a:solidFill>
                  <a:schemeClr val="tx2">
                    <a:lumMod val="60000"/>
                    <a:lumOff val="40000"/>
                  </a:schemeClr>
                </a:solidFill>
                <a:latin typeface="Verdana "/>
              </a:rPr>
              <a:t>using the Internet worldwide</a:t>
            </a:r>
            <a:endParaRPr kumimoji="0" lang="en-US" sz="1100" b="0" i="0" u="none" strike="noStrike" cap="none" normalizeH="0" baseline="0" dirty="0" smtClean="0">
              <a:ln>
                <a:noFill/>
              </a:ln>
              <a:solidFill>
                <a:schemeClr val="tx2">
                  <a:lumMod val="60000"/>
                  <a:lumOff val="40000"/>
                </a:schemeClr>
              </a:solidFill>
              <a:effectLst/>
              <a:latin typeface="Verdana "/>
            </a:endParaRPr>
          </a:p>
        </p:txBody>
      </p:sp>
      <p:sp>
        <p:nvSpPr>
          <p:cNvPr id="28" name="Text Box 6"/>
          <p:cNvSpPr txBox="1">
            <a:spLocks noChangeArrowheads="1"/>
          </p:cNvSpPr>
          <p:nvPr/>
        </p:nvSpPr>
        <p:spPr bwMode="white">
          <a:xfrm>
            <a:off x="6339225" y="6381750"/>
            <a:ext cx="1943457" cy="230832"/>
          </a:xfrm>
          <a:prstGeom prst="rect">
            <a:avLst/>
          </a:prstGeom>
          <a:solidFill>
            <a:schemeClr val="bg1"/>
          </a:solidFill>
          <a:ln w="76200" algn="ctr">
            <a:noFill/>
            <a:miter lim="800000"/>
            <a:headEnd/>
            <a:tailEnd/>
          </a:ln>
          <a:effectLst/>
        </p:spPr>
        <p:txBody>
          <a:bodyPr wrap="square">
            <a:spAutoFit/>
          </a:bodyPr>
          <a:lstStyle/>
          <a:p>
            <a:r>
              <a:rPr lang="en-US" sz="900" dirty="0" smtClean="0">
                <a:solidFill>
                  <a:schemeClr val="tx2"/>
                </a:solidFill>
                <a:latin typeface="Verdana" pitchFamily="34" charset="0"/>
                <a:cs typeface="Tahoma" pitchFamily="34" charset="0"/>
              </a:rPr>
              <a:t>Note: *Estimate. 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sp>
        <p:nvSpPr>
          <p:cNvPr id="27" name="Content Placeholder 4"/>
          <p:cNvSpPr txBox="1">
            <a:spLocks/>
          </p:cNvSpPr>
          <p:nvPr/>
        </p:nvSpPr>
        <p:spPr bwMode="auto">
          <a:xfrm>
            <a:off x="329630" y="1439618"/>
            <a:ext cx="2298154" cy="15573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2000" dirty="0" smtClean="0">
                <a:solidFill>
                  <a:srgbClr val="498ACA"/>
                </a:solidFill>
                <a:latin typeface="+mj-lt"/>
              </a:rPr>
              <a:t>% Internet users worldwide </a:t>
            </a:r>
            <a:r>
              <a:rPr lang="en-US" sz="2000" dirty="0" smtClean="0">
                <a:latin typeface="+mj-lt"/>
              </a:rPr>
              <a:t>expected to </a:t>
            </a:r>
            <a:r>
              <a:rPr lang="en-US" sz="2000" b="1" dirty="0" smtClean="0">
                <a:solidFill>
                  <a:srgbClr val="C00000"/>
                </a:solidFill>
                <a:latin typeface="+mj-lt"/>
              </a:rPr>
              <a:t>fall short of the Target</a:t>
            </a:r>
            <a:endParaRPr lang="en-US" sz="2000" b="1" dirty="0">
              <a:solidFill>
                <a:srgbClr val="C00000"/>
              </a:solidFill>
              <a:latin typeface="+mj-lt"/>
            </a:endParaRPr>
          </a:p>
        </p:txBody>
      </p:sp>
    </p:spTree>
    <p:extLst>
      <p:ext uri="{BB962C8B-B14F-4D97-AF65-F5344CB8AC3E}">
        <p14:creationId xmlns:p14="http://schemas.microsoft.com/office/powerpoint/2010/main" val="93735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8350" y="6381750"/>
            <a:ext cx="339725" cy="244475"/>
          </a:xfrm>
          <a:prstGeom prst="rect">
            <a:avLst/>
          </a:prstGeom>
        </p:spPr>
        <p:txBody>
          <a:bodyPr/>
          <a:lstStyle/>
          <a:p>
            <a:fld id="{584E61B1-8F82-4E5A-B98D-C9025903541F}" type="slidenum">
              <a:rPr lang="en-US"/>
              <a:pPr/>
              <a:t>7</a:t>
            </a:fld>
            <a:endParaRPr lang="en-US" dirty="0"/>
          </a:p>
        </p:txBody>
      </p:sp>
      <p:sp>
        <p:nvSpPr>
          <p:cNvPr id="22" name="Content Placeholder 4"/>
          <p:cNvSpPr txBox="1">
            <a:spLocks/>
          </p:cNvSpPr>
          <p:nvPr/>
        </p:nvSpPr>
        <p:spPr bwMode="auto">
          <a:xfrm>
            <a:off x="611560" y="1121201"/>
            <a:ext cx="8116515" cy="717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1600" b="1" dirty="0" smtClean="0"/>
              <a:t>2.4</a:t>
            </a:r>
            <a:r>
              <a:rPr lang="en-US" sz="1600" dirty="0" smtClean="0"/>
              <a:t> </a:t>
            </a:r>
            <a:r>
              <a:rPr lang="en-US" sz="1600" dirty="0"/>
              <a:t>Worldwide, 90% rural population should be covered by broadband in 2020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41"/>
            <a:ext cx="2324238" cy="8515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504854"/>
            <a:ext cx="6480720" cy="4246197"/>
          </a:xfrm>
          <a:prstGeom prst="rect">
            <a:avLst/>
          </a:prstGeom>
        </p:spPr>
      </p:pic>
      <p:sp>
        <p:nvSpPr>
          <p:cNvPr id="18" name="Rectangle 17"/>
          <p:cNvSpPr/>
          <p:nvPr/>
        </p:nvSpPr>
        <p:spPr bwMode="auto">
          <a:xfrm>
            <a:off x="7068423" y="2204864"/>
            <a:ext cx="1779811" cy="10861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b="1" dirty="0" smtClean="0">
                <a:solidFill>
                  <a:srgbClr val="498ACA"/>
                </a:solidFill>
                <a:latin typeface="Verdana "/>
              </a:rPr>
              <a:t>3G </a:t>
            </a:r>
            <a:r>
              <a:rPr lang="en-US" sz="2400" b="1" dirty="0" smtClean="0">
                <a:solidFill>
                  <a:srgbClr val="C00000"/>
                </a:solidFill>
                <a:latin typeface="Verdana "/>
              </a:rPr>
              <a:t>absent</a:t>
            </a:r>
            <a:r>
              <a:rPr lang="en-US" sz="2400" b="1" dirty="0" smtClean="0">
                <a:solidFill>
                  <a:srgbClr val="498ACA"/>
                </a:solidFill>
                <a:latin typeface="Verdana "/>
              </a:rPr>
              <a:t> in many rural areas</a:t>
            </a:r>
            <a:endParaRPr kumimoji="0" lang="en-US" sz="2400" b="1" i="0" u="none" strike="noStrike" cap="none" normalizeH="0" baseline="0" dirty="0" smtClean="0">
              <a:ln>
                <a:noFill/>
              </a:ln>
              <a:solidFill>
                <a:srgbClr val="498ACA"/>
              </a:solidFill>
              <a:effectLst/>
              <a:latin typeface="Verdana "/>
            </a:endParaRPr>
          </a:p>
        </p:txBody>
      </p:sp>
      <p:sp>
        <p:nvSpPr>
          <p:cNvPr id="20" name="Text Box 6"/>
          <p:cNvSpPr txBox="1">
            <a:spLocks noChangeArrowheads="1"/>
          </p:cNvSpPr>
          <p:nvPr/>
        </p:nvSpPr>
        <p:spPr bwMode="white">
          <a:xfrm>
            <a:off x="190390" y="6381750"/>
            <a:ext cx="1943457" cy="230832"/>
          </a:xfrm>
          <a:prstGeom prst="rect">
            <a:avLst/>
          </a:prstGeom>
          <a:solidFill>
            <a:schemeClr val="bg1"/>
          </a:solidFill>
          <a:ln w="76200" algn="ctr">
            <a:noFill/>
            <a:miter lim="800000"/>
            <a:headEnd/>
            <a:tailEnd/>
          </a:ln>
          <a:effectLst/>
        </p:spPr>
        <p:txBody>
          <a:bodyPr wrap="square">
            <a:spAutoFit/>
          </a:bodyPr>
          <a:lstStyle/>
          <a:p>
            <a:r>
              <a:rPr lang="en-US" sz="900" dirty="0" smtClean="0">
                <a:solidFill>
                  <a:schemeClr val="tx2"/>
                </a:solidFill>
                <a:latin typeface="Verdana" pitchFamily="34" charset="0"/>
                <a:cs typeface="Tahoma" pitchFamily="34" charset="0"/>
              </a:rPr>
              <a:t>Note: *Estimate. 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spTree>
    <p:extLst>
      <p:ext uri="{BB962C8B-B14F-4D97-AF65-F5344CB8AC3E}">
        <p14:creationId xmlns:p14="http://schemas.microsoft.com/office/powerpoint/2010/main" val="3899091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7" y="1141902"/>
            <a:ext cx="3834839" cy="2462400"/>
          </a:xfrm>
          <a:prstGeom prst="rect">
            <a:avLst/>
          </a:prstGeom>
        </p:spPr>
      </p:pic>
      <p:sp>
        <p:nvSpPr>
          <p:cNvPr id="21" name="Content Placeholder 4"/>
          <p:cNvSpPr txBox="1">
            <a:spLocks/>
          </p:cNvSpPr>
          <p:nvPr/>
        </p:nvSpPr>
        <p:spPr bwMode="auto">
          <a:xfrm>
            <a:off x="59353" y="853040"/>
            <a:ext cx="8566486" cy="6142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450850" indent="-450850">
              <a:buNone/>
            </a:pPr>
            <a:r>
              <a:rPr lang="en-US" sz="1600" b="1" dirty="0" smtClean="0"/>
              <a:t>2.1</a:t>
            </a:r>
            <a:r>
              <a:rPr lang="en-US" sz="1600" dirty="0" smtClean="0"/>
              <a:t> 50</a:t>
            </a:r>
            <a:r>
              <a:rPr lang="en-US" sz="1600" dirty="0"/>
              <a:t>% of </a:t>
            </a:r>
            <a:r>
              <a:rPr lang="en-US" sz="1600" dirty="0" smtClean="0"/>
              <a:t>households should have Internet </a:t>
            </a:r>
            <a:r>
              <a:rPr lang="en-US" sz="1600" dirty="0"/>
              <a:t>by </a:t>
            </a:r>
            <a:r>
              <a:rPr lang="en-US" sz="1600" dirty="0" smtClean="0"/>
              <a:t>2020 </a:t>
            </a:r>
            <a:r>
              <a:rPr lang="en-US" sz="1600" dirty="0"/>
              <a:t>in developing </a:t>
            </a:r>
            <a:r>
              <a:rPr lang="en-US" sz="1600" dirty="0" smtClean="0"/>
              <a:t>countries, 15% in LDCs</a:t>
            </a:r>
            <a:endParaRPr lang="en-US" sz="1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865800"/>
            <a:ext cx="4804147" cy="2175882"/>
          </a:xfrm>
          <a:prstGeom prst="rect">
            <a:avLst/>
          </a:prstGeom>
        </p:spPr>
      </p:pic>
      <p:sp>
        <p:nvSpPr>
          <p:cNvPr id="4" name="Slide Number Placeholder 3"/>
          <p:cNvSpPr>
            <a:spLocks noGrp="1"/>
          </p:cNvSpPr>
          <p:nvPr>
            <p:ph type="sldNum" sz="quarter" idx="4294967295"/>
          </p:nvPr>
        </p:nvSpPr>
        <p:spPr>
          <a:xfrm>
            <a:off x="8388350" y="6381750"/>
            <a:ext cx="339725" cy="244475"/>
          </a:xfrm>
          <a:prstGeom prst="rect">
            <a:avLst/>
          </a:prstGeom>
        </p:spPr>
        <p:txBody>
          <a:bodyPr/>
          <a:lstStyle/>
          <a:p>
            <a:fld id="{584E61B1-8F82-4E5A-B98D-C9025903541F}" type="slidenum">
              <a:rPr lang="en-US"/>
              <a:pPr/>
              <a:t>8</a:t>
            </a:fld>
            <a:endParaRPr lang="en-US" dirty="0"/>
          </a:p>
        </p:txBody>
      </p:sp>
      <p:sp>
        <p:nvSpPr>
          <p:cNvPr id="20" name="Rectangle 19"/>
          <p:cNvSpPr/>
          <p:nvPr/>
        </p:nvSpPr>
        <p:spPr bwMode="auto">
          <a:xfrm>
            <a:off x="5017787" y="1197615"/>
            <a:ext cx="2616425"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dirty="0">
                <a:solidFill>
                  <a:schemeClr val="tx2">
                    <a:lumMod val="60000"/>
                    <a:lumOff val="40000"/>
                  </a:schemeClr>
                </a:solidFill>
                <a:latin typeface="Verdana "/>
              </a:rPr>
              <a:t>Households with </a:t>
            </a:r>
            <a:r>
              <a:rPr lang="en-US" sz="1200" dirty="0" smtClean="0">
                <a:solidFill>
                  <a:schemeClr val="tx2">
                    <a:lumMod val="60000"/>
                    <a:lumOff val="40000"/>
                  </a:schemeClr>
                </a:solidFill>
                <a:latin typeface="Verdana "/>
              </a:rPr>
              <a:t>Internet, 2015*</a:t>
            </a:r>
            <a:endParaRPr kumimoji="0" lang="en-US" sz="1200" b="0" i="0" u="none" strike="noStrike" cap="none" normalizeH="0" baseline="0" dirty="0" smtClean="0">
              <a:ln>
                <a:noFill/>
              </a:ln>
              <a:solidFill>
                <a:schemeClr val="tx2">
                  <a:lumMod val="60000"/>
                  <a:lumOff val="40000"/>
                </a:schemeClr>
              </a:solidFill>
              <a:effectLst/>
              <a:latin typeface="Verdana "/>
            </a:endParaRPr>
          </a:p>
        </p:txBody>
      </p:sp>
      <p:sp>
        <p:nvSpPr>
          <p:cNvPr id="22" name="Rectangle 21"/>
          <p:cNvSpPr/>
          <p:nvPr/>
        </p:nvSpPr>
        <p:spPr bwMode="auto">
          <a:xfrm>
            <a:off x="5043376" y="3860133"/>
            <a:ext cx="388843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dirty="0" smtClean="0">
                <a:solidFill>
                  <a:schemeClr val="tx2">
                    <a:lumMod val="60000"/>
                    <a:lumOff val="40000"/>
                  </a:schemeClr>
                </a:solidFill>
                <a:latin typeface="Verdana "/>
              </a:rPr>
              <a:t>Individuals using the Internet, 2015*</a:t>
            </a:r>
            <a:endParaRPr kumimoji="0" lang="en-US" sz="1200" b="0" i="0" u="none" strike="noStrike" cap="none" normalizeH="0" baseline="0" dirty="0" smtClean="0">
              <a:ln>
                <a:noFill/>
              </a:ln>
              <a:solidFill>
                <a:schemeClr val="tx2">
                  <a:lumMod val="60000"/>
                  <a:lumOff val="40000"/>
                </a:schemeClr>
              </a:solidFill>
              <a:effectLst/>
              <a:latin typeface="Verdana "/>
            </a:endParaRPr>
          </a:p>
        </p:txBody>
      </p:sp>
      <p:graphicFrame>
        <p:nvGraphicFramePr>
          <p:cNvPr id="5" name="Table 4"/>
          <p:cNvGraphicFramePr>
            <a:graphicFrameLocks noGrp="1"/>
          </p:cNvGraphicFramePr>
          <p:nvPr>
            <p:extLst>
              <p:ext uri="{D42A27DB-BD31-4B8C-83A1-F6EECF244321}">
                <p14:modId xmlns:p14="http://schemas.microsoft.com/office/powerpoint/2010/main" val="2543007406"/>
              </p:ext>
            </p:extLst>
          </p:nvPr>
        </p:nvGraphicFramePr>
        <p:xfrm>
          <a:off x="387132" y="1668638"/>
          <a:ext cx="2880319" cy="1105792"/>
        </p:xfrm>
        <a:graphic>
          <a:graphicData uri="http://schemas.openxmlformats.org/drawingml/2006/table">
            <a:tbl>
              <a:tblPr firstRow="1" bandRow="1">
                <a:tableStyleId>{2D5ABB26-0587-4C30-8999-92F81FD0307C}</a:tableStyleId>
              </a:tblPr>
              <a:tblGrid>
                <a:gridCol w="1085366"/>
                <a:gridCol w="813502"/>
                <a:gridCol w="981451"/>
              </a:tblGrid>
              <a:tr h="364112">
                <a:tc>
                  <a:txBody>
                    <a:bodyPr/>
                    <a:lstStyle/>
                    <a:p>
                      <a:endParaRPr lang="en-US" sz="1200" dirty="0"/>
                    </a:p>
                  </a:txBody>
                  <a:tcPr>
                    <a:lnL w="12700" cap="flat" cmpd="sng" algn="ctr">
                      <a:no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r>
                        <a:rPr lang="en-US" sz="1200" dirty="0" smtClean="0"/>
                        <a:t>target</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r>
                        <a:rPr lang="en-US" sz="1200" dirty="0" smtClean="0"/>
                        <a:t>projection</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r>
              <a:tr h="370840">
                <a:tc>
                  <a:txBody>
                    <a:bodyPr/>
                    <a:lstStyle/>
                    <a:p>
                      <a:r>
                        <a:rPr lang="en-US" sz="1200" dirty="0" smtClean="0"/>
                        <a:t>Developing</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t>50%</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solidFill>
                            <a:srgbClr val="C00000"/>
                          </a:solidFill>
                        </a:rPr>
                        <a:t>45%</a:t>
                      </a:r>
                      <a:endParaRPr lang="en-US" sz="1200" dirty="0">
                        <a:solidFill>
                          <a:srgbClr val="C00000"/>
                        </a:solidFill>
                      </a:endParaRPr>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r>
              <a:tr h="370840">
                <a:tc>
                  <a:txBody>
                    <a:bodyPr/>
                    <a:lstStyle/>
                    <a:p>
                      <a:r>
                        <a:rPr lang="en-US" sz="1200" dirty="0" smtClean="0"/>
                        <a:t>LDCs</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t>15%</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solidFill>
                            <a:srgbClr val="C00000"/>
                          </a:solidFill>
                        </a:rPr>
                        <a:t>11%</a:t>
                      </a:r>
                      <a:endParaRPr lang="en-US" sz="1200" dirty="0">
                        <a:solidFill>
                          <a:srgbClr val="C00000"/>
                        </a:solidFill>
                      </a:endParaRPr>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r>
            </a:tbl>
          </a:graphicData>
        </a:graphic>
      </p:graphicFrame>
      <p:sp>
        <p:nvSpPr>
          <p:cNvPr id="25" name="Rectangle 24"/>
          <p:cNvSpPr/>
          <p:nvPr/>
        </p:nvSpPr>
        <p:spPr bwMode="auto">
          <a:xfrm>
            <a:off x="379272" y="1569222"/>
            <a:ext cx="1214243"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b="1" dirty="0" smtClean="0">
                <a:latin typeface="Verdana "/>
              </a:rPr>
              <a:t>Households with Internet</a:t>
            </a:r>
            <a:endParaRPr kumimoji="0" lang="en-US" sz="1200" b="1" i="0" u="none" strike="noStrike" cap="none" normalizeH="0" baseline="0" dirty="0" smtClean="0">
              <a:ln>
                <a:noFill/>
              </a:ln>
              <a:effectLst/>
              <a:latin typeface="Verdana "/>
            </a:endParaRPr>
          </a:p>
        </p:txBody>
      </p:sp>
      <p:graphicFrame>
        <p:nvGraphicFramePr>
          <p:cNvPr id="27" name="Table 26"/>
          <p:cNvGraphicFramePr>
            <a:graphicFrameLocks noGrp="1"/>
          </p:cNvGraphicFramePr>
          <p:nvPr>
            <p:extLst>
              <p:ext uri="{D42A27DB-BD31-4B8C-83A1-F6EECF244321}">
                <p14:modId xmlns:p14="http://schemas.microsoft.com/office/powerpoint/2010/main" val="533014138"/>
              </p:ext>
            </p:extLst>
          </p:nvPr>
        </p:nvGraphicFramePr>
        <p:xfrm>
          <a:off x="387132" y="4218416"/>
          <a:ext cx="2880319" cy="1112520"/>
        </p:xfrm>
        <a:graphic>
          <a:graphicData uri="http://schemas.openxmlformats.org/drawingml/2006/table">
            <a:tbl>
              <a:tblPr firstRow="1" bandRow="1">
                <a:tableStyleId>{2D5ABB26-0587-4C30-8999-92F81FD0307C}</a:tableStyleId>
              </a:tblPr>
              <a:tblGrid>
                <a:gridCol w="1085366"/>
                <a:gridCol w="822687"/>
                <a:gridCol w="972266"/>
              </a:tblGrid>
              <a:tr h="370840">
                <a:tc>
                  <a:txBody>
                    <a:bodyPr/>
                    <a:lstStyle/>
                    <a:p>
                      <a:endParaRPr lang="en-US" sz="1200" dirty="0"/>
                    </a:p>
                  </a:txBody>
                  <a:tcPr>
                    <a:lnL w="12700" cap="flat" cmpd="sng" algn="ctr">
                      <a:no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r>
                        <a:rPr lang="en-US" sz="1200" dirty="0" smtClean="0"/>
                        <a:t>target</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r>
                        <a:rPr lang="en-US" sz="1200" dirty="0" smtClean="0"/>
                        <a:t>projection</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r>
              <a:tr h="370840">
                <a:tc>
                  <a:txBody>
                    <a:bodyPr/>
                    <a:lstStyle/>
                    <a:p>
                      <a:r>
                        <a:rPr lang="en-US" sz="1200" dirty="0" smtClean="0"/>
                        <a:t>Developing</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t>50%</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solidFill>
                            <a:srgbClr val="C00000"/>
                          </a:solidFill>
                        </a:rPr>
                        <a:t>46%</a:t>
                      </a:r>
                      <a:endParaRPr lang="en-US" sz="1200" dirty="0">
                        <a:solidFill>
                          <a:srgbClr val="C00000"/>
                        </a:solidFill>
                      </a:endParaRPr>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r>
              <a:tr h="370840">
                <a:tc>
                  <a:txBody>
                    <a:bodyPr/>
                    <a:lstStyle/>
                    <a:p>
                      <a:r>
                        <a:rPr lang="en-US" sz="1200" dirty="0" smtClean="0"/>
                        <a:t>LDCs</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t>20%</a:t>
                      </a:r>
                      <a:endParaRPr lang="en-US" sz="1200" dirty="0"/>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c>
                  <a:txBody>
                    <a:bodyPr/>
                    <a:lstStyle/>
                    <a:p>
                      <a:pPr algn="ctr"/>
                      <a:r>
                        <a:rPr lang="en-US" sz="1200" dirty="0" smtClean="0">
                          <a:solidFill>
                            <a:srgbClr val="C00000"/>
                          </a:solidFill>
                        </a:rPr>
                        <a:t>16%</a:t>
                      </a:r>
                      <a:endParaRPr lang="en-US" sz="1200" dirty="0">
                        <a:solidFill>
                          <a:srgbClr val="C00000"/>
                        </a:solidFill>
                      </a:endParaRPr>
                    </a:p>
                  </a:txBody>
                  <a:tcPr>
                    <a:lnL w="12700" cap="flat" cmpd="sng" algn="ctr">
                      <a:solidFill>
                        <a:srgbClr val="498ACA"/>
                      </a:solidFill>
                      <a:prstDash val="solid"/>
                      <a:round/>
                      <a:headEnd type="none" w="med" len="med"/>
                      <a:tailEnd type="none" w="med" len="med"/>
                    </a:lnL>
                    <a:lnR w="12700" cap="flat" cmpd="sng" algn="ctr">
                      <a:solidFill>
                        <a:srgbClr val="498ACA"/>
                      </a:solidFill>
                      <a:prstDash val="solid"/>
                      <a:round/>
                      <a:headEnd type="none" w="med" len="med"/>
                      <a:tailEnd type="none" w="med" len="med"/>
                    </a:lnR>
                    <a:lnT w="12700" cap="flat" cmpd="sng" algn="ctr">
                      <a:solidFill>
                        <a:srgbClr val="498ACA"/>
                      </a:solidFill>
                      <a:prstDash val="solid"/>
                      <a:round/>
                      <a:headEnd type="none" w="med" len="med"/>
                      <a:tailEnd type="none" w="med" len="med"/>
                    </a:lnT>
                    <a:lnB w="12700" cap="flat" cmpd="sng" algn="ctr">
                      <a:solidFill>
                        <a:srgbClr val="498ACA"/>
                      </a:solidFill>
                      <a:prstDash val="solid"/>
                      <a:round/>
                      <a:headEnd type="none" w="med" len="med"/>
                      <a:tailEnd type="none" w="med" len="med"/>
                    </a:lnB>
                  </a:tcPr>
                </a:tc>
              </a:tr>
            </a:tbl>
          </a:graphicData>
        </a:graphic>
      </p:graphicFrame>
      <p:sp>
        <p:nvSpPr>
          <p:cNvPr id="30" name="Rectangle 29"/>
          <p:cNvSpPr/>
          <p:nvPr/>
        </p:nvSpPr>
        <p:spPr bwMode="auto">
          <a:xfrm>
            <a:off x="387132" y="4113467"/>
            <a:ext cx="1101755"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b="1" dirty="0" smtClean="0">
                <a:latin typeface="Verdana "/>
              </a:rPr>
              <a:t>Internet Users</a:t>
            </a:r>
            <a:endParaRPr kumimoji="0" lang="en-US" sz="1200" b="1" i="0" u="none" strike="noStrike" cap="none" normalizeH="0" baseline="0" dirty="0" smtClean="0">
              <a:ln>
                <a:noFill/>
              </a:ln>
              <a:effectLst/>
              <a:latin typeface="Verdana "/>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41"/>
            <a:ext cx="2324238" cy="851588"/>
          </a:xfrm>
          <a:prstGeom prst="rect">
            <a:avLst/>
          </a:prstGeom>
        </p:spPr>
      </p:pic>
      <p:sp>
        <p:nvSpPr>
          <p:cNvPr id="17" name="Text Box 6"/>
          <p:cNvSpPr txBox="1">
            <a:spLocks noChangeArrowheads="1"/>
          </p:cNvSpPr>
          <p:nvPr/>
        </p:nvSpPr>
        <p:spPr bwMode="white">
          <a:xfrm>
            <a:off x="379272" y="6150918"/>
            <a:ext cx="1943457" cy="230832"/>
          </a:xfrm>
          <a:prstGeom prst="rect">
            <a:avLst/>
          </a:prstGeom>
          <a:solidFill>
            <a:schemeClr val="bg1"/>
          </a:solidFill>
          <a:ln w="76200" algn="ctr">
            <a:noFill/>
            <a:miter lim="800000"/>
            <a:headEnd/>
            <a:tailEnd/>
          </a:ln>
          <a:effectLst/>
        </p:spPr>
        <p:txBody>
          <a:bodyPr wrap="square">
            <a:spAutoFit/>
          </a:bodyPr>
          <a:lstStyle/>
          <a:p>
            <a:r>
              <a:rPr lang="en-US" sz="900" dirty="0" smtClean="0">
                <a:solidFill>
                  <a:schemeClr val="tx2"/>
                </a:solidFill>
                <a:latin typeface="Verdana" pitchFamily="34" charset="0"/>
                <a:cs typeface="Tahoma" pitchFamily="34" charset="0"/>
              </a:rPr>
              <a:t>Note: *Estimate. 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sp>
        <p:nvSpPr>
          <p:cNvPr id="23" name="Content Placeholder 4"/>
          <p:cNvSpPr txBox="1">
            <a:spLocks/>
          </p:cNvSpPr>
          <p:nvPr/>
        </p:nvSpPr>
        <p:spPr bwMode="auto">
          <a:xfrm>
            <a:off x="288757" y="3503440"/>
            <a:ext cx="8566486" cy="6073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450850" indent="-450850">
              <a:buNone/>
            </a:pPr>
            <a:r>
              <a:rPr lang="en-US" sz="1600" b="1" dirty="0" smtClean="0"/>
              <a:t>2.2</a:t>
            </a:r>
            <a:r>
              <a:rPr lang="en-US" sz="1600" dirty="0" smtClean="0"/>
              <a:t> 50</a:t>
            </a:r>
            <a:r>
              <a:rPr lang="en-US" sz="1600" dirty="0"/>
              <a:t>% of individuals </a:t>
            </a:r>
            <a:r>
              <a:rPr lang="en-US" sz="1600" dirty="0" smtClean="0"/>
              <a:t>should </a:t>
            </a:r>
            <a:r>
              <a:rPr lang="en-US" sz="1600" dirty="0"/>
              <a:t>be using the Internet by </a:t>
            </a:r>
            <a:r>
              <a:rPr lang="en-US" sz="1600" dirty="0" smtClean="0"/>
              <a:t>2020 </a:t>
            </a:r>
            <a:r>
              <a:rPr lang="en-US" sz="1600" dirty="0"/>
              <a:t>in developing </a:t>
            </a:r>
            <a:r>
              <a:rPr lang="en-US" sz="1600" dirty="0" smtClean="0"/>
              <a:t>countries, 20% in LDCs</a:t>
            </a:r>
            <a:endParaRPr lang="en-US" sz="1600" dirty="0"/>
          </a:p>
        </p:txBody>
      </p:sp>
    </p:spTree>
    <p:extLst>
      <p:ext uri="{BB962C8B-B14F-4D97-AF65-F5344CB8AC3E}">
        <p14:creationId xmlns:p14="http://schemas.microsoft.com/office/powerpoint/2010/main" val="221864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526022" y="688319"/>
            <a:ext cx="8312448" cy="523220"/>
          </a:xfrm>
        </p:spPr>
        <p:txBody>
          <a:bodyPr/>
          <a:lstStyle/>
          <a:p>
            <a:r>
              <a:rPr lang="en-US" sz="2800" dirty="0" smtClean="0">
                <a:solidFill>
                  <a:srgbClr val="498ACA"/>
                </a:solidFill>
              </a:rPr>
              <a:t>Gender Equality</a:t>
            </a:r>
            <a:endParaRPr lang="en-US" sz="2800" dirty="0">
              <a:solidFill>
                <a:srgbClr val="498ACA"/>
              </a:solidFill>
            </a:endParaRPr>
          </a:p>
        </p:txBody>
      </p:sp>
      <p:sp>
        <p:nvSpPr>
          <p:cNvPr id="4" name="Slide Number Placeholder 3"/>
          <p:cNvSpPr>
            <a:spLocks noGrp="1"/>
          </p:cNvSpPr>
          <p:nvPr>
            <p:ph type="sldNum" sz="quarter" idx="4294967295"/>
          </p:nvPr>
        </p:nvSpPr>
        <p:spPr>
          <a:xfrm>
            <a:off x="4512383" y="6361523"/>
            <a:ext cx="339725" cy="244475"/>
          </a:xfrm>
          <a:prstGeom prst="rect">
            <a:avLst/>
          </a:prstGeom>
        </p:spPr>
        <p:txBody>
          <a:bodyPr/>
          <a:lstStyle/>
          <a:p>
            <a:fld id="{584E61B1-8F82-4E5A-B98D-C9025903541F}" type="slidenum">
              <a:rPr lang="en-US"/>
              <a:pPr/>
              <a:t>9</a:t>
            </a:fld>
            <a:endParaRPr lang="en-US" dirty="0"/>
          </a:p>
        </p:txBody>
      </p:sp>
      <p:sp>
        <p:nvSpPr>
          <p:cNvPr id="15" name="Content Placeholder 4"/>
          <p:cNvSpPr txBox="1">
            <a:spLocks/>
          </p:cNvSpPr>
          <p:nvPr/>
        </p:nvSpPr>
        <p:spPr bwMode="auto">
          <a:xfrm>
            <a:off x="1162119" y="1362027"/>
            <a:ext cx="8892480" cy="720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628650" lvl="1" indent="-266700"/>
            <a:r>
              <a:rPr lang="en-US" sz="1600" dirty="0"/>
              <a:t>There is a significant divide in ICT access and use between men and </a:t>
            </a:r>
            <a:r>
              <a:rPr lang="en-US" sz="1600" dirty="0" smtClean="0"/>
              <a:t>women</a:t>
            </a:r>
          </a:p>
          <a:p>
            <a:pPr marL="628650" lvl="1" indent="-266700"/>
            <a:r>
              <a:rPr lang="en-US" sz="1600" dirty="0" smtClean="0"/>
              <a:t>The </a:t>
            </a:r>
            <a:r>
              <a:rPr lang="en-US" sz="1600" dirty="0"/>
              <a:t>gender gap is higher in developing countries and LDCs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41"/>
            <a:ext cx="2324238" cy="8515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238" y="2204864"/>
            <a:ext cx="4716016" cy="3485333"/>
          </a:xfrm>
          <a:prstGeom prst="rect">
            <a:avLst/>
          </a:prstGeom>
        </p:spPr>
      </p:pic>
      <p:sp>
        <p:nvSpPr>
          <p:cNvPr id="10" name="Text Box 6"/>
          <p:cNvSpPr txBox="1">
            <a:spLocks noChangeArrowheads="1"/>
          </p:cNvSpPr>
          <p:nvPr/>
        </p:nvSpPr>
        <p:spPr bwMode="white">
          <a:xfrm>
            <a:off x="7452320" y="6381749"/>
            <a:ext cx="947592" cy="230832"/>
          </a:xfrm>
          <a:prstGeom prst="rect">
            <a:avLst/>
          </a:prstGeom>
          <a:solidFill>
            <a:schemeClr val="bg1"/>
          </a:solidFill>
          <a:ln w="76200" algn="ctr">
            <a:noFill/>
            <a:miter lim="800000"/>
            <a:headEnd/>
            <a:tailEnd/>
          </a:ln>
          <a:effectLst/>
        </p:spPr>
        <p:txBody>
          <a:bodyPr wrap="square">
            <a:spAutoFit/>
          </a:bodyPr>
          <a:lstStyle/>
          <a:p>
            <a:pPr algn="r"/>
            <a:r>
              <a:rPr lang="en-US" sz="900" dirty="0" smtClean="0">
                <a:solidFill>
                  <a:schemeClr val="tx2"/>
                </a:solidFill>
                <a:latin typeface="Verdana" pitchFamily="34" charset="0"/>
                <a:cs typeface="Tahoma" pitchFamily="34" charset="0"/>
              </a:rPr>
              <a:t>Source</a:t>
            </a:r>
            <a:r>
              <a:rPr lang="en-US" sz="900" dirty="0">
                <a:solidFill>
                  <a:schemeClr val="tx2"/>
                </a:solidFill>
                <a:latin typeface="Verdana" pitchFamily="34" charset="0"/>
                <a:cs typeface="Tahoma" pitchFamily="34" charset="0"/>
              </a:rPr>
              <a:t>: </a:t>
            </a:r>
            <a:r>
              <a:rPr lang="en-US" sz="900" dirty="0" smtClean="0">
                <a:solidFill>
                  <a:schemeClr val="tx2"/>
                </a:solidFill>
                <a:latin typeface="Verdana" pitchFamily="34" charset="0"/>
                <a:cs typeface="Tahoma" pitchFamily="34" charset="0"/>
              </a:rPr>
              <a:t>ITU.</a:t>
            </a:r>
            <a:endParaRPr lang="en-US" sz="900" dirty="0">
              <a:solidFill>
                <a:schemeClr val="tx2"/>
              </a:solidFill>
              <a:latin typeface="Verdana" pitchFamily="34" charset="0"/>
              <a:cs typeface="Tahoma" pitchFamily="34" charset="0"/>
            </a:endParaRPr>
          </a:p>
        </p:txBody>
      </p:sp>
      <p:sp>
        <p:nvSpPr>
          <p:cNvPr id="11" name="Rectangle 10"/>
          <p:cNvSpPr/>
          <p:nvPr/>
        </p:nvSpPr>
        <p:spPr bwMode="auto">
          <a:xfrm>
            <a:off x="1297870" y="5784587"/>
            <a:ext cx="676875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200" dirty="0" smtClean="0">
                <a:solidFill>
                  <a:schemeClr val="tx2">
                    <a:lumMod val="60000"/>
                    <a:lumOff val="40000"/>
                  </a:schemeClr>
                </a:solidFill>
                <a:latin typeface="Verdana "/>
              </a:rPr>
              <a:t>Note: The </a:t>
            </a:r>
            <a:r>
              <a:rPr lang="en-US" sz="1200" dirty="0">
                <a:solidFill>
                  <a:schemeClr val="tx2">
                    <a:lumMod val="60000"/>
                    <a:lumOff val="40000"/>
                  </a:schemeClr>
                </a:solidFill>
                <a:latin typeface="Verdana "/>
              </a:rPr>
              <a:t>gap represents the difference between the Internet user penetration rates for males and females relative to the Internet user penetration rate for males, expressed as a </a:t>
            </a:r>
            <a:r>
              <a:rPr lang="en-US" sz="1200" dirty="0" smtClean="0">
                <a:solidFill>
                  <a:schemeClr val="tx2">
                    <a:lumMod val="60000"/>
                    <a:lumOff val="40000"/>
                  </a:schemeClr>
                </a:solidFill>
                <a:latin typeface="Verdana "/>
              </a:rPr>
              <a:t>percentage.</a:t>
            </a:r>
            <a:endParaRPr kumimoji="0" lang="en-US" sz="1200" b="0" i="0" u="none" strike="noStrike" cap="none" normalizeH="0" baseline="0" dirty="0" smtClean="0">
              <a:ln>
                <a:noFill/>
              </a:ln>
              <a:solidFill>
                <a:schemeClr val="tx2">
                  <a:lumMod val="60000"/>
                  <a:lumOff val="40000"/>
                </a:schemeClr>
              </a:solidFill>
              <a:effectLst/>
              <a:latin typeface="Verdana "/>
            </a:endParaRPr>
          </a:p>
        </p:txBody>
      </p:sp>
    </p:spTree>
    <p:extLst>
      <p:ext uri="{BB962C8B-B14F-4D97-AF65-F5344CB8AC3E}">
        <p14:creationId xmlns:p14="http://schemas.microsoft.com/office/powerpoint/2010/main" val="312439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C3BB9F-D42C-4DFD-92C3-AC74F1067F3A}"/>
</file>

<file path=customXml/itemProps2.xml><?xml version="1.0" encoding="utf-8"?>
<ds:datastoreItem xmlns:ds="http://schemas.openxmlformats.org/officeDocument/2006/customXml" ds:itemID="{2F5540B9-64F9-4176-AE47-9C61B8372253}"/>
</file>

<file path=customXml/itemProps3.xml><?xml version="1.0" encoding="utf-8"?>
<ds:datastoreItem xmlns:ds="http://schemas.openxmlformats.org/officeDocument/2006/customXml" ds:itemID="{CC9A461F-0421-44F4-91A1-B64380C2D846}"/>
</file>

<file path=docProps/app.xml><?xml version="1.0" encoding="utf-8"?>
<Properties xmlns="http://schemas.openxmlformats.org/officeDocument/2006/extended-properties" xmlns:vt="http://schemas.openxmlformats.org/officeDocument/2006/docPropsVTypes">
  <Template>Retrospect</Template>
  <TotalTime>9731</TotalTime>
  <Words>3459</Words>
  <Application>Microsoft Office PowerPoint</Application>
  <PresentationFormat>On-screen Show (4:3)</PresentationFormat>
  <Paragraphs>373</Paragraphs>
  <Slides>26</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宋体</vt:lpstr>
      <vt:lpstr>Verdana </vt:lpstr>
      <vt:lpstr>Arial</vt:lpstr>
      <vt:lpstr>Arial Narrow</vt:lpstr>
      <vt:lpstr>Calibri</vt:lpstr>
      <vt:lpstr>Cambria</vt:lpstr>
      <vt:lpstr>Tahoma</vt:lpstr>
      <vt:lpstr>Trebuchet MS</vt:lpstr>
      <vt:lpstr>Verdana</vt:lpstr>
      <vt:lpstr>Wingdings</vt:lpstr>
      <vt:lpstr>Office Theme</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Gender Equality</vt:lpstr>
      <vt:lpstr>The ICT Development Index (IDI)</vt:lpstr>
      <vt:lpstr>Regional IDI </vt:lpstr>
      <vt:lpstr>IDI values in Asia &amp; Pacific</vt:lpstr>
      <vt:lpstr>PowerPoint Presentation</vt:lpstr>
      <vt:lpstr>Mobile-broadband: more offers, lower prices</vt:lpstr>
      <vt:lpstr>While fixed-broadband prices fell throughout the world until 2013, they increased in 2014</vt:lpstr>
      <vt:lpstr>Fixed-broadband prices in Asia &amp; Pacific</vt:lpstr>
      <vt:lpstr>Initiative #1</vt:lpstr>
      <vt:lpstr>Transitioning between Action Plans</vt:lpstr>
      <vt:lpstr>PowerPoint Presentation</vt:lpstr>
      <vt:lpstr>Enhancing the Objectives</vt:lpstr>
      <vt:lpstr>Mainstreaming the 2030 Agenda</vt:lpstr>
      <vt:lpstr>PowerPoint Presentation</vt:lpstr>
      <vt:lpstr>PowerPoint Presentation</vt:lpstr>
      <vt:lpstr>Towards WTDC-2017</vt:lpstr>
      <vt:lpstr>PowerPoint Presentation</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KOROIVUKI, Ioane</dc:creator>
  <cp:lastModifiedBy>KOROIVUKI, Ioane</cp:lastModifiedBy>
  <cp:revision>126</cp:revision>
  <dcterms:created xsi:type="dcterms:W3CDTF">2016-05-14T14:31:39Z</dcterms:created>
  <dcterms:modified xsi:type="dcterms:W3CDTF">2016-06-05T18:54:22Z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