
<file path=[Content_Types].xml><?xml version="1.0" encoding="utf-8"?>
<Types xmlns="http://schemas.openxmlformats.org/package/2006/content-types">
  <Default Extension="png" ContentType="image/png"/>
  <Default Extension="rels" ContentType="application/vnd.openxmlformats-package.relationships+xml"/>
  <Default Extension="jpeg" ContentType="image/jpeg"/>
  <Default Extension="emf" ContentType="image/x-emf"/>
  <Default Extension="xml" ContentType="application/xml"/>
  <Default Extension="gif" ContentType="image/gif"/>
  <Override PartName="/ppt/diagrams/data1.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1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22.xml" ContentType="application/vnd.openxmlformats-officedocument.presentationml.slide+xml"/>
  <Override PartName="/ppt/slides/slide18.xml" ContentType="application/vnd.openxmlformats-officedocument.presentationml.slide+xml"/>
  <Override PartName="/ppt/slides/slide23.xml" ContentType="application/vnd.openxmlformats-officedocument.presentationml.slide+xml"/>
  <Override PartName="/ppt/slideLayouts/slideLayout2.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13.xml" ContentType="application/vnd.openxmlformats-officedocument.presentationml.slideLayout+xml"/>
  <Override PartName="/ppt/notesSlides/notesSlide1.xml" ContentType="application/vnd.openxmlformats-officedocument.presentationml.notesSlide+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Masters/slideMaster1.xml" ContentType="application/vnd.openxmlformats-officedocument.presentationml.slideMaster+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2.xml" ContentType="application/vnd.openxmlformats-officedocument.presentationml.slideLayout+xml"/>
  <Override PartName="/ppt/diagrams/drawing1.xml" ContentType="application/vnd.ms-office.drawingml.diagramDrawing+xml"/>
  <Override PartName="/ppt/diagrams/drawing2.xml" ContentType="application/vnd.ms-office.drawingml.diagramDrawing+xml"/>
  <Override PartName="/ppt/diagrams/colors2.xml" ContentType="application/vnd.openxmlformats-officedocument.drawingml.diagramColors+xml"/>
  <Override PartName="/ppt/diagrams/quickStyle2.xml" ContentType="application/vnd.openxmlformats-officedocument.drawingml.diagramStyle+xml"/>
  <Override PartName="/ppt/diagrams/layout2.xml" ContentType="application/vnd.openxmlformats-officedocument.drawingml.diagramLayout+xml"/>
  <Override PartName="/ppt/diagrams/colors1.xml" ContentType="application/vnd.openxmlformats-officedocument.drawingml.diagramColors+xml"/>
  <Override PartName="/ppt/diagrams/layout1.xml" ContentType="application/vnd.openxmlformats-officedocument.drawingml.diagramLayout+xml"/>
  <Override PartName="/ppt/notesMasters/notesMaster1.xml" ContentType="application/vnd.openxmlformats-officedocument.presentationml.notesMaster+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theme/theme1.xml" ContentType="application/vnd.openxmlformats-officedocument.theme+xml"/>
  <Override PartName="/ppt/diagrams/quickStyle1.xml" ContentType="application/vnd.openxmlformats-officedocument.drawingml.diagramStyl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ppt/tags/tag9.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2.xml" ContentType="application/vnd.openxmlformats-officedocument.presentationml.tags+xml"/>
  <Override PartName="/ppt/tags/tag1.xml" ContentType="application/vnd.openxmlformats-officedocument.presentationml.tags+xml"/>
  <Override PartName="/ppt/tags/tag1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ppt/tags/tag18.xml" ContentType="application/vnd.openxmlformats-officedocument.presentationml.tags+xml"/>
  <Override PartName="/ppt/tags/tag14.xml" ContentType="application/vnd.openxmlformats-officedocument.presentationml.tags+xml"/>
  <Override PartName="/ppt/tags/tag13.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7.xml" ContentType="application/vnd.openxmlformats-officedocument.presentationml.tags+xml"/>
  <Override PartName="/ppt/tags/tag6.xml" ContentType="application/vnd.openxmlformats-officedocument.presentationml.tags+xml"/>
  <Override PartName="/ppt/tags/tag12.xml" ContentType="application/vnd.openxmlformats-officedocument.presentationml.tags+xml"/>
  <Override PartName="/ppt/tags/tag5.xml" ContentType="application/vnd.openxmlformats-officedocument.presentationml.tags+xml"/>
  <Override PartName="/ppt/tags/tag4.xml" ContentType="application/vnd.openxmlformats-officedocument.presentationml.tags+xml"/>
  <Override PartName="/ppt/tags/tag3.xml" ContentType="application/vnd.openxmlformats-officedocument.presentationml.tags+xml"/>
  <Override PartName="/ppt/tags/tag8.xml" ContentType="application/vnd.openxmlformats-officedocument.presentationml.tag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5"/>
  </p:notesMasterIdLst>
  <p:sldIdLst>
    <p:sldId id="256" r:id="rId2"/>
    <p:sldId id="263" r:id="rId3"/>
    <p:sldId id="276" r:id="rId4"/>
    <p:sldId id="277" r:id="rId5"/>
    <p:sldId id="278" r:id="rId6"/>
    <p:sldId id="257" r:id="rId7"/>
    <p:sldId id="258" r:id="rId8"/>
    <p:sldId id="259" r:id="rId9"/>
    <p:sldId id="269" r:id="rId10"/>
    <p:sldId id="270" r:id="rId11"/>
    <p:sldId id="260" r:id="rId12"/>
    <p:sldId id="271" r:id="rId13"/>
    <p:sldId id="272" r:id="rId14"/>
    <p:sldId id="261" r:id="rId15"/>
    <p:sldId id="273" r:id="rId16"/>
    <p:sldId id="262" r:id="rId17"/>
    <p:sldId id="264" r:id="rId18"/>
    <p:sldId id="265" r:id="rId19"/>
    <p:sldId id="266" r:id="rId20"/>
    <p:sldId id="275" r:id="rId21"/>
    <p:sldId id="274" r:id="rId22"/>
    <p:sldId id="267" r:id="rId23"/>
    <p:sldId id="279"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openxmlformats.org/officeDocument/2006/relationships/customXml" Target="../customXml/item1.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IN"/>
  <c:style val="24"/>
  <c:chart>
    <c:title>
      <c:layout/>
      <c:txPr>
        <a:bodyPr/>
        <a:lstStyle/>
        <a:p>
          <a:pPr>
            <a:defRPr sz="1800">
              <a:solidFill>
                <a:schemeClr val="bg1"/>
              </a:solidFill>
            </a:defRPr>
          </a:pPr>
          <a:endParaRPr lang="en-US"/>
        </a:p>
      </c:txPr>
    </c:title>
    <c:plotArea>
      <c:layout/>
      <c:barChart>
        <c:barDir val="bar"/>
        <c:grouping val="clustered"/>
        <c:ser>
          <c:idx val="0"/>
          <c:order val="0"/>
          <c:tx>
            <c:strRef>
              <c:f>Sheet1!$B$1</c:f>
              <c:strCache>
                <c:ptCount val="1"/>
                <c:pt idx="0">
                  <c:v>Percentage of Users</c:v>
                </c:pt>
              </c:strCache>
            </c:strRef>
          </c:tx>
          <c:cat>
            <c:strRef>
              <c:f>Sheet1!$A$2:$A$14</c:f>
              <c:strCache>
                <c:ptCount val="13"/>
                <c:pt idx="0">
                  <c:v>E-commerce</c:v>
                </c:pt>
                <c:pt idx="1">
                  <c:v>Bill Payment</c:v>
                </c:pt>
                <c:pt idx="2">
                  <c:v>Cloud Storage</c:v>
                </c:pt>
                <c:pt idx="3">
                  <c:v>Navigation</c:v>
                </c:pt>
                <c:pt idx="4">
                  <c:v>Online Games</c:v>
                </c:pt>
                <c:pt idx="5">
                  <c:v>Banking</c:v>
                </c:pt>
                <c:pt idx="6">
                  <c:v>Music Streaming</c:v>
                </c:pt>
                <c:pt idx="7">
                  <c:v>Emails</c:v>
                </c:pt>
                <c:pt idx="8">
                  <c:v>Browse / Search</c:v>
                </c:pt>
                <c:pt idx="9">
                  <c:v>Instant Messaging</c:v>
                </c:pt>
                <c:pt idx="10">
                  <c:v>Download &amp; Save - Music / Videos</c:v>
                </c:pt>
                <c:pt idx="11">
                  <c:v>Social Networking</c:v>
                </c:pt>
                <c:pt idx="12">
                  <c:v>Video Streaming</c:v>
                </c:pt>
              </c:strCache>
            </c:strRef>
          </c:cat>
          <c:val>
            <c:numRef>
              <c:f>Sheet1!$B$2:$B$14</c:f>
              <c:numCache>
                <c:formatCode>0%</c:formatCode>
                <c:ptCount val="13"/>
                <c:pt idx="0">
                  <c:v>0.17</c:v>
                </c:pt>
                <c:pt idx="1">
                  <c:v>0.25</c:v>
                </c:pt>
                <c:pt idx="2">
                  <c:v>0.27</c:v>
                </c:pt>
                <c:pt idx="3">
                  <c:v>0.32000000000000273</c:v>
                </c:pt>
                <c:pt idx="4">
                  <c:v>0.35000000000000031</c:v>
                </c:pt>
                <c:pt idx="5">
                  <c:v>0.36000000000000032</c:v>
                </c:pt>
                <c:pt idx="6">
                  <c:v>0.4</c:v>
                </c:pt>
                <c:pt idx="7">
                  <c:v>0.45</c:v>
                </c:pt>
                <c:pt idx="8">
                  <c:v>0.46</c:v>
                </c:pt>
                <c:pt idx="9">
                  <c:v>0.54</c:v>
                </c:pt>
                <c:pt idx="10">
                  <c:v>0.54</c:v>
                </c:pt>
                <c:pt idx="11">
                  <c:v>0.61000000000000065</c:v>
                </c:pt>
                <c:pt idx="12">
                  <c:v>0.70000000000000062</c:v>
                </c:pt>
              </c:numCache>
            </c:numRef>
          </c:val>
        </c:ser>
        <c:dLbls>
          <c:showVal val="1"/>
        </c:dLbls>
        <c:axId val="64425984"/>
        <c:axId val="64480768"/>
      </c:barChart>
      <c:catAx>
        <c:axId val="64425984"/>
        <c:scaling>
          <c:orientation val="minMax"/>
        </c:scaling>
        <c:axPos val="l"/>
        <c:tickLblPos val="nextTo"/>
        <c:crossAx val="64480768"/>
        <c:crosses val="autoZero"/>
        <c:auto val="1"/>
        <c:lblAlgn val="ctr"/>
        <c:lblOffset val="100"/>
      </c:catAx>
      <c:valAx>
        <c:axId val="64480768"/>
        <c:scaling>
          <c:orientation val="minMax"/>
        </c:scaling>
        <c:axPos val="b"/>
        <c:numFmt formatCode="0%" sourceLinked="1"/>
        <c:tickLblPos val="nextTo"/>
        <c:crossAx val="64425984"/>
        <c:crosses val="autoZero"/>
        <c:crossBetween val="between"/>
      </c:valAx>
    </c:plotArea>
    <c:plotVisOnly val="1"/>
    <c:dispBlanksAs val="gap"/>
  </c:chart>
  <c:txPr>
    <a:bodyPr/>
    <a:lstStyle/>
    <a:p>
      <a:pPr>
        <a:defRPr sz="1400">
          <a:latin typeface="Georgia" panose="02040502050405020303" pitchFamily="18" charset="0"/>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IN"/>
  <c:style val="10"/>
  <c:chart>
    <c:view3D>
      <c:rAngAx val="1"/>
    </c:view3D>
    <c:plotArea>
      <c:layout/>
      <c:bar3DChart>
        <c:barDir val="col"/>
        <c:grouping val="clustered"/>
        <c:ser>
          <c:idx val="0"/>
          <c:order val="0"/>
          <c:tx>
            <c:strRef>
              <c:f>Sheet1!$A$2</c:f>
              <c:strCache>
                <c:ptCount val="1"/>
                <c:pt idx="0">
                  <c:v>High Income countries</c:v>
                </c:pt>
              </c:strCache>
            </c:strRef>
          </c:tx>
          <c:dLbls>
            <c:spPr>
              <a:noFill/>
              <a:ln>
                <a:noFill/>
              </a:ln>
              <a:effectLst/>
            </c:spPr>
            <c:showVal val="1"/>
            <c:extLst>
              <c:ext xmlns:c15="http://schemas.microsoft.com/office/drawing/2012/chart" uri="{CE6537A1-D6FC-4f65-9D91-7224C49458BB}">
                <c15:layout/>
                <c15:showLeaderLines val="0"/>
              </c:ext>
            </c:extLst>
          </c:dLbls>
          <c:cat>
            <c:strRef>
              <c:f>Sheet1!$B$1:$E$1</c:f>
              <c:strCache>
                <c:ptCount val="4"/>
                <c:pt idx="0">
                  <c:v>Fixed Telephony</c:v>
                </c:pt>
                <c:pt idx="1">
                  <c:v>Mobile Telephony</c:v>
                </c:pt>
                <c:pt idx="2">
                  <c:v>Internet</c:v>
                </c:pt>
                <c:pt idx="3">
                  <c:v>Broadband</c:v>
                </c:pt>
              </c:strCache>
            </c:strRef>
          </c:cat>
          <c:val>
            <c:numRef>
              <c:f>Sheet1!$B$2:$E$2</c:f>
              <c:numCache>
                <c:formatCode>0.00</c:formatCode>
                <c:ptCount val="4"/>
                <c:pt idx="0" formatCode="General">
                  <c:v>0.43000000000000005</c:v>
                </c:pt>
                <c:pt idx="1">
                  <c:v>0.60000000000000009</c:v>
                </c:pt>
                <c:pt idx="2" formatCode="General">
                  <c:v>0.77</c:v>
                </c:pt>
                <c:pt idx="3" formatCode="General">
                  <c:v>1.21</c:v>
                </c:pt>
              </c:numCache>
            </c:numRef>
          </c:val>
        </c:ser>
        <c:ser>
          <c:idx val="1"/>
          <c:order val="1"/>
          <c:tx>
            <c:strRef>
              <c:f>Sheet1!$A$3</c:f>
              <c:strCache>
                <c:ptCount val="1"/>
                <c:pt idx="0">
                  <c:v>Low and Middle Income Countries</c:v>
                </c:pt>
              </c:strCache>
            </c:strRef>
          </c:tx>
          <c:dLbls>
            <c:spPr>
              <a:noFill/>
              <a:ln>
                <a:noFill/>
              </a:ln>
              <a:effectLst/>
            </c:spPr>
            <c:showVal val="1"/>
            <c:extLst>
              <c:ext xmlns:c15="http://schemas.microsoft.com/office/drawing/2012/chart" uri="{CE6537A1-D6FC-4f65-9D91-7224C49458BB}">
                <c15:layout/>
                <c15:showLeaderLines val="0"/>
              </c:ext>
            </c:extLst>
          </c:dLbls>
          <c:cat>
            <c:strRef>
              <c:f>Sheet1!$B$1:$E$1</c:f>
              <c:strCache>
                <c:ptCount val="4"/>
                <c:pt idx="0">
                  <c:v>Fixed Telephony</c:v>
                </c:pt>
                <c:pt idx="1">
                  <c:v>Mobile Telephony</c:v>
                </c:pt>
                <c:pt idx="2">
                  <c:v>Internet</c:v>
                </c:pt>
                <c:pt idx="3">
                  <c:v>Broadband</c:v>
                </c:pt>
              </c:strCache>
            </c:strRef>
          </c:cat>
          <c:val>
            <c:numRef>
              <c:f>Sheet1!$B$3:$E$3</c:f>
              <c:numCache>
                <c:formatCode>General</c:formatCode>
                <c:ptCount val="4"/>
                <c:pt idx="0">
                  <c:v>0.73000000000000009</c:v>
                </c:pt>
                <c:pt idx="1">
                  <c:v>0.81</c:v>
                </c:pt>
                <c:pt idx="2">
                  <c:v>1.1200000000000001</c:v>
                </c:pt>
                <c:pt idx="3">
                  <c:v>1.3800000000000001</c:v>
                </c:pt>
              </c:numCache>
            </c:numRef>
          </c:val>
        </c:ser>
        <c:dLbls>
          <c:showVal val="1"/>
        </c:dLbls>
        <c:shape val="box"/>
        <c:axId val="64500480"/>
        <c:axId val="64502016"/>
        <c:axId val="0"/>
      </c:bar3DChart>
      <c:catAx>
        <c:axId val="64500480"/>
        <c:scaling>
          <c:orientation val="minMax"/>
        </c:scaling>
        <c:axPos val="b"/>
        <c:numFmt formatCode="General" sourceLinked="0"/>
        <c:tickLblPos val="nextTo"/>
        <c:crossAx val="64502016"/>
        <c:crosses val="autoZero"/>
        <c:auto val="1"/>
        <c:lblAlgn val="ctr"/>
        <c:lblOffset val="100"/>
      </c:catAx>
      <c:valAx>
        <c:axId val="64502016"/>
        <c:scaling>
          <c:orientation val="minMax"/>
        </c:scaling>
        <c:delete val="1"/>
        <c:axPos val="l"/>
        <c:numFmt formatCode="General" sourceLinked="1"/>
        <c:tickLblPos val="none"/>
        <c:crossAx val="64500480"/>
        <c:crosses val="autoZero"/>
        <c:crossBetween val="between"/>
      </c:valAx>
    </c:plotArea>
    <c:legend>
      <c:legendPos val="b"/>
      <c:layout/>
    </c:legend>
    <c:plotVisOnly val="1"/>
    <c:dispBlanksAs val="gap"/>
  </c:chart>
  <c:spPr>
    <a:ln>
      <a:noFill/>
    </a:ln>
  </c:spPr>
  <c:txPr>
    <a:bodyPr/>
    <a:lstStyle/>
    <a:p>
      <a:pPr>
        <a:defRPr b="1">
          <a:latin typeface="+mj-lt"/>
        </a:defRPr>
      </a:pPr>
      <a:endParaRPr lang="en-US"/>
    </a:p>
  </c:txPr>
  <c:externalData r:id="rId1"/>
</c:chartSpace>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7944AC6-3D03-4195-8019-1990C5C013CB}" type="doc">
      <dgm:prSet loTypeId="urn:microsoft.com/office/officeart/2005/8/layout/cycle5" loCatId="cycle" qsTypeId="urn:microsoft.com/office/officeart/2005/8/quickstyle/3d1" qsCatId="3D" csTypeId="urn:microsoft.com/office/officeart/2005/8/colors/colorful2" csCatId="colorful" phldr="1"/>
      <dgm:spPr/>
      <dgm:t>
        <a:bodyPr/>
        <a:lstStyle/>
        <a:p>
          <a:endParaRPr lang="en-GB"/>
        </a:p>
      </dgm:t>
    </dgm:pt>
    <dgm:pt modelId="{83B693D6-F713-432D-B3FF-53CB6DECFBD8}">
      <dgm:prSet phldrT="[Text]"/>
      <dgm:spPr/>
      <dgm:t>
        <a:bodyPr/>
        <a:lstStyle/>
        <a:p>
          <a:r>
            <a:rPr lang="en-GB" b="1" dirty="0" smtClean="0">
              <a:latin typeface="+mj-lt"/>
            </a:rPr>
            <a:t>Network</a:t>
          </a:r>
          <a:endParaRPr lang="en-GB" b="1" dirty="0">
            <a:latin typeface="+mj-lt"/>
          </a:endParaRPr>
        </a:p>
      </dgm:t>
    </dgm:pt>
    <dgm:pt modelId="{08AF8898-6159-4F53-9D62-95D10C1CBCC0}" type="parTrans" cxnId="{CECFE03C-C3AE-4052-AAAA-94E94AE78252}">
      <dgm:prSet/>
      <dgm:spPr/>
      <dgm:t>
        <a:bodyPr/>
        <a:lstStyle/>
        <a:p>
          <a:endParaRPr lang="en-GB" b="1">
            <a:latin typeface="+mj-lt"/>
          </a:endParaRPr>
        </a:p>
      </dgm:t>
    </dgm:pt>
    <dgm:pt modelId="{F5931603-320F-4C89-AF2B-97F5AF467AD2}" type="sibTrans" cxnId="{CECFE03C-C3AE-4052-AAAA-94E94AE78252}">
      <dgm:prSet/>
      <dgm:spPr/>
      <dgm:t>
        <a:bodyPr/>
        <a:lstStyle/>
        <a:p>
          <a:endParaRPr lang="en-GB" b="1">
            <a:latin typeface="+mj-lt"/>
          </a:endParaRPr>
        </a:p>
      </dgm:t>
    </dgm:pt>
    <dgm:pt modelId="{0231F8A2-33AF-4500-927B-814645C4EBE2}">
      <dgm:prSet phldrT="[Text]"/>
      <dgm:spPr/>
      <dgm:t>
        <a:bodyPr/>
        <a:lstStyle/>
        <a:p>
          <a:r>
            <a:rPr lang="en-GB" b="1" dirty="0" smtClean="0">
              <a:latin typeface="+mj-lt"/>
            </a:rPr>
            <a:t>Services</a:t>
          </a:r>
          <a:endParaRPr lang="en-GB" b="1" dirty="0">
            <a:latin typeface="+mj-lt"/>
          </a:endParaRPr>
        </a:p>
      </dgm:t>
    </dgm:pt>
    <dgm:pt modelId="{8645D844-2567-423F-A818-4B589EB62765}" type="parTrans" cxnId="{4781B654-6ED6-474A-AA0A-2B587509687E}">
      <dgm:prSet/>
      <dgm:spPr/>
      <dgm:t>
        <a:bodyPr/>
        <a:lstStyle/>
        <a:p>
          <a:endParaRPr lang="en-GB" b="1">
            <a:latin typeface="+mj-lt"/>
          </a:endParaRPr>
        </a:p>
      </dgm:t>
    </dgm:pt>
    <dgm:pt modelId="{85797439-6248-4A74-97AF-F66478A3F2E1}" type="sibTrans" cxnId="{4781B654-6ED6-474A-AA0A-2B587509687E}">
      <dgm:prSet/>
      <dgm:spPr/>
      <dgm:t>
        <a:bodyPr/>
        <a:lstStyle/>
        <a:p>
          <a:endParaRPr lang="en-GB" b="1">
            <a:latin typeface="+mj-lt"/>
          </a:endParaRPr>
        </a:p>
      </dgm:t>
    </dgm:pt>
    <dgm:pt modelId="{CC50D653-9530-4E3A-A56C-23B60C1CEBE5}">
      <dgm:prSet phldrT="[Text]"/>
      <dgm:spPr/>
      <dgm:t>
        <a:bodyPr/>
        <a:lstStyle/>
        <a:p>
          <a:r>
            <a:rPr lang="en-GB" b="1" dirty="0" smtClean="0">
              <a:latin typeface="+mj-lt"/>
            </a:rPr>
            <a:t>Users</a:t>
          </a:r>
          <a:endParaRPr lang="en-GB" b="1" dirty="0">
            <a:latin typeface="+mj-lt"/>
          </a:endParaRPr>
        </a:p>
      </dgm:t>
    </dgm:pt>
    <dgm:pt modelId="{33BE74A6-B4A9-40AA-8D70-3FE99DC30E3E}" type="parTrans" cxnId="{B10FE234-7020-4E09-8137-84ADFCCFBF62}">
      <dgm:prSet/>
      <dgm:spPr/>
      <dgm:t>
        <a:bodyPr/>
        <a:lstStyle/>
        <a:p>
          <a:endParaRPr lang="en-GB" b="1">
            <a:latin typeface="+mj-lt"/>
          </a:endParaRPr>
        </a:p>
      </dgm:t>
    </dgm:pt>
    <dgm:pt modelId="{DA160F45-9372-4797-8EA8-F6F232E562AB}" type="sibTrans" cxnId="{B10FE234-7020-4E09-8137-84ADFCCFBF62}">
      <dgm:prSet/>
      <dgm:spPr/>
      <dgm:t>
        <a:bodyPr/>
        <a:lstStyle/>
        <a:p>
          <a:endParaRPr lang="en-GB" b="1">
            <a:latin typeface="+mj-lt"/>
          </a:endParaRPr>
        </a:p>
      </dgm:t>
    </dgm:pt>
    <dgm:pt modelId="{DFFC6F1E-91FB-45C0-B128-65D2AB4CA8B7}" type="pres">
      <dgm:prSet presAssocID="{97944AC6-3D03-4195-8019-1990C5C013CB}" presName="cycle" presStyleCnt="0">
        <dgm:presLayoutVars>
          <dgm:dir/>
          <dgm:resizeHandles val="exact"/>
        </dgm:presLayoutVars>
      </dgm:prSet>
      <dgm:spPr/>
      <dgm:t>
        <a:bodyPr/>
        <a:lstStyle/>
        <a:p>
          <a:endParaRPr lang="en-GB"/>
        </a:p>
      </dgm:t>
    </dgm:pt>
    <dgm:pt modelId="{98A2E595-32A1-41C1-9186-DE6A0F5037E3}" type="pres">
      <dgm:prSet presAssocID="{83B693D6-F713-432D-B3FF-53CB6DECFBD8}" presName="node" presStyleLbl="node1" presStyleIdx="0" presStyleCnt="3">
        <dgm:presLayoutVars>
          <dgm:bulletEnabled val="1"/>
        </dgm:presLayoutVars>
      </dgm:prSet>
      <dgm:spPr/>
      <dgm:t>
        <a:bodyPr/>
        <a:lstStyle/>
        <a:p>
          <a:endParaRPr lang="en-GB"/>
        </a:p>
      </dgm:t>
    </dgm:pt>
    <dgm:pt modelId="{4CE036D6-57A1-4DDD-8DC7-3044081C0C21}" type="pres">
      <dgm:prSet presAssocID="{83B693D6-F713-432D-B3FF-53CB6DECFBD8}" presName="spNode" presStyleCnt="0"/>
      <dgm:spPr/>
    </dgm:pt>
    <dgm:pt modelId="{D86C0B58-F158-4B5A-ACCF-E99A3805ADCD}" type="pres">
      <dgm:prSet presAssocID="{F5931603-320F-4C89-AF2B-97F5AF467AD2}" presName="sibTrans" presStyleLbl="sibTrans1D1" presStyleIdx="0" presStyleCnt="3"/>
      <dgm:spPr/>
      <dgm:t>
        <a:bodyPr/>
        <a:lstStyle/>
        <a:p>
          <a:endParaRPr lang="en-GB"/>
        </a:p>
      </dgm:t>
    </dgm:pt>
    <dgm:pt modelId="{26450381-D8A5-4D04-ADFA-E060A6650C7E}" type="pres">
      <dgm:prSet presAssocID="{0231F8A2-33AF-4500-927B-814645C4EBE2}" presName="node" presStyleLbl="node1" presStyleIdx="1" presStyleCnt="3">
        <dgm:presLayoutVars>
          <dgm:bulletEnabled val="1"/>
        </dgm:presLayoutVars>
      </dgm:prSet>
      <dgm:spPr/>
      <dgm:t>
        <a:bodyPr/>
        <a:lstStyle/>
        <a:p>
          <a:endParaRPr lang="en-GB"/>
        </a:p>
      </dgm:t>
    </dgm:pt>
    <dgm:pt modelId="{D628AC30-AB46-440D-A638-B3D74725F470}" type="pres">
      <dgm:prSet presAssocID="{0231F8A2-33AF-4500-927B-814645C4EBE2}" presName="spNode" presStyleCnt="0"/>
      <dgm:spPr/>
    </dgm:pt>
    <dgm:pt modelId="{03453BF8-1D68-4AA2-ADF3-0944C1FFDBB8}" type="pres">
      <dgm:prSet presAssocID="{85797439-6248-4A74-97AF-F66478A3F2E1}" presName="sibTrans" presStyleLbl="sibTrans1D1" presStyleIdx="1" presStyleCnt="3"/>
      <dgm:spPr/>
      <dgm:t>
        <a:bodyPr/>
        <a:lstStyle/>
        <a:p>
          <a:endParaRPr lang="en-GB"/>
        </a:p>
      </dgm:t>
    </dgm:pt>
    <dgm:pt modelId="{0B8031FA-8C8D-4C69-BD12-6140B0ABE6EA}" type="pres">
      <dgm:prSet presAssocID="{CC50D653-9530-4E3A-A56C-23B60C1CEBE5}" presName="node" presStyleLbl="node1" presStyleIdx="2" presStyleCnt="3">
        <dgm:presLayoutVars>
          <dgm:bulletEnabled val="1"/>
        </dgm:presLayoutVars>
      </dgm:prSet>
      <dgm:spPr/>
      <dgm:t>
        <a:bodyPr/>
        <a:lstStyle/>
        <a:p>
          <a:endParaRPr lang="en-GB"/>
        </a:p>
      </dgm:t>
    </dgm:pt>
    <dgm:pt modelId="{DEE13D4B-A7C2-4319-863E-213B1100B658}" type="pres">
      <dgm:prSet presAssocID="{CC50D653-9530-4E3A-A56C-23B60C1CEBE5}" presName="spNode" presStyleCnt="0"/>
      <dgm:spPr/>
    </dgm:pt>
    <dgm:pt modelId="{6C85560A-0CB3-4872-B6E4-8A123B626854}" type="pres">
      <dgm:prSet presAssocID="{DA160F45-9372-4797-8EA8-F6F232E562AB}" presName="sibTrans" presStyleLbl="sibTrans1D1" presStyleIdx="2" presStyleCnt="3"/>
      <dgm:spPr/>
      <dgm:t>
        <a:bodyPr/>
        <a:lstStyle/>
        <a:p>
          <a:endParaRPr lang="en-GB"/>
        </a:p>
      </dgm:t>
    </dgm:pt>
  </dgm:ptLst>
  <dgm:cxnLst>
    <dgm:cxn modelId="{BE06B785-3C0C-4E42-B4DA-D6CBB5245490}" type="presOf" srcId="{DA160F45-9372-4797-8EA8-F6F232E562AB}" destId="{6C85560A-0CB3-4872-B6E4-8A123B626854}" srcOrd="0" destOrd="0" presId="urn:microsoft.com/office/officeart/2005/8/layout/cycle5"/>
    <dgm:cxn modelId="{F52D34D2-2958-4673-AA93-6973BBD73D6E}" type="presOf" srcId="{85797439-6248-4A74-97AF-F66478A3F2E1}" destId="{03453BF8-1D68-4AA2-ADF3-0944C1FFDBB8}" srcOrd="0" destOrd="0" presId="urn:microsoft.com/office/officeart/2005/8/layout/cycle5"/>
    <dgm:cxn modelId="{4781B654-6ED6-474A-AA0A-2B587509687E}" srcId="{97944AC6-3D03-4195-8019-1990C5C013CB}" destId="{0231F8A2-33AF-4500-927B-814645C4EBE2}" srcOrd="1" destOrd="0" parTransId="{8645D844-2567-423F-A818-4B589EB62765}" sibTransId="{85797439-6248-4A74-97AF-F66478A3F2E1}"/>
    <dgm:cxn modelId="{E5C7AE59-EEE4-4B1F-B2E7-F05DA014064A}" type="presOf" srcId="{CC50D653-9530-4E3A-A56C-23B60C1CEBE5}" destId="{0B8031FA-8C8D-4C69-BD12-6140B0ABE6EA}" srcOrd="0" destOrd="0" presId="urn:microsoft.com/office/officeart/2005/8/layout/cycle5"/>
    <dgm:cxn modelId="{3BF06FB1-A3FC-4DB9-903C-84B97718138A}" type="presOf" srcId="{97944AC6-3D03-4195-8019-1990C5C013CB}" destId="{DFFC6F1E-91FB-45C0-B128-65D2AB4CA8B7}" srcOrd="0" destOrd="0" presId="urn:microsoft.com/office/officeart/2005/8/layout/cycle5"/>
    <dgm:cxn modelId="{B10FE234-7020-4E09-8137-84ADFCCFBF62}" srcId="{97944AC6-3D03-4195-8019-1990C5C013CB}" destId="{CC50D653-9530-4E3A-A56C-23B60C1CEBE5}" srcOrd="2" destOrd="0" parTransId="{33BE74A6-B4A9-40AA-8D70-3FE99DC30E3E}" sibTransId="{DA160F45-9372-4797-8EA8-F6F232E562AB}"/>
    <dgm:cxn modelId="{7CDC0701-7352-43A9-9001-1592BB82B932}" type="presOf" srcId="{0231F8A2-33AF-4500-927B-814645C4EBE2}" destId="{26450381-D8A5-4D04-ADFA-E060A6650C7E}" srcOrd="0" destOrd="0" presId="urn:microsoft.com/office/officeart/2005/8/layout/cycle5"/>
    <dgm:cxn modelId="{CECFE03C-C3AE-4052-AAAA-94E94AE78252}" srcId="{97944AC6-3D03-4195-8019-1990C5C013CB}" destId="{83B693D6-F713-432D-B3FF-53CB6DECFBD8}" srcOrd="0" destOrd="0" parTransId="{08AF8898-6159-4F53-9D62-95D10C1CBCC0}" sibTransId="{F5931603-320F-4C89-AF2B-97F5AF467AD2}"/>
    <dgm:cxn modelId="{55B4CC2B-8ADF-484D-BE1D-0869460500FB}" type="presOf" srcId="{F5931603-320F-4C89-AF2B-97F5AF467AD2}" destId="{D86C0B58-F158-4B5A-ACCF-E99A3805ADCD}" srcOrd="0" destOrd="0" presId="urn:microsoft.com/office/officeart/2005/8/layout/cycle5"/>
    <dgm:cxn modelId="{4DFED5EA-FFCE-4BA0-AE4F-B9A76AE0FA26}" type="presOf" srcId="{83B693D6-F713-432D-B3FF-53CB6DECFBD8}" destId="{98A2E595-32A1-41C1-9186-DE6A0F5037E3}" srcOrd="0" destOrd="0" presId="urn:microsoft.com/office/officeart/2005/8/layout/cycle5"/>
    <dgm:cxn modelId="{3CE6185C-AA3D-432D-A0BC-F91146A0D890}" type="presParOf" srcId="{DFFC6F1E-91FB-45C0-B128-65D2AB4CA8B7}" destId="{98A2E595-32A1-41C1-9186-DE6A0F5037E3}" srcOrd="0" destOrd="0" presId="urn:microsoft.com/office/officeart/2005/8/layout/cycle5"/>
    <dgm:cxn modelId="{DC3CEF3A-C288-4955-A85A-6EF4E646792D}" type="presParOf" srcId="{DFFC6F1E-91FB-45C0-B128-65D2AB4CA8B7}" destId="{4CE036D6-57A1-4DDD-8DC7-3044081C0C21}" srcOrd="1" destOrd="0" presId="urn:microsoft.com/office/officeart/2005/8/layout/cycle5"/>
    <dgm:cxn modelId="{EFE48A67-7C56-48E8-A34C-9D4D314D1A61}" type="presParOf" srcId="{DFFC6F1E-91FB-45C0-B128-65D2AB4CA8B7}" destId="{D86C0B58-F158-4B5A-ACCF-E99A3805ADCD}" srcOrd="2" destOrd="0" presId="urn:microsoft.com/office/officeart/2005/8/layout/cycle5"/>
    <dgm:cxn modelId="{F221197F-A675-4352-8DCA-76A4056BD76D}" type="presParOf" srcId="{DFFC6F1E-91FB-45C0-B128-65D2AB4CA8B7}" destId="{26450381-D8A5-4D04-ADFA-E060A6650C7E}" srcOrd="3" destOrd="0" presId="urn:microsoft.com/office/officeart/2005/8/layout/cycle5"/>
    <dgm:cxn modelId="{48A69199-8E05-4B48-B021-69BBD6072F4E}" type="presParOf" srcId="{DFFC6F1E-91FB-45C0-B128-65D2AB4CA8B7}" destId="{D628AC30-AB46-440D-A638-B3D74725F470}" srcOrd="4" destOrd="0" presId="urn:microsoft.com/office/officeart/2005/8/layout/cycle5"/>
    <dgm:cxn modelId="{5089CB10-C8B2-44BD-B44C-B1AC4ECFD466}" type="presParOf" srcId="{DFFC6F1E-91FB-45C0-B128-65D2AB4CA8B7}" destId="{03453BF8-1D68-4AA2-ADF3-0944C1FFDBB8}" srcOrd="5" destOrd="0" presId="urn:microsoft.com/office/officeart/2005/8/layout/cycle5"/>
    <dgm:cxn modelId="{501B3856-2AF8-4C9A-8297-B30A6BFA451E}" type="presParOf" srcId="{DFFC6F1E-91FB-45C0-B128-65D2AB4CA8B7}" destId="{0B8031FA-8C8D-4C69-BD12-6140B0ABE6EA}" srcOrd="6" destOrd="0" presId="urn:microsoft.com/office/officeart/2005/8/layout/cycle5"/>
    <dgm:cxn modelId="{D31FACA5-23B1-4FB8-8BFE-E71F211FD632}" type="presParOf" srcId="{DFFC6F1E-91FB-45C0-B128-65D2AB4CA8B7}" destId="{DEE13D4B-A7C2-4319-863E-213B1100B658}" srcOrd="7" destOrd="0" presId="urn:microsoft.com/office/officeart/2005/8/layout/cycle5"/>
    <dgm:cxn modelId="{F1D4ED06-2D96-46D6-A2A4-681C91CB85D6}" type="presParOf" srcId="{DFFC6F1E-91FB-45C0-B128-65D2AB4CA8B7}" destId="{6C85560A-0CB3-4872-B6E4-8A123B626854}" srcOrd="8" destOrd="0" presId="urn:microsoft.com/office/officeart/2005/8/layout/cycle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F564A16-DE93-4289-83E2-6B616FCFD410}" type="doc">
      <dgm:prSet loTypeId="urn:microsoft.com/office/officeart/2005/8/layout/radial3" loCatId="cycle" qsTypeId="urn:microsoft.com/office/officeart/2005/8/quickstyle/simple1" qsCatId="simple" csTypeId="urn:microsoft.com/office/officeart/2005/8/colors/colorful4" csCatId="colorful" phldr="1"/>
      <dgm:spPr>
        <a:scene3d>
          <a:camera prst="orthographicFront">
            <a:rot lat="0" lon="0" rev="0"/>
          </a:camera>
          <a:lightRig rig="contrasting" dir="t">
            <a:rot lat="0" lon="0" rev="7800000"/>
          </a:lightRig>
        </a:scene3d>
      </dgm:spPr>
      <dgm:t>
        <a:bodyPr/>
        <a:lstStyle/>
        <a:p>
          <a:endParaRPr lang="en-GB"/>
        </a:p>
      </dgm:t>
    </dgm:pt>
    <dgm:pt modelId="{91D1A900-AC0D-45FC-B150-9FDC31F7B423}">
      <dgm:prSet phldrT="[Text]" custT="1"/>
      <dgm:spPr>
        <a:ln>
          <a:noFill/>
        </a:ln>
        <a:effectLst/>
        <a:scene3d>
          <a:camera prst="orthographicFront">
            <a:rot lat="0" lon="0" rev="0"/>
          </a:camera>
          <a:lightRig rig="contrasting" dir="t">
            <a:rot lat="0" lon="0" rev="7800000"/>
          </a:lightRig>
        </a:scene3d>
        <a:sp3d>
          <a:bevelT w="139700" h="139700"/>
        </a:sp3d>
      </dgm:spPr>
      <dgm:t>
        <a:bodyPr/>
        <a:lstStyle/>
        <a:p>
          <a:r>
            <a:rPr lang="en-GB" sz="2400" dirty="0" smtClean="0">
              <a:latin typeface="+mj-lt"/>
            </a:rPr>
            <a:t>Key Challenges</a:t>
          </a:r>
          <a:endParaRPr lang="en-GB" sz="2400" dirty="0">
            <a:latin typeface="+mj-lt"/>
          </a:endParaRPr>
        </a:p>
      </dgm:t>
    </dgm:pt>
    <dgm:pt modelId="{9075D056-9EE0-4932-BB64-58C0749EAD3A}" type="parTrans" cxnId="{3C6E0A6B-D36B-4F99-A468-A6D5D53795DC}">
      <dgm:prSet/>
      <dgm:spPr/>
      <dgm:t>
        <a:bodyPr/>
        <a:lstStyle/>
        <a:p>
          <a:endParaRPr lang="en-GB" sz="2000">
            <a:latin typeface="+mj-lt"/>
          </a:endParaRPr>
        </a:p>
      </dgm:t>
    </dgm:pt>
    <dgm:pt modelId="{AC839B23-9A69-4882-A71C-42273F01CDEE}" type="sibTrans" cxnId="{3C6E0A6B-D36B-4F99-A468-A6D5D53795DC}">
      <dgm:prSet/>
      <dgm:spPr/>
      <dgm:t>
        <a:bodyPr/>
        <a:lstStyle/>
        <a:p>
          <a:endParaRPr lang="en-GB" sz="2000">
            <a:latin typeface="+mj-lt"/>
          </a:endParaRPr>
        </a:p>
      </dgm:t>
    </dgm:pt>
    <dgm:pt modelId="{937E63A1-EE49-4B3C-BF77-D2D49E99C28B}">
      <dgm:prSet phldrT="[Text]" custT="1"/>
      <dgm:spPr>
        <a:ln>
          <a:noFill/>
        </a:ln>
        <a:effectLst/>
        <a:scene3d>
          <a:camera prst="orthographicFront">
            <a:rot lat="0" lon="0" rev="0"/>
          </a:camera>
          <a:lightRig rig="contrasting" dir="t">
            <a:rot lat="0" lon="0" rev="7800000"/>
          </a:lightRig>
        </a:scene3d>
        <a:sp3d>
          <a:bevelT w="139700" h="139700"/>
        </a:sp3d>
      </dgm:spPr>
      <dgm:t>
        <a:bodyPr/>
        <a:lstStyle/>
        <a:p>
          <a:r>
            <a:rPr lang="en-US" sz="1400" b="1" dirty="0" smtClean="0">
              <a:latin typeface="+mj-lt"/>
            </a:rPr>
            <a:t>Availability of execution agencies</a:t>
          </a:r>
          <a:endParaRPr lang="en-GB" sz="1400" dirty="0">
            <a:latin typeface="+mj-lt"/>
          </a:endParaRPr>
        </a:p>
      </dgm:t>
    </dgm:pt>
    <dgm:pt modelId="{0C1729DE-22AC-43E7-9C1C-E92E8E5140D4}" type="parTrans" cxnId="{AA184833-EC45-4DAE-A672-EC16B296E432}">
      <dgm:prSet/>
      <dgm:spPr/>
      <dgm:t>
        <a:bodyPr/>
        <a:lstStyle/>
        <a:p>
          <a:endParaRPr lang="en-GB" sz="2000">
            <a:latin typeface="+mj-lt"/>
          </a:endParaRPr>
        </a:p>
      </dgm:t>
    </dgm:pt>
    <dgm:pt modelId="{A5D20557-1813-4190-88C5-5D7DB3808902}" type="sibTrans" cxnId="{AA184833-EC45-4DAE-A672-EC16B296E432}">
      <dgm:prSet/>
      <dgm:spPr/>
      <dgm:t>
        <a:bodyPr/>
        <a:lstStyle/>
        <a:p>
          <a:endParaRPr lang="en-GB" sz="2000">
            <a:latin typeface="+mj-lt"/>
          </a:endParaRPr>
        </a:p>
      </dgm:t>
    </dgm:pt>
    <dgm:pt modelId="{36C915B8-F8A7-4503-A791-3307BA6A69CC}">
      <dgm:prSet phldrT="[Text]" custT="1"/>
      <dgm:spPr>
        <a:ln>
          <a:noFill/>
        </a:ln>
        <a:effectLst/>
        <a:scene3d>
          <a:camera prst="orthographicFront">
            <a:rot lat="0" lon="0" rev="0"/>
          </a:camera>
          <a:lightRig rig="contrasting" dir="t">
            <a:rot lat="0" lon="0" rev="7800000"/>
          </a:lightRig>
        </a:scene3d>
        <a:sp3d>
          <a:bevelT w="139700" h="139700"/>
        </a:sp3d>
      </dgm:spPr>
      <dgm:t>
        <a:bodyPr/>
        <a:lstStyle/>
        <a:p>
          <a:r>
            <a:rPr lang="en-US" sz="1400" b="1" dirty="0" smtClean="0">
              <a:latin typeface="+mj-lt"/>
            </a:rPr>
            <a:t>RoW permissions</a:t>
          </a:r>
          <a:endParaRPr lang="en-GB" sz="1400" dirty="0">
            <a:latin typeface="+mj-lt"/>
          </a:endParaRPr>
        </a:p>
      </dgm:t>
    </dgm:pt>
    <dgm:pt modelId="{12F04A22-EF30-4987-88B2-FA21A7530EB1}" type="parTrans" cxnId="{221A8A5C-943B-4F92-B2BB-01C83EB4DB60}">
      <dgm:prSet/>
      <dgm:spPr/>
      <dgm:t>
        <a:bodyPr/>
        <a:lstStyle/>
        <a:p>
          <a:endParaRPr lang="en-GB" sz="2000">
            <a:latin typeface="+mj-lt"/>
          </a:endParaRPr>
        </a:p>
      </dgm:t>
    </dgm:pt>
    <dgm:pt modelId="{751F9260-28E8-4DA1-B332-19F660864C3D}" type="sibTrans" cxnId="{221A8A5C-943B-4F92-B2BB-01C83EB4DB60}">
      <dgm:prSet/>
      <dgm:spPr/>
      <dgm:t>
        <a:bodyPr/>
        <a:lstStyle/>
        <a:p>
          <a:endParaRPr lang="en-GB" sz="2000">
            <a:latin typeface="+mj-lt"/>
          </a:endParaRPr>
        </a:p>
      </dgm:t>
    </dgm:pt>
    <dgm:pt modelId="{125D4A2A-785B-49A6-A9EC-7AA5F40211DA}">
      <dgm:prSet phldrT="[Text]" custT="1"/>
      <dgm:spPr>
        <a:ln>
          <a:noFill/>
        </a:ln>
        <a:effectLst/>
        <a:scene3d>
          <a:camera prst="orthographicFront">
            <a:rot lat="0" lon="0" rev="0"/>
          </a:camera>
          <a:lightRig rig="contrasting" dir="t">
            <a:rot lat="0" lon="0" rev="7800000"/>
          </a:lightRig>
        </a:scene3d>
        <a:sp3d>
          <a:bevelT w="139700" h="139700"/>
        </a:sp3d>
      </dgm:spPr>
      <dgm:t>
        <a:bodyPr/>
        <a:lstStyle/>
        <a:p>
          <a:r>
            <a:rPr lang="en-US" sz="1400" b="1" dirty="0" smtClean="0">
              <a:latin typeface="+mj-lt"/>
            </a:rPr>
            <a:t>Location of Existing Fiber</a:t>
          </a:r>
          <a:endParaRPr lang="en-GB" sz="1400" dirty="0">
            <a:latin typeface="+mj-lt"/>
          </a:endParaRPr>
        </a:p>
      </dgm:t>
    </dgm:pt>
    <dgm:pt modelId="{FD756896-B2D5-45A2-8296-BAB20D72A7AF}" type="parTrans" cxnId="{A0836F3C-11FB-4550-9274-40929B62CA64}">
      <dgm:prSet/>
      <dgm:spPr/>
      <dgm:t>
        <a:bodyPr/>
        <a:lstStyle/>
        <a:p>
          <a:endParaRPr lang="en-GB" sz="2000">
            <a:latin typeface="+mj-lt"/>
          </a:endParaRPr>
        </a:p>
      </dgm:t>
    </dgm:pt>
    <dgm:pt modelId="{445D6D24-FB2E-4ECC-8E47-782BE9A1A821}" type="sibTrans" cxnId="{A0836F3C-11FB-4550-9274-40929B62CA64}">
      <dgm:prSet/>
      <dgm:spPr/>
      <dgm:t>
        <a:bodyPr/>
        <a:lstStyle/>
        <a:p>
          <a:endParaRPr lang="en-GB" sz="2000">
            <a:latin typeface="+mj-lt"/>
          </a:endParaRPr>
        </a:p>
      </dgm:t>
    </dgm:pt>
    <dgm:pt modelId="{4C54AA52-4E68-4FDD-B8E0-A4898C52A079}">
      <dgm:prSet phldrT="[Text]" custT="1"/>
      <dgm:spPr>
        <a:ln>
          <a:noFill/>
        </a:ln>
        <a:effectLst/>
        <a:scene3d>
          <a:camera prst="orthographicFront">
            <a:rot lat="0" lon="0" rev="0"/>
          </a:camera>
          <a:lightRig rig="contrasting" dir="t">
            <a:rot lat="0" lon="0" rev="7800000"/>
          </a:lightRig>
        </a:scene3d>
        <a:sp3d>
          <a:bevelT w="139700" h="139700"/>
        </a:sp3d>
      </dgm:spPr>
      <dgm:t>
        <a:bodyPr/>
        <a:lstStyle/>
        <a:p>
          <a:r>
            <a:rPr lang="en-US" sz="1400" b="1" dirty="0" smtClean="0">
              <a:latin typeface="+mj-lt"/>
            </a:rPr>
            <a:t>Availability of Stores</a:t>
          </a:r>
          <a:endParaRPr lang="en-GB" sz="1400" dirty="0">
            <a:latin typeface="+mj-lt"/>
          </a:endParaRPr>
        </a:p>
      </dgm:t>
    </dgm:pt>
    <dgm:pt modelId="{7909FA4E-87B7-4E82-BB29-AA9A76A65C28}" type="parTrans" cxnId="{0C5C8478-682D-46CB-82BD-EB4311350F6E}">
      <dgm:prSet/>
      <dgm:spPr/>
      <dgm:t>
        <a:bodyPr/>
        <a:lstStyle/>
        <a:p>
          <a:endParaRPr lang="en-GB" sz="2000">
            <a:latin typeface="+mj-lt"/>
          </a:endParaRPr>
        </a:p>
      </dgm:t>
    </dgm:pt>
    <dgm:pt modelId="{BB38B5A4-3774-4F6C-95D4-5D22088D7C86}" type="sibTrans" cxnId="{0C5C8478-682D-46CB-82BD-EB4311350F6E}">
      <dgm:prSet/>
      <dgm:spPr/>
      <dgm:t>
        <a:bodyPr/>
        <a:lstStyle/>
        <a:p>
          <a:endParaRPr lang="en-GB" sz="2000">
            <a:latin typeface="+mj-lt"/>
          </a:endParaRPr>
        </a:p>
      </dgm:t>
    </dgm:pt>
    <dgm:pt modelId="{6432BFC8-E0E7-41F3-A59D-C20366BF6223}">
      <dgm:prSet phldrT="[Text]" custT="1"/>
      <dgm:spPr>
        <a:ln>
          <a:noFill/>
        </a:ln>
        <a:effectLst/>
        <a:scene3d>
          <a:camera prst="orthographicFront">
            <a:rot lat="0" lon="0" rev="0"/>
          </a:camera>
          <a:lightRig rig="contrasting" dir="t">
            <a:rot lat="0" lon="0" rev="7800000"/>
          </a:lightRig>
        </a:scene3d>
        <a:sp3d>
          <a:bevelT w="139700" h="139700"/>
        </a:sp3d>
      </dgm:spPr>
      <dgm:t>
        <a:bodyPr/>
        <a:lstStyle/>
        <a:p>
          <a:r>
            <a:rPr lang="en-US" sz="1400" b="1" dirty="0" smtClean="0">
              <a:latin typeface="+mj-lt"/>
            </a:rPr>
            <a:t>Availability of GPON Equipment</a:t>
          </a:r>
          <a:endParaRPr lang="en-GB" sz="1400" dirty="0">
            <a:latin typeface="+mj-lt"/>
          </a:endParaRPr>
        </a:p>
      </dgm:t>
    </dgm:pt>
    <dgm:pt modelId="{F3112C40-3851-4500-B744-DE6396493840}" type="parTrans" cxnId="{4C223AF9-3B17-4A6A-90F3-1A90265B2010}">
      <dgm:prSet/>
      <dgm:spPr/>
      <dgm:t>
        <a:bodyPr/>
        <a:lstStyle/>
        <a:p>
          <a:endParaRPr lang="en-GB" sz="2000">
            <a:latin typeface="+mj-lt"/>
          </a:endParaRPr>
        </a:p>
      </dgm:t>
    </dgm:pt>
    <dgm:pt modelId="{8E00C14C-987C-482E-81C8-3B18EC93C23F}" type="sibTrans" cxnId="{4C223AF9-3B17-4A6A-90F3-1A90265B2010}">
      <dgm:prSet/>
      <dgm:spPr/>
      <dgm:t>
        <a:bodyPr/>
        <a:lstStyle/>
        <a:p>
          <a:endParaRPr lang="en-GB" sz="2000">
            <a:latin typeface="+mj-lt"/>
          </a:endParaRPr>
        </a:p>
      </dgm:t>
    </dgm:pt>
    <dgm:pt modelId="{FC4FA486-44B6-4E7A-8820-B3709C704C60}">
      <dgm:prSet phldrT="[Text]" custT="1"/>
      <dgm:spPr>
        <a:ln>
          <a:noFill/>
        </a:ln>
        <a:effectLst/>
        <a:scene3d>
          <a:camera prst="orthographicFront">
            <a:rot lat="0" lon="0" rev="0"/>
          </a:camera>
          <a:lightRig rig="contrasting" dir="t">
            <a:rot lat="0" lon="0" rev="7800000"/>
          </a:lightRig>
        </a:scene3d>
        <a:sp3d>
          <a:bevelT w="139700" h="139700"/>
        </a:sp3d>
      </dgm:spPr>
      <dgm:t>
        <a:bodyPr/>
        <a:lstStyle/>
        <a:p>
          <a:r>
            <a:rPr lang="en-US" sz="1400" b="1" i="1" dirty="0" smtClean="0">
              <a:latin typeface="+mj-lt"/>
            </a:rPr>
            <a:t>Power supply &amp; space at GPs</a:t>
          </a:r>
          <a:endParaRPr lang="en-GB" sz="1400" dirty="0">
            <a:latin typeface="+mj-lt"/>
          </a:endParaRPr>
        </a:p>
      </dgm:t>
    </dgm:pt>
    <dgm:pt modelId="{38BC3C32-9E53-4521-BA1E-D0E66F30710B}" type="parTrans" cxnId="{C486B580-15B7-4C9F-A61B-E68BF1CBD26B}">
      <dgm:prSet/>
      <dgm:spPr/>
      <dgm:t>
        <a:bodyPr/>
        <a:lstStyle/>
        <a:p>
          <a:endParaRPr lang="en-GB" sz="2000">
            <a:latin typeface="+mj-lt"/>
          </a:endParaRPr>
        </a:p>
      </dgm:t>
    </dgm:pt>
    <dgm:pt modelId="{E1D1C55A-8977-45ED-9D0F-C0BE79CFC8CA}" type="sibTrans" cxnId="{C486B580-15B7-4C9F-A61B-E68BF1CBD26B}">
      <dgm:prSet/>
      <dgm:spPr/>
      <dgm:t>
        <a:bodyPr/>
        <a:lstStyle/>
        <a:p>
          <a:endParaRPr lang="en-GB" sz="2000">
            <a:latin typeface="+mj-lt"/>
          </a:endParaRPr>
        </a:p>
      </dgm:t>
    </dgm:pt>
    <dgm:pt modelId="{8EBEC83E-8BFE-4106-BC82-615079C47543}">
      <dgm:prSet phldrT="[Text]" custT="1"/>
      <dgm:spPr>
        <a:ln>
          <a:noFill/>
        </a:ln>
        <a:effectLst/>
        <a:scene3d>
          <a:camera prst="orthographicFront">
            <a:rot lat="0" lon="0" rev="0"/>
          </a:camera>
          <a:lightRig rig="contrasting" dir="t">
            <a:rot lat="0" lon="0" rev="7800000"/>
          </a:lightRig>
        </a:scene3d>
        <a:sp3d>
          <a:bevelT w="139700" h="139700"/>
        </a:sp3d>
      </dgm:spPr>
      <dgm:t>
        <a:bodyPr/>
        <a:lstStyle/>
        <a:p>
          <a:r>
            <a:rPr lang="en-US" sz="1400" b="1" i="1" dirty="0" smtClean="0">
              <a:latin typeface="+mj-lt"/>
            </a:rPr>
            <a:t>Speed of Execution</a:t>
          </a:r>
          <a:endParaRPr lang="en-GB" sz="1400" dirty="0">
            <a:latin typeface="+mj-lt"/>
          </a:endParaRPr>
        </a:p>
      </dgm:t>
    </dgm:pt>
    <dgm:pt modelId="{D0B0ADEF-9CA9-4448-B4A2-C31082CAEC89}" type="parTrans" cxnId="{AFA425A6-7EDC-4D9C-9F0A-61E1356624CD}">
      <dgm:prSet/>
      <dgm:spPr/>
      <dgm:t>
        <a:bodyPr/>
        <a:lstStyle/>
        <a:p>
          <a:endParaRPr lang="en-GB" sz="2000">
            <a:latin typeface="+mj-lt"/>
          </a:endParaRPr>
        </a:p>
      </dgm:t>
    </dgm:pt>
    <dgm:pt modelId="{2F081F04-39CA-4158-9A1E-D6990F6856E6}" type="sibTrans" cxnId="{AFA425A6-7EDC-4D9C-9F0A-61E1356624CD}">
      <dgm:prSet/>
      <dgm:spPr/>
      <dgm:t>
        <a:bodyPr/>
        <a:lstStyle/>
        <a:p>
          <a:endParaRPr lang="en-GB" sz="2000">
            <a:latin typeface="+mj-lt"/>
          </a:endParaRPr>
        </a:p>
      </dgm:t>
    </dgm:pt>
    <dgm:pt modelId="{EB3A161B-7924-4852-ACD2-4F1598F80936}">
      <dgm:prSet phldrT="[Text]" custT="1"/>
      <dgm:spPr>
        <a:ln>
          <a:noFill/>
        </a:ln>
        <a:effectLst/>
        <a:scene3d>
          <a:camera prst="orthographicFront">
            <a:rot lat="0" lon="0" rev="0"/>
          </a:camera>
          <a:lightRig rig="contrasting" dir="t">
            <a:rot lat="0" lon="0" rev="7800000"/>
          </a:lightRig>
        </a:scene3d>
        <a:sp3d>
          <a:bevelT w="139700" h="139700"/>
        </a:sp3d>
      </dgm:spPr>
      <dgm:t>
        <a:bodyPr/>
        <a:lstStyle/>
        <a:p>
          <a:r>
            <a:rPr lang="en-US" sz="1400" b="1" i="1" dirty="0" smtClean="0">
              <a:latin typeface="+mj-lt"/>
            </a:rPr>
            <a:t>Trained manpower</a:t>
          </a:r>
          <a:endParaRPr lang="en-GB" sz="1400" dirty="0">
            <a:latin typeface="+mj-lt"/>
          </a:endParaRPr>
        </a:p>
      </dgm:t>
    </dgm:pt>
    <dgm:pt modelId="{BE15E4F1-03B3-494F-B3DF-D81A5536CFBA}" type="parTrans" cxnId="{543257E7-916D-4486-8B95-8BF7308C3137}">
      <dgm:prSet/>
      <dgm:spPr/>
      <dgm:t>
        <a:bodyPr/>
        <a:lstStyle/>
        <a:p>
          <a:endParaRPr lang="en-GB" sz="2000"/>
        </a:p>
      </dgm:t>
    </dgm:pt>
    <dgm:pt modelId="{51F05909-221C-42B1-92DF-C02C828821EF}" type="sibTrans" cxnId="{543257E7-916D-4486-8B95-8BF7308C3137}">
      <dgm:prSet/>
      <dgm:spPr/>
      <dgm:t>
        <a:bodyPr/>
        <a:lstStyle/>
        <a:p>
          <a:endParaRPr lang="en-GB" sz="2000"/>
        </a:p>
      </dgm:t>
    </dgm:pt>
    <dgm:pt modelId="{0B5E3243-0B02-452F-B85D-BA351CE00736}" type="pres">
      <dgm:prSet presAssocID="{EF564A16-DE93-4289-83E2-6B616FCFD410}" presName="composite" presStyleCnt="0">
        <dgm:presLayoutVars>
          <dgm:chMax val="1"/>
          <dgm:dir/>
          <dgm:resizeHandles val="exact"/>
        </dgm:presLayoutVars>
      </dgm:prSet>
      <dgm:spPr/>
      <dgm:t>
        <a:bodyPr/>
        <a:lstStyle/>
        <a:p>
          <a:endParaRPr lang="en-GB"/>
        </a:p>
      </dgm:t>
    </dgm:pt>
    <dgm:pt modelId="{A474B29F-2025-43D9-99A8-BED4BF68D081}" type="pres">
      <dgm:prSet presAssocID="{EF564A16-DE93-4289-83E2-6B616FCFD410}" presName="radial" presStyleCnt="0">
        <dgm:presLayoutVars>
          <dgm:animLvl val="ctr"/>
        </dgm:presLayoutVars>
      </dgm:prSet>
      <dgm:spPr>
        <a:ln>
          <a:noFill/>
        </a:ln>
        <a:effectLst/>
        <a:scene3d>
          <a:camera prst="orthographicFront">
            <a:rot lat="0" lon="0" rev="0"/>
          </a:camera>
          <a:lightRig rig="contrasting" dir="t">
            <a:rot lat="0" lon="0" rev="7800000"/>
          </a:lightRig>
        </a:scene3d>
        <a:sp3d>
          <a:bevelT w="139700" h="139700"/>
        </a:sp3d>
      </dgm:spPr>
      <dgm:t>
        <a:bodyPr/>
        <a:lstStyle/>
        <a:p>
          <a:endParaRPr lang="en-GB"/>
        </a:p>
      </dgm:t>
    </dgm:pt>
    <dgm:pt modelId="{FACC306B-CC9F-45A6-8230-E4792FFD0E46}" type="pres">
      <dgm:prSet presAssocID="{91D1A900-AC0D-45FC-B150-9FDC31F7B423}" presName="centerShape" presStyleLbl="vennNode1" presStyleIdx="0" presStyleCnt="9"/>
      <dgm:spPr/>
      <dgm:t>
        <a:bodyPr/>
        <a:lstStyle/>
        <a:p>
          <a:endParaRPr lang="en-GB"/>
        </a:p>
      </dgm:t>
    </dgm:pt>
    <dgm:pt modelId="{84847A5D-8BB0-439A-A7FA-8921377A3ADF}" type="pres">
      <dgm:prSet presAssocID="{8EBEC83E-8BFE-4106-BC82-615079C47543}" presName="node" presStyleLbl="vennNode1" presStyleIdx="1" presStyleCnt="9">
        <dgm:presLayoutVars>
          <dgm:bulletEnabled val="1"/>
        </dgm:presLayoutVars>
      </dgm:prSet>
      <dgm:spPr/>
      <dgm:t>
        <a:bodyPr/>
        <a:lstStyle/>
        <a:p>
          <a:endParaRPr lang="en-GB"/>
        </a:p>
      </dgm:t>
    </dgm:pt>
    <dgm:pt modelId="{4E146B9D-98A7-426B-8413-351C4A846A75}" type="pres">
      <dgm:prSet presAssocID="{937E63A1-EE49-4B3C-BF77-D2D49E99C28B}" presName="node" presStyleLbl="vennNode1" presStyleIdx="2" presStyleCnt="9">
        <dgm:presLayoutVars>
          <dgm:bulletEnabled val="1"/>
        </dgm:presLayoutVars>
      </dgm:prSet>
      <dgm:spPr/>
      <dgm:t>
        <a:bodyPr/>
        <a:lstStyle/>
        <a:p>
          <a:endParaRPr lang="en-GB"/>
        </a:p>
      </dgm:t>
    </dgm:pt>
    <dgm:pt modelId="{764A8DB0-8E2E-409C-9981-23B818357F87}" type="pres">
      <dgm:prSet presAssocID="{36C915B8-F8A7-4503-A791-3307BA6A69CC}" presName="node" presStyleLbl="vennNode1" presStyleIdx="3" presStyleCnt="9">
        <dgm:presLayoutVars>
          <dgm:bulletEnabled val="1"/>
        </dgm:presLayoutVars>
      </dgm:prSet>
      <dgm:spPr/>
      <dgm:t>
        <a:bodyPr/>
        <a:lstStyle/>
        <a:p>
          <a:endParaRPr lang="en-GB"/>
        </a:p>
      </dgm:t>
    </dgm:pt>
    <dgm:pt modelId="{7125AEEC-4D78-4842-BBD5-8626380F1F5C}" type="pres">
      <dgm:prSet presAssocID="{125D4A2A-785B-49A6-A9EC-7AA5F40211DA}" presName="node" presStyleLbl="vennNode1" presStyleIdx="4" presStyleCnt="9">
        <dgm:presLayoutVars>
          <dgm:bulletEnabled val="1"/>
        </dgm:presLayoutVars>
      </dgm:prSet>
      <dgm:spPr/>
      <dgm:t>
        <a:bodyPr/>
        <a:lstStyle/>
        <a:p>
          <a:endParaRPr lang="en-GB"/>
        </a:p>
      </dgm:t>
    </dgm:pt>
    <dgm:pt modelId="{81CBC3F7-8C8C-47DF-AC2E-65205FE77DD0}" type="pres">
      <dgm:prSet presAssocID="{4C54AA52-4E68-4FDD-B8E0-A4898C52A079}" presName="node" presStyleLbl="vennNode1" presStyleIdx="5" presStyleCnt="9">
        <dgm:presLayoutVars>
          <dgm:bulletEnabled val="1"/>
        </dgm:presLayoutVars>
      </dgm:prSet>
      <dgm:spPr/>
      <dgm:t>
        <a:bodyPr/>
        <a:lstStyle/>
        <a:p>
          <a:endParaRPr lang="en-GB"/>
        </a:p>
      </dgm:t>
    </dgm:pt>
    <dgm:pt modelId="{ED5AEE78-C80D-41C8-8B12-F326AA02BFDA}" type="pres">
      <dgm:prSet presAssocID="{6432BFC8-E0E7-41F3-A59D-C20366BF6223}" presName="node" presStyleLbl="vennNode1" presStyleIdx="6" presStyleCnt="9">
        <dgm:presLayoutVars>
          <dgm:bulletEnabled val="1"/>
        </dgm:presLayoutVars>
      </dgm:prSet>
      <dgm:spPr/>
      <dgm:t>
        <a:bodyPr/>
        <a:lstStyle/>
        <a:p>
          <a:endParaRPr lang="en-GB"/>
        </a:p>
      </dgm:t>
    </dgm:pt>
    <dgm:pt modelId="{9B7BD949-D925-4E05-B579-CB49BB0C0B39}" type="pres">
      <dgm:prSet presAssocID="{FC4FA486-44B6-4E7A-8820-B3709C704C60}" presName="node" presStyleLbl="vennNode1" presStyleIdx="7" presStyleCnt="9">
        <dgm:presLayoutVars>
          <dgm:bulletEnabled val="1"/>
        </dgm:presLayoutVars>
      </dgm:prSet>
      <dgm:spPr/>
      <dgm:t>
        <a:bodyPr/>
        <a:lstStyle/>
        <a:p>
          <a:endParaRPr lang="en-GB"/>
        </a:p>
      </dgm:t>
    </dgm:pt>
    <dgm:pt modelId="{84F67B4F-2109-4D71-BA0A-85D237458273}" type="pres">
      <dgm:prSet presAssocID="{EB3A161B-7924-4852-ACD2-4F1598F80936}" presName="node" presStyleLbl="vennNode1" presStyleIdx="8" presStyleCnt="9">
        <dgm:presLayoutVars>
          <dgm:bulletEnabled val="1"/>
        </dgm:presLayoutVars>
      </dgm:prSet>
      <dgm:spPr/>
      <dgm:t>
        <a:bodyPr/>
        <a:lstStyle/>
        <a:p>
          <a:endParaRPr lang="en-GB"/>
        </a:p>
      </dgm:t>
    </dgm:pt>
  </dgm:ptLst>
  <dgm:cxnLst>
    <dgm:cxn modelId="{A6C6143D-8761-4F9F-A99E-E6A225DF9A6A}" type="presOf" srcId="{FC4FA486-44B6-4E7A-8820-B3709C704C60}" destId="{9B7BD949-D925-4E05-B579-CB49BB0C0B39}" srcOrd="0" destOrd="0" presId="urn:microsoft.com/office/officeart/2005/8/layout/radial3"/>
    <dgm:cxn modelId="{B9EE3498-70A5-4D4F-BE30-C1A54FE91D49}" type="presOf" srcId="{6432BFC8-E0E7-41F3-A59D-C20366BF6223}" destId="{ED5AEE78-C80D-41C8-8B12-F326AA02BFDA}" srcOrd="0" destOrd="0" presId="urn:microsoft.com/office/officeart/2005/8/layout/radial3"/>
    <dgm:cxn modelId="{2BD13FAC-2F95-4FC7-94B0-C7352CD657A3}" type="presOf" srcId="{8EBEC83E-8BFE-4106-BC82-615079C47543}" destId="{84847A5D-8BB0-439A-A7FA-8921377A3ADF}" srcOrd="0" destOrd="0" presId="urn:microsoft.com/office/officeart/2005/8/layout/radial3"/>
    <dgm:cxn modelId="{66482879-2F47-4849-BEEB-3C23545FE7E1}" type="presOf" srcId="{125D4A2A-785B-49A6-A9EC-7AA5F40211DA}" destId="{7125AEEC-4D78-4842-BBD5-8626380F1F5C}" srcOrd="0" destOrd="0" presId="urn:microsoft.com/office/officeart/2005/8/layout/radial3"/>
    <dgm:cxn modelId="{E71F64A5-29E1-4B36-84F1-8E22EC56C7C0}" type="presOf" srcId="{EB3A161B-7924-4852-ACD2-4F1598F80936}" destId="{84F67B4F-2109-4D71-BA0A-85D237458273}" srcOrd="0" destOrd="0" presId="urn:microsoft.com/office/officeart/2005/8/layout/radial3"/>
    <dgm:cxn modelId="{0C5C8478-682D-46CB-82BD-EB4311350F6E}" srcId="{91D1A900-AC0D-45FC-B150-9FDC31F7B423}" destId="{4C54AA52-4E68-4FDD-B8E0-A4898C52A079}" srcOrd="4" destOrd="0" parTransId="{7909FA4E-87B7-4E82-BB29-AA9A76A65C28}" sibTransId="{BB38B5A4-3774-4F6C-95D4-5D22088D7C86}"/>
    <dgm:cxn modelId="{AFA425A6-7EDC-4D9C-9F0A-61E1356624CD}" srcId="{91D1A900-AC0D-45FC-B150-9FDC31F7B423}" destId="{8EBEC83E-8BFE-4106-BC82-615079C47543}" srcOrd="0" destOrd="0" parTransId="{D0B0ADEF-9CA9-4448-B4A2-C31082CAEC89}" sibTransId="{2F081F04-39CA-4158-9A1E-D6990F6856E6}"/>
    <dgm:cxn modelId="{603C249D-9E3E-4230-89A0-ED1F0362DFAB}" type="presOf" srcId="{937E63A1-EE49-4B3C-BF77-D2D49E99C28B}" destId="{4E146B9D-98A7-426B-8413-351C4A846A75}" srcOrd="0" destOrd="0" presId="urn:microsoft.com/office/officeart/2005/8/layout/radial3"/>
    <dgm:cxn modelId="{0623AD92-87CE-453C-9A71-67DFE925D9B8}" type="presOf" srcId="{4C54AA52-4E68-4FDD-B8E0-A4898C52A079}" destId="{81CBC3F7-8C8C-47DF-AC2E-65205FE77DD0}" srcOrd="0" destOrd="0" presId="urn:microsoft.com/office/officeart/2005/8/layout/radial3"/>
    <dgm:cxn modelId="{A0836F3C-11FB-4550-9274-40929B62CA64}" srcId="{91D1A900-AC0D-45FC-B150-9FDC31F7B423}" destId="{125D4A2A-785B-49A6-A9EC-7AA5F40211DA}" srcOrd="3" destOrd="0" parTransId="{FD756896-B2D5-45A2-8296-BAB20D72A7AF}" sibTransId="{445D6D24-FB2E-4ECC-8E47-782BE9A1A821}"/>
    <dgm:cxn modelId="{221A8A5C-943B-4F92-B2BB-01C83EB4DB60}" srcId="{91D1A900-AC0D-45FC-B150-9FDC31F7B423}" destId="{36C915B8-F8A7-4503-A791-3307BA6A69CC}" srcOrd="2" destOrd="0" parTransId="{12F04A22-EF30-4987-88B2-FA21A7530EB1}" sibTransId="{751F9260-28E8-4DA1-B332-19F660864C3D}"/>
    <dgm:cxn modelId="{C486B580-15B7-4C9F-A61B-E68BF1CBD26B}" srcId="{91D1A900-AC0D-45FC-B150-9FDC31F7B423}" destId="{FC4FA486-44B6-4E7A-8820-B3709C704C60}" srcOrd="6" destOrd="0" parTransId="{38BC3C32-9E53-4521-BA1E-D0E66F30710B}" sibTransId="{E1D1C55A-8977-45ED-9D0F-C0BE79CFC8CA}"/>
    <dgm:cxn modelId="{543257E7-916D-4486-8B95-8BF7308C3137}" srcId="{91D1A900-AC0D-45FC-B150-9FDC31F7B423}" destId="{EB3A161B-7924-4852-ACD2-4F1598F80936}" srcOrd="7" destOrd="0" parTransId="{BE15E4F1-03B3-494F-B3DF-D81A5536CFBA}" sibTransId="{51F05909-221C-42B1-92DF-C02C828821EF}"/>
    <dgm:cxn modelId="{AA184833-EC45-4DAE-A672-EC16B296E432}" srcId="{91D1A900-AC0D-45FC-B150-9FDC31F7B423}" destId="{937E63A1-EE49-4B3C-BF77-D2D49E99C28B}" srcOrd="1" destOrd="0" parTransId="{0C1729DE-22AC-43E7-9C1C-E92E8E5140D4}" sibTransId="{A5D20557-1813-4190-88C5-5D7DB3808902}"/>
    <dgm:cxn modelId="{3C6E0A6B-D36B-4F99-A468-A6D5D53795DC}" srcId="{EF564A16-DE93-4289-83E2-6B616FCFD410}" destId="{91D1A900-AC0D-45FC-B150-9FDC31F7B423}" srcOrd="0" destOrd="0" parTransId="{9075D056-9EE0-4932-BB64-58C0749EAD3A}" sibTransId="{AC839B23-9A69-4882-A71C-42273F01CDEE}"/>
    <dgm:cxn modelId="{1D4C2741-B0F7-41CF-B96E-95FD5DFD1AA4}" type="presOf" srcId="{EF564A16-DE93-4289-83E2-6B616FCFD410}" destId="{0B5E3243-0B02-452F-B85D-BA351CE00736}" srcOrd="0" destOrd="0" presId="urn:microsoft.com/office/officeart/2005/8/layout/radial3"/>
    <dgm:cxn modelId="{4C6E4620-26FD-45F0-8175-6CD933E2DF3E}" type="presOf" srcId="{91D1A900-AC0D-45FC-B150-9FDC31F7B423}" destId="{FACC306B-CC9F-45A6-8230-E4792FFD0E46}" srcOrd="0" destOrd="0" presId="urn:microsoft.com/office/officeart/2005/8/layout/radial3"/>
    <dgm:cxn modelId="{4C223AF9-3B17-4A6A-90F3-1A90265B2010}" srcId="{91D1A900-AC0D-45FC-B150-9FDC31F7B423}" destId="{6432BFC8-E0E7-41F3-A59D-C20366BF6223}" srcOrd="5" destOrd="0" parTransId="{F3112C40-3851-4500-B744-DE6396493840}" sibTransId="{8E00C14C-987C-482E-81C8-3B18EC93C23F}"/>
    <dgm:cxn modelId="{2E8F3CE2-4EA4-477A-91A2-7D2258DDFB5E}" type="presOf" srcId="{36C915B8-F8A7-4503-A791-3307BA6A69CC}" destId="{764A8DB0-8E2E-409C-9981-23B818357F87}" srcOrd="0" destOrd="0" presId="urn:microsoft.com/office/officeart/2005/8/layout/radial3"/>
    <dgm:cxn modelId="{CD886803-040A-43F1-A26B-483327C69B29}" type="presParOf" srcId="{0B5E3243-0B02-452F-B85D-BA351CE00736}" destId="{A474B29F-2025-43D9-99A8-BED4BF68D081}" srcOrd="0" destOrd="0" presId="urn:microsoft.com/office/officeart/2005/8/layout/radial3"/>
    <dgm:cxn modelId="{95E6185E-7EEC-4E6E-82E9-933F85FC9C6D}" type="presParOf" srcId="{A474B29F-2025-43D9-99A8-BED4BF68D081}" destId="{FACC306B-CC9F-45A6-8230-E4792FFD0E46}" srcOrd="0" destOrd="0" presId="urn:microsoft.com/office/officeart/2005/8/layout/radial3"/>
    <dgm:cxn modelId="{AB343CC0-6725-4A71-99DD-BB96F57E07A7}" type="presParOf" srcId="{A474B29F-2025-43D9-99A8-BED4BF68D081}" destId="{84847A5D-8BB0-439A-A7FA-8921377A3ADF}" srcOrd="1" destOrd="0" presId="urn:microsoft.com/office/officeart/2005/8/layout/radial3"/>
    <dgm:cxn modelId="{49472222-9A93-4FB2-BD5F-7D56B19A93A8}" type="presParOf" srcId="{A474B29F-2025-43D9-99A8-BED4BF68D081}" destId="{4E146B9D-98A7-426B-8413-351C4A846A75}" srcOrd="2" destOrd="0" presId="urn:microsoft.com/office/officeart/2005/8/layout/radial3"/>
    <dgm:cxn modelId="{E0E2A0E4-3A86-4142-884A-DF30F3A0846E}" type="presParOf" srcId="{A474B29F-2025-43D9-99A8-BED4BF68D081}" destId="{764A8DB0-8E2E-409C-9981-23B818357F87}" srcOrd="3" destOrd="0" presId="urn:microsoft.com/office/officeart/2005/8/layout/radial3"/>
    <dgm:cxn modelId="{5907003B-C04B-4B9C-B1EF-5A8DF59AFC54}" type="presParOf" srcId="{A474B29F-2025-43D9-99A8-BED4BF68D081}" destId="{7125AEEC-4D78-4842-BBD5-8626380F1F5C}" srcOrd="4" destOrd="0" presId="urn:microsoft.com/office/officeart/2005/8/layout/radial3"/>
    <dgm:cxn modelId="{53E13E19-59F5-469D-B254-FB245FBDEED2}" type="presParOf" srcId="{A474B29F-2025-43D9-99A8-BED4BF68D081}" destId="{81CBC3F7-8C8C-47DF-AC2E-65205FE77DD0}" srcOrd="5" destOrd="0" presId="urn:microsoft.com/office/officeart/2005/8/layout/radial3"/>
    <dgm:cxn modelId="{D1ABFD30-B2B3-4F25-8884-E5079EC39CBC}" type="presParOf" srcId="{A474B29F-2025-43D9-99A8-BED4BF68D081}" destId="{ED5AEE78-C80D-41C8-8B12-F326AA02BFDA}" srcOrd="6" destOrd="0" presId="urn:microsoft.com/office/officeart/2005/8/layout/radial3"/>
    <dgm:cxn modelId="{1578A177-FE11-4B2C-93C9-BDCF8D459C41}" type="presParOf" srcId="{A474B29F-2025-43D9-99A8-BED4BF68D081}" destId="{9B7BD949-D925-4E05-B579-CB49BB0C0B39}" srcOrd="7" destOrd="0" presId="urn:microsoft.com/office/officeart/2005/8/layout/radial3"/>
    <dgm:cxn modelId="{67F721FF-FAB2-42CF-A91F-0B2743DCD946}" type="presParOf" srcId="{A474B29F-2025-43D9-99A8-BED4BF68D081}" destId="{84F67B4F-2109-4D71-BA0A-85D237458273}" srcOrd="8" destOrd="0" presId="urn:microsoft.com/office/officeart/2005/8/layout/radial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8A2E595-32A1-41C1-9186-DE6A0F5037E3}">
      <dsp:nvSpPr>
        <dsp:cNvPr id="0" name=""/>
        <dsp:cNvSpPr/>
      </dsp:nvSpPr>
      <dsp:spPr>
        <a:xfrm>
          <a:off x="1691542" y="756"/>
          <a:ext cx="1572964" cy="1022427"/>
        </a:xfrm>
        <a:prstGeom prst="roundRect">
          <a:avLst/>
        </a:prstGeom>
        <a:gradFill rotWithShape="0">
          <a:gsLst>
            <a:gs pos="0">
              <a:schemeClr val="accent2">
                <a:hueOff val="0"/>
                <a:satOff val="0"/>
                <a:lumOff val="0"/>
                <a:alphaOff val="0"/>
                <a:tint val="98000"/>
                <a:lumMod val="114000"/>
              </a:schemeClr>
            </a:gs>
            <a:gs pos="100000">
              <a:schemeClr val="accent2">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GB" sz="2500" b="1" kern="1200" dirty="0" smtClean="0">
              <a:latin typeface="+mj-lt"/>
            </a:rPr>
            <a:t>Network</a:t>
          </a:r>
          <a:endParaRPr lang="en-GB" sz="2500" b="1" kern="1200" dirty="0">
            <a:latin typeface="+mj-lt"/>
          </a:endParaRPr>
        </a:p>
      </dsp:txBody>
      <dsp:txXfrm>
        <a:off x="1691542" y="756"/>
        <a:ext cx="1572964" cy="1022427"/>
      </dsp:txXfrm>
    </dsp:sp>
    <dsp:sp modelId="{D86C0B58-F158-4B5A-ACCF-E99A3805ADCD}">
      <dsp:nvSpPr>
        <dsp:cNvPr id="0" name=""/>
        <dsp:cNvSpPr/>
      </dsp:nvSpPr>
      <dsp:spPr>
        <a:xfrm>
          <a:off x="1112741" y="511969"/>
          <a:ext cx="2730566" cy="2730566"/>
        </a:xfrm>
        <a:custGeom>
          <a:avLst/>
          <a:gdLst/>
          <a:ahLst/>
          <a:cxnLst/>
          <a:rect l="0" t="0" r="0" b="0"/>
          <a:pathLst>
            <a:path>
              <a:moveTo>
                <a:pt x="2363533" y="433889"/>
              </a:moveTo>
              <a:arcTo wR="1365283" hR="1365283" stAng="19019060" swAng="2305099"/>
            </a:path>
          </a:pathLst>
        </a:custGeom>
        <a:noFill/>
        <a:ln w="9525" cap="rnd" cmpd="sng" algn="ctr">
          <a:solidFill>
            <a:schemeClr val="accent2">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26450381-D8A5-4D04-ADFA-E060A6650C7E}">
      <dsp:nvSpPr>
        <dsp:cNvPr id="0" name=""/>
        <dsp:cNvSpPr/>
      </dsp:nvSpPr>
      <dsp:spPr>
        <a:xfrm>
          <a:off x="2873911" y="2048680"/>
          <a:ext cx="1572964" cy="1022427"/>
        </a:xfrm>
        <a:prstGeom prst="roundRect">
          <a:avLst/>
        </a:prstGeom>
        <a:gradFill rotWithShape="0">
          <a:gsLst>
            <a:gs pos="0">
              <a:schemeClr val="accent2">
                <a:hueOff val="-9882860"/>
                <a:satOff val="451"/>
                <a:lumOff val="0"/>
                <a:alphaOff val="0"/>
                <a:tint val="98000"/>
                <a:lumMod val="114000"/>
              </a:schemeClr>
            </a:gs>
            <a:gs pos="100000">
              <a:schemeClr val="accent2">
                <a:hueOff val="-9882860"/>
                <a:satOff val="451"/>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GB" sz="2500" b="1" kern="1200" dirty="0" smtClean="0">
              <a:latin typeface="+mj-lt"/>
            </a:rPr>
            <a:t>Services</a:t>
          </a:r>
          <a:endParaRPr lang="en-GB" sz="2500" b="1" kern="1200" dirty="0">
            <a:latin typeface="+mj-lt"/>
          </a:endParaRPr>
        </a:p>
      </dsp:txBody>
      <dsp:txXfrm>
        <a:off x="2873911" y="2048680"/>
        <a:ext cx="1572964" cy="1022427"/>
      </dsp:txXfrm>
    </dsp:sp>
    <dsp:sp modelId="{03453BF8-1D68-4AA2-ADF3-0944C1FFDBB8}">
      <dsp:nvSpPr>
        <dsp:cNvPr id="0" name=""/>
        <dsp:cNvSpPr/>
      </dsp:nvSpPr>
      <dsp:spPr>
        <a:xfrm>
          <a:off x="1112741" y="511969"/>
          <a:ext cx="2730566" cy="2730566"/>
        </a:xfrm>
        <a:custGeom>
          <a:avLst/>
          <a:gdLst/>
          <a:ahLst/>
          <a:cxnLst/>
          <a:rect l="0" t="0" r="0" b="0"/>
          <a:pathLst>
            <a:path>
              <a:moveTo>
                <a:pt x="1784978" y="2664457"/>
              </a:moveTo>
              <a:arcTo wR="1365283" hR="1365283" stAng="4325823" swAng="2148355"/>
            </a:path>
          </a:pathLst>
        </a:custGeom>
        <a:noFill/>
        <a:ln w="9525" cap="rnd" cmpd="sng" algn="ctr">
          <a:solidFill>
            <a:schemeClr val="accent2">
              <a:hueOff val="-9882860"/>
              <a:satOff val="451"/>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0B8031FA-8C8D-4C69-BD12-6140B0ABE6EA}">
      <dsp:nvSpPr>
        <dsp:cNvPr id="0" name=""/>
        <dsp:cNvSpPr/>
      </dsp:nvSpPr>
      <dsp:spPr>
        <a:xfrm>
          <a:off x="509172" y="2048680"/>
          <a:ext cx="1572964" cy="1022427"/>
        </a:xfrm>
        <a:prstGeom prst="roundRect">
          <a:avLst/>
        </a:prstGeom>
        <a:gradFill rotWithShape="0">
          <a:gsLst>
            <a:gs pos="0">
              <a:schemeClr val="accent2">
                <a:hueOff val="-19765721"/>
                <a:satOff val="901"/>
                <a:lumOff val="0"/>
                <a:alphaOff val="0"/>
                <a:tint val="98000"/>
                <a:lumMod val="114000"/>
              </a:schemeClr>
            </a:gs>
            <a:gs pos="100000">
              <a:schemeClr val="accent2">
                <a:hueOff val="-19765721"/>
                <a:satOff val="901"/>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GB" sz="2500" b="1" kern="1200" dirty="0" smtClean="0">
              <a:latin typeface="+mj-lt"/>
            </a:rPr>
            <a:t>Users</a:t>
          </a:r>
          <a:endParaRPr lang="en-GB" sz="2500" b="1" kern="1200" dirty="0">
            <a:latin typeface="+mj-lt"/>
          </a:endParaRPr>
        </a:p>
      </dsp:txBody>
      <dsp:txXfrm>
        <a:off x="509172" y="2048680"/>
        <a:ext cx="1572964" cy="1022427"/>
      </dsp:txXfrm>
    </dsp:sp>
    <dsp:sp modelId="{6C85560A-0CB3-4872-B6E4-8A123B626854}">
      <dsp:nvSpPr>
        <dsp:cNvPr id="0" name=""/>
        <dsp:cNvSpPr/>
      </dsp:nvSpPr>
      <dsp:spPr>
        <a:xfrm>
          <a:off x="1112741" y="511969"/>
          <a:ext cx="2730566" cy="2730566"/>
        </a:xfrm>
        <a:custGeom>
          <a:avLst/>
          <a:gdLst/>
          <a:ahLst/>
          <a:cxnLst/>
          <a:rect l="0" t="0" r="0" b="0"/>
          <a:pathLst>
            <a:path>
              <a:moveTo>
                <a:pt x="4392" y="1255851"/>
              </a:moveTo>
              <a:arcTo wR="1365283" hR="1365283" stAng="11075841" swAng="2305099"/>
            </a:path>
          </a:pathLst>
        </a:custGeom>
        <a:noFill/>
        <a:ln w="9525" cap="rnd" cmpd="sng" algn="ctr">
          <a:solidFill>
            <a:schemeClr val="accent2">
              <a:hueOff val="-19765721"/>
              <a:satOff val="901"/>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ACC306B-CC9F-45A6-8230-E4792FFD0E46}">
      <dsp:nvSpPr>
        <dsp:cNvPr id="0" name=""/>
        <dsp:cNvSpPr/>
      </dsp:nvSpPr>
      <dsp:spPr>
        <a:xfrm>
          <a:off x="3161894" y="1132056"/>
          <a:ext cx="2820210" cy="2820210"/>
        </a:xfrm>
        <a:prstGeom prst="ellipse">
          <a:avLst/>
        </a:prstGeom>
        <a:solidFill>
          <a:schemeClr val="accent4">
            <a:alpha val="50000"/>
            <a:hueOff val="0"/>
            <a:satOff val="0"/>
            <a:lumOff val="0"/>
            <a:alphaOff val="0"/>
          </a:schemeClr>
        </a:solidFill>
        <a:ln w="19050" cap="rnd" cmpd="sng" algn="ctr">
          <a:noFill/>
          <a:prstDash val="solid"/>
        </a:ln>
        <a:effectLst/>
        <a:scene3d>
          <a:camera prst="orthographicFront">
            <a:rot lat="0" lon="0" rev="0"/>
          </a:camera>
          <a:lightRig rig="contrasting" dir="t">
            <a:rot lat="0" lon="0" rev="7800000"/>
          </a:lightRig>
        </a:scene3d>
        <a:sp3d>
          <a:bevelT w="139700" h="139700"/>
        </a:sp3d>
      </dsp:spPr>
      <dsp:style>
        <a:lnRef idx="2">
          <a:scrgbClr r="0" g="0" b="0"/>
        </a:lnRef>
        <a:fillRef idx="1">
          <a:scrgbClr r="0" g="0" b="0"/>
        </a:fillRef>
        <a:effectRef idx="0">
          <a:scrgbClr r="0" g="0" b="0"/>
        </a:effectRef>
        <a:fontRef idx="minor">
          <a:schemeClr val="tx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GB" sz="2400" kern="1200" dirty="0" smtClean="0">
              <a:latin typeface="+mj-lt"/>
            </a:rPr>
            <a:t>Key Challenges</a:t>
          </a:r>
          <a:endParaRPr lang="en-GB" sz="2400" kern="1200" dirty="0">
            <a:latin typeface="+mj-lt"/>
          </a:endParaRPr>
        </a:p>
      </dsp:txBody>
      <dsp:txXfrm>
        <a:off x="3161894" y="1132056"/>
        <a:ext cx="2820210" cy="2820210"/>
      </dsp:txXfrm>
    </dsp:sp>
    <dsp:sp modelId="{84847A5D-8BB0-439A-A7FA-8921377A3ADF}">
      <dsp:nvSpPr>
        <dsp:cNvPr id="0" name=""/>
        <dsp:cNvSpPr/>
      </dsp:nvSpPr>
      <dsp:spPr>
        <a:xfrm>
          <a:off x="3866947" y="503"/>
          <a:ext cx="1410105" cy="1410105"/>
        </a:xfrm>
        <a:prstGeom prst="ellipse">
          <a:avLst/>
        </a:prstGeom>
        <a:solidFill>
          <a:schemeClr val="accent4">
            <a:alpha val="50000"/>
            <a:hueOff val="1728570"/>
            <a:satOff val="493"/>
            <a:lumOff val="1421"/>
            <a:alphaOff val="0"/>
          </a:schemeClr>
        </a:solidFill>
        <a:ln w="19050" cap="rnd" cmpd="sng" algn="ctr">
          <a:noFill/>
          <a:prstDash val="solid"/>
        </a:ln>
        <a:effectLst/>
        <a:scene3d>
          <a:camera prst="orthographicFront">
            <a:rot lat="0" lon="0" rev="0"/>
          </a:camera>
          <a:lightRig rig="contrasting" dir="t">
            <a:rot lat="0" lon="0" rev="7800000"/>
          </a:lightRig>
        </a:scene3d>
        <a:sp3d>
          <a:bevelT w="139700" h="139700"/>
        </a:sp3d>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i="1" kern="1200" dirty="0" smtClean="0">
              <a:latin typeface="+mj-lt"/>
            </a:rPr>
            <a:t>Speed of Execution</a:t>
          </a:r>
          <a:endParaRPr lang="en-GB" sz="1400" kern="1200" dirty="0">
            <a:latin typeface="+mj-lt"/>
          </a:endParaRPr>
        </a:p>
      </dsp:txBody>
      <dsp:txXfrm>
        <a:off x="3866947" y="503"/>
        <a:ext cx="1410105" cy="1410105"/>
      </dsp:txXfrm>
    </dsp:sp>
    <dsp:sp modelId="{4E146B9D-98A7-426B-8413-351C4A846A75}">
      <dsp:nvSpPr>
        <dsp:cNvPr id="0" name=""/>
        <dsp:cNvSpPr/>
      </dsp:nvSpPr>
      <dsp:spPr>
        <a:xfrm>
          <a:off x="5165623" y="538432"/>
          <a:ext cx="1410105" cy="1410105"/>
        </a:xfrm>
        <a:prstGeom prst="ellipse">
          <a:avLst/>
        </a:prstGeom>
        <a:solidFill>
          <a:schemeClr val="accent4">
            <a:alpha val="50000"/>
            <a:hueOff val="3457139"/>
            <a:satOff val="985"/>
            <a:lumOff val="2843"/>
            <a:alphaOff val="0"/>
          </a:schemeClr>
        </a:solidFill>
        <a:ln w="19050" cap="rnd" cmpd="sng" algn="ctr">
          <a:noFill/>
          <a:prstDash val="solid"/>
        </a:ln>
        <a:effectLst/>
        <a:scene3d>
          <a:camera prst="orthographicFront">
            <a:rot lat="0" lon="0" rev="0"/>
          </a:camera>
          <a:lightRig rig="contrasting" dir="t">
            <a:rot lat="0" lon="0" rev="7800000"/>
          </a:lightRig>
        </a:scene3d>
        <a:sp3d>
          <a:bevelT w="139700" h="139700"/>
        </a:sp3d>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latin typeface="+mj-lt"/>
            </a:rPr>
            <a:t>Availability of execution agencies</a:t>
          </a:r>
          <a:endParaRPr lang="en-GB" sz="1400" kern="1200" dirty="0">
            <a:latin typeface="+mj-lt"/>
          </a:endParaRPr>
        </a:p>
      </dsp:txBody>
      <dsp:txXfrm>
        <a:off x="5165623" y="538432"/>
        <a:ext cx="1410105" cy="1410105"/>
      </dsp:txXfrm>
    </dsp:sp>
    <dsp:sp modelId="{764A8DB0-8E2E-409C-9981-23B818357F87}">
      <dsp:nvSpPr>
        <dsp:cNvPr id="0" name=""/>
        <dsp:cNvSpPr/>
      </dsp:nvSpPr>
      <dsp:spPr>
        <a:xfrm>
          <a:off x="5703552" y="1837108"/>
          <a:ext cx="1410105" cy="1410105"/>
        </a:xfrm>
        <a:prstGeom prst="ellipse">
          <a:avLst/>
        </a:prstGeom>
        <a:solidFill>
          <a:schemeClr val="accent4">
            <a:alpha val="50000"/>
            <a:hueOff val="5185709"/>
            <a:satOff val="1478"/>
            <a:lumOff val="4264"/>
            <a:alphaOff val="0"/>
          </a:schemeClr>
        </a:solidFill>
        <a:ln w="19050" cap="rnd" cmpd="sng" algn="ctr">
          <a:noFill/>
          <a:prstDash val="solid"/>
        </a:ln>
        <a:effectLst/>
        <a:scene3d>
          <a:camera prst="orthographicFront">
            <a:rot lat="0" lon="0" rev="0"/>
          </a:camera>
          <a:lightRig rig="contrasting" dir="t">
            <a:rot lat="0" lon="0" rev="7800000"/>
          </a:lightRig>
        </a:scene3d>
        <a:sp3d>
          <a:bevelT w="139700" h="139700"/>
        </a:sp3d>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latin typeface="+mj-lt"/>
            </a:rPr>
            <a:t>RoW permissions</a:t>
          </a:r>
          <a:endParaRPr lang="en-GB" sz="1400" kern="1200" dirty="0">
            <a:latin typeface="+mj-lt"/>
          </a:endParaRPr>
        </a:p>
      </dsp:txBody>
      <dsp:txXfrm>
        <a:off x="5703552" y="1837108"/>
        <a:ext cx="1410105" cy="1410105"/>
      </dsp:txXfrm>
    </dsp:sp>
    <dsp:sp modelId="{7125AEEC-4D78-4842-BBD5-8626380F1F5C}">
      <dsp:nvSpPr>
        <dsp:cNvPr id="0" name=""/>
        <dsp:cNvSpPr/>
      </dsp:nvSpPr>
      <dsp:spPr>
        <a:xfrm>
          <a:off x="5165623" y="3135785"/>
          <a:ext cx="1410105" cy="1410105"/>
        </a:xfrm>
        <a:prstGeom prst="ellipse">
          <a:avLst/>
        </a:prstGeom>
        <a:solidFill>
          <a:schemeClr val="accent4">
            <a:alpha val="50000"/>
            <a:hueOff val="6914279"/>
            <a:satOff val="1970"/>
            <a:lumOff val="5686"/>
            <a:alphaOff val="0"/>
          </a:schemeClr>
        </a:solidFill>
        <a:ln w="19050" cap="rnd" cmpd="sng" algn="ctr">
          <a:noFill/>
          <a:prstDash val="solid"/>
        </a:ln>
        <a:effectLst/>
        <a:scene3d>
          <a:camera prst="orthographicFront">
            <a:rot lat="0" lon="0" rev="0"/>
          </a:camera>
          <a:lightRig rig="contrasting" dir="t">
            <a:rot lat="0" lon="0" rev="7800000"/>
          </a:lightRig>
        </a:scene3d>
        <a:sp3d>
          <a:bevelT w="139700" h="139700"/>
        </a:sp3d>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latin typeface="+mj-lt"/>
            </a:rPr>
            <a:t>Location of Existing Fiber</a:t>
          </a:r>
          <a:endParaRPr lang="en-GB" sz="1400" kern="1200" dirty="0">
            <a:latin typeface="+mj-lt"/>
          </a:endParaRPr>
        </a:p>
      </dsp:txBody>
      <dsp:txXfrm>
        <a:off x="5165623" y="3135785"/>
        <a:ext cx="1410105" cy="1410105"/>
      </dsp:txXfrm>
    </dsp:sp>
    <dsp:sp modelId="{81CBC3F7-8C8C-47DF-AC2E-65205FE77DD0}">
      <dsp:nvSpPr>
        <dsp:cNvPr id="0" name=""/>
        <dsp:cNvSpPr/>
      </dsp:nvSpPr>
      <dsp:spPr>
        <a:xfrm>
          <a:off x="3866947" y="3673714"/>
          <a:ext cx="1410105" cy="1410105"/>
        </a:xfrm>
        <a:prstGeom prst="ellipse">
          <a:avLst/>
        </a:prstGeom>
        <a:solidFill>
          <a:schemeClr val="accent4">
            <a:alpha val="50000"/>
            <a:hueOff val="8642848"/>
            <a:satOff val="2463"/>
            <a:lumOff val="7107"/>
            <a:alphaOff val="0"/>
          </a:schemeClr>
        </a:solidFill>
        <a:ln w="19050" cap="rnd" cmpd="sng" algn="ctr">
          <a:noFill/>
          <a:prstDash val="solid"/>
        </a:ln>
        <a:effectLst/>
        <a:scene3d>
          <a:camera prst="orthographicFront">
            <a:rot lat="0" lon="0" rev="0"/>
          </a:camera>
          <a:lightRig rig="contrasting" dir="t">
            <a:rot lat="0" lon="0" rev="7800000"/>
          </a:lightRig>
        </a:scene3d>
        <a:sp3d>
          <a:bevelT w="139700" h="139700"/>
        </a:sp3d>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latin typeface="+mj-lt"/>
            </a:rPr>
            <a:t>Availability of Stores</a:t>
          </a:r>
          <a:endParaRPr lang="en-GB" sz="1400" kern="1200" dirty="0">
            <a:latin typeface="+mj-lt"/>
          </a:endParaRPr>
        </a:p>
      </dsp:txBody>
      <dsp:txXfrm>
        <a:off x="3866947" y="3673714"/>
        <a:ext cx="1410105" cy="1410105"/>
      </dsp:txXfrm>
    </dsp:sp>
    <dsp:sp modelId="{ED5AEE78-C80D-41C8-8B12-F326AA02BFDA}">
      <dsp:nvSpPr>
        <dsp:cNvPr id="0" name=""/>
        <dsp:cNvSpPr/>
      </dsp:nvSpPr>
      <dsp:spPr>
        <a:xfrm>
          <a:off x="2568271" y="3135785"/>
          <a:ext cx="1410105" cy="1410105"/>
        </a:xfrm>
        <a:prstGeom prst="ellipse">
          <a:avLst/>
        </a:prstGeom>
        <a:solidFill>
          <a:schemeClr val="accent4">
            <a:alpha val="50000"/>
            <a:hueOff val="10371418"/>
            <a:satOff val="2956"/>
            <a:lumOff val="8529"/>
            <a:alphaOff val="0"/>
          </a:schemeClr>
        </a:solidFill>
        <a:ln w="19050" cap="rnd" cmpd="sng" algn="ctr">
          <a:noFill/>
          <a:prstDash val="solid"/>
        </a:ln>
        <a:effectLst/>
        <a:scene3d>
          <a:camera prst="orthographicFront">
            <a:rot lat="0" lon="0" rev="0"/>
          </a:camera>
          <a:lightRig rig="contrasting" dir="t">
            <a:rot lat="0" lon="0" rev="7800000"/>
          </a:lightRig>
        </a:scene3d>
        <a:sp3d>
          <a:bevelT w="139700" h="139700"/>
        </a:sp3d>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latin typeface="+mj-lt"/>
            </a:rPr>
            <a:t>Availability of GPON Equipment</a:t>
          </a:r>
          <a:endParaRPr lang="en-GB" sz="1400" kern="1200" dirty="0">
            <a:latin typeface="+mj-lt"/>
          </a:endParaRPr>
        </a:p>
      </dsp:txBody>
      <dsp:txXfrm>
        <a:off x="2568271" y="3135785"/>
        <a:ext cx="1410105" cy="1410105"/>
      </dsp:txXfrm>
    </dsp:sp>
    <dsp:sp modelId="{9B7BD949-D925-4E05-B579-CB49BB0C0B39}">
      <dsp:nvSpPr>
        <dsp:cNvPr id="0" name=""/>
        <dsp:cNvSpPr/>
      </dsp:nvSpPr>
      <dsp:spPr>
        <a:xfrm>
          <a:off x="2030341" y="1837108"/>
          <a:ext cx="1410105" cy="1410105"/>
        </a:xfrm>
        <a:prstGeom prst="ellipse">
          <a:avLst/>
        </a:prstGeom>
        <a:solidFill>
          <a:schemeClr val="accent4">
            <a:alpha val="50000"/>
            <a:hueOff val="12099987"/>
            <a:satOff val="3448"/>
            <a:lumOff val="9950"/>
            <a:alphaOff val="0"/>
          </a:schemeClr>
        </a:solidFill>
        <a:ln w="19050" cap="rnd" cmpd="sng" algn="ctr">
          <a:noFill/>
          <a:prstDash val="solid"/>
        </a:ln>
        <a:effectLst/>
        <a:scene3d>
          <a:camera prst="orthographicFront">
            <a:rot lat="0" lon="0" rev="0"/>
          </a:camera>
          <a:lightRig rig="contrasting" dir="t">
            <a:rot lat="0" lon="0" rev="7800000"/>
          </a:lightRig>
        </a:scene3d>
        <a:sp3d>
          <a:bevelT w="139700" h="139700"/>
        </a:sp3d>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i="1" kern="1200" dirty="0" smtClean="0">
              <a:latin typeface="+mj-lt"/>
            </a:rPr>
            <a:t>Power supply &amp; space at GPs</a:t>
          </a:r>
          <a:endParaRPr lang="en-GB" sz="1400" kern="1200" dirty="0">
            <a:latin typeface="+mj-lt"/>
          </a:endParaRPr>
        </a:p>
      </dsp:txBody>
      <dsp:txXfrm>
        <a:off x="2030341" y="1837108"/>
        <a:ext cx="1410105" cy="1410105"/>
      </dsp:txXfrm>
    </dsp:sp>
    <dsp:sp modelId="{84F67B4F-2109-4D71-BA0A-85D237458273}">
      <dsp:nvSpPr>
        <dsp:cNvPr id="0" name=""/>
        <dsp:cNvSpPr/>
      </dsp:nvSpPr>
      <dsp:spPr>
        <a:xfrm>
          <a:off x="2568271" y="538432"/>
          <a:ext cx="1410105" cy="1410105"/>
        </a:xfrm>
        <a:prstGeom prst="ellipse">
          <a:avLst/>
        </a:prstGeom>
        <a:solidFill>
          <a:schemeClr val="accent4">
            <a:alpha val="50000"/>
            <a:hueOff val="13828557"/>
            <a:satOff val="3941"/>
            <a:lumOff val="11372"/>
            <a:alphaOff val="0"/>
          </a:schemeClr>
        </a:solidFill>
        <a:ln w="19050" cap="rnd" cmpd="sng" algn="ctr">
          <a:noFill/>
          <a:prstDash val="solid"/>
        </a:ln>
        <a:effectLst/>
        <a:scene3d>
          <a:camera prst="orthographicFront">
            <a:rot lat="0" lon="0" rev="0"/>
          </a:camera>
          <a:lightRig rig="contrasting" dir="t">
            <a:rot lat="0" lon="0" rev="7800000"/>
          </a:lightRig>
        </a:scene3d>
        <a:sp3d>
          <a:bevelT w="139700" h="139700"/>
        </a:sp3d>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i="1" kern="1200" dirty="0" smtClean="0">
              <a:latin typeface="+mj-lt"/>
            </a:rPr>
            <a:t>Trained manpower</a:t>
          </a:r>
          <a:endParaRPr lang="en-GB" sz="1400" kern="1200" dirty="0">
            <a:latin typeface="+mj-lt"/>
          </a:endParaRPr>
        </a:p>
      </dsp:txBody>
      <dsp:txXfrm>
        <a:off x="2568271" y="538432"/>
        <a:ext cx="1410105" cy="1410105"/>
      </dsp:txXfrm>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160DA8-1E46-4B06-BC58-BB018178C336}" type="datetimeFigureOut">
              <a:rPr lang="en-GB" smtClean="0"/>
              <a:pPr/>
              <a:t>04/09/2015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0B735E-0C69-4437-B09F-3D3703C0413C}" type="slidenum">
              <a:rPr lang="en-GB" smtClean="0"/>
              <a:pPr/>
              <a:t>‹#›</a:t>
            </a:fld>
            <a:endParaRPr lang="en-GB"/>
          </a:p>
        </p:txBody>
      </p:sp>
    </p:spTree>
    <p:extLst>
      <p:ext uri="{BB962C8B-B14F-4D97-AF65-F5344CB8AC3E}">
        <p14:creationId xmlns:p14="http://schemas.microsoft.com/office/powerpoint/2010/main" xmlns="" val="19683742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70B735E-0C69-4437-B09F-3D3703C0413C}" type="slidenum">
              <a:rPr lang="en-GB" smtClean="0"/>
              <a:pPr/>
              <a:t>6</a:t>
            </a:fld>
            <a:endParaRPr lang="en-GB"/>
          </a:p>
        </p:txBody>
      </p:sp>
    </p:spTree>
    <p:extLst>
      <p:ext uri="{BB962C8B-B14F-4D97-AF65-F5344CB8AC3E}">
        <p14:creationId xmlns:p14="http://schemas.microsoft.com/office/powerpoint/2010/main" xmlns="" val="8076089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3A5D8419-E83C-4A85-B8B2-89F9BD42D63B}" type="datetime1">
              <a:rPr lang="en-GB" smtClean="0"/>
              <a:pPr/>
              <a:t>04/09/2015</a:t>
            </a:fld>
            <a:endParaRPr lang="en-GB"/>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GB"/>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1490B862-7BC5-46AC-94E3-13EFAADED7A2}" type="slidenum">
              <a:rPr lang="en-GB" smtClean="0"/>
              <a:pPr/>
              <a:t>‹#›</a:t>
            </a:fld>
            <a:endParaRPr lang="en-GB"/>
          </a:p>
        </p:txBody>
      </p:sp>
    </p:spTree>
    <p:extLst>
      <p:ext uri="{BB962C8B-B14F-4D97-AF65-F5344CB8AC3E}">
        <p14:creationId xmlns:p14="http://schemas.microsoft.com/office/powerpoint/2010/main" xmlns="" val="965495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AAFC4E-F819-4856-A02D-26729DAEE5F3}" type="datetime1">
              <a:rPr lang="en-GB" smtClean="0"/>
              <a:pPr/>
              <a:t>04/09/2015</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1490B862-7BC5-46AC-94E3-13EFAADED7A2}" type="slidenum">
              <a:rPr lang="en-GB" smtClean="0"/>
              <a:pPr/>
              <a:t>‹#›</a:t>
            </a:fld>
            <a:endParaRPr lang="en-GB"/>
          </a:p>
        </p:txBody>
      </p:sp>
    </p:spTree>
    <p:extLst>
      <p:ext uri="{BB962C8B-B14F-4D97-AF65-F5344CB8AC3E}">
        <p14:creationId xmlns:p14="http://schemas.microsoft.com/office/powerpoint/2010/main" xmlns="" val="34023665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40C73E-04F1-431A-85F3-7DBFAB54A4A7}" type="datetime1">
              <a:rPr lang="en-GB" smtClean="0"/>
              <a:pPr/>
              <a:t>04/09/2015</a:t>
            </a:fld>
            <a:endParaRPr lang="en-GB"/>
          </a:p>
        </p:txBody>
      </p:sp>
      <p:sp>
        <p:nvSpPr>
          <p:cNvPr id="5" name="Footer Placeholder 4"/>
          <p:cNvSpPr>
            <a:spLocks noGrp="1"/>
          </p:cNvSpPr>
          <p:nvPr>
            <p:ph type="ftr" sz="quarter" idx="11"/>
          </p:nvPr>
        </p:nvSpPr>
        <p:spPr/>
        <p:txBody>
          <a:bodyPr/>
          <a:lstStyle/>
          <a:p>
            <a:endParaRPr lang="en-GB"/>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490B862-7BC5-46AC-94E3-13EFAADED7A2}" type="slidenum">
              <a:rPr lang="en-GB" smtClean="0"/>
              <a:pPr/>
              <a:t>‹#›</a:t>
            </a:fld>
            <a:endParaRPr lang="en-GB"/>
          </a:p>
        </p:txBody>
      </p:sp>
    </p:spTree>
    <p:extLst>
      <p:ext uri="{BB962C8B-B14F-4D97-AF65-F5344CB8AC3E}">
        <p14:creationId xmlns:p14="http://schemas.microsoft.com/office/powerpoint/2010/main" xmlns="" val="39239896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16484C-61CC-4F3C-BF78-8A511216877A}" type="datetime1">
              <a:rPr lang="en-GB" smtClean="0"/>
              <a:pPr/>
              <a:t>04/09/2015</a:t>
            </a:fld>
            <a:endParaRPr lang="en-GB"/>
          </a:p>
        </p:txBody>
      </p:sp>
      <p:sp>
        <p:nvSpPr>
          <p:cNvPr id="5" name="Footer Placeholder 4"/>
          <p:cNvSpPr>
            <a:spLocks noGrp="1"/>
          </p:cNvSpPr>
          <p:nvPr>
            <p:ph type="ftr" sz="quarter" idx="11"/>
          </p:nvPr>
        </p:nvSpPr>
        <p:spPr/>
        <p:txBody>
          <a:bodyPr/>
          <a:lstStyle/>
          <a:p>
            <a:endParaRPr lang="en-GB"/>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490B862-7BC5-46AC-94E3-13EFAADED7A2}" type="slidenum">
              <a:rPr lang="en-GB" smtClean="0"/>
              <a:pPr/>
              <a:t>‹#›</a:t>
            </a:fld>
            <a:endParaRPr lang="en-GB"/>
          </a:p>
        </p:txBody>
      </p:sp>
    </p:spTree>
    <p:extLst>
      <p:ext uri="{BB962C8B-B14F-4D97-AF65-F5344CB8AC3E}">
        <p14:creationId xmlns:p14="http://schemas.microsoft.com/office/powerpoint/2010/main" xmlns="" val="30610591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666E80-42B4-456E-99FE-7024C2FA182F}" type="datetime1">
              <a:rPr lang="en-GB" smtClean="0"/>
              <a:pPr/>
              <a:t>04/09/2015</a:t>
            </a:fld>
            <a:endParaRPr lang="en-GB"/>
          </a:p>
        </p:txBody>
      </p:sp>
      <p:sp>
        <p:nvSpPr>
          <p:cNvPr id="5" name="Footer Placeholder 4"/>
          <p:cNvSpPr>
            <a:spLocks noGrp="1"/>
          </p:cNvSpPr>
          <p:nvPr>
            <p:ph type="ftr" sz="quarter" idx="11"/>
          </p:nvPr>
        </p:nvSpPr>
        <p:spPr/>
        <p:txBody>
          <a:bodyPr/>
          <a:lstStyle/>
          <a:p>
            <a:endParaRPr lang="en-GB"/>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490B862-7BC5-46AC-94E3-13EFAADED7A2}" type="slidenum">
              <a:rPr lang="en-GB" smtClean="0"/>
              <a:pPr/>
              <a:t>‹#›</a:t>
            </a:fld>
            <a:endParaRPr lang="en-GB"/>
          </a:p>
        </p:txBody>
      </p:sp>
    </p:spTree>
    <p:extLst>
      <p:ext uri="{BB962C8B-B14F-4D97-AF65-F5344CB8AC3E}">
        <p14:creationId xmlns:p14="http://schemas.microsoft.com/office/powerpoint/2010/main" xmlns="" val="27544101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A6027B0-2FED-429C-9BE9-E191EB98DD6B}" type="datetime1">
              <a:rPr lang="en-GB" smtClean="0"/>
              <a:pPr/>
              <a:t>04/09/2015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490B862-7BC5-46AC-94E3-13EFAADED7A2}" type="slidenum">
              <a:rPr lang="en-GB" smtClean="0"/>
              <a:pPr/>
              <a:t>‹#›</a:t>
            </a:fld>
            <a:endParaRPr lang="en-GB"/>
          </a:p>
        </p:txBody>
      </p:sp>
    </p:spTree>
    <p:extLst>
      <p:ext uri="{BB962C8B-B14F-4D97-AF65-F5344CB8AC3E}">
        <p14:creationId xmlns:p14="http://schemas.microsoft.com/office/powerpoint/2010/main" xmlns="" val="41453695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81E2DC93-4D02-4991-B05E-63D99C466B98}" type="datetime1">
              <a:rPr lang="en-GB" smtClean="0"/>
              <a:pPr/>
              <a:t>04/09/2015</a:t>
            </a:fld>
            <a:endParaRPr lang="en-GB"/>
          </a:p>
        </p:txBody>
      </p:sp>
      <p:sp>
        <p:nvSpPr>
          <p:cNvPr id="8" name="Footer Placeholder 7"/>
          <p:cNvSpPr>
            <a:spLocks noGrp="1"/>
          </p:cNvSpPr>
          <p:nvPr>
            <p:ph type="ftr" sz="quarter" idx="11"/>
          </p:nvPr>
        </p:nvSpPr>
        <p:spPr>
          <a:xfrm>
            <a:off x="561111" y="6391838"/>
            <a:ext cx="3644282" cy="304801"/>
          </a:xfrm>
        </p:spPr>
        <p:txBody>
          <a:bodyPr/>
          <a:lstStyle/>
          <a:p>
            <a:endParaRPr lang="en-GB"/>
          </a:p>
        </p:txBody>
      </p:sp>
      <p:sp>
        <p:nvSpPr>
          <p:cNvPr id="9" name="Slide Number Placeholder 8"/>
          <p:cNvSpPr>
            <a:spLocks noGrp="1"/>
          </p:cNvSpPr>
          <p:nvPr>
            <p:ph type="sldNum" sz="quarter" idx="12"/>
          </p:nvPr>
        </p:nvSpPr>
        <p:spPr/>
        <p:txBody>
          <a:bodyPr/>
          <a:lstStyle/>
          <a:p>
            <a:fld id="{1490B862-7BC5-46AC-94E3-13EFAADED7A2}" type="slidenum">
              <a:rPr lang="en-GB" smtClean="0"/>
              <a:pPr/>
              <a:t>‹#›</a:t>
            </a:fld>
            <a:endParaRPr lang="en-GB"/>
          </a:p>
        </p:txBody>
      </p:sp>
    </p:spTree>
    <p:extLst>
      <p:ext uri="{BB962C8B-B14F-4D97-AF65-F5344CB8AC3E}">
        <p14:creationId xmlns:p14="http://schemas.microsoft.com/office/powerpoint/2010/main" xmlns="" val="30178718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709880E2-9A91-4059-9AD2-BE390DB823DB}" type="datetime1">
              <a:rPr lang="en-GB" smtClean="0"/>
              <a:pPr/>
              <a:t>04/09/2015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90B862-7BC5-46AC-94E3-13EFAADED7A2}" type="slidenum">
              <a:rPr lang="en-GB" smtClean="0"/>
              <a:pPr/>
              <a:t>‹#›</a:t>
            </a:fld>
            <a:endParaRPr lang="en-GB"/>
          </a:p>
        </p:txBody>
      </p:sp>
    </p:spTree>
    <p:extLst>
      <p:ext uri="{BB962C8B-B14F-4D97-AF65-F5344CB8AC3E}">
        <p14:creationId xmlns:p14="http://schemas.microsoft.com/office/powerpoint/2010/main" xmlns="" val="1202135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34526ECE-E583-4BBA-8024-638EDFD85FA2}" type="datetime1">
              <a:rPr lang="en-GB" smtClean="0"/>
              <a:pPr/>
              <a:t>04/09/2015</a:t>
            </a:fld>
            <a:endParaRPr lang="en-GB"/>
          </a:p>
        </p:txBody>
      </p:sp>
      <p:sp>
        <p:nvSpPr>
          <p:cNvPr id="5" name="Footer Placeholder 4"/>
          <p:cNvSpPr>
            <a:spLocks noGrp="1"/>
          </p:cNvSpPr>
          <p:nvPr>
            <p:ph type="ftr" sz="quarter" idx="11"/>
          </p:nvPr>
        </p:nvSpPr>
        <p:spPr/>
        <p:txBody>
          <a:bodyPr/>
          <a:lstStyle/>
          <a:p>
            <a:endParaRPr lang="en-GB"/>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490B862-7BC5-46AC-94E3-13EFAADED7A2}" type="slidenum">
              <a:rPr lang="en-GB" smtClean="0"/>
              <a:pPr/>
              <a:t>‹#›</a:t>
            </a:fld>
            <a:endParaRPr lang="en-GB"/>
          </a:p>
        </p:txBody>
      </p:sp>
    </p:spTree>
    <p:extLst>
      <p:ext uri="{BB962C8B-B14F-4D97-AF65-F5344CB8AC3E}">
        <p14:creationId xmlns:p14="http://schemas.microsoft.com/office/powerpoint/2010/main" xmlns="" val="26972823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B8A387-9A67-45FE-914B-52928F4B9273}" type="datetime1">
              <a:rPr lang="en-GB" smtClean="0"/>
              <a:pPr/>
              <a:t>04/09/2015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90B862-7BC5-46AC-94E3-13EFAADED7A2}" type="slidenum">
              <a:rPr lang="en-GB" smtClean="0"/>
              <a:pPr/>
              <a:t>‹#›</a:t>
            </a:fld>
            <a:endParaRPr lang="en-GB"/>
          </a:p>
        </p:txBody>
      </p:sp>
    </p:spTree>
    <p:extLst>
      <p:ext uri="{BB962C8B-B14F-4D97-AF65-F5344CB8AC3E}">
        <p14:creationId xmlns:p14="http://schemas.microsoft.com/office/powerpoint/2010/main" xmlns="" val="2752377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D0F7D3-130A-414A-AD88-BA86342A4DEB}" type="datetime1">
              <a:rPr lang="en-GB" smtClean="0"/>
              <a:pPr/>
              <a:t>04/09/2015</a:t>
            </a:fld>
            <a:endParaRPr lang="en-GB"/>
          </a:p>
        </p:txBody>
      </p:sp>
      <p:sp>
        <p:nvSpPr>
          <p:cNvPr id="5" name="Footer Placeholder 4"/>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490B862-7BC5-46AC-94E3-13EFAADED7A2}" type="slidenum">
              <a:rPr lang="en-GB" smtClean="0"/>
              <a:pPr/>
              <a:t>‹#›</a:t>
            </a:fld>
            <a:endParaRPr lang="en-GB"/>
          </a:p>
        </p:txBody>
      </p:sp>
    </p:spTree>
    <p:extLst>
      <p:ext uri="{BB962C8B-B14F-4D97-AF65-F5344CB8AC3E}">
        <p14:creationId xmlns:p14="http://schemas.microsoft.com/office/powerpoint/2010/main" xmlns="" val="4033601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BDA272E-061F-406B-8BED-C8DD7D37551E}" type="datetime1">
              <a:rPr lang="en-GB" smtClean="0"/>
              <a:pPr/>
              <a:t>04/09/2015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490B862-7BC5-46AC-94E3-13EFAADED7A2}" type="slidenum">
              <a:rPr lang="en-GB" smtClean="0"/>
              <a:pPr/>
              <a:t>‹#›</a:t>
            </a:fld>
            <a:endParaRPr lang="en-GB"/>
          </a:p>
        </p:txBody>
      </p:sp>
    </p:spTree>
    <p:extLst>
      <p:ext uri="{BB962C8B-B14F-4D97-AF65-F5344CB8AC3E}">
        <p14:creationId xmlns:p14="http://schemas.microsoft.com/office/powerpoint/2010/main" xmlns="" val="3576111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B3D32EE-7683-4C25-9F35-35C1EDAA366A}" type="datetime1">
              <a:rPr lang="en-GB" smtClean="0"/>
              <a:pPr/>
              <a:t>04/09/2015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490B862-7BC5-46AC-94E3-13EFAADED7A2}" type="slidenum">
              <a:rPr lang="en-GB" smtClean="0"/>
              <a:pPr/>
              <a:t>‹#›</a:t>
            </a:fld>
            <a:endParaRPr lang="en-GB"/>
          </a:p>
        </p:txBody>
      </p:sp>
    </p:spTree>
    <p:extLst>
      <p:ext uri="{BB962C8B-B14F-4D97-AF65-F5344CB8AC3E}">
        <p14:creationId xmlns:p14="http://schemas.microsoft.com/office/powerpoint/2010/main" xmlns="" val="2740964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98A6483-859F-4EC0-8BCC-D08444EC61FA}" type="datetime1">
              <a:rPr lang="en-GB" smtClean="0"/>
              <a:pPr/>
              <a:t>04/09/2015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490B862-7BC5-46AC-94E3-13EFAADED7A2}" type="slidenum">
              <a:rPr lang="en-GB" smtClean="0"/>
              <a:pPr/>
              <a:t>‹#›</a:t>
            </a:fld>
            <a:endParaRPr lang="en-GB"/>
          </a:p>
        </p:txBody>
      </p:sp>
    </p:spTree>
    <p:extLst>
      <p:ext uri="{BB962C8B-B14F-4D97-AF65-F5344CB8AC3E}">
        <p14:creationId xmlns:p14="http://schemas.microsoft.com/office/powerpoint/2010/main" xmlns="" val="1515394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510390-4CED-4CB5-BB49-23CBA92707E6}" type="datetime1">
              <a:rPr lang="en-GB" smtClean="0"/>
              <a:pPr/>
              <a:t>04/09/2015</a:t>
            </a:fld>
            <a:endParaRPr lang="en-GB"/>
          </a:p>
        </p:txBody>
      </p:sp>
      <p:sp>
        <p:nvSpPr>
          <p:cNvPr id="3" name="Footer Placeholder 2"/>
          <p:cNvSpPr>
            <a:spLocks noGrp="1"/>
          </p:cNvSpPr>
          <p:nvPr>
            <p:ph type="ftr" sz="quarter" idx="11"/>
          </p:nvPr>
        </p:nvSpPr>
        <p:spPr/>
        <p:txBody>
          <a:bodyPr/>
          <a:lstStyle/>
          <a:p>
            <a:endParaRPr lang="en-GB"/>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1490B862-7BC5-46AC-94E3-13EFAADED7A2}" type="slidenum">
              <a:rPr lang="en-GB" smtClean="0"/>
              <a:pPr/>
              <a:t>‹#›</a:t>
            </a:fld>
            <a:endParaRPr lang="en-GB"/>
          </a:p>
        </p:txBody>
      </p:sp>
    </p:spTree>
    <p:extLst>
      <p:ext uri="{BB962C8B-B14F-4D97-AF65-F5344CB8AC3E}">
        <p14:creationId xmlns:p14="http://schemas.microsoft.com/office/powerpoint/2010/main" xmlns="" val="1076494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9E8B4E-1848-44E4-9591-7293530A384D}" type="datetime1">
              <a:rPr lang="en-GB" smtClean="0"/>
              <a:pPr/>
              <a:t>04/09/2015</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1490B862-7BC5-46AC-94E3-13EFAADED7A2}" type="slidenum">
              <a:rPr lang="en-GB" smtClean="0"/>
              <a:pPr/>
              <a:t>‹#›</a:t>
            </a:fld>
            <a:endParaRPr lang="en-GB"/>
          </a:p>
        </p:txBody>
      </p:sp>
    </p:spTree>
    <p:extLst>
      <p:ext uri="{BB962C8B-B14F-4D97-AF65-F5344CB8AC3E}">
        <p14:creationId xmlns:p14="http://schemas.microsoft.com/office/powerpoint/2010/main" xmlns="" val="1476169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720CBE-B57E-496C-8FCE-1D1A76FCD550}" type="datetime1">
              <a:rPr lang="en-GB" smtClean="0"/>
              <a:pPr/>
              <a:t>04/09/2015</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1490B862-7BC5-46AC-94E3-13EFAADED7A2}" type="slidenum">
              <a:rPr lang="en-GB" smtClean="0"/>
              <a:pPr/>
              <a:t>‹#›</a:t>
            </a:fld>
            <a:endParaRPr lang="en-GB"/>
          </a:p>
        </p:txBody>
      </p:sp>
    </p:spTree>
    <p:extLst>
      <p:ext uri="{BB962C8B-B14F-4D97-AF65-F5344CB8AC3E}">
        <p14:creationId xmlns:p14="http://schemas.microsoft.com/office/powerpoint/2010/main" xmlns="" val="161118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D2152C44-EA9D-4B9A-BB8C-FA7C6EBF4282}" type="datetime1">
              <a:rPr lang="en-GB" smtClean="0"/>
              <a:pPr/>
              <a:t>04/09/2015</a:t>
            </a:fld>
            <a:endParaRPr lang="en-GB"/>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GB"/>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1490B862-7BC5-46AC-94E3-13EFAADED7A2}" type="slidenum">
              <a:rPr lang="en-GB" smtClean="0"/>
              <a:pPr/>
              <a:t>‹#›</a:t>
            </a:fld>
            <a:endParaRPr lang="en-GB"/>
          </a:p>
        </p:txBody>
      </p:sp>
    </p:spTree>
    <p:extLst>
      <p:ext uri="{BB962C8B-B14F-4D97-AF65-F5344CB8AC3E}">
        <p14:creationId xmlns:p14="http://schemas.microsoft.com/office/powerpoint/2010/main" xmlns="" val="10114787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emf"/></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2.xml.rels><?xml version="1.0" encoding="UTF-8" standalone="yes"?>
<Relationships xmlns="http://schemas.openxmlformats.org/package/2006/relationships"><Relationship Id="rId8" Type="http://schemas.openxmlformats.org/officeDocument/2006/relationships/tags" Target="../tags/tag15.xml"/><Relationship Id="rId3" Type="http://schemas.openxmlformats.org/officeDocument/2006/relationships/tags" Target="../tags/tag10.xml"/><Relationship Id="rId7" Type="http://schemas.openxmlformats.org/officeDocument/2006/relationships/tags" Target="../tags/tag14.xml"/><Relationship Id="rId12" Type="http://schemas.openxmlformats.org/officeDocument/2006/relationships/slideLayout" Target="../slideLayouts/slideLayout2.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tags" Target="../tags/tag13.xml"/><Relationship Id="rId11" Type="http://schemas.openxmlformats.org/officeDocument/2006/relationships/tags" Target="../tags/tag18.xml"/><Relationship Id="rId5" Type="http://schemas.openxmlformats.org/officeDocument/2006/relationships/tags" Target="../tags/tag12.xml"/><Relationship Id="rId10" Type="http://schemas.openxmlformats.org/officeDocument/2006/relationships/tags" Target="../tags/tag17.xml"/><Relationship Id="rId4" Type="http://schemas.openxmlformats.org/officeDocument/2006/relationships/tags" Target="../tags/tag11.xml"/><Relationship Id="rId9" Type="http://schemas.openxmlformats.org/officeDocument/2006/relationships/tags" Target="../tags/tag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chart" Target="../charts/char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400" dirty="0" smtClean="0"/>
              <a:t>USOF for Broadband</a:t>
            </a:r>
            <a:endParaRPr lang="en-GB" sz="4400" dirty="0"/>
          </a:p>
        </p:txBody>
      </p:sp>
      <p:sp>
        <p:nvSpPr>
          <p:cNvPr id="3" name="Subtitle 2"/>
          <p:cNvSpPr>
            <a:spLocks noGrp="1"/>
          </p:cNvSpPr>
          <p:nvPr>
            <p:ph type="subTitle" idx="1"/>
          </p:nvPr>
        </p:nvSpPr>
        <p:spPr/>
        <p:txBody>
          <a:bodyPr/>
          <a:lstStyle/>
          <a:p>
            <a:r>
              <a:rPr lang="en-US" dirty="0" smtClean="0"/>
              <a:t>India Experience</a:t>
            </a:r>
            <a:endParaRPr lang="en-GB" dirty="0"/>
          </a:p>
        </p:txBody>
      </p:sp>
      <p:sp>
        <p:nvSpPr>
          <p:cNvPr id="4" name="Slide Number Placeholder 3"/>
          <p:cNvSpPr>
            <a:spLocks noGrp="1"/>
          </p:cNvSpPr>
          <p:nvPr>
            <p:ph type="sldNum" sz="quarter" idx="12"/>
          </p:nvPr>
        </p:nvSpPr>
        <p:spPr/>
        <p:txBody>
          <a:bodyPr/>
          <a:lstStyle/>
          <a:p>
            <a:fld id="{1490B862-7BC5-46AC-94E3-13EFAADED7A2}" type="slidenum">
              <a:rPr lang="en-GB" smtClean="0"/>
              <a:pPr/>
              <a:t>1</a:t>
            </a:fld>
            <a:endParaRPr lang="en-GB"/>
          </a:p>
        </p:txBody>
      </p:sp>
    </p:spTree>
    <p:extLst>
      <p:ext uri="{BB962C8B-B14F-4D97-AF65-F5344CB8AC3E}">
        <p14:creationId xmlns:p14="http://schemas.microsoft.com/office/powerpoint/2010/main" xmlns="" val="30107064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490B862-7BC5-46AC-94E3-13EFAADED7A2}" type="slidenum">
              <a:rPr lang="en-GB" smtClean="0"/>
              <a:pPr/>
              <a:t>10</a:t>
            </a:fld>
            <a:endParaRPr lang="en-GB"/>
          </a:p>
        </p:txBody>
      </p:sp>
      <p:sp>
        <p:nvSpPr>
          <p:cNvPr id="5" name="Title 1"/>
          <p:cNvSpPr>
            <a:spLocks noGrp="1"/>
          </p:cNvSpPr>
          <p:nvPr>
            <p:ph type="title"/>
          </p:nvPr>
        </p:nvSpPr>
        <p:spPr>
          <a:xfrm>
            <a:off x="530352" y="1143000"/>
            <a:ext cx="8997696" cy="914400"/>
          </a:xfrm>
        </p:spPr>
        <p:txBody>
          <a:bodyPr/>
          <a:lstStyle/>
          <a:p>
            <a:r>
              <a:rPr lang="en-GB" dirty="0" smtClean="0"/>
              <a:t>Users – the consumers</a:t>
            </a:r>
            <a:endParaRPr lang="en-GB" dirty="0"/>
          </a:p>
        </p:txBody>
      </p:sp>
      <p:sp>
        <p:nvSpPr>
          <p:cNvPr id="6" name="Content Placeholder 2"/>
          <p:cNvSpPr>
            <a:spLocks noGrp="1"/>
          </p:cNvSpPr>
          <p:nvPr>
            <p:ph sz="quarter" idx="4294967295"/>
            <p:custDataLst>
              <p:tags r:id="rId1"/>
            </p:custDataLst>
          </p:nvPr>
        </p:nvSpPr>
        <p:spPr>
          <a:xfrm>
            <a:off x="530352" y="2349658"/>
            <a:ext cx="11229527" cy="4742727"/>
          </a:xfrm>
          <a:prstGeom prst="rect">
            <a:avLst/>
          </a:prstGeom>
        </p:spPr>
        <p:txBody>
          <a:bodyPr/>
          <a:lstStyle/>
          <a:p>
            <a:pPr>
              <a:lnSpc>
                <a:spcPct val="80000"/>
              </a:lnSpc>
            </a:pPr>
            <a:r>
              <a:rPr lang="en-GB" sz="2000" b="1" dirty="0">
                <a:solidFill>
                  <a:schemeClr val="tx2"/>
                </a:solidFill>
              </a:rPr>
              <a:t>Users refers to – </a:t>
            </a:r>
          </a:p>
          <a:p>
            <a:pPr marL="648548" lvl="2" indent="-342900">
              <a:buFont typeface="Arial" panose="020B0604020202020204" pitchFamily="34" charset="0"/>
              <a:buChar char="•"/>
            </a:pPr>
            <a:r>
              <a:rPr lang="en-GB" sz="2000" dirty="0" smtClean="0"/>
              <a:t>End user devices that are used to consume and render services – laptops, mobiles, tablets etc.</a:t>
            </a:r>
          </a:p>
          <a:p>
            <a:pPr marL="648548" lvl="2" indent="-342900">
              <a:buFont typeface="Arial" panose="020B0604020202020204" pitchFamily="34" charset="0"/>
              <a:buChar char="•"/>
            </a:pPr>
            <a:r>
              <a:rPr lang="en-GB" sz="2000" dirty="0" smtClean="0"/>
              <a:t>Users themselves who need to be made aware about the availability of services and trained on how to use them</a:t>
            </a:r>
          </a:p>
          <a:p>
            <a:pPr marL="342900" lvl="1" indent="-342900">
              <a:buFont typeface="Arial" panose="020B0604020202020204" pitchFamily="34" charset="0"/>
              <a:buChar char="•"/>
            </a:pPr>
            <a:endParaRPr lang="en-GB" sz="1800" dirty="0" smtClean="0"/>
          </a:p>
          <a:p>
            <a:pPr marL="342900" lvl="1" indent="-342900">
              <a:lnSpc>
                <a:spcPct val="80000"/>
              </a:lnSpc>
            </a:pPr>
            <a:r>
              <a:rPr lang="en-GB" sz="2000" b="1" dirty="0">
                <a:solidFill>
                  <a:schemeClr val="tx2"/>
                </a:solidFill>
              </a:rPr>
              <a:t>Provides the “Pull” for services</a:t>
            </a:r>
          </a:p>
          <a:p>
            <a:pPr marL="342900" lvl="1" indent="-342900">
              <a:buFont typeface="Arial" panose="020B0604020202020204" pitchFamily="34" charset="0"/>
              <a:buChar char="•"/>
            </a:pPr>
            <a:endParaRPr lang="en-GB" sz="1800" dirty="0" smtClean="0"/>
          </a:p>
          <a:p>
            <a:pPr marL="342900" lvl="1" indent="-342900">
              <a:lnSpc>
                <a:spcPct val="80000"/>
              </a:lnSpc>
            </a:pPr>
            <a:r>
              <a:rPr lang="en-GB" sz="2000" b="1" dirty="0">
                <a:solidFill>
                  <a:schemeClr val="tx2"/>
                </a:solidFill>
              </a:rPr>
              <a:t>Provides the “positive feedback” necessary for proliferation of broadband and related economic and social gains</a:t>
            </a:r>
          </a:p>
          <a:p>
            <a:pPr marL="648548" lvl="2" indent="-342900">
              <a:buFont typeface="Arial" panose="020B0604020202020204" pitchFamily="34" charset="0"/>
              <a:buChar char="•"/>
            </a:pPr>
            <a:r>
              <a:rPr lang="en-GB" sz="2000" dirty="0" smtClean="0"/>
              <a:t>More users, more services and therefore better utilization of network</a:t>
            </a:r>
            <a:endParaRPr lang="en-GB" sz="2000" dirty="0"/>
          </a:p>
          <a:p>
            <a:pPr marL="342900" lvl="1" indent="-342900">
              <a:buFont typeface="Arial" panose="020B0604020202020204" pitchFamily="34" charset="0"/>
              <a:buChar char="•"/>
            </a:pPr>
            <a:endParaRPr lang="en-GB" sz="1800" dirty="0"/>
          </a:p>
        </p:txBody>
      </p:sp>
    </p:spTree>
    <p:extLst>
      <p:ext uri="{BB962C8B-B14F-4D97-AF65-F5344CB8AC3E}">
        <p14:creationId xmlns:p14="http://schemas.microsoft.com/office/powerpoint/2010/main" xmlns="" val="36342987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ounded Rectangle 43"/>
          <p:cNvSpPr/>
          <p:nvPr/>
        </p:nvSpPr>
        <p:spPr>
          <a:xfrm>
            <a:off x="1154954" y="2698830"/>
            <a:ext cx="10176661" cy="4060785"/>
          </a:xfrm>
          <a:prstGeom prst="roundRect">
            <a:avLst>
              <a:gd name="adj" fmla="val 4410"/>
            </a:avLst>
          </a:prstGeom>
          <a:noFill/>
          <a:ln w="571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US" dirty="0" smtClean="0"/>
              <a:t>Broadband Evolution &amp; Growth Framework</a:t>
            </a:r>
            <a:endParaRPr lang="en-GB" dirty="0"/>
          </a:p>
        </p:txBody>
      </p:sp>
      <p:sp>
        <p:nvSpPr>
          <p:cNvPr id="4" name="Slide Number Placeholder 3"/>
          <p:cNvSpPr>
            <a:spLocks noGrp="1"/>
          </p:cNvSpPr>
          <p:nvPr>
            <p:ph type="sldNum" sz="quarter" idx="12"/>
          </p:nvPr>
        </p:nvSpPr>
        <p:spPr/>
        <p:txBody>
          <a:bodyPr/>
          <a:lstStyle/>
          <a:p>
            <a:fld id="{1490B862-7BC5-46AC-94E3-13EFAADED7A2}" type="slidenum">
              <a:rPr lang="en-GB" smtClean="0"/>
              <a:pPr/>
              <a:t>11</a:t>
            </a:fld>
            <a:endParaRPr lang="en-GB"/>
          </a:p>
        </p:txBody>
      </p:sp>
      <p:grpSp>
        <p:nvGrpSpPr>
          <p:cNvPr id="14" name="Group 13"/>
          <p:cNvGrpSpPr/>
          <p:nvPr/>
        </p:nvGrpSpPr>
        <p:grpSpPr>
          <a:xfrm>
            <a:off x="1747779" y="2913638"/>
            <a:ext cx="8843058" cy="3359839"/>
            <a:chOff x="2453833" y="2534856"/>
            <a:chExt cx="8317806" cy="4004840"/>
          </a:xfrm>
        </p:grpSpPr>
        <p:cxnSp>
          <p:nvCxnSpPr>
            <p:cNvPr id="9" name="Straight Arrow Connector 8"/>
            <p:cNvCxnSpPr/>
            <p:nvPr/>
          </p:nvCxnSpPr>
          <p:spPr>
            <a:xfrm flipH="1" flipV="1">
              <a:off x="2453833" y="2534856"/>
              <a:ext cx="1" cy="399326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2453833" y="6528122"/>
              <a:ext cx="8317806" cy="1157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sp>
        <p:nvSpPr>
          <p:cNvPr id="15" name="TextBox 14"/>
          <p:cNvSpPr txBox="1"/>
          <p:nvPr/>
        </p:nvSpPr>
        <p:spPr>
          <a:xfrm>
            <a:off x="2141318" y="6366076"/>
            <a:ext cx="879676" cy="307777"/>
          </a:xfrm>
          <a:prstGeom prst="rect">
            <a:avLst/>
          </a:prstGeom>
          <a:noFill/>
        </p:spPr>
        <p:txBody>
          <a:bodyPr wrap="square" rtlCol="0">
            <a:spAutoFit/>
          </a:bodyPr>
          <a:lstStyle/>
          <a:p>
            <a:pPr algn="ctr"/>
            <a:r>
              <a:rPr lang="en-US" sz="1400" dirty="0" smtClean="0"/>
              <a:t>Year 1</a:t>
            </a:r>
            <a:endParaRPr lang="en-GB" sz="1400" dirty="0"/>
          </a:p>
        </p:txBody>
      </p:sp>
      <p:sp>
        <p:nvSpPr>
          <p:cNvPr id="16" name="TextBox 15"/>
          <p:cNvSpPr txBox="1"/>
          <p:nvPr/>
        </p:nvSpPr>
        <p:spPr>
          <a:xfrm>
            <a:off x="3821579" y="6366075"/>
            <a:ext cx="879676" cy="307777"/>
          </a:xfrm>
          <a:prstGeom prst="rect">
            <a:avLst/>
          </a:prstGeom>
          <a:noFill/>
        </p:spPr>
        <p:txBody>
          <a:bodyPr wrap="square" rtlCol="0">
            <a:spAutoFit/>
          </a:bodyPr>
          <a:lstStyle/>
          <a:p>
            <a:pPr algn="ctr"/>
            <a:r>
              <a:rPr lang="en-US" sz="1400" dirty="0" smtClean="0"/>
              <a:t>Year 3</a:t>
            </a:r>
            <a:endParaRPr lang="en-GB" sz="1400" dirty="0"/>
          </a:p>
        </p:txBody>
      </p:sp>
      <p:sp>
        <p:nvSpPr>
          <p:cNvPr id="20" name="TextBox 19"/>
          <p:cNvSpPr txBox="1"/>
          <p:nvPr/>
        </p:nvSpPr>
        <p:spPr>
          <a:xfrm>
            <a:off x="5606011" y="6366074"/>
            <a:ext cx="879676" cy="307777"/>
          </a:xfrm>
          <a:prstGeom prst="rect">
            <a:avLst/>
          </a:prstGeom>
          <a:noFill/>
        </p:spPr>
        <p:txBody>
          <a:bodyPr wrap="square" rtlCol="0">
            <a:spAutoFit/>
          </a:bodyPr>
          <a:lstStyle/>
          <a:p>
            <a:pPr algn="ctr"/>
            <a:r>
              <a:rPr lang="en-US" sz="1400" dirty="0" smtClean="0"/>
              <a:t>Year 5</a:t>
            </a:r>
            <a:endParaRPr lang="en-GB" sz="1400" dirty="0"/>
          </a:p>
        </p:txBody>
      </p:sp>
      <p:sp>
        <p:nvSpPr>
          <p:cNvPr id="21" name="TextBox 20"/>
          <p:cNvSpPr txBox="1"/>
          <p:nvPr/>
        </p:nvSpPr>
        <p:spPr>
          <a:xfrm>
            <a:off x="7216822" y="6366073"/>
            <a:ext cx="879676" cy="307777"/>
          </a:xfrm>
          <a:prstGeom prst="rect">
            <a:avLst/>
          </a:prstGeom>
          <a:noFill/>
        </p:spPr>
        <p:txBody>
          <a:bodyPr wrap="square" rtlCol="0">
            <a:spAutoFit/>
          </a:bodyPr>
          <a:lstStyle/>
          <a:p>
            <a:pPr algn="ctr"/>
            <a:r>
              <a:rPr lang="en-US" sz="1400" dirty="0" smtClean="0"/>
              <a:t>Year 7</a:t>
            </a:r>
            <a:endParaRPr lang="en-GB" sz="1400" dirty="0"/>
          </a:p>
        </p:txBody>
      </p:sp>
      <p:sp>
        <p:nvSpPr>
          <p:cNvPr id="22" name="TextBox 21"/>
          <p:cNvSpPr txBox="1"/>
          <p:nvPr/>
        </p:nvSpPr>
        <p:spPr>
          <a:xfrm>
            <a:off x="8827633" y="6366072"/>
            <a:ext cx="879676" cy="307777"/>
          </a:xfrm>
          <a:prstGeom prst="rect">
            <a:avLst/>
          </a:prstGeom>
          <a:noFill/>
        </p:spPr>
        <p:txBody>
          <a:bodyPr wrap="square" rtlCol="0">
            <a:spAutoFit/>
          </a:bodyPr>
          <a:lstStyle/>
          <a:p>
            <a:pPr algn="ctr"/>
            <a:r>
              <a:rPr lang="en-US" sz="1400" dirty="0" smtClean="0"/>
              <a:t>Year 9</a:t>
            </a:r>
            <a:endParaRPr lang="en-GB" sz="1400" dirty="0"/>
          </a:p>
        </p:txBody>
      </p:sp>
      <p:cxnSp>
        <p:nvCxnSpPr>
          <p:cNvPr id="24" name="Straight Connector 23"/>
          <p:cNvCxnSpPr/>
          <p:nvPr/>
        </p:nvCxnSpPr>
        <p:spPr>
          <a:xfrm flipV="1">
            <a:off x="4261417" y="2349661"/>
            <a:ext cx="0" cy="3923814"/>
          </a:xfrm>
          <a:prstGeom prst="line">
            <a:avLst/>
          </a:prstGeom>
          <a:ln w="12700">
            <a:solidFill>
              <a:schemeClr val="bg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V="1">
            <a:off x="7668232" y="2338089"/>
            <a:ext cx="0" cy="3923814"/>
          </a:xfrm>
          <a:prstGeom prst="line">
            <a:avLst/>
          </a:prstGeom>
          <a:ln w="12700">
            <a:solidFill>
              <a:schemeClr val="bg2">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28" name="Rounded Rectangle 27"/>
          <p:cNvSpPr/>
          <p:nvPr/>
        </p:nvSpPr>
        <p:spPr>
          <a:xfrm>
            <a:off x="2314939" y="2442258"/>
            <a:ext cx="1390894" cy="497712"/>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Phase 1</a:t>
            </a:r>
            <a:endParaRPr lang="en-GB" sz="1600" dirty="0"/>
          </a:p>
        </p:txBody>
      </p:sp>
      <p:sp>
        <p:nvSpPr>
          <p:cNvPr id="29" name="Rounded Rectangle 28"/>
          <p:cNvSpPr/>
          <p:nvPr/>
        </p:nvSpPr>
        <p:spPr>
          <a:xfrm>
            <a:off x="5350402" y="2442258"/>
            <a:ext cx="1390894" cy="497712"/>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Phase 2</a:t>
            </a:r>
            <a:endParaRPr lang="en-GB" sz="1600" dirty="0"/>
          </a:p>
        </p:txBody>
      </p:sp>
      <p:sp>
        <p:nvSpPr>
          <p:cNvPr id="30" name="Rounded Rectangle 29"/>
          <p:cNvSpPr/>
          <p:nvPr/>
        </p:nvSpPr>
        <p:spPr>
          <a:xfrm>
            <a:off x="8385865" y="2442258"/>
            <a:ext cx="1390894" cy="497712"/>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Phase 3</a:t>
            </a:r>
            <a:endParaRPr lang="en-GB" sz="1600" dirty="0"/>
          </a:p>
        </p:txBody>
      </p:sp>
      <p:cxnSp>
        <p:nvCxnSpPr>
          <p:cNvPr id="32" name="Straight Arrow Connector 31"/>
          <p:cNvCxnSpPr/>
          <p:nvPr/>
        </p:nvCxnSpPr>
        <p:spPr>
          <a:xfrm>
            <a:off x="3705833" y="2691114"/>
            <a:ext cx="555584"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flipH="1">
            <a:off x="1747779" y="2691114"/>
            <a:ext cx="567160"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6741296" y="2689185"/>
            <a:ext cx="915364" cy="385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flipH="1" flipV="1">
            <a:off x="4273956" y="2689185"/>
            <a:ext cx="1076446" cy="385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9776759" y="2683398"/>
            <a:ext cx="707926" cy="1543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flipH="1" flipV="1">
            <a:off x="7668232" y="2689185"/>
            <a:ext cx="717634" cy="385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nvGrpSpPr>
          <p:cNvPr id="19" name="Group 18"/>
          <p:cNvGrpSpPr/>
          <p:nvPr/>
        </p:nvGrpSpPr>
        <p:grpSpPr>
          <a:xfrm>
            <a:off x="1979270" y="4282633"/>
            <a:ext cx="7677868" cy="1209248"/>
            <a:chOff x="1979270" y="4282633"/>
            <a:chExt cx="7677868" cy="1209248"/>
          </a:xfrm>
        </p:grpSpPr>
        <p:cxnSp>
          <p:nvCxnSpPr>
            <p:cNvPr id="5" name="Straight Connector 4"/>
            <p:cNvCxnSpPr/>
            <p:nvPr/>
          </p:nvCxnSpPr>
          <p:spPr>
            <a:xfrm flipV="1">
              <a:off x="1979270" y="4282633"/>
              <a:ext cx="2129741" cy="11575"/>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109013" y="4282633"/>
              <a:ext cx="11570" cy="1203953"/>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V="1">
              <a:off x="4132155" y="5486586"/>
              <a:ext cx="3395242" cy="2682"/>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7527397" y="4959067"/>
              <a:ext cx="2893" cy="532814"/>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V="1">
              <a:off x="7527397" y="4941704"/>
              <a:ext cx="2129741" cy="11575"/>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p:grpSp>
        <p:nvGrpSpPr>
          <p:cNvPr id="51" name="Group 50"/>
          <p:cNvGrpSpPr/>
          <p:nvPr/>
        </p:nvGrpSpPr>
        <p:grpSpPr>
          <a:xfrm>
            <a:off x="1564093" y="3981040"/>
            <a:ext cx="8434339" cy="2785722"/>
            <a:chOff x="1564093" y="3981040"/>
            <a:chExt cx="8434339" cy="2785722"/>
          </a:xfrm>
        </p:grpSpPr>
        <p:sp>
          <p:nvSpPr>
            <p:cNvPr id="49" name="Arc 48"/>
            <p:cNvSpPr/>
            <p:nvPr/>
          </p:nvSpPr>
          <p:spPr>
            <a:xfrm rot="9349149">
              <a:off x="1564093" y="3981040"/>
              <a:ext cx="5486959" cy="1636850"/>
            </a:xfrm>
            <a:prstGeom prst="arc">
              <a:avLst>
                <a:gd name="adj1" fmla="val 11510846"/>
                <a:gd name="adj2" fmla="val 2097675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0" name="Arc 49"/>
            <p:cNvSpPr/>
            <p:nvPr/>
          </p:nvSpPr>
          <p:spPr>
            <a:xfrm rot="19333595">
              <a:off x="4331025" y="4170242"/>
              <a:ext cx="5667407" cy="2596520"/>
            </a:xfrm>
            <a:prstGeom prst="arc">
              <a:avLst>
                <a:gd name="adj1" fmla="val 16776022"/>
                <a:gd name="adj2" fmla="val 20500061"/>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sp>
        <p:nvSpPr>
          <p:cNvPr id="53" name="Oval 52"/>
          <p:cNvSpPr/>
          <p:nvPr/>
        </p:nvSpPr>
        <p:spPr>
          <a:xfrm>
            <a:off x="4175921" y="5625296"/>
            <a:ext cx="177951" cy="18519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Oval 53"/>
          <p:cNvSpPr/>
          <p:nvPr/>
        </p:nvSpPr>
        <p:spPr>
          <a:xfrm>
            <a:off x="7579256" y="3608998"/>
            <a:ext cx="177951" cy="18519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TextBox 54"/>
          <p:cNvSpPr txBox="1"/>
          <p:nvPr/>
        </p:nvSpPr>
        <p:spPr>
          <a:xfrm>
            <a:off x="2997842" y="5455044"/>
            <a:ext cx="1144199" cy="307777"/>
          </a:xfrm>
          <a:prstGeom prst="rect">
            <a:avLst/>
          </a:prstGeom>
          <a:noFill/>
        </p:spPr>
        <p:txBody>
          <a:bodyPr wrap="square" rtlCol="0">
            <a:spAutoFit/>
          </a:bodyPr>
          <a:lstStyle/>
          <a:p>
            <a:pPr algn="ctr"/>
            <a:r>
              <a:rPr lang="en-US" sz="1400" dirty="0" smtClean="0"/>
              <a:t>10%-20%</a:t>
            </a:r>
            <a:endParaRPr lang="en-GB" sz="1400" dirty="0"/>
          </a:p>
        </p:txBody>
      </p:sp>
      <p:sp>
        <p:nvSpPr>
          <p:cNvPr id="56" name="TextBox 55"/>
          <p:cNvSpPr txBox="1"/>
          <p:nvPr/>
        </p:nvSpPr>
        <p:spPr>
          <a:xfrm>
            <a:off x="7656659" y="3662676"/>
            <a:ext cx="1170973" cy="307777"/>
          </a:xfrm>
          <a:prstGeom prst="rect">
            <a:avLst/>
          </a:prstGeom>
          <a:noFill/>
        </p:spPr>
        <p:txBody>
          <a:bodyPr wrap="square" rtlCol="0">
            <a:spAutoFit/>
          </a:bodyPr>
          <a:lstStyle/>
          <a:p>
            <a:pPr algn="ctr"/>
            <a:r>
              <a:rPr lang="en-US" sz="1400" dirty="0" smtClean="0"/>
              <a:t>50%-60%</a:t>
            </a:r>
            <a:endParaRPr lang="en-GB" sz="1400" dirty="0"/>
          </a:p>
        </p:txBody>
      </p:sp>
      <p:sp>
        <p:nvSpPr>
          <p:cNvPr id="57" name="TextBox 56"/>
          <p:cNvSpPr txBox="1"/>
          <p:nvPr/>
        </p:nvSpPr>
        <p:spPr>
          <a:xfrm rot="16200000">
            <a:off x="-136325" y="4495103"/>
            <a:ext cx="3341054" cy="307777"/>
          </a:xfrm>
          <a:prstGeom prst="rect">
            <a:avLst/>
          </a:prstGeom>
          <a:noFill/>
        </p:spPr>
        <p:txBody>
          <a:bodyPr wrap="square" rtlCol="0">
            <a:spAutoFit/>
          </a:bodyPr>
          <a:lstStyle/>
          <a:p>
            <a:pPr algn="ctr"/>
            <a:r>
              <a:rPr lang="en-US" sz="1400" i="1" dirty="0" smtClean="0"/>
              <a:t>Household Broadband Penetration</a:t>
            </a:r>
            <a:endParaRPr lang="en-GB" sz="1400" i="1" dirty="0"/>
          </a:p>
        </p:txBody>
      </p:sp>
      <p:sp>
        <p:nvSpPr>
          <p:cNvPr id="58" name="TextBox 57"/>
          <p:cNvSpPr txBox="1"/>
          <p:nvPr/>
        </p:nvSpPr>
        <p:spPr>
          <a:xfrm>
            <a:off x="9375195" y="4499187"/>
            <a:ext cx="1943816" cy="738664"/>
          </a:xfrm>
          <a:prstGeom prst="rect">
            <a:avLst/>
          </a:prstGeom>
          <a:noFill/>
        </p:spPr>
        <p:txBody>
          <a:bodyPr wrap="square" rtlCol="0">
            <a:spAutoFit/>
          </a:bodyPr>
          <a:lstStyle/>
          <a:p>
            <a:pPr algn="ctr"/>
            <a:r>
              <a:rPr lang="en-US" sz="1400" i="1" dirty="0" smtClean="0"/>
              <a:t>Level of Policy and Regulatory Intervention</a:t>
            </a:r>
            <a:endParaRPr lang="en-GB" sz="1400" i="1" dirty="0"/>
          </a:p>
        </p:txBody>
      </p:sp>
    </p:spTree>
    <p:extLst>
      <p:ext uri="{BB962C8B-B14F-4D97-AF65-F5344CB8AC3E}">
        <p14:creationId xmlns:p14="http://schemas.microsoft.com/office/powerpoint/2010/main" xmlns="" val="1895047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USOF Genesis in India</a:t>
            </a:r>
            <a:endParaRPr lang="en-GB" dirty="0"/>
          </a:p>
        </p:txBody>
      </p:sp>
      <p:sp>
        <p:nvSpPr>
          <p:cNvPr id="3" name="Content Placeholder 2"/>
          <p:cNvSpPr>
            <a:spLocks noGrp="1"/>
          </p:cNvSpPr>
          <p:nvPr>
            <p:ph idx="1"/>
          </p:nvPr>
        </p:nvSpPr>
        <p:spPr>
          <a:xfrm>
            <a:off x="645666" y="2279407"/>
            <a:ext cx="11345705" cy="4410759"/>
          </a:xfrm>
        </p:spPr>
        <p:txBody>
          <a:bodyPr>
            <a:noAutofit/>
          </a:bodyPr>
          <a:lstStyle/>
          <a:p>
            <a:r>
              <a:rPr lang="en-US" sz="2200" dirty="0"/>
              <a:t>One of the objectives of the  NTP ‘94  was </a:t>
            </a:r>
            <a:r>
              <a:rPr lang="en-US" sz="2200" b="1" dirty="0"/>
              <a:t>Universal service </a:t>
            </a:r>
            <a:r>
              <a:rPr lang="en-US" sz="2200" dirty="0"/>
              <a:t>: provision of access to all people </a:t>
            </a:r>
            <a:r>
              <a:rPr lang="en-US" sz="2200" dirty="0" smtClean="0"/>
              <a:t> especially villages.</a:t>
            </a:r>
            <a:endParaRPr lang="en-GB" sz="2200" dirty="0"/>
          </a:p>
          <a:p>
            <a:r>
              <a:rPr lang="en-IN" sz="2200" dirty="0"/>
              <a:t>New Telecom Policy (NTP) envisaged </a:t>
            </a:r>
            <a:r>
              <a:rPr lang="en-IN" sz="2200" b="1" dirty="0"/>
              <a:t>development of telecom facilities in remote, hilly &amp; tribal areas</a:t>
            </a:r>
            <a:r>
              <a:rPr lang="en-IN" sz="2200" dirty="0"/>
              <a:t> and provision of universal services to all uncovered villages. </a:t>
            </a:r>
            <a:endParaRPr lang="en-IN" sz="2200" dirty="0" smtClean="0"/>
          </a:p>
          <a:p>
            <a:r>
              <a:rPr lang="en-US" sz="2200" dirty="0" smtClean="0"/>
              <a:t>TRAI </a:t>
            </a:r>
            <a:r>
              <a:rPr lang="en-US" sz="2200" dirty="0"/>
              <a:t>recommendations in 2002 for establishment of </a:t>
            </a:r>
            <a:r>
              <a:rPr lang="en-US" sz="2200" b="1" dirty="0"/>
              <a:t>USOF &amp; USL @5% of AGR of the TSPs</a:t>
            </a:r>
            <a:r>
              <a:rPr lang="en-US" sz="2200" dirty="0"/>
              <a:t> except pure VAS providers</a:t>
            </a:r>
            <a:endParaRPr lang="en-GB" sz="2200" dirty="0"/>
          </a:p>
          <a:p>
            <a:r>
              <a:rPr lang="en-IN" sz="2200" dirty="0"/>
              <a:t>Universal Service Support Policy (USSP) </a:t>
            </a:r>
            <a:r>
              <a:rPr lang="en-IN" sz="2200" b="1" dirty="0"/>
              <a:t>came into effect </a:t>
            </a:r>
            <a:r>
              <a:rPr lang="en-IN" sz="2200" b="1" dirty="0" err="1"/>
              <a:t>w.e.f</a:t>
            </a:r>
            <a:r>
              <a:rPr lang="en-IN" sz="2200" b="1" dirty="0"/>
              <a:t>. 1.4.2002.</a:t>
            </a:r>
            <a:endParaRPr lang="en-GB" sz="2200" b="1" dirty="0"/>
          </a:p>
          <a:p>
            <a:r>
              <a:rPr lang="en-GB" sz="2200" dirty="0" smtClean="0"/>
              <a:t>USOF </a:t>
            </a:r>
            <a:r>
              <a:rPr lang="en-GB" sz="2200" dirty="0"/>
              <a:t>is a </a:t>
            </a:r>
            <a:r>
              <a:rPr lang="en-GB" sz="2200" b="1" dirty="0"/>
              <a:t>non-lapsable fund, </a:t>
            </a:r>
            <a:r>
              <a:rPr lang="en-GB" sz="2200" dirty="0"/>
              <a:t>has been established to provide the people access to telecommunication services at reasonable and affordable prices in the rural and remote areas of the country. </a:t>
            </a:r>
          </a:p>
        </p:txBody>
      </p:sp>
      <p:sp>
        <p:nvSpPr>
          <p:cNvPr id="4" name="Slide Number Placeholder 3"/>
          <p:cNvSpPr>
            <a:spLocks noGrp="1"/>
          </p:cNvSpPr>
          <p:nvPr>
            <p:ph type="sldNum" sz="quarter" idx="12"/>
          </p:nvPr>
        </p:nvSpPr>
        <p:spPr/>
        <p:txBody>
          <a:bodyPr/>
          <a:lstStyle/>
          <a:p>
            <a:fld id="{1490B862-7BC5-46AC-94E3-13EFAADED7A2}" type="slidenum">
              <a:rPr lang="en-GB" smtClean="0"/>
              <a:pPr/>
              <a:t>12</a:t>
            </a:fld>
            <a:endParaRPr lang="en-GB"/>
          </a:p>
        </p:txBody>
      </p:sp>
    </p:spTree>
    <p:extLst>
      <p:ext uri="{BB962C8B-B14F-4D97-AF65-F5344CB8AC3E}">
        <p14:creationId xmlns:p14="http://schemas.microsoft.com/office/powerpoint/2010/main" xmlns="" val="40432584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 for USOF Subsidy</a:t>
            </a:r>
            <a:endParaRPr lang="en-GB" dirty="0"/>
          </a:p>
        </p:txBody>
      </p:sp>
      <p:sp>
        <p:nvSpPr>
          <p:cNvPr id="4" name="Slide Number Placeholder 3"/>
          <p:cNvSpPr>
            <a:spLocks noGrp="1"/>
          </p:cNvSpPr>
          <p:nvPr>
            <p:ph type="sldNum" sz="quarter" idx="12"/>
          </p:nvPr>
        </p:nvSpPr>
        <p:spPr/>
        <p:txBody>
          <a:bodyPr/>
          <a:lstStyle/>
          <a:p>
            <a:fld id="{1490B862-7BC5-46AC-94E3-13EFAADED7A2}" type="slidenum">
              <a:rPr lang="en-GB" smtClean="0"/>
              <a:pPr/>
              <a:t>13</a:t>
            </a:fld>
            <a:endParaRPr lang="en-GB"/>
          </a:p>
        </p:txBody>
      </p:sp>
      <p:pic>
        <p:nvPicPr>
          <p:cNvPr id="5" name="Picture 4"/>
          <p:cNvPicPr/>
          <p:nvPr/>
        </p:nvPicPr>
        <p:blipFill>
          <a:blip r:embed="rId2">
            <a:extLst>
              <a:ext uri="{28A0092B-C50C-407E-A947-70E740481C1C}">
                <a14:useLocalDpi xmlns:a14="http://schemas.microsoft.com/office/drawing/2010/main" xmlns="" val="0"/>
              </a:ext>
            </a:extLst>
          </a:blip>
          <a:srcRect/>
          <a:stretch>
            <a:fillRect/>
          </a:stretch>
        </p:blipFill>
        <p:spPr bwMode="auto">
          <a:xfrm>
            <a:off x="2257970" y="1808041"/>
            <a:ext cx="7372165" cy="4905275"/>
          </a:xfrm>
          <a:prstGeom prst="rect">
            <a:avLst/>
          </a:prstGeom>
          <a:noFill/>
          <a:ln>
            <a:noFill/>
          </a:ln>
          <a:extLst/>
        </p:spPr>
      </p:pic>
    </p:spTree>
    <p:extLst>
      <p:ext uri="{BB962C8B-B14F-4D97-AF65-F5344CB8AC3E}">
        <p14:creationId xmlns:p14="http://schemas.microsoft.com/office/powerpoint/2010/main" xmlns="" val="23294375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India – USOF Objectives</a:t>
            </a:r>
            <a:endParaRPr lang="en-GB" dirty="0"/>
          </a:p>
        </p:txBody>
      </p:sp>
      <p:sp>
        <p:nvSpPr>
          <p:cNvPr id="3" name="Content Placeholder 2"/>
          <p:cNvSpPr>
            <a:spLocks noGrp="1"/>
          </p:cNvSpPr>
          <p:nvPr>
            <p:ph idx="1"/>
          </p:nvPr>
        </p:nvSpPr>
        <p:spPr>
          <a:xfrm>
            <a:off x="428263" y="2221530"/>
            <a:ext cx="11308466" cy="4480212"/>
          </a:xfrm>
        </p:spPr>
        <p:txBody>
          <a:bodyPr>
            <a:normAutofit lnSpcReduction="10000"/>
          </a:bodyPr>
          <a:lstStyle/>
          <a:p>
            <a:r>
              <a:rPr lang="en-US" sz="2400" b="1" dirty="0"/>
              <a:t>Economic: </a:t>
            </a:r>
            <a:r>
              <a:rPr lang="en-US" sz="2400" dirty="0"/>
              <a:t>Network extension &amp; stimulate uptake of the ICT </a:t>
            </a:r>
            <a:r>
              <a:rPr lang="en-US" sz="2400" dirty="0" smtClean="0"/>
              <a:t>services</a:t>
            </a:r>
          </a:p>
          <a:p>
            <a:endParaRPr lang="en-US" sz="2400" dirty="0"/>
          </a:p>
          <a:p>
            <a:r>
              <a:rPr lang="en-US" sz="2400" b="1" dirty="0"/>
              <a:t>Social: </a:t>
            </a:r>
            <a:r>
              <a:rPr lang="en-US" sz="2400" dirty="0"/>
              <a:t>Mainstreaming the underserved &amp; un-served areas/groups by bridging the </a:t>
            </a:r>
            <a:r>
              <a:rPr lang="en-US" sz="2400" dirty="0" smtClean="0"/>
              <a:t>'Access </a:t>
            </a:r>
            <a:r>
              <a:rPr lang="en-US" sz="2400" dirty="0"/>
              <a:t>Gap</a:t>
            </a:r>
            <a:r>
              <a:rPr lang="en-US" sz="2400" dirty="0" smtClean="0"/>
              <a:t>'</a:t>
            </a:r>
            <a:endParaRPr lang="en-US" sz="2400" dirty="0"/>
          </a:p>
          <a:p>
            <a:endParaRPr lang="en-US" sz="2400" b="1" dirty="0" smtClean="0"/>
          </a:p>
          <a:p>
            <a:r>
              <a:rPr lang="en-US" sz="2400" b="1" dirty="0" smtClean="0"/>
              <a:t>Political</a:t>
            </a:r>
            <a:r>
              <a:rPr lang="en-US" sz="2400" b="1" dirty="0"/>
              <a:t>: </a:t>
            </a:r>
            <a:r>
              <a:rPr lang="en-US" sz="2400" dirty="0"/>
              <a:t>to enable citizens exercise their political rights in an </a:t>
            </a:r>
            <a:r>
              <a:rPr lang="en-US" sz="2400"/>
              <a:t>informed </a:t>
            </a:r>
            <a:r>
              <a:rPr lang="en-US" sz="2400" smtClean="0"/>
              <a:t>way</a:t>
            </a:r>
            <a:endParaRPr lang="en-US" sz="2400" dirty="0"/>
          </a:p>
          <a:p>
            <a:endParaRPr lang="en-US" sz="2400" b="1" dirty="0" smtClean="0"/>
          </a:p>
          <a:p>
            <a:r>
              <a:rPr lang="en-US" sz="2400" b="1" dirty="0" smtClean="0"/>
              <a:t>Constitutional</a:t>
            </a:r>
            <a:r>
              <a:rPr lang="en-US" sz="2400" b="1" dirty="0"/>
              <a:t>: </a:t>
            </a:r>
            <a:r>
              <a:rPr lang="en-US" sz="2400" dirty="0"/>
              <a:t>Equitable distribution of the fruits of the telecom/digital revolution and fair allocation of national resource (pooled USO levy) via targeted subsidies</a:t>
            </a:r>
          </a:p>
          <a:p>
            <a:endParaRPr lang="en-GB" sz="2400" dirty="0"/>
          </a:p>
        </p:txBody>
      </p:sp>
      <p:sp>
        <p:nvSpPr>
          <p:cNvPr id="4" name="Slide Number Placeholder 3"/>
          <p:cNvSpPr>
            <a:spLocks noGrp="1"/>
          </p:cNvSpPr>
          <p:nvPr>
            <p:ph type="sldNum" sz="quarter" idx="12"/>
          </p:nvPr>
        </p:nvSpPr>
        <p:spPr/>
        <p:txBody>
          <a:bodyPr/>
          <a:lstStyle/>
          <a:p>
            <a:fld id="{1490B862-7BC5-46AC-94E3-13EFAADED7A2}" type="slidenum">
              <a:rPr lang="en-GB" smtClean="0"/>
              <a:pPr/>
              <a:t>14</a:t>
            </a:fld>
            <a:endParaRPr lang="en-GB"/>
          </a:p>
        </p:txBody>
      </p:sp>
    </p:spTree>
    <p:extLst>
      <p:ext uri="{BB962C8B-B14F-4D97-AF65-F5344CB8AC3E}">
        <p14:creationId xmlns:p14="http://schemas.microsoft.com/office/powerpoint/2010/main" xmlns="" val="12851153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USOF Disbursements</a:t>
            </a:r>
            <a:endParaRPr lang="en-GB" dirty="0"/>
          </a:p>
        </p:txBody>
      </p:sp>
      <p:sp>
        <p:nvSpPr>
          <p:cNvPr id="3" name="Content Placeholder 2"/>
          <p:cNvSpPr>
            <a:spLocks noGrp="1"/>
          </p:cNvSpPr>
          <p:nvPr>
            <p:ph idx="1"/>
          </p:nvPr>
        </p:nvSpPr>
        <p:spPr>
          <a:xfrm>
            <a:off x="462987" y="2291787"/>
            <a:ext cx="11401063" cy="4566213"/>
          </a:xfrm>
        </p:spPr>
        <p:txBody>
          <a:bodyPr>
            <a:normAutofit lnSpcReduction="10000"/>
          </a:bodyPr>
          <a:lstStyle/>
          <a:p>
            <a:pPr marL="342900" lvl="1" indent="-342900"/>
            <a:r>
              <a:rPr lang="en-IN" sz="1800" dirty="0" smtClean="0"/>
              <a:t>Fund to </a:t>
            </a:r>
            <a:r>
              <a:rPr lang="en-IN" sz="1800" dirty="0"/>
              <a:t>be utilised exclusively for meeting </a:t>
            </a:r>
            <a:r>
              <a:rPr lang="en-IN" sz="1800" b="1" dirty="0" smtClean="0"/>
              <a:t>Universal </a:t>
            </a:r>
            <a:r>
              <a:rPr lang="en-IN" sz="1800" b="1" dirty="0"/>
              <a:t>Service </a:t>
            </a:r>
            <a:r>
              <a:rPr lang="en-IN" sz="1800" b="1" dirty="0" smtClean="0"/>
              <a:t>Obligation </a:t>
            </a:r>
            <a:r>
              <a:rPr lang="en-IN" sz="1800" dirty="0" smtClean="0"/>
              <a:t>i.e. obligation </a:t>
            </a:r>
            <a:r>
              <a:rPr lang="en-IN" sz="1800" dirty="0"/>
              <a:t>to provide access to telegraph services to people in the rural and remote areas at affordable and reasonable prices.</a:t>
            </a:r>
            <a:endParaRPr lang="en-GB" sz="1800" dirty="0"/>
          </a:p>
          <a:p>
            <a:pPr marL="342900" lvl="1" indent="-342900"/>
            <a:r>
              <a:rPr lang="en-IN" sz="1800" dirty="0" smtClean="0"/>
              <a:t>Central </a:t>
            </a:r>
            <a:r>
              <a:rPr lang="en-IN" sz="1800" dirty="0"/>
              <a:t>Government </a:t>
            </a:r>
            <a:r>
              <a:rPr lang="en-IN" sz="1800" dirty="0" smtClean="0"/>
              <a:t>has </a:t>
            </a:r>
            <a:r>
              <a:rPr lang="en-IN" sz="1800" dirty="0"/>
              <a:t>the </a:t>
            </a:r>
            <a:r>
              <a:rPr lang="en-IN" sz="1800" b="1" dirty="0"/>
              <a:t>power to administer</a:t>
            </a:r>
            <a:r>
              <a:rPr lang="en-IN" sz="1800" dirty="0"/>
              <a:t> the Fund in such manner as may be prescribed by rules made under this Act.</a:t>
            </a:r>
            <a:endParaRPr lang="en-GB" sz="1800" dirty="0"/>
          </a:p>
          <a:p>
            <a:pPr marL="342900" lvl="1" indent="-342900"/>
            <a:r>
              <a:rPr lang="en-IN" sz="1800" dirty="0"/>
              <a:t>The Central Government shall be responsible for the coordination and ensuring </a:t>
            </a:r>
            <a:r>
              <a:rPr lang="en-IN" sz="1800" b="1" dirty="0"/>
              <a:t>timely utilisation and release of sums</a:t>
            </a:r>
            <a:r>
              <a:rPr lang="en-IN" sz="1800" dirty="0"/>
              <a:t> in accordance with the criteria as may be prescribed by rules made under this Act.</a:t>
            </a:r>
            <a:endParaRPr lang="en-GB" sz="1800" dirty="0"/>
          </a:p>
          <a:p>
            <a:pPr marL="342900" lvl="1" indent="-342900"/>
            <a:r>
              <a:rPr lang="en-IN" sz="1800" dirty="0"/>
              <a:t>Financial Support from the Fund shall be provided to meet the Net Cost of providing the specified Universal Service Obligation as per the procedure specified by the Administrator from time to time, and the period for which such support shall be provided and the services covered shall be governed by an Agreement entered into with the Universal Service Provider. "Net Cost" means </a:t>
            </a:r>
            <a:r>
              <a:rPr lang="en-IN" sz="1800" b="1" dirty="0"/>
              <a:t>Operating Expenses plus Capital Recovery minus Revenue</a:t>
            </a:r>
            <a:r>
              <a:rPr lang="en-IN" sz="1800" dirty="0"/>
              <a:t>.</a:t>
            </a:r>
            <a:endParaRPr lang="en-GB" sz="1800" dirty="0"/>
          </a:p>
          <a:p>
            <a:r>
              <a:rPr lang="en-US" dirty="0"/>
              <a:t>Administrator, USOF has </a:t>
            </a:r>
            <a:r>
              <a:rPr lang="en-US" b="1" dirty="0"/>
              <a:t>powers, </a:t>
            </a:r>
            <a:r>
              <a:rPr lang="en-US" b="1" i="1" dirty="0"/>
              <a:t>inter alia</a:t>
            </a:r>
            <a:r>
              <a:rPr lang="en-US" b="1" dirty="0"/>
              <a:t>, to settle the (subsidy) claims of the Universal Service Provider</a:t>
            </a:r>
            <a:r>
              <a:rPr lang="en-US" dirty="0"/>
              <a:t> after due verification, and make disbursements accordingly from the Fund and to monitor the performance of the Universal Service Provider</a:t>
            </a:r>
            <a:endParaRPr lang="en-GB" dirty="0"/>
          </a:p>
        </p:txBody>
      </p:sp>
      <p:sp>
        <p:nvSpPr>
          <p:cNvPr id="4" name="Slide Number Placeholder 3"/>
          <p:cNvSpPr>
            <a:spLocks noGrp="1"/>
          </p:cNvSpPr>
          <p:nvPr>
            <p:ph type="sldNum" sz="quarter" idx="12"/>
          </p:nvPr>
        </p:nvSpPr>
        <p:spPr/>
        <p:txBody>
          <a:bodyPr/>
          <a:lstStyle/>
          <a:p>
            <a:fld id="{1490B862-7BC5-46AC-94E3-13EFAADED7A2}" type="slidenum">
              <a:rPr lang="en-GB" smtClean="0"/>
              <a:pPr/>
              <a:t>15</a:t>
            </a:fld>
            <a:endParaRPr lang="en-GB"/>
          </a:p>
        </p:txBody>
      </p:sp>
    </p:spTree>
    <p:extLst>
      <p:ext uri="{BB962C8B-B14F-4D97-AF65-F5344CB8AC3E}">
        <p14:creationId xmlns:p14="http://schemas.microsoft.com/office/powerpoint/2010/main" xmlns="" val="28883889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520858" y="5382225"/>
            <a:ext cx="11204293" cy="1192192"/>
          </a:xfrm>
          <a:prstGeom prst="ellipse">
            <a:avLst/>
          </a:prstGeom>
          <a:noFill/>
          <a:ln w="1905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US" dirty="0" smtClean="0"/>
              <a:t>USOF – Stream of Activities</a:t>
            </a:r>
            <a:endParaRPr lang="en-GB" dirty="0"/>
          </a:p>
        </p:txBody>
      </p:sp>
      <p:sp>
        <p:nvSpPr>
          <p:cNvPr id="3" name="Content Placeholder 2"/>
          <p:cNvSpPr>
            <a:spLocks noGrp="1"/>
          </p:cNvSpPr>
          <p:nvPr>
            <p:ph idx="1"/>
          </p:nvPr>
        </p:nvSpPr>
        <p:spPr>
          <a:xfrm>
            <a:off x="1154953" y="2603500"/>
            <a:ext cx="10442879" cy="3970920"/>
          </a:xfrm>
        </p:spPr>
        <p:txBody>
          <a:bodyPr>
            <a:normAutofit lnSpcReduction="10000"/>
          </a:bodyPr>
          <a:lstStyle/>
          <a:p>
            <a:r>
              <a:rPr lang="en-US" sz="2000" dirty="0"/>
              <a:t>Provision of Public Access Service</a:t>
            </a:r>
            <a:r>
              <a:rPr lang="en-US" sz="2000" dirty="0" smtClean="0"/>
              <a:t>:</a:t>
            </a:r>
          </a:p>
          <a:p>
            <a:r>
              <a:rPr lang="en-US" sz="2000" dirty="0"/>
              <a:t>Provision of Household Telephones in Rural and Remote Areas as may be Determined by the Central Government from Time to </a:t>
            </a:r>
            <a:r>
              <a:rPr lang="en-US" sz="2000" dirty="0" smtClean="0"/>
              <a:t>Time</a:t>
            </a:r>
            <a:endParaRPr lang="en-US" sz="2000" dirty="0"/>
          </a:p>
          <a:p>
            <a:r>
              <a:rPr lang="en-US" sz="2000" dirty="0"/>
              <a:t>Creation of Infrastructure for provision of Mobile Services in Rural and Remote </a:t>
            </a:r>
            <a:r>
              <a:rPr lang="en-US" sz="2000" dirty="0" smtClean="0"/>
              <a:t>Areas</a:t>
            </a:r>
          </a:p>
          <a:p>
            <a:r>
              <a:rPr lang="en-US" sz="2000" dirty="0"/>
              <a:t>Provision of Broadband Connectivity to rural &amp; remote areas in a phased </a:t>
            </a:r>
            <a:r>
              <a:rPr lang="en-US" sz="2000" dirty="0" smtClean="0"/>
              <a:t>manner</a:t>
            </a:r>
          </a:p>
          <a:p>
            <a:r>
              <a:rPr lang="en-US" sz="2000" dirty="0" smtClean="0"/>
              <a:t>Induction </a:t>
            </a:r>
            <a:r>
              <a:rPr lang="en-US" sz="2000" dirty="0"/>
              <a:t>of new technological developments in the telecom sector in Rural and Remote </a:t>
            </a:r>
            <a:r>
              <a:rPr lang="en-US" sz="2000" dirty="0" smtClean="0"/>
              <a:t>Areas</a:t>
            </a:r>
          </a:p>
          <a:p>
            <a:r>
              <a:rPr lang="en-US" sz="2000" dirty="0"/>
              <a:t>Creation of General Infrastructure in Rural and Remote Areas for Development of Telecommunication </a:t>
            </a:r>
            <a:r>
              <a:rPr lang="en-US" sz="2000" dirty="0" smtClean="0"/>
              <a:t>facilities</a:t>
            </a:r>
            <a:endParaRPr lang="en-GB" sz="2000" dirty="0"/>
          </a:p>
        </p:txBody>
      </p:sp>
      <p:sp>
        <p:nvSpPr>
          <p:cNvPr id="4" name="Slide Number Placeholder 3"/>
          <p:cNvSpPr>
            <a:spLocks noGrp="1"/>
          </p:cNvSpPr>
          <p:nvPr>
            <p:ph type="sldNum" sz="quarter" idx="12"/>
          </p:nvPr>
        </p:nvSpPr>
        <p:spPr/>
        <p:txBody>
          <a:bodyPr/>
          <a:lstStyle/>
          <a:p>
            <a:fld id="{1490B862-7BC5-46AC-94E3-13EFAADED7A2}" type="slidenum">
              <a:rPr lang="en-GB" smtClean="0"/>
              <a:pPr/>
              <a:t>16</a:t>
            </a:fld>
            <a:endParaRPr lang="en-GB"/>
          </a:p>
        </p:txBody>
      </p:sp>
    </p:spTree>
    <p:extLst>
      <p:ext uri="{BB962C8B-B14F-4D97-AF65-F5344CB8AC3E}">
        <p14:creationId xmlns:p14="http://schemas.microsoft.com/office/powerpoint/2010/main" xmlns="" val="2973591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841" y="1077843"/>
            <a:ext cx="10776032" cy="706964"/>
          </a:xfrm>
        </p:spPr>
        <p:txBody>
          <a:bodyPr/>
          <a:lstStyle/>
          <a:p>
            <a:r>
              <a:rPr lang="en-US" dirty="0" smtClean="0"/>
              <a:t>Need for a National Broadband Network NOFN</a:t>
            </a:r>
            <a:endParaRPr lang="en-GB" dirty="0"/>
          </a:p>
        </p:txBody>
      </p:sp>
      <p:sp>
        <p:nvSpPr>
          <p:cNvPr id="4" name="Slide Number Placeholder 3"/>
          <p:cNvSpPr>
            <a:spLocks noGrp="1"/>
          </p:cNvSpPr>
          <p:nvPr>
            <p:ph type="sldNum" sz="quarter" idx="12"/>
          </p:nvPr>
        </p:nvSpPr>
        <p:spPr/>
        <p:txBody>
          <a:bodyPr/>
          <a:lstStyle/>
          <a:p>
            <a:fld id="{1490B862-7BC5-46AC-94E3-13EFAADED7A2}" type="slidenum">
              <a:rPr lang="en-GB" smtClean="0"/>
              <a:pPr/>
              <a:t>17</a:t>
            </a:fld>
            <a:endParaRPr lang="en-GB"/>
          </a:p>
        </p:txBody>
      </p:sp>
      <p:cxnSp>
        <p:nvCxnSpPr>
          <p:cNvPr id="6" name="Straight Connector 5"/>
          <p:cNvCxnSpPr/>
          <p:nvPr/>
        </p:nvCxnSpPr>
        <p:spPr>
          <a:xfrm>
            <a:off x="1435249" y="3536094"/>
            <a:ext cx="2118128" cy="2"/>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nvGrpSpPr>
          <p:cNvPr id="7" name="Group 10"/>
          <p:cNvGrpSpPr/>
          <p:nvPr/>
        </p:nvGrpSpPr>
        <p:grpSpPr>
          <a:xfrm>
            <a:off x="3375434" y="1776080"/>
            <a:ext cx="4691107" cy="3600489"/>
            <a:chOff x="1828800" y="940820"/>
            <a:chExt cx="4907245" cy="4621501"/>
          </a:xfrm>
        </p:grpSpPr>
        <p:sp>
          <p:nvSpPr>
            <p:cNvPr id="8" name="Oval 7"/>
            <p:cNvSpPr>
              <a:spLocks noChangeArrowheads="1"/>
            </p:cNvSpPr>
            <p:nvPr/>
          </p:nvSpPr>
          <p:spPr bwMode="auto">
            <a:xfrm rot="5400000">
              <a:off x="4041700" y="2868079"/>
              <a:ext cx="2675666" cy="2712486"/>
            </a:xfrm>
            <a:prstGeom prst="ellipse">
              <a:avLst/>
            </a:prstGeom>
            <a:solidFill>
              <a:schemeClr val="accent2">
                <a:lumMod val="40000"/>
                <a:lumOff val="60000"/>
              </a:schemeClr>
            </a:solidFill>
            <a:ln w="6350">
              <a:noFill/>
              <a:round/>
              <a:headEnd/>
              <a:tailEnd/>
            </a:ln>
            <a:effectLst/>
          </p:spPr>
          <p:txBody>
            <a:bodyPr rot="10800000" vert="eaVert" lIns="45720" rIns="45720" anchor="ctr" anchorCtr="1"/>
            <a:lstStyle/>
            <a:p>
              <a:pPr algn="ctr">
                <a:spcAft>
                  <a:spcPts val="300"/>
                </a:spcAft>
              </a:pPr>
              <a:r>
                <a:rPr lang="en-GB" b="1" dirty="0" smtClean="0">
                  <a:solidFill>
                    <a:schemeClr val="bg2"/>
                  </a:solidFill>
                  <a:latin typeface="Cambria" panose="02040503050406030204" pitchFamily="18" charset="0"/>
                </a:rPr>
                <a:t>Public Internet Access</a:t>
              </a:r>
              <a:endParaRPr lang="en-GB" b="1" dirty="0">
                <a:solidFill>
                  <a:schemeClr val="bg2"/>
                </a:solidFill>
                <a:latin typeface="Cambria" panose="02040503050406030204" pitchFamily="18" charset="0"/>
              </a:endParaRPr>
            </a:p>
          </p:txBody>
        </p:sp>
        <p:sp>
          <p:nvSpPr>
            <p:cNvPr id="9" name="Oval 8"/>
            <p:cNvSpPr>
              <a:spLocks noChangeArrowheads="1"/>
            </p:cNvSpPr>
            <p:nvPr/>
          </p:nvSpPr>
          <p:spPr bwMode="auto">
            <a:xfrm>
              <a:off x="1828800" y="2886655"/>
              <a:ext cx="2712486" cy="2675666"/>
            </a:xfrm>
            <a:prstGeom prst="ellipse">
              <a:avLst/>
            </a:prstGeom>
            <a:solidFill>
              <a:schemeClr val="accent2">
                <a:lumMod val="60000"/>
                <a:lumOff val="40000"/>
              </a:schemeClr>
            </a:solidFill>
            <a:ln w="6350">
              <a:noFill/>
              <a:round/>
              <a:headEnd/>
              <a:tailEnd/>
            </a:ln>
            <a:effectLst/>
          </p:spPr>
          <p:txBody>
            <a:bodyPr lIns="45720" rIns="45720" anchor="ctr" anchorCtr="1"/>
            <a:lstStyle/>
            <a:p>
              <a:pPr algn="ctr">
                <a:spcAft>
                  <a:spcPts val="300"/>
                </a:spcAft>
              </a:pPr>
              <a:r>
                <a:rPr lang="en-GB" b="1" dirty="0" smtClean="0">
                  <a:solidFill>
                    <a:schemeClr val="bg1"/>
                  </a:solidFill>
                  <a:latin typeface="Cambria" panose="02040503050406030204" pitchFamily="18" charset="0"/>
                </a:rPr>
                <a:t>e-education</a:t>
              </a:r>
              <a:endParaRPr lang="en-GB" b="1" dirty="0">
                <a:solidFill>
                  <a:schemeClr val="bg1"/>
                </a:solidFill>
                <a:latin typeface="Cambria" panose="02040503050406030204" pitchFamily="18" charset="0"/>
              </a:endParaRPr>
            </a:p>
          </p:txBody>
        </p:sp>
        <p:sp>
          <p:nvSpPr>
            <p:cNvPr id="10" name="Oval 6"/>
            <p:cNvSpPr>
              <a:spLocks noChangeArrowheads="1"/>
            </p:cNvSpPr>
            <p:nvPr/>
          </p:nvSpPr>
          <p:spPr bwMode="auto">
            <a:xfrm rot="5400000">
              <a:off x="1847210" y="922410"/>
              <a:ext cx="2675666" cy="2712486"/>
            </a:xfrm>
            <a:prstGeom prst="ellipse">
              <a:avLst/>
            </a:prstGeom>
            <a:solidFill>
              <a:schemeClr val="accent1"/>
            </a:solidFill>
            <a:ln w="6350">
              <a:noFill/>
              <a:round/>
              <a:headEnd/>
              <a:tailEnd/>
            </a:ln>
            <a:effectLst/>
          </p:spPr>
          <p:txBody>
            <a:bodyPr rot="10800000" vert="eaVert" lIns="45720" rIns="45720" anchor="ctr" anchorCtr="1"/>
            <a:lstStyle/>
            <a:p>
              <a:pPr algn="ctr">
                <a:spcAft>
                  <a:spcPts val="300"/>
                </a:spcAft>
              </a:pPr>
              <a:r>
                <a:rPr lang="en-GB" b="1" dirty="0" smtClean="0">
                  <a:solidFill>
                    <a:schemeClr val="bg2"/>
                  </a:solidFill>
                  <a:latin typeface="Cambria" panose="02040503050406030204" pitchFamily="18" charset="0"/>
                </a:rPr>
                <a:t>e-governance</a:t>
              </a:r>
              <a:endParaRPr lang="en-GB" b="1" dirty="0">
                <a:solidFill>
                  <a:schemeClr val="bg2"/>
                </a:solidFill>
                <a:latin typeface="Cambria" panose="02040503050406030204" pitchFamily="18" charset="0"/>
              </a:endParaRPr>
            </a:p>
          </p:txBody>
        </p:sp>
        <p:sp>
          <p:nvSpPr>
            <p:cNvPr id="11" name="Oval 8"/>
            <p:cNvSpPr>
              <a:spLocks noChangeArrowheads="1"/>
            </p:cNvSpPr>
            <p:nvPr/>
          </p:nvSpPr>
          <p:spPr bwMode="auto">
            <a:xfrm>
              <a:off x="4017577" y="940820"/>
              <a:ext cx="2718468" cy="2307424"/>
            </a:xfrm>
            <a:custGeom>
              <a:avLst/>
              <a:gdLst>
                <a:gd name="connsiteX0" fmla="*/ 0 w 2160000"/>
                <a:gd name="connsiteY0" fmla="*/ 1080000 h 2160000"/>
                <a:gd name="connsiteX1" fmla="*/ 316326 w 2160000"/>
                <a:gd name="connsiteY1" fmla="*/ 316325 h 2160000"/>
                <a:gd name="connsiteX2" fmla="*/ 1080002 w 2160000"/>
                <a:gd name="connsiteY2" fmla="*/ 1 h 2160000"/>
                <a:gd name="connsiteX3" fmla="*/ 1843677 w 2160000"/>
                <a:gd name="connsiteY3" fmla="*/ 316327 h 2160000"/>
                <a:gd name="connsiteX4" fmla="*/ 2160001 w 2160000"/>
                <a:gd name="connsiteY4" fmla="*/ 1080003 h 2160000"/>
                <a:gd name="connsiteX5" fmla="*/ 1843676 w 2160000"/>
                <a:gd name="connsiteY5" fmla="*/ 1843679 h 2160000"/>
                <a:gd name="connsiteX6" fmla="*/ 1080000 w 2160000"/>
                <a:gd name="connsiteY6" fmla="*/ 2160003 h 2160000"/>
                <a:gd name="connsiteX7" fmla="*/ 316325 w 2160000"/>
                <a:gd name="connsiteY7" fmla="*/ 1843678 h 2160000"/>
                <a:gd name="connsiteX8" fmla="*/ 1 w 2160000"/>
                <a:gd name="connsiteY8" fmla="*/ 1080002 h 2160000"/>
                <a:gd name="connsiteX9" fmla="*/ 0 w 2160000"/>
                <a:gd name="connsiteY9" fmla="*/ 1080000 h 2160000"/>
                <a:gd name="connsiteX0" fmla="*/ 0 w 2160001"/>
                <a:gd name="connsiteY0" fmla="*/ 1079999 h 1925482"/>
                <a:gd name="connsiteX1" fmla="*/ 316326 w 2160001"/>
                <a:gd name="connsiteY1" fmla="*/ 316324 h 1925482"/>
                <a:gd name="connsiteX2" fmla="*/ 1080002 w 2160001"/>
                <a:gd name="connsiteY2" fmla="*/ 0 h 1925482"/>
                <a:gd name="connsiteX3" fmla="*/ 1843677 w 2160001"/>
                <a:gd name="connsiteY3" fmla="*/ 316326 h 1925482"/>
                <a:gd name="connsiteX4" fmla="*/ 2160001 w 2160001"/>
                <a:gd name="connsiteY4" fmla="*/ 1080002 h 1925482"/>
                <a:gd name="connsiteX5" fmla="*/ 1843676 w 2160001"/>
                <a:gd name="connsiteY5" fmla="*/ 1843678 h 1925482"/>
                <a:gd name="connsiteX6" fmla="*/ 1115290 w 2160001"/>
                <a:gd name="connsiteY6" fmla="*/ 1570824 h 1925482"/>
                <a:gd name="connsiteX7" fmla="*/ 316325 w 2160001"/>
                <a:gd name="connsiteY7" fmla="*/ 1843677 h 1925482"/>
                <a:gd name="connsiteX8" fmla="*/ 1 w 2160001"/>
                <a:gd name="connsiteY8" fmla="*/ 1080001 h 1925482"/>
                <a:gd name="connsiteX9" fmla="*/ 0 w 2160001"/>
                <a:gd name="connsiteY9" fmla="*/ 1079999 h 1925482"/>
                <a:gd name="connsiteX0" fmla="*/ 0 w 2160001"/>
                <a:gd name="connsiteY0" fmla="*/ 1079999 h 1916869"/>
                <a:gd name="connsiteX1" fmla="*/ 316326 w 2160001"/>
                <a:gd name="connsiteY1" fmla="*/ 316324 h 1916869"/>
                <a:gd name="connsiteX2" fmla="*/ 1080002 w 2160001"/>
                <a:gd name="connsiteY2" fmla="*/ 0 h 1916869"/>
                <a:gd name="connsiteX3" fmla="*/ 1843677 w 2160001"/>
                <a:gd name="connsiteY3" fmla="*/ 316326 h 1916869"/>
                <a:gd name="connsiteX4" fmla="*/ 2160001 w 2160001"/>
                <a:gd name="connsiteY4" fmla="*/ 1080002 h 1916869"/>
                <a:gd name="connsiteX5" fmla="*/ 1843676 w 2160001"/>
                <a:gd name="connsiteY5" fmla="*/ 1843678 h 1916869"/>
                <a:gd name="connsiteX6" fmla="*/ 1115290 w 2160001"/>
                <a:gd name="connsiteY6" fmla="*/ 1519151 h 1916869"/>
                <a:gd name="connsiteX7" fmla="*/ 316325 w 2160001"/>
                <a:gd name="connsiteY7" fmla="*/ 1843677 h 1916869"/>
                <a:gd name="connsiteX8" fmla="*/ 1 w 2160001"/>
                <a:gd name="connsiteY8" fmla="*/ 1080001 h 1916869"/>
                <a:gd name="connsiteX9" fmla="*/ 0 w 2160001"/>
                <a:gd name="connsiteY9" fmla="*/ 1079999 h 1916869"/>
                <a:gd name="connsiteX0" fmla="*/ 0 w 2160001"/>
                <a:gd name="connsiteY0" fmla="*/ 1079999 h 1925459"/>
                <a:gd name="connsiteX1" fmla="*/ 316326 w 2160001"/>
                <a:gd name="connsiteY1" fmla="*/ 316324 h 1925459"/>
                <a:gd name="connsiteX2" fmla="*/ 1080002 w 2160001"/>
                <a:gd name="connsiteY2" fmla="*/ 0 h 1925459"/>
                <a:gd name="connsiteX3" fmla="*/ 1843677 w 2160001"/>
                <a:gd name="connsiteY3" fmla="*/ 316326 h 1925459"/>
                <a:gd name="connsiteX4" fmla="*/ 2160001 w 2160001"/>
                <a:gd name="connsiteY4" fmla="*/ 1080002 h 1925459"/>
                <a:gd name="connsiteX5" fmla="*/ 1843676 w 2160001"/>
                <a:gd name="connsiteY5" fmla="*/ 1843678 h 1925459"/>
                <a:gd name="connsiteX6" fmla="*/ 1115290 w 2160001"/>
                <a:gd name="connsiteY6" fmla="*/ 1570690 h 1925459"/>
                <a:gd name="connsiteX7" fmla="*/ 316325 w 2160001"/>
                <a:gd name="connsiteY7" fmla="*/ 1843677 h 1925459"/>
                <a:gd name="connsiteX8" fmla="*/ 1 w 2160001"/>
                <a:gd name="connsiteY8" fmla="*/ 1080001 h 1925459"/>
                <a:gd name="connsiteX9" fmla="*/ 0 w 2160001"/>
                <a:gd name="connsiteY9" fmla="*/ 1079999 h 1925459"/>
                <a:gd name="connsiteX0" fmla="*/ 0 w 2160001"/>
                <a:gd name="connsiteY0" fmla="*/ 1079999 h 1925459"/>
                <a:gd name="connsiteX1" fmla="*/ 316326 w 2160001"/>
                <a:gd name="connsiteY1" fmla="*/ 316324 h 1925459"/>
                <a:gd name="connsiteX2" fmla="*/ 1080002 w 2160001"/>
                <a:gd name="connsiteY2" fmla="*/ 0 h 1925459"/>
                <a:gd name="connsiteX3" fmla="*/ 1843677 w 2160001"/>
                <a:gd name="connsiteY3" fmla="*/ 316326 h 1925459"/>
                <a:gd name="connsiteX4" fmla="*/ 2160001 w 2160001"/>
                <a:gd name="connsiteY4" fmla="*/ 1080002 h 1925459"/>
                <a:gd name="connsiteX5" fmla="*/ 1843676 w 2160001"/>
                <a:gd name="connsiteY5" fmla="*/ 1843678 h 1925459"/>
                <a:gd name="connsiteX6" fmla="*/ 1115290 w 2160001"/>
                <a:gd name="connsiteY6" fmla="*/ 1570690 h 1925459"/>
                <a:gd name="connsiteX7" fmla="*/ 316325 w 2160001"/>
                <a:gd name="connsiteY7" fmla="*/ 1843677 h 1925459"/>
                <a:gd name="connsiteX8" fmla="*/ 1 w 2160001"/>
                <a:gd name="connsiteY8" fmla="*/ 1080001 h 1925459"/>
                <a:gd name="connsiteX9" fmla="*/ 0 w 2160001"/>
                <a:gd name="connsiteY9" fmla="*/ 1079999 h 1925459"/>
                <a:gd name="connsiteX0" fmla="*/ 0 w 2160001"/>
                <a:gd name="connsiteY0" fmla="*/ 1079999 h 1925459"/>
                <a:gd name="connsiteX1" fmla="*/ 316326 w 2160001"/>
                <a:gd name="connsiteY1" fmla="*/ 316324 h 1925459"/>
                <a:gd name="connsiteX2" fmla="*/ 1080002 w 2160001"/>
                <a:gd name="connsiteY2" fmla="*/ 0 h 1925459"/>
                <a:gd name="connsiteX3" fmla="*/ 1843677 w 2160001"/>
                <a:gd name="connsiteY3" fmla="*/ 316326 h 1925459"/>
                <a:gd name="connsiteX4" fmla="*/ 2160001 w 2160001"/>
                <a:gd name="connsiteY4" fmla="*/ 1080002 h 1925459"/>
                <a:gd name="connsiteX5" fmla="*/ 1843676 w 2160001"/>
                <a:gd name="connsiteY5" fmla="*/ 1843678 h 1925459"/>
                <a:gd name="connsiteX6" fmla="*/ 1115290 w 2160001"/>
                <a:gd name="connsiteY6" fmla="*/ 1570690 h 1925459"/>
                <a:gd name="connsiteX7" fmla="*/ 316325 w 2160001"/>
                <a:gd name="connsiteY7" fmla="*/ 1843677 h 1925459"/>
                <a:gd name="connsiteX8" fmla="*/ 1 w 2160001"/>
                <a:gd name="connsiteY8" fmla="*/ 1080001 h 1925459"/>
                <a:gd name="connsiteX9" fmla="*/ 0 w 2160001"/>
                <a:gd name="connsiteY9" fmla="*/ 1079999 h 1925459"/>
                <a:gd name="connsiteX0" fmla="*/ 0 w 2160001"/>
                <a:gd name="connsiteY0" fmla="*/ 1079999 h 1925459"/>
                <a:gd name="connsiteX1" fmla="*/ 316326 w 2160001"/>
                <a:gd name="connsiteY1" fmla="*/ 316324 h 1925459"/>
                <a:gd name="connsiteX2" fmla="*/ 1080002 w 2160001"/>
                <a:gd name="connsiteY2" fmla="*/ 0 h 1925459"/>
                <a:gd name="connsiteX3" fmla="*/ 1843677 w 2160001"/>
                <a:gd name="connsiteY3" fmla="*/ 316326 h 1925459"/>
                <a:gd name="connsiteX4" fmla="*/ 2160001 w 2160001"/>
                <a:gd name="connsiteY4" fmla="*/ 1080002 h 1925459"/>
                <a:gd name="connsiteX5" fmla="*/ 1843676 w 2160001"/>
                <a:gd name="connsiteY5" fmla="*/ 1843678 h 1925459"/>
                <a:gd name="connsiteX6" fmla="*/ 1115290 w 2160001"/>
                <a:gd name="connsiteY6" fmla="*/ 1570690 h 1925459"/>
                <a:gd name="connsiteX7" fmla="*/ 344900 w 2160001"/>
                <a:gd name="connsiteY7" fmla="*/ 1862727 h 1925459"/>
                <a:gd name="connsiteX8" fmla="*/ 1 w 2160001"/>
                <a:gd name="connsiteY8" fmla="*/ 1080001 h 1925459"/>
                <a:gd name="connsiteX9" fmla="*/ 0 w 2160001"/>
                <a:gd name="connsiteY9" fmla="*/ 1079999 h 1925459"/>
                <a:gd name="connsiteX0" fmla="*/ 0 w 2160001"/>
                <a:gd name="connsiteY0" fmla="*/ 1079999 h 1925459"/>
                <a:gd name="connsiteX1" fmla="*/ 316326 w 2160001"/>
                <a:gd name="connsiteY1" fmla="*/ 316324 h 1925459"/>
                <a:gd name="connsiteX2" fmla="*/ 1080002 w 2160001"/>
                <a:gd name="connsiteY2" fmla="*/ 0 h 1925459"/>
                <a:gd name="connsiteX3" fmla="*/ 1843677 w 2160001"/>
                <a:gd name="connsiteY3" fmla="*/ 316326 h 1925459"/>
                <a:gd name="connsiteX4" fmla="*/ 2160001 w 2160001"/>
                <a:gd name="connsiteY4" fmla="*/ 1080002 h 1925459"/>
                <a:gd name="connsiteX5" fmla="*/ 1843676 w 2160001"/>
                <a:gd name="connsiteY5" fmla="*/ 1843678 h 1925459"/>
                <a:gd name="connsiteX6" fmla="*/ 1115290 w 2160001"/>
                <a:gd name="connsiteY6" fmla="*/ 1570690 h 1925459"/>
                <a:gd name="connsiteX7" fmla="*/ 344900 w 2160001"/>
                <a:gd name="connsiteY7" fmla="*/ 1862727 h 1925459"/>
                <a:gd name="connsiteX8" fmla="*/ 1 w 2160001"/>
                <a:gd name="connsiteY8" fmla="*/ 1080001 h 1925459"/>
                <a:gd name="connsiteX9" fmla="*/ 0 w 2160001"/>
                <a:gd name="connsiteY9" fmla="*/ 1079999 h 1925459"/>
                <a:gd name="connsiteX0" fmla="*/ 0 w 2160001"/>
                <a:gd name="connsiteY0" fmla="*/ 1079999 h 1925459"/>
                <a:gd name="connsiteX1" fmla="*/ 316326 w 2160001"/>
                <a:gd name="connsiteY1" fmla="*/ 316324 h 1925459"/>
                <a:gd name="connsiteX2" fmla="*/ 1080002 w 2160001"/>
                <a:gd name="connsiteY2" fmla="*/ 0 h 1925459"/>
                <a:gd name="connsiteX3" fmla="*/ 1843677 w 2160001"/>
                <a:gd name="connsiteY3" fmla="*/ 316326 h 1925459"/>
                <a:gd name="connsiteX4" fmla="*/ 2160001 w 2160001"/>
                <a:gd name="connsiteY4" fmla="*/ 1080002 h 1925459"/>
                <a:gd name="connsiteX5" fmla="*/ 1843676 w 2160001"/>
                <a:gd name="connsiteY5" fmla="*/ 1843678 h 1925459"/>
                <a:gd name="connsiteX6" fmla="*/ 1115290 w 2160001"/>
                <a:gd name="connsiteY6" fmla="*/ 1570690 h 1925459"/>
                <a:gd name="connsiteX7" fmla="*/ 344900 w 2160001"/>
                <a:gd name="connsiteY7" fmla="*/ 1862727 h 1925459"/>
                <a:gd name="connsiteX8" fmla="*/ 1 w 2160001"/>
                <a:gd name="connsiteY8" fmla="*/ 1080001 h 1925459"/>
                <a:gd name="connsiteX9" fmla="*/ 0 w 2160001"/>
                <a:gd name="connsiteY9" fmla="*/ 1079999 h 1925459"/>
                <a:gd name="connsiteX0" fmla="*/ 0 w 2160001"/>
                <a:gd name="connsiteY0" fmla="*/ 1079999 h 1925459"/>
                <a:gd name="connsiteX1" fmla="*/ 316326 w 2160001"/>
                <a:gd name="connsiteY1" fmla="*/ 316324 h 1925459"/>
                <a:gd name="connsiteX2" fmla="*/ 1080002 w 2160001"/>
                <a:gd name="connsiteY2" fmla="*/ 0 h 1925459"/>
                <a:gd name="connsiteX3" fmla="*/ 1843677 w 2160001"/>
                <a:gd name="connsiteY3" fmla="*/ 316326 h 1925459"/>
                <a:gd name="connsiteX4" fmla="*/ 2160001 w 2160001"/>
                <a:gd name="connsiteY4" fmla="*/ 1080002 h 1925459"/>
                <a:gd name="connsiteX5" fmla="*/ 1843676 w 2160001"/>
                <a:gd name="connsiteY5" fmla="*/ 1843678 h 1925459"/>
                <a:gd name="connsiteX6" fmla="*/ 1115290 w 2160001"/>
                <a:gd name="connsiteY6" fmla="*/ 1570690 h 1925459"/>
                <a:gd name="connsiteX7" fmla="*/ 344900 w 2160001"/>
                <a:gd name="connsiteY7" fmla="*/ 1862727 h 1925459"/>
                <a:gd name="connsiteX8" fmla="*/ 1 w 2160001"/>
                <a:gd name="connsiteY8" fmla="*/ 1080001 h 1925459"/>
                <a:gd name="connsiteX9" fmla="*/ 0 w 2160001"/>
                <a:gd name="connsiteY9" fmla="*/ 1079999 h 1925459"/>
                <a:gd name="connsiteX0" fmla="*/ 0 w 2160001"/>
                <a:gd name="connsiteY0" fmla="*/ 1079999 h 1925459"/>
                <a:gd name="connsiteX1" fmla="*/ 316326 w 2160001"/>
                <a:gd name="connsiteY1" fmla="*/ 316324 h 1925459"/>
                <a:gd name="connsiteX2" fmla="*/ 1080002 w 2160001"/>
                <a:gd name="connsiteY2" fmla="*/ 0 h 1925459"/>
                <a:gd name="connsiteX3" fmla="*/ 1843677 w 2160001"/>
                <a:gd name="connsiteY3" fmla="*/ 316326 h 1925459"/>
                <a:gd name="connsiteX4" fmla="*/ 2160001 w 2160001"/>
                <a:gd name="connsiteY4" fmla="*/ 1080002 h 1925459"/>
                <a:gd name="connsiteX5" fmla="*/ 1843676 w 2160001"/>
                <a:gd name="connsiteY5" fmla="*/ 1843678 h 1925459"/>
                <a:gd name="connsiteX6" fmla="*/ 1115290 w 2160001"/>
                <a:gd name="connsiteY6" fmla="*/ 1570690 h 1925459"/>
                <a:gd name="connsiteX7" fmla="*/ 344900 w 2160001"/>
                <a:gd name="connsiteY7" fmla="*/ 1862727 h 1925459"/>
                <a:gd name="connsiteX8" fmla="*/ 1 w 2160001"/>
                <a:gd name="connsiteY8" fmla="*/ 1080001 h 1925459"/>
                <a:gd name="connsiteX9" fmla="*/ 0 w 2160001"/>
                <a:gd name="connsiteY9" fmla="*/ 1079999 h 1925459"/>
                <a:gd name="connsiteX0" fmla="*/ 0 w 2160001"/>
                <a:gd name="connsiteY0" fmla="*/ 1079999 h 1925459"/>
                <a:gd name="connsiteX1" fmla="*/ 316326 w 2160001"/>
                <a:gd name="connsiteY1" fmla="*/ 316324 h 1925459"/>
                <a:gd name="connsiteX2" fmla="*/ 1080002 w 2160001"/>
                <a:gd name="connsiteY2" fmla="*/ 0 h 1925459"/>
                <a:gd name="connsiteX3" fmla="*/ 1843677 w 2160001"/>
                <a:gd name="connsiteY3" fmla="*/ 316326 h 1925459"/>
                <a:gd name="connsiteX4" fmla="*/ 2160001 w 2160001"/>
                <a:gd name="connsiteY4" fmla="*/ 1080002 h 1925459"/>
                <a:gd name="connsiteX5" fmla="*/ 1843676 w 2160001"/>
                <a:gd name="connsiteY5" fmla="*/ 1843678 h 1925459"/>
                <a:gd name="connsiteX6" fmla="*/ 1115290 w 2160001"/>
                <a:gd name="connsiteY6" fmla="*/ 1570690 h 1925459"/>
                <a:gd name="connsiteX7" fmla="*/ 344900 w 2160001"/>
                <a:gd name="connsiteY7" fmla="*/ 1862727 h 1925459"/>
                <a:gd name="connsiteX8" fmla="*/ 1 w 2160001"/>
                <a:gd name="connsiteY8" fmla="*/ 1080001 h 1925459"/>
                <a:gd name="connsiteX9" fmla="*/ 0 w 2160001"/>
                <a:gd name="connsiteY9" fmla="*/ 1079999 h 1925459"/>
                <a:gd name="connsiteX0" fmla="*/ 0 w 2160001"/>
                <a:gd name="connsiteY0" fmla="*/ 1079999 h 1925459"/>
                <a:gd name="connsiteX1" fmla="*/ 316326 w 2160001"/>
                <a:gd name="connsiteY1" fmla="*/ 316324 h 1925459"/>
                <a:gd name="connsiteX2" fmla="*/ 1080002 w 2160001"/>
                <a:gd name="connsiteY2" fmla="*/ 0 h 1925459"/>
                <a:gd name="connsiteX3" fmla="*/ 1843677 w 2160001"/>
                <a:gd name="connsiteY3" fmla="*/ 316326 h 1925459"/>
                <a:gd name="connsiteX4" fmla="*/ 2160001 w 2160001"/>
                <a:gd name="connsiteY4" fmla="*/ 1080002 h 1925459"/>
                <a:gd name="connsiteX5" fmla="*/ 1843676 w 2160001"/>
                <a:gd name="connsiteY5" fmla="*/ 1843678 h 1925459"/>
                <a:gd name="connsiteX6" fmla="*/ 1115290 w 2160001"/>
                <a:gd name="connsiteY6" fmla="*/ 1570690 h 1925459"/>
                <a:gd name="connsiteX7" fmla="*/ 344900 w 2160001"/>
                <a:gd name="connsiteY7" fmla="*/ 1862727 h 1925459"/>
                <a:gd name="connsiteX8" fmla="*/ 1 w 2160001"/>
                <a:gd name="connsiteY8" fmla="*/ 1080001 h 1925459"/>
                <a:gd name="connsiteX9" fmla="*/ 0 w 2160001"/>
                <a:gd name="connsiteY9" fmla="*/ 1079999 h 1925459"/>
                <a:gd name="connsiteX0" fmla="*/ 0 w 2164764"/>
                <a:gd name="connsiteY0" fmla="*/ 1079999 h 1937365"/>
                <a:gd name="connsiteX1" fmla="*/ 316326 w 2164764"/>
                <a:gd name="connsiteY1" fmla="*/ 316324 h 1937365"/>
                <a:gd name="connsiteX2" fmla="*/ 1080002 w 2164764"/>
                <a:gd name="connsiteY2" fmla="*/ 0 h 1937365"/>
                <a:gd name="connsiteX3" fmla="*/ 1843677 w 2164764"/>
                <a:gd name="connsiteY3" fmla="*/ 316326 h 1937365"/>
                <a:gd name="connsiteX4" fmla="*/ 2160001 w 2164764"/>
                <a:gd name="connsiteY4" fmla="*/ 1080002 h 1937365"/>
                <a:gd name="connsiteX5" fmla="*/ 1815101 w 2164764"/>
                <a:gd name="connsiteY5" fmla="*/ 1855584 h 1937365"/>
                <a:gd name="connsiteX6" fmla="*/ 1115290 w 2164764"/>
                <a:gd name="connsiteY6" fmla="*/ 1570690 h 1937365"/>
                <a:gd name="connsiteX7" fmla="*/ 344900 w 2164764"/>
                <a:gd name="connsiteY7" fmla="*/ 1862727 h 1937365"/>
                <a:gd name="connsiteX8" fmla="*/ 1 w 2164764"/>
                <a:gd name="connsiteY8" fmla="*/ 1080001 h 1937365"/>
                <a:gd name="connsiteX9" fmla="*/ 0 w 2164764"/>
                <a:gd name="connsiteY9" fmla="*/ 1079999 h 1937365"/>
                <a:gd name="connsiteX0" fmla="*/ 0 w 2164764"/>
                <a:gd name="connsiteY0" fmla="*/ 1079999 h 1937365"/>
                <a:gd name="connsiteX1" fmla="*/ 316326 w 2164764"/>
                <a:gd name="connsiteY1" fmla="*/ 316324 h 1937365"/>
                <a:gd name="connsiteX2" fmla="*/ 1080002 w 2164764"/>
                <a:gd name="connsiteY2" fmla="*/ 0 h 1937365"/>
                <a:gd name="connsiteX3" fmla="*/ 1843677 w 2164764"/>
                <a:gd name="connsiteY3" fmla="*/ 316326 h 1937365"/>
                <a:gd name="connsiteX4" fmla="*/ 2160001 w 2164764"/>
                <a:gd name="connsiteY4" fmla="*/ 1080002 h 1937365"/>
                <a:gd name="connsiteX5" fmla="*/ 1815101 w 2164764"/>
                <a:gd name="connsiteY5" fmla="*/ 1855584 h 1937365"/>
                <a:gd name="connsiteX6" fmla="*/ 1115290 w 2164764"/>
                <a:gd name="connsiteY6" fmla="*/ 1570690 h 1937365"/>
                <a:gd name="connsiteX7" fmla="*/ 344900 w 2164764"/>
                <a:gd name="connsiteY7" fmla="*/ 1862727 h 1937365"/>
                <a:gd name="connsiteX8" fmla="*/ 1 w 2164764"/>
                <a:gd name="connsiteY8" fmla="*/ 1080001 h 1937365"/>
                <a:gd name="connsiteX9" fmla="*/ 0 w 2164764"/>
                <a:gd name="connsiteY9" fmla="*/ 1079999 h 1937365"/>
                <a:gd name="connsiteX0" fmla="*/ 0 w 2164764"/>
                <a:gd name="connsiteY0" fmla="*/ 1079999 h 1862727"/>
                <a:gd name="connsiteX1" fmla="*/ 316326 w 2164764"/>
                <a:gd name="connsiteY1" fmla="*/ 316324 h 1862727"/>
                <a:gd name="connsiteX2" fmla="*/ 1080002 w 2164764"/>
                <a:gd name="connsiteY2" fmla="*/ 0 h 1862727"/>
                <a:gd name="connsiteX3" fmla="*/ 1843677 w 2164764"/>
                <a:gd name="connsiteY3" fmla="*/ 316326 h 1862727"/>
                <a:gd name="connsiteX4" fmla="*/ 2160001 w 2164764"/>
                <a:gd name="connsiteY4" fmla="*/ 1080002 h 1862727"/>
                <a:gd name="connsiteX5" fmla="*/ 1815101 w 2164764"/>
                <a:gd name="connsiteY5" fmla="*/ 1855584 h 1862727"/>
                <a:gd name="connsiteX6" fmla="*/ 1115290 w 2164764"/>
                <a:gd name="connsiteY6" fmla="*/ 1570690 h 1862727"/>
                <a:gd name="connsiteX7" fmla="*/ 344900 w 2164764"/>
                <a:gd name="connsiteY7" fmla="*/ 1862727 h 1862727"/>
                <a:gd name="connsiteX8" fmla="*/ 1 w 2164764"/>
                <a:gd name="connsiteY8" fmla="*/ 1080001 h 1862727"/>
                <a:gd name="connsiteX9" fmla="*/ 0 w 2164764"/>
                <a:gd name="connsiteY9" fmla="*/ 1079999 h 1862727"/>
                <a:gd name="connsiteX0" fmla="*/ 0 w 2164764"/>
                <a:gd name="connsiteY0" fmla="*/ 1079999 h 1862727"/>
                <a:gd name="connsiteX1" fmla="*/ 316326 w 2164764"/>
                <a:gd name="connsiteY1" fmla="*/ 316324 h 1862727"/>
                <a:gd name="connsiteX2" fmla="*/ 1080002 w 2164764"/>
                <a:gd name="connsiteY2" fmla="*/ 0 h 1862727"/>
                <a:gd name="connsiteX3" fmla="*/ 1843677 w 2164764"/>
                <a:gd name="connsiteY3" fmla="*/ 316326 h 1862727"/>
                <a:gd name="connsiteX4" fmla="*/ 2160001 w 2164764"/>
                <a:gd name="connsiteY4" fmla="*/ 1080002 h 1862727"/>
                <a:gd name="connsiteX5" fmla="*/ 1815101 w 2164764"/>
                <a:gd name="connsiteY5" fmla="*/ 1855584 h 1862727"/>
                <a:gd name="connsiteX6" fmla="*/ 1115290 w 2164764"/>
                <a:gd name="connsiteY6" fmla="*/ 1570690 h 1862727"/>
                <a:gd name="connsiteX7" fmla="*/ 344900 w 2164764"/>
                <a:gd name="connsiteY7" fmla="*/ 1862727 h 1862727"/>
                <a:gd name="connsiteX8" fmla="*/ 1 w 2164764"/>
                <a:gd name="connsiteY8" fmla="*/ 1080001 h 1862727"/>
                <a:gd name="connsiteX9" fmla="*/ 0 w 2164764"/>
                <a:gd name="connsiteY9" fmla="*/ 1079999 h 1862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64764" h="1862727">
                  <a:moveTo>
                    <a:pt x="0" y="1079999"/>
                  </a:moveTo>
                  <a:cubicBezTo>
                    <a:pt x="0" y="793565"/>
                    <a:pt x="113786" y="518863"/>
                    <a:pt x="316326" y="316324"/>
                  </a:cubicBezTo>
                  <a:cubicBezTo>
                    <a:pt x="518866" y="113785"/>
                    <a:pt x="793568" y="0"/>
                    <a:pt x="1080002" y="0"/>
                  </a:cubicBezTo>
                  <a:cubicBezTo>
                    <a:pt x="1366436" y="0"/>
                    <a:pt x="1641138" y="113786"/>
                    <a:pt x="1843677" y="316326"/>
                  </a:cubicBezTo>
                  <a:cubicBezTo>
                    <a:pt x="2046216" y="518866"/>
                    <a:pt x="2164764" y="823459"/>
                    <a:pt x="2160001" y="1080002"/>
                  </a:cubicBezTo>
                  <a:cubicBezTo>
                    <a:pt x="2155238" y="1336545"/>
                    <a:pt x="1989219" y="1752371"/>
                    <a:pt x="1815101" y="1855584"/>
                  </a:cubicBezTo>
                  <a:cubicBezTo>
                    <a:pt x="1655270" y="1725434"/>
                    <a:pt x="1360323" y="1569500"/>
                    <a:pt x="1115290" y="1570690"/>
                  </a:cubicBezTo>
                  <a:cubicBezTo>
                    <a:pt x="870257" y="1571880"/>
                    <a:pt x="595077" y="1634119"/>
                    <a:pt x="344900" y="1862727"/>
                  </a:cubicBezTo>
                  <a:cubicBezTo>
                    <a:pt x="180450" y="1752371"/>
                    <a:pt x="1" y="1366435"/>
                    <a:pt x="1" y="1080001"/>
                  </a:cubicBezTo>
                  <a:cubicBezTo>
                    <a:pt x="1" y="1080000"/>
                    <a:pt x="0" y="1080000"/>
                    <a:pt x="0" y="1079999"/>
                  </a:cubicBezTo>
                  <a:close/>
                </a:path>
              </a:pathLst>
            </a:custGeom>
            <a:solidFill>
              <a:schemeClr val="accent2"/>
            </a:solidFill>
            <a:ln w="6350">
              <a:noFill/>
              <a:round/>
              <a:headEnd/>
              <a:tailEnd/>
            </a:ln>
            <a:effectLst/>
          </p:spPr>
          <p:txBody>
            <a:bodyPr lIns="45720" rIns="45720" anchor="ctr" anchorCtr="1"/>
            <a:lstStyle/>
            <a:p>
              <a:pPr algn="ctr">
                <a:spcAft>
                  <a:spcPts val="300"/>
                </a:spcAft>
              </a:pPr>
              <a:r>
                <a:rPr lang="en-GB" b="1" dirty="0" smtClean="0">
                  <a:solidFill>
                    <a:schemeClr val="bg1"/>
                  </a:solidFill>
                  <a:latin typeface="Cambria" panose="02040503050406030204" pitchFamily="18" charset="0"/>
                </a:rPr>
                <a:t>e-healthcare</a:t>
              </a:r>
              <a:endParaRPr lang="en-GB" b="1" dirty="0">
                <a:solidFill>
                  <a:schemeClr val="bg1"/>
                </a:solidFill>
                <a:latin typeface="Cambria" panose="02040503050406030204" pitchFamily="18" charset="0"/>
              </a:endParaRPr>
            </a:p>
          </p:txBody>
        </p:sp>
      </p:grpSp>
      <p:sp>
        <p:nvSpPr>
          <p:cNvPr id="12" name="TextBox 11"/>
          <p:cNvSpPr txBox="1"/>
          <p:nvPr/>
        </p:nvSpPr>
        <p:spPr>
          <a:xfrm>
            <a:off x="751628" y="2178488"/>
            <a:ext cx="2884622" cy="1077218"/>
          </a:xfrm>
          <a:prstGeom prst="rect">
            <a:avLst/>
          </a:prstGeom>
          <a:noFill/>
        </p:spPr>
        <p:txBody>
          <a:bodyPr wrap="square" rtlCol="0">
            <a:spAutoFit/>
          </a:bodyPr>
          <a:lstStyle/>
          <a:p>
            <a:pPr marL="114300" indent="-114300">
              <a:buFont typeface="Arial" panose="020B0604020202020204" pitchFamily="34" charset="0"/>
              <a:buChar char="•"/>
            </a:pPr>
            <a:r>
              <a:rPr lang="en-GB" sz="1600" dirty="0" smtClean="0">
                <a:latin typeface="Cambria" panose="02040503050406030204" pitchFamily="18" charset="0"/>
              </a:rPr>
              <a:t>Land Records</a:t>
            </a:r>
          </a:p>
          <a:p>
            <a:pPr marL="114300" indent="-114300">
              <a:buFont typeface="Arial" panose="020B0604020202020204" pitchFamily="34" charset="0"/>
              <a:buChar char="•"/>
            </a:pPr>
            <a:r>
              <a:rPr lang="en-GB" sz="1600" dirty="0" smtClean="0">
                <a:latin typeface="Cambria" panose="02040503050406030204" pitchFamily="18" charset="0"/>
              </a:rPr>
              <a:t>Birth/Death Certificates</a:t>
            </a:r>
          </a:p>
          <a:p>
            <a:pPr marL="114300" indent="-114300">
              <a:buFont typeface="Arial" panose="020B0604020202020204" pitchFamily="34" charset="0"/>
              <a:buChar char="•"/>
            </a:pPr>
            <a:r>
              <a:rPr lang="en-GB" sz="1600" dirty="0" smtClean="0">
                <a:latin typeface="Cambria" panose="02040503050406030204" pitchFamily="18" charset="0"/>
              </a:rPr>
              <a:t>UID based services</a:t>
            </a:r>
          </a:p>
          <a:p>
            <a:pPr marL="114300" indent="-114300">
              <a:buFont typeface="Arial" panose="020B0604020202020204" pitchFamily="34" charset="0"/>
              <a:buChar char="•"/>
            </a:pPr>
            <a:r>
              <a:rPr lang="en-GB" sz="1600" dirty="0" smtClean="0">
                <a:latin typeface="Cambria" panose="02040503050406030204" pitchFamily="18" charset="0"/>
              </a:rPr>
              <a:t>NREGA</a:t>
            </a:r>
            <a:endParaRPr lang="en-GB" sz="1600" dirty="0">
              <a:latin typeface="Cambria" panose="02040503050406030204" pitchFamily="18" charset="0"/>
            </a:endParaRPr>
          </a:p>
        </p:txBody>
      </p:sp>
      <p:sp>
        <p:nvSpPr>
          <p:cNvPr id="13" name="TextBox 12"/>
          <p:cNvSpPr txBox="1"/>
          <p:nvPr/>
        </p:nvSpPr>
        <p:spPr>
          <a:xfrm>
            <a:off x="8161244" y="2178490"/>
            <a:ext cx="3175143" cy="1077218"/>
          </a:xfrm>
          <a:prstGeom prst="rect">
            <a:avLst/>
          </a:prstGeom>
          <a:noFill/>
        </p:spPr>
        <p:txBody>
          <a:bodyPr wrap="square" rtlCol="0">
            <a:spAutoFit/>
          </a:bodyPr>
          <a:lstStyle/>
          <a:p>
            <a:pPr marL="114300" indent="-114300">
              <a:buFont typeface="Arial" panose="020B0604020202020204" pitchFamily="34" charset="0"/>
              <a:buChar char="•"/>
            </a:pPr>
            <a:r>
              <a:rPr lang="en-GB" sz="1600" dirty="0" smtClean="0">
                <a:latin typeface="Cambria" panose="02040503050406030204" pitchFamily="18" charset="0"/>
              </a:rPr>
              <a:t>Online medical consultations</a:t>
            </a:r>
          </a:p>
          <a:p>
            <a:pPr marL="114300" indent="-114300">
              <a:buFont typeface="Arial" panose="020B0604020202020204" pitchFamily="34" charset="0"/>
              <a:buChar char="•"/>
            </a:pPr>
            <a:r>
              <a:rPr lang="en-GB" sz="1600" dirty="0" smtClean="0">
                <a:latin typeface="Cambria" panose="02040503050406030204" pitchFamily="18" charset="0"/>
              </a:rPr>
              <a:t>Medical records</a:t>
            </a:r>
          </a:p>
          <a:p>
            <a:pPr marL="114300" indent="-114300">
              <a:buFont typeface="Arial" panose="020B0604020202020204" pitchFamily="34" charset="0"/>
              <a:buChar char="•"/>
            </a:pPr>
            <a:r>
              <a:rPr lang="en-GB" sz="1600" dirty="0" smtClean="0">
                <a:latin typeface="Cambria" panose="02040503050406030204" pitchFamily="18" charset="0"/>
              </a:rPr>
              <a:t>Pan India exchange of patient information</a:t>
            </a:r>
            <a:endParaRPr lang="en-GB" sz="1600" dirty="0">
              <a:latin typeface="Cambria" panose="02040503050406030204" pitchFamily="18" charset="0"/>
            </a:endParaRPr>
          </a:p>
        </p:txBody>
      </p:sp>
      <p:sp>
        <p:nvSpPr>
          <p:cNvPr id="14" name="TextBox 13"/>
          <p:cNvSpPr txBox="1"/>
          <p:nvPr/>
        </p:nvSpPr>
        <p:spPr>
          <a:xfrm>
            <a:off x="856524" y="3573733"/>
            <a:ext cx="2474926" cy="1077218"/>
          </a:xfrm>
          <a:prstGeom prst="rect">
            <a:avLst/>
          </a:prstGeom>
          <a:noFill/>
        </p:spPr>
        <p:txBody>
          <a:bodyPr wrap="square" rtlCol="0">
            <a:spAutoFit/>
          </a:bodyPr>
          <a:lstStyle/>
          <a:p>
            <a:pPr marL="114300" indent="-114300">
              <a:buFont typeface="Arial" panose="020B0604020202020204" pitchFamily="34" charset="0"/>
              <a:buChar char="•"/>
            </a:pPr>
            <a:r>
              <a:rPr lang="en-GB" sz="1600" dirty="0" smtClean="0">
                <a:latin typeface="Cambria" panose="02040503050406030204" pitchFamily="18" charset="0"/>
              </a:rPr>
              <a:t>Quality education delivery</a:t>
            </a:r>
          </a:p>
          <a:p>
            <a:pPr marL="114300" indent="-114300">
              <a:buFont typeface="Arial" panose="020B0604020202020204" pitchFamily="34" charset="0"/>
              <a:buChar char="•"/>
            </a:pPr>
            <a:r>
              <a:rPr lang="en-GB" sz="1600" dirty="0" smtClean="0">
                <a:latin typeface="Cambria" panose="02040503050406030204" pitchFamily="18" charset="0"/>
              </a:rPr>
              <a:t>Digital literacy programmes</a:t>
            </a:r>
          </a:p>
        </p:txBody>
      </p:sp>
      <p:sp>
        <p:nvSpPr>
          <p:cNvPr id="15" name="TextBox 14"/>
          <p:cNvSpPr txBox="1"/>
          <p:nvPr/>
        </p:nvSpPr>
        <p:spPr>
          <a:xfrm>
            <a:off x="8250867" y="3491112"/>
            <a:ext cx="2884622" cy="1077218"/>
          </a:xfrm>
          <a:prstGeom prst="rect">
            <a:avLst/>
          </a:prstGeom>
          <a:noFill/>
        </p:spPr>
        <p:txBody>
          <a:bodyPr wrap="square" rtlCol="0">
            <a:spAutoFit/>
          </a:bodyPr>
          <a:lstStyle/>
          <a:p>
            <a:pPr marL="114300" indent="-114300">
              <a:buFont typeface="Arial" panose="020B0604020202020204" pitchFamily="34" charset="0"/>
              <a:buChar char="•"/>
            </a:pPr>
            <a:r>
              <a:rPr lang="en-GB" sz="1600" dirty="0" smtClean="0">
                <a:latin typeface="Cambria" panose="02040503050406030204" pitchFamily="18" charset="0"/>
              </a:rPr>
              <a:t>Availability of Internet services to villages</a:t>
            </a:r>
          </a:p>
          <a:p>
            <a:pPr marL="114300" indent="-114300">
              <a:buFont typeface="Arial" panose="020B0604020202020204" pitchFamily="34" charset="0"/>
              <a:buChar char="•"/>
            </a:pPr>
            <a:r>
              <a:rPr lang="en-GB" sz="1600" dirty="0" smtClean="0">
                <a:latin typeface="Cambria" panose="02040503050406030204" pitchFamily="18" charset="0"/>
              </a:rPr>
              <a:t>Delivery of Internet by Common Service Centres</a:t>
            </a:r>
          </a:p>
        </p:txBody>
      </p:sp>
      <p:cxnSp>
        <p:nvCxnSpPr>
          <p:cNvPr id="16" name="Straight Connector 15"/>
          <p:cNvCxnSpPr/>
          <p:nvPr/>
        </p:nvCxnSpPr>
        <p:spPr>
          <a:xfrm flipV="1">
            <a:off x="7979426" y="3495979"/>
            <a:ext cx="2355751" cy="414"/>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17" name="Oval 8"/>
          <p:cNvSpPr>
            <a:spLocks noChangeArrowheads="1"/>
          </p:cNvSpPr>
          <p:nvPr/>
        </p:nvSpPr>
        <p:spPr bwMode="auto">
          <a:xfrm>
            <a:off x="3364058" y="4809229"/>
            <a:ext cx="2593015" cy="2084540"/>
          </a:xfrm>
          <a:prstGeom prst="ellipse">
            <a:avLst/>
          </a:prstGeom>
          <a:solidFill>
            <a:schemeClr val="accent5">
              <a:lumMod val="60000"/>
              <a:lumOff val="40000"/>
            </a:schemeClr>
          </a:solidFill>
          <a:ln w="6350">
            <a:noFill/>
            <a:round/>
            <a:headEnd/>
            <a:tailEnd/>
          </a:ln>
          <a:effectLst/>
        </p:spPr>
        <p:txBody>
          <a:bodyPr lIns="45720" rIns="45720" anchor="ctr" anchorCtr="1"/>
          <a:lstStyle/>
          <a:p>
            <a:pPr algn="ctr">
              <a:spcAft>
                <a:spcPts val="300"/>
              </a:spcAft>
            </a:pPr>
            <a:r>
              <a:rPr lang="en-GB" b="1" dirty="0" smtClean="0">
                <a:solidFill>
                  <a:schemeClr val="bg1"/>
                </a:solidFill>
                <a:latin typeface="Cambria" panose="02040503050406030204" pitchFamily="18" charset="0"/>
              </a:rPr>
              <a:t>e-commerce</a:t>
            </a:r>
            <a:endParaRPr lang="en-GB" b="1" dirty="0">
              <a:solidFill>
                <a:schemeClr val="bg1"/>
              </a:solidFill>
              <a:latin typeface="Cambria" panose="02040503050406030204" pitchFamily="18" charset="0"/>
            </a:endParaRPr>
          </a:p>
        </p:txBody>
      </p:sp>
      <p:sp>
        <p:nvSpPr>
          <p:cNvPr id="18" name="Oval 17"/>
          <p:cNvSpPr>
            <a:spLocks noChangeArrowheads="1"/>
          </p:cNvSpPr>
          <p:nvPr/>
        </p:nvSpPr>
        <p:spPr bwMode="auto">
          <a:xfrm rot="5400000">
            <a:off x="5729778" y="4582158"/>
            <a:ext cx="2084540" cy="2593015"/>
          </a:xfrm>
          <a:prstGeom prst="ellipse">
            <a:avLst/>
          </a:prstGeom>
          <a:solidFill>
            <a:schemeClr val="accent1">
              <a:lumMod val="60000"/>
              <a:lumOff val="40000"/>
            </a:schemeClr>
          </a:solidFill>
          <a:ln w="6350">
            <a:noFill/>
            <a:round/>
            <a:headEnd/>
            <a:tailEnd/>
          </a:ln>
          <a:effectLst/>
        </p:spPr>
        <p:txBody>
          <a:bodyPr rot="10800000" vert="eaVert" lIns="45720" rIns="45720" anchor="ctr" anchorCtr="1"/>
          <a:lstStyle/>
          <a:p>
            <a:pPr algn="ctr">
              <a:spcAft>
                <a:spcPts val="300"/>
              </a:spcAft>
            </a:pPr>
            <a:r>
              <a:rPr lang="en-GB" b="1" dirty="0" smtClean="0">
                <a:solidFill>
                  <a:schemeClr val="bg2"/>
                </a:solidFill>
                <a:latin typeface="Cambria" panose="02040503050406030204" pitchFamily="18" charset="0"/>
              </a:rPr>
              <a:t>Employment Generation</a:t>
            </a:r>
            <a:endParaRPr lang="en-GB" b="1" dirty="0">
              <a:solidFill>
                <a:schemeClr val="bg2"/>
              </a:solidFill>
              <a:latin typeface="Cambria" panose="02040503050406030204" pitchFamily="18" charset="0"/>
            </a:endParaRPr>
          </a:p>
        </p:txBody>
      </p:sp>
      <p:cxnSp>
        <p:nvCxnSpPr>
          <p:cNvPr id="19" name="Straight Connector 18"/>
          <p:cNvCxnSpPr/>
          <p:nvPr/>
        </p:nvCxnSpPr>
        <p:spPr>
          <a:xfrm>
            <a:off x="1402474" y="4979954"/>
            <a:ext cx="2150903"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7995346" y="5026827"/>
            <a:ext cx="2355751" cy="414"/>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845148" y="5131877"/>
            <a:ext cx="2474926" cy="1569660"/>
          </a:xfrm>
          <a:prstGeom prst="rect">
            <a:avLst/>
          </a:prstGeom>
          <a:noFill/>
        </p:spPr>
        <p:txBody>
          <a:bodyPr wrap="square" rtlCol="0">
            <a:spAutoFit/>
          </a:bodyPr>
          <a:lstStyle/>
          <a:p>
            <a:pPr marL="114300" indent="-114300">
              <a:buFont typeface="Arial" panose="020B0604020202020204" pitchFamily="34" charset="0"/>
              <a:buChar char="•"/>
            </a:pPr>
            <a:r>
              <a:rPr lang="en-GB" sz="1600" dirty="0" smtClean="0">
                <a:latin typeface="Cambria" panose="02040503050406030204" pitchFamily="18" charset="0"/>
              </a:rPr>
              <a:t>Rural banking through online transactions and ATMs</a:t>
            </a:r>
          </a:p>
          <a:p>
            <a:pPr marL="114300" indent="-114300">
              <a:buFont typeface="Arial" panose="020B0604020202020204" pitchFamily="34" charset="0"/>
              <a:buChar char="•"/>
            </a:pPr>
            <a:r>
              <a:rPr lang="en-GB" sz="1600" dirty="0" smtClean="0">
                <a:latin typeface="Cambria" panose="02040503050406030204" pitchFamily="18" charset="0"/>
              </a:rPr>
              <a:t>Online purchases and transactions for bill payments, tickets etc.</a:t>
            </a:r>
          </a:p>
        </p:txBody>
      </p:sp>
      <p:sp>
        <p:nvSpPr>
          <p:cNvPr id="22" name="TextBox 21"/>
          <p:cNvSpPr txBox="1"/>
          <p:nvPr/>
        </p:nvSpPr>
        <p:spPr>
          <a:xfrm>
            <a:off x="8184783" y="5158440"/>
            <a:ext cx="3151604" cy="1323439"/>
          </a:xfrm>
          <a:prstGeom prst="rect">
            <a:avLst/>
          </a:prstGeom>
          <a:noFill/>
        </p:spPr>
        <p:txBody>
          <a:bodyPr wrap="square" rtlCol="0">
            <a:spAutoFit/>
          </a:bodyPr>
          <a:lstStyle/>
          <a:p>
            <a:pPr marL="114300" indent="-114300">
              <a:buFont typeface="Arial" panose="020B0604020202020204" pitchFamily="34" charset="0"/>
              <a:buChar char="•"/>
            </a:pPr>
            <a:r>
              <a:rPr lang="en-GB" sz="1600" dirty="0" smtClean="0">
                <a:latin typeface="Cambria" panose="02040503050406030204" pitchFamily="18" charset="0"/>
              </a:rPr>
              <a:t>Large scale employment generation through operation and maintenance activities, BPO services, rural entrepreneurship etc.</a:t>
            </a:r>
          </a:p>
        </p:txBody>
      </p:sp>
    </p:spTree>
    <p:extLst>
      <p:ext uri="{BB962C8B-B14F-4D97-AF65-F5344CB8AC3E}">
        <p14:creationId xmlns:p14="http://schemas.microsoft.com/office/powerpoint/2010/main" xmlns="" val="37201917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NOFN aims to reach the bottom of the pyramid</a:t>
            </a:r>
            <a:endParaRPr lang="en-GB" dirty="0"/>
          </a:p>
        </p:txBody>
      </p:sp>
      <p:sp>
        <p:nvSpPr>
          <p:cNvPr id="4" name="Slide Number Placeholder 3"/>
          <p:cNvSpPr>
            <a:spLocks noGrp="1"/>
          </p:cNvSpPr>
          <p:nvPr>
            <p:ph type="sldNum" sz="quarter" idx="12"/>
          </p:nvPr>
        </p:nvSpPr>
        <p:spPr/>
        <p:txBody>
          <a:bodyPr/>
          <a:lstStyle/>
          <a:p>
            <a:fld id="{1490B862-7BC5-46AC-94E3-13EFAADED7A2}" type="slidenum">
              <a:rPr lang="en-GB" smtClean="0"/>
              <a:pPr/>
              <a:t>18</a:t>
            </a:fld>
            <a:endParaRPr lang="en-GB"/>
          </a:p>
        </p:txBody>
      </p:sp>
      <p:sp>
        <p:nvSpPr>
          <p:cNvPr id="5" name="Slide Number Placeholder 2"/>
          <p:cNvSpPr txBox="1">
            <a:spLocks/>
          </p:cNvSpPr>
          <p:nvPr/>
        </p:nvSpPr>
        <p:spPr bwMode="gray">
          <a:xfrm>
            <a:off x="9741308" y="6734889"/>
            <a:ext cx="125034" cy="123111"/>
          </a:xfrm>
          <a:prstGeom prst="rect">
            <a:avLst/>
          </a:prstGeom>
        </p:spPr>
        <p:txBody>
          <a:bodyPr vert="horz" lIns="91440" tIns="45720" rIns="91440" bIns="45720" rtlCol="0" anchor="b"/>
          <a:lstStyle>
            <a:defPPr>
              <a:defRPr lang="en-US"/>
            </a:defPPr>
            <a:lvl1pPr marL="0" algn="ctr" defTabSz="914400" rtl="0" eaLnBrk="1" latinLnBrk="0" hangingPunct="1">
              <a:defRPr sz="2800" b="0" i="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5773E5-EC42-4FD9-92B0-CAC05096A2AA}" type="slidenum">
              <a:rPr lang="en-US" smtClean="0"/>
              <a:pPr/>
              <a:t>18</a:t>
            </a:fld>
            <a:endParaRPr lang="en-US" dirty="0"/>
          </a:p>
        </p:txBody>
      </p:sp>
      <p:grpSp>
        <p:nvGrpSpPr>
          <p:cNvPr id="6" name="Group 5"/>
          <p:cNvGrpSpPr/>
          <p:nvPr/>
        </p:nvGrpSpPr>
        <p:grpSpPr>
          <a:xfrm>
            <a:off x="5218028" y="2644488"/>
            <a:ext cx="4938188" cy="4040872"/>
            <a:chOff x="4256708" y="2375594"/>
            <a:chExt cx="2170113" cy="1765300"/>
          </a:xfrm>
        </p:grpSpPr>
        <p:sp>
          <p:nvSpPr>
            <p:cNvPr id="7" name="Freeform 3"/>
            <p:cNvSpPr>
              <a:spLocks noChangeAspect="1"/>
            </p:cNvSpPr>
            <p:nvPr/>
          </p:nvSpPr>
          <p:spPr bwMode="gray">
            <a:xfrm>
              <a:off x="4256708" y="3205856"/>
              <a:ext cx="1084263" cy="935038"/>
            </a:xfrm>
            <a:custGeom>
              <a:avLst/>
              <a:gdLst>
                <a:gd name="T0" fmla="*/ 523431115 w 2246"/>
                <a:gd name="T1" fmla="*/ 37508729 h 2285"/>
                <a:gd name="T2" fmla="*/ 413430968 w 2246"/>
                <a:gd name="T3" fmla="*/ 22438454 h 2285"/>
                <a:gd name="T4" fmla="*/ 249829885 w 2246"/>
                <a:gd name="T5" fmla="*/ 0 h 2285"/>
                <a:gd name="T6" fmla="*/ 209279142 w 2246"/>
                <a:gd name="T7" fmla="*/ 50235061 h 2285"/>
                <a:gd name="T8" fmla="*/ 182245474 w 2246"/>
                <a:gd name="T9" fmla="*/ 84394842 h 2285"/>
                <a:gd name="T10" fmla="*/ 0 w 2246"/>
                <a:gd name="T11" fmla="*/ 310453046 h 2285"/>
                <a:gd name="T12" fmla="*/ 523431115 w 2246"/>
                <a:gd name="T13" fmla="*/ 382624036 h 2285"/>
                <a:gd name="T14" fmla="*/ 523431115 w 2246"/>
                <a:gd name="T15" fmla="*/ 310453046 h 2285"/>
                <a:gd name="T16" fmla="*/ 523431115 w 2246"/>
                <a:gd name="T17" fmla="*/ 310453046 h 2285"/>
                <a:gd name="T18" fmla="*/ 523431115 w 2246"/>
                <a:gd name="T19" fmla="*/ 37508729 h 2285"/>
                <a:gd name="T20" fmla="*/ 523431115 w 2246"/>
                <a:gd name="T21" fmla="*/ 37508729 h 228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246"/>
                <a:gd name="T34" fmla="*/ 0 h 2285"/>
                <a:gd name="T35" fmla="*/ 2246 w 2246"/>
                <a:gd name="T36" fmla="*/ 2285 h 228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246" h="2285">
                  <a:moveTo>
                    <a:pt x="2246" y="224"/>
                  </a:moveTo>
                  <a:lnTo>
                    <a:pt x="1774" y="134"/>
                  </a:lnTo>
                  <a:lnTo>
                    <a:pt x="1072" y="0"/>
                  </a:lnTo>
                  <a:lnTo>
                    <a:pt x="898" y="300"/>
                  </a:lnTo>
                  <a:lnTo>
                    <a:pt x="782" y="504"/>
                  </a:lnTo>
                  <a:lnTo>
                    <a:pt x="0" y="1854"/>
                  </a:lnTo>
                  <a:lnTo>
                    <a:pt x="2246" y="2285"/>
                  </a:lnTo>
                  <a:lnTo>
                    <a:pt x="2246" y="1854"/>
                  </a:lnTo>
                  <a:lnTo>
                    <a:pt x="2246" y="224"/>
                  </a:lnTo>
                  <a:close/>
                </a:path>
              </a:pathLst>
            </a:custGeom>
            <a:solidFill>
              <a:schemeClr val="tx2"/>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sysClr val="windowText" lastClr="000000"/>
                </a:solidFill>
                <a:effectLst/>
                <a:uLnTx/>
                <a:uFillTx/>
              </a:endParaRPr>
            </a:p>
          </p:txBody>
        </p:sp>
        <p:sp>
          <p:nvSpPr>
            <p:cNvPr id="8" name="Freeform 4"/>
            <p:cNvSpPr>
              <a:spLocks noChangeAspect="1"/>
            </p:cNvSpPr>
            <p:nvPr/>
          </p:nvSpPr>
          <p:spPr bwMode="gray">
            <a:xfrm>
              <a:off x="5340971" y="3205856"/>
              <a:ext cx="1085850" cy="935038"/>
            </a:xfrm>
            <a:custGeom>
              <a:avLst/>
              <a:gdLst>
                <a:gd name="T0" fmla="*/ 342256023 w 2245"/>
                <a:gd name="T1" fmla="*/ 84060110 h 2285"/>
                <a:gd name="T2" fmla="*/ 314651261 w 2245"/>
                <a:gd name="T3" fmla="*/ 50235061 h 2285"/>
                <a:gd name="T4" fmla="*/ 273945205 w 2245"/>
                <a:gd name="T5" fmla="*/ 0 h 2285"/>
                <a:gd name="T6" fmla="*/ 110654143 w 2245"/>
                <a:gd name="T7" fmla="*/ 22438454 h 2285"/>
                <a:gd name="T8" fmla="*/ 0 w 2245"/>
                <a:gd name="T9" fmla="*/ 37508729 h 2285"/>
                <a:gd name="T10" fmla="*/ 0 w 2245"/>
                <a:gd name="T11" fmla="*/ 310453046 h 2285"/>
                <a:gd name="T12" fmla="*/ 0 w 2245"/>
                <a:gd name="T13" fmla="*/ 310453046 h 2285"/>
                <a:gd name="T14" fmla="*/ 0 w 2245"/>
                <a:gd name="T15" fmla="*/ 382624036 h 2285"/>
                <a:gd name="T16" fmla="*/ 525198331 w 2245"/>
                <a:gd name="T17" fmla="*/ 310453046 h 2285"/>
                <a:gd name="T18" fmla="*/ 342256023 w 2245"/>
                <a:gd name="T19" fmla="*/ 84060110 h 228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245"/>
                <a:gd name="T31" fmla="*/ 0 h 2285"/>
                <a:gd name="T32" fmla="*/ 2245 w 2245"/>
                <a:gd name="T33" fmla="*/ 2285 h 228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245" h="2285">
                  <a:moveTo>
                    <a:pt x="1463" y="502"/>
                  </a:moveTo>
                  <a:lnTo>
                    <a:pt x="1345" y="300"/>
                  </a:lnTo>
                  <a:lnTo>
                    <a:pt x="1171" y="0"/>
                  </a:lnTo>
                  <a:lnTo>
                    <a:pt x="473" y="134"/>
                  </a:lnTo>
                  <a:lnTo>
                    <a:pt x="0" y="224"/>
                  </a:lnTo>
                  <a:lnTo>
                    <a:pt x="0" y="1854"/>
                  </a:lnTo>
                  <a:lnTo>
                    <a:pt x="0" y="2285"/>
                  </a:lnTo>
                  <a:lnTo>
                    <a:pt x="2245" y="1854"/>
                  </a:lnTo>
                  <a:lnTo>
                    <a:pt x="1463" y="502"/>
                  </a:lnTo>
                  <a:close/>
                </a:path>
              </a:pathLst>
            </a:custGeom>
            <a:solidFill>
              <a:schemeClr val="tx2">
                <a:lumMod val="60000"/>
                <a:lumOff val="40000"/>
              </a:schemeClr>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sysClr val="windowText" lastClr="000000"/>
                </a:solidFill>
                <a:effectLst/>
                <a:uLnTx/>
                <a:uFillTx/>
              </a:endParaRPr>
            </a:p>
          </p:txBody>
        </p:sp>
        <p:sp>
          <p:nvSpPr>
            <p:cNvPr id="9" name="Freeform 5"/>
            <p:cNvSpPr>
              <a:spLocks noChangeAspect="1"/>
            </p:cNvSpPr>
            <p:nvPr/>
          </p:nvSpPr>
          <p:spPr bwMode="gray">
            <a:xfrm>
              <a:off x="4820271" y="2375594"/>
              <a:ext cx="520700" cy="847725"/>
            </a:xfrm>
            <a:custGeom>
              <a:avLst/>
              <a:gdLst>
                <a:gd name="T0" fmla="*/ 251044845 w 1080"/>
                <a:gd name="T1" fmla="*/ 347000265 h 2071"/>
                <a:gd name="T2" fmla="*/ 251044845 w 1080"/>
                <a:gd name="T3" fmla="*/ 670075 h 2071"/>
                <a:gd name="T4" fmla="*/ 250580072 w 1080"/>
                <a:gd name="T5" fmla="*/ 0 h 2071"/>
                <a:gd name="T6" fmla="*/ 0 w 1080"/>
                <a:gd name="T7" fmla="*/ 312149410 h 2071"/>
                <a:gd name="T8" fmla="*/ 251044845 w 1080"/>
                <a:gd name="T9" fmla="*/ 347000265 h 2071"/>
                <a:gd name="T10" fmla="*/ 251044845 w 1080"/>
                <a:gd name="T11" fmla="*/ 347000265 h 2071"/>
                <a:gd name="T12" fmla="*/ 0 60000 65536"/>
                <a:gd name="T13" fmla="*/ 0 60000 65536"/>
                <a:gd name="T14" fmla="*/ 0 60000 65536"/>
                <a:gd name="T15" fmla="*/ 0 60000 65536"/>
                <a:gd name="T16" fmla="*/ 0 60000 65536"/>
                <a:gd name="T17" fmla="*/ 0 60000 65536"/>
                <a:gd name="T18" fmla="*/ 0 w 1080"/>
                <a:gd name="T19" fmla="*/ 0 h 2071"/>
                <a:gd name="T20" fmla="*/ 1080 w 1080"/>
                <a:gd name="T21" fmla="*/ 2071 h 2071"/>
              </a:gdLst>
              <a:ahLst/>
              <a:cxnLst>
                <a:cxn ang="T12">
                  <a:pos x="T0" y="T1"/>
                </a:cxn>
                <a:cxn ang="T13">
                  <a:pos x="T2" y="T3"/>
                </a:cxn>
                <a:cxn ang="T14">
                  <a:pos x="T4" y="T5"/>
                </a:cxn>
                <a:cxn ang="T15">
                  <a:pos x="T6" y="T7"/>
                </a:cxn>
                <a:cxn ang="T16">
                  <a:pos x="T8" y="T9"/>
                </a:cxn>
                <a:cxn ang="T17">
                  <a:pos x="T10" y="T11"/>
                </a:cxn>
              </a:cxnLst>
              <a:rect l="T18" t="T19" r="T20" b="T21"/>
              <a:pathLst>
                <a:path w="1080" h="2071">
                  <a:moveTo>
                    <a:pt x="1080" y="2071"/>
                  </a:moveTo>
                  <a:lnTo>
                    <a:pt x="1080" y="4"/>
                  </a:lnTo>
                  <a:lnTo>
                    <a:pt x="1078" y="0"/>
                  </a:lnTo>
                  <a:lnTo>
                    <a:pt x="0" y="1863"/>
                  </a:lnTo>
                  <a:lnTo>
                    <a:pt x="1080" y="2071"/>
                  </a:lnTo>
                  <a:close/>
                </a:path>
              </a:pathLst>
            </a:custGeom>
            <a:solidFill>
              <a:schemeClr val="tx2"/>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sysClr val="windowText" lastClr="000000"/>
                </a:solidFill>
                <a:effectLst/>
                <a:uLnTx/>
                <a:uFillTx/>
              </a:endParaRPr>
            </a:p>
          </p:txBody>
        </p:sp>
        <p:sp>
          <p:nvSpPr>
            <p:cNvPr id="10" name="Freeform 6"/>
            <p:cNvSpPr>
              <a:spLocks noChangeAspect="1"/>
            </p:cNvSpPr>
            <p:nvPr/>
          </p:nvSpPr>
          <p:spPr bwMode="gray">
            <a:xfrm>
              <a:off x="5340971" y="2377181"/>
              <a:ext cx="522287" cy="846138"/>
            </a:xfrm>
            <a:custGeom>
              <a:avLst/>
              <a:gdLst>
                <a:gd name="T0" fmla="*/ 253281014 w 1077"/>
                <a:gd name="T1" fmla="*/ 311851545 h 2067"/>
                <a:gd name="T2" fmla="*/ 0 w 1077"/>
                <a:gd name="T3" fmla="*/ 0 h 2067"/>
                <a:gd name="T4" fmla="*/ 0 w 1077"/>
                <a:gd name="T5" fmla="*/ 346371257 h 2067"/>
                <a:gd name="T6" fmla="*/ 253281014 w 1077"/>
                <a:gd name="T7" fmla="*/ 311851545 h 2067"/>
                <a:gd name="T8" fmla="*/ 0 60000 65536"/>
                <a:gd name="T9" fmla="*/ 0 60000 65536"/>
                <a:gd name="T10" fmla="*/ 0 60000 65536"/>
                <a:gd name="T11" fmla="*/ 0 60000 65536"/>
                <a:gd name="T12" fmla="*/ 0 w 1077"/>
                <a:gd name="T13" fmla="*/ 0 h 2067"/>
                <a:gd name="T14" fmla="*/ 1077 w 1077"/>
                <a:gd name="T15" fmla="*/ 2067 h 2067"/>
              </a:gdLst>
              <a:ahLst/>
              <a:cxnLst>
                <a:cxn ang="T8">
                  <a:pos x="T0" y="T1"/>
                </a:cxn>
                <a:cxn ang="T9">
                  <a:pos x="T2" y="T3"/>
                </a:cxn>
                <a:cxn ang="T10">
                  <a:pos x="T4" y="T5"/>
                </a:cxn>
                <a:cxn ang="T11">
                  <a:pos x="T6" y="T7"/>
                </a:cxn>
              </a:cxnLst>
              <a:rect l="T12" t="T13" r="T14" b="T15"/>
              <a:pathLst>
                <a:path w="1077" h="2067">
                  <a:moveTo>
                    <a:pt x="1077" y="1861"/>
                  </a:moveTo>
                  <a:lnTo>
                    <a:pt x="0" y="0"/>
                  </a:lnTo>
                  <a:lnTo>
                    <a:pt x="0" y="2067"/>
                  </a:lnTo>
                  <a:lnTo>
                    <a:pt x="1077" y="1861"/>
                  </a:lnTo>
                  <a:close/>
                </a:path>
              </a:pathLst>
            </a:custGeom>
            <a:solidFill>
              <a:schemeClr val="tx2">
                <a:lumMod val="60000"/>
                <a:lumOff val="40000"/>
              </a:schemeClr>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sysClr val="windowText" lastClr="000000"/>
                </a:solidFill>
                <a:effectLst/>
                <a:uLnTx/>
                <a:uFillTx/>
              </a:endParaRPr>
            </a:p>
          </p:txBody>
        </p:sp>
        <p:sp>
          <p:nvSpPr>
            <p:cNvPr id="11" name="Freeform 7"/>
            <p:cNvSpPr>
              <a:spLocks noChangeAspect="1"/>
            </p:cNvSpPr>
            <p:nvPr/>
          </p:nvSpPr>
          <p:spPr bwMode="gray">
            <a:xfrm>
              <a:off x="4774233" y="3167756"/>
              <a:ext cx="1133475" cy="128588"/>
            </a:xfrm>
            <a:custGeom>
              <a:avLst/>
              <a:gdLst>
                <a:gd name="T0" fmla="*/ 0 w 2345"/>
                <a:gd name="T1" fmla="*/ 15093119 h 314"/>
                <a:gd name="T2" fmla="*/ 110743150 w 2345"/>
                <a:gd name="T3" fmla="*/ 0 h 314"/>
                <a:gd name="T4" fmla="*/ 274287906 w 2345"/>
                <a:gd name="T5" fmla="*/ 22472184 h 314"/>
                <a:gd name="T6" fmla="*/ 438532957 w 2345"/>
                <a:gd name="T7" fmla="*/ 0 h 314"/>
                <a:gd name="T8" fmla="*/ 547874459 w 2345"/>
                <a:gd name="T9" fmla="*/ 15093119 h 314"/>
                <a:gd name="T10" fmla="*/ 274287906 w 2345"/>
                <a:gd name="T11" fmla="*/ 52658826 h 314"/>
                <a:gd name="T12" fmla="*/ 0 w 2345"/>
                <a:gd name="T13" fmla="*/ 15093119 h 314"/>
                <a:gd name="T14" fmla="*/ 0 60000 65536"/>
                <a:gd name="T15" fmla="*/ 0 60000 65536"/>
                <a:gd name="T16" fmla="*/ 0 60000 65536"/>
                <a:gd name="T17" fmla="*/ 0 60000 65536"/>
                <a:gd name="T18" fmla="*/ 0 60000 65536"/>
                <a:gd name="T19" fmla="*/ 0 60000 65536"/>
                <a:gd name="T20" fmla="*/ 0 60000 65536"/>
                <a:gd name="T21" fmla="*/ 0 w 2345"/>
                <a:gd name="T22" fmla="*/ 0 h 314"/>
                <a:gd name="T23" fmla="*/ 2345 w 2345"/>
                <a:gd name="T24" fmla="*/ 314 h 31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345" h="314">
                  <a:moveTo>
                    <a:pt x="0" y="90"/>
                  </a:moveTo>
                  <a:lnTo>
                    <a:pt x="474" y="0"/>
                  </a:lnTo>
                  <a:lnTo>
                    <a:pt x="1174" y="134"/>
                  </a:lnTo>
                  <a:lnTo>
                    <a:pt x="1877" y="0"/>
                  </a:lnTo>
                  <a:lnTo>
                    <a:pt x="2345" y="90"/>
                  </a:lnTo>
                  <a:lnTo>
                    <a:pt x="1174" y="314"/>
                  </a:lnTo>
                  <a:lnTo>
                    <a:pt x="0" y="90"/>
                  </a:lnTo>
                  <a:close/>
                </a:path>
              </a:pathLst>
            </a:custGeom>
            <a:solidFill>
              <a:schemeClr val="accent3"/>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sysClr val="windowText" lastClr="000000"/>
                </a:solidFill>
                <a:effectLst/>
                <a:uLnTx/>
                <a:uFillTx/>
              </a:endParaRPr>
            </a:p>
          </p:txBody>
        </p:sp>
      </p:grpSp>
      <p:sp>
        <p:nvSpPr>
          <p:cNvPr id="12" name="Oval 11"/>
          <p:cNvSpPr/>
          <p:nvPr/>
        </p:nvSpPr>
        <p:spPr>
          <a:xfrm>
            <a:off x="1522444" y="2688558"/>
            <a:ext cx="2620367" cy="1504479"/>
          </a:xfrm>
          <a:prstGeom prst="ellipse">
            <a:avLst/>
          </a:prstGeom>
          <a:solidFill>
            <a:schemeClr val="accent4">
              <a:lumMod val="75000"/>
            </a:schemeClr>
          </a:solidFill>
          <a:ln w="9525">
            <a:noFill/>
          </a:ln>
          <a:effectLst>
            <a:outerShdw blurRad="225425" dist="50800" dir="5220000" algn="ctr">
              <a:srgbClr val="000000">
                <a:alpha val="33000"/>
              </a:s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1600" b="1" dirty="0" smtClean="0">
                <a:solidFill>
                  <a:schemeClr val="bg1"/>
                </a:solidFill>
                <a:latin typeface="+mj-lt"/>
              </a:rPr>
              <a:t>1.2 Million </a:t>
            </a:r>
            <a:r>
              <a:rPr lang="en-GB" sz="1600" b="1" dirty="0">
                <a:solidFill>
                  <a:schemeClr val="bg1"/>
                </a:solidFill>
                <a:latin typeface="+mj-lt"/>
              </a:rPr>
              <a:t>KM</a:t>
            </a:r>
            <a:r>
              <a:rPr lang="en-GB" sz="1600" b="1" dirty="0" smtClean="0">
                <a:solidFill>
                  <a:schemeClr val="bg1"/>
                </a:solidFill>
                <a:latin typeface="+mj-lt"/>
              </a:rPr>
              <a:t> existing fiber</a:t>
            </a:r>
          </a:p>
        </p:txBody>
      </p:sp>
      <p:cxnSp>
        <p:nvCxnSpPr>
          <p:cNvPr id="13" name="Straight Arrow Connector 12"/>
          <p:cNvCxnSpPr/>
          <p:nvPr/>
        </p:nvCxnSpPr>
        <p:spPr>
          <a:xfrm>
            <a:off x="4479915" y="3422415"/>
            <a:ext cx="1188720" cy="0"/>
          </a:xfrm>
          <a:prstGeom prst="straightConnector1">
            <a:avLst/>
          </a:prstGeom>
          <a:ln w="57150">
            <a:solidFill>
              <a:schemeClr val="accent5"/>
            </a:solidFill>
            <a:tailEnd type="arrow"/>
          </a:ln>
          <a:effectLst/>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473774" y="2931096"/>
            <a:ext cx="1201003" cy="369332"/>
          </a:xfrm>
          <a:prstGeom prst="rect">
            <a:avLst/>
          </a:prstGeom>
          <a:noFill/>
        </p:spPr>
        <p:txBody>
          <a:bodyPr wrap="square" rtlCol="0">
            <a:spAutoFit/>
          </a:bodyPr>
          <a:lstStyle/>
          <a:p>
            <a:pPr algn="ctr"/>
            <a:r>
              <a:rPr lang="en-GB" dirty="0" smtClean="0">
                <a:latin typeface="+mj-lt"/>
              </a:rPr>
              <a:t>Reaches</a:t>
            </a:r>
          </a:p>
        </p:txBody>
      </p:sp>
      <p:sp>
        <p:nvSpPr>
          <p:cNvPr id="15" name="TextBox 14"/>
          <p:cNvSpPr txBox="1"/>
          <p:nvPr/>
        </p:nvSpPr>
        <p:spPr>
          <a:xfrm>
            <a:off x="7993753" y="2789841"/>
            <a:ext cx="2358787" cy="707886"/>
          </a:xfrm>
          <a:prstGeom prst="rect">
            <a:avLst/>
          </a:prstGeom>
          <a:noFill/>
        </p:spPr>
        <p:txBody>
          <a:bodyPr wrap="square" rtlCol="0">
            <a:spAutoFit/>
          </a:bodyPr>
          <a:lstStyle/>
          <a:p>
            <a:pPr algn="ctr"/>
            <a:r>
              <a:rPr lang="en-GB" sz="2000" dirty="0" smtClean="0">
                <a:latin typeface="+mj-lt"/>
              </a:rPr>
              <a:t>28% population (largely urban)</a:t>
            </a:r>
          </a:p>
        </p:txBody>
      </p:sp>
      <p:sp>
        <p:nvSpPr>
          <p:cNvPr id="16" name="Oval 15"/>
          <p:cNvSpPr/>
          <p:nvPr/>
        </p:nvSpPr>
        <p:spPr>
          <a:xfrm>
            <a:off x="1638453" y="4545005"/>
            <a:ext cx="2620367" cy="1504479"/>
          </a:xfrm>
          <a:prstGeom prst="ellipse">
            <a:avLst/>
          </a:prstGeom>
          <a:solidFill>
            <a:schemeClr val="accent4">
              <a:lumMod val="75000"/>
            </a:schemeClr>
          </a:solidFill>
          <a:ln w="9525">
            <a:noFill/>
          </a:ln>
          <a:effectLst>
            <a:outerShdw blurRad="225425" dist="50800" dir="5220000" algn="ctr">
              <a:srgbClr val="000000">
                <a:alpha val="33000"/>
              </a:s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1600" b="1" dirty="0" smtClean="0">
                <a:solidFill>
                  <a:schemeClr val="bg1"/>
                </a:solidFill>
                <a:latin typeface="+mj-lt"/>
              </a:rPr>
              <a:t>0.7 Million </a:t>
            </a:r>
            <a:r>
              <a:rPr lang="en-GB" sz="1600" b="1" dirty="0">
                <a:solidFill>
                  <a:schemeClr val="bg1"/>
                </a:solidFill>
                <a:latin typeface="+mj-lt"/>
              </a:rPr>
              <a:t>KM</a:t>
            </a:r>
            <a:r>
              <a:rPr lang="en-GB" sz="1600" b="1" dirty="0" smtClean="0">
                <a:solidFill>
                  <a:schemeClr val="bg1"/>
                </a:solidFill>
                <a:latin typeface="+mj-lt"/>
              </a:rPr>
              <a:t> new fiber under NOFN</a:t>
            </a:r>
          </a:p>
        </p:txBody>
      </p:sp>
      <p:cxnSp>
        <p:nvCxnSpPr>
          <p:cNvPr id="17" name="Straight Arrow Connector 16"/>
          <p:cNvCxnSpPr/>
          <p:nvPr/>
        </p:nvCxnSpPr>
        <p:spPr>
          <a:xfrm>
            <a:off x="4479915" y="5262945"/>
            <a:ext cx="1188720" cy="0"/>
          </a:xfrm>
          <a:prstGeom prst="straightConnector1">
            <a:avLst/>
          </a:prstGeom>
          <a:ln w="57150">
            <a:solidFill>
              <a:schemeClr val="accent5"/>
            </a:solidFill>
            <a:tailEnd type="arrow"/>
          </a:ln>
          <a:effectLst/>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258821" y="4722930"/>
            <a:ext cx="1630909" cy="369332"/>
          </a:xfrm>
          <a:prstGeom prst="rect">
            <a:avLst/>
          </a:prstGeom>
          <a:noFill/>
        </p:spPr>
        <p:txBody>
          <a:bodyPr wrap="square" rtlCol="0">
            <a:spAutoFit/>
          </a:bodyPr>
          <a:lstStyle/>
          <a:p>
            <a:pPr algn="ctr"/>
            <a:r>
              <a:rPr lang="en-GB" dirty="0" smtClean="0">
                <a:latin typeface="+mj-lt"/>
              </a:rPr>
              <a:t>Will Reach</a:t>
            </a:r>
          </a:p>
        </p:txBody>
      </p:sp>
      <p:sp>
        <p:nvSpPr>
          <p:cNvPr id="19" name="TextBox 18"/>
          <p:cNvSpPr txBox="1"/>
          <p:nvPr/>
        </p:nvSpPr>
        <p:spPr>
          <a:xfrm>
            <a:off x="9290563" y="4752137"/>
            <a:ext cx="2358787" cy="707886"/>
          </a:xfrm>
          <a:prstGeom prst="rect">
            <a:avLst/>
          </a:prstGeom>
          <a:noFill/>
        </p:spPr>
        <p:txBody>
          <a:bodyPr wrap="square" rtlCol="0">
            <a:spAutoFit/>
          </a:bodyPr>
          <a:lstStyle/>
          <a:p>
            <a:pPr algn="ctr"/>
            <a:r>
              <a:rPr lang="en-GB" sz="2000" dirty="0" smtClean="0">
                <a:latin typeface="+mj-lt"/>
              </a:rPr>
              <a:t>72% population (largely rural)</a:t>
            </a:r>
          </a:p>
        </p:txBody>
      </p:sp>
    </p:spTree>
    <p:extLst>
      <p:ext uri="{BB962C8B-B14F-4D97-AF65-F5344CB8AC3E}">
        <p14:creationId xmlns:p14="http://schemas.microsoft.com/office/powerpoint/2010/main" xmlns="" val="42782454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Features</a:t>
            </a:r>
            <a:endParaRPr lang="en-GB" dirty="0"/>
          </a:p>
        </p:txBody>
      </p:sp>
      <p:sp>
        <p:nvSpPr>
          <p:cNvPr id="4" name="Slide Number Placeholder 3"/>
          <p:cNvSpPr>
            <a:spLocks noGrp="1"/>
          </p:cNvSpPr>
          <p:nvPr>
            <p:ph type="sldNum" sz="quarter" idx="12"/>
          </p:nvPr>
        </p:nvSpPr>
        <p:spPr/>
        <p:txBody>
          <a:bodyPr/>
          <a:lstStyle/>
          <a:p>
            <a:fld id="{1490B862-7BC5-46AC-94E3-13EFAADED7A2}" type="slidenum">
              <a:rPr lang="en-GB" smtClean="0"/>
              <a:pPr/>
              <a:t>19</a:t>
            </a:fld>
            <a:endParaRPr lang="en-GB"/>
          </a:p>
        </p:txBody>
      </p:sp>
      <p:sp>
        <p:nvSpPr>
          <p:cNvPr id="7" name="Oval 6"/>
          <p:cNvSpPr>
            <a:spLocks noChangeArrowheads="1"/>
          </p:cNvSpPr>
          <p:nvPr/>
        </p:nvSpPr>
        <p:spPr bwMode="auto">
          <a:xfrm rot="5400000">
            <a:off x="5239780" y="3824485"/>
            <a:ext cx="2864812" cy="3204874"/>
          </a:xfrm>
          <a:prstGeom prst="ellipse">
            <a:avLst/>
          </a:prstGeom>
          <a:solidFill>
            <a:schemeClr val="accent2">
              <a:lumMod val="40000"/>
              <a:lumOff val="60000"/>
            </a:schemeClr>
          </a:solidFill>
          <a:ln w="6350">
            <a:noFill/>
            <a:round/>
            <a:headEnd/>
            <a:tailEnd/>
          </a:ln>
          <a:effectLst/>
        </p:spPr>
        <p:txBody>
          <a:bodyPr rot="10800000" vert="eaVert" lIns="45720" rIns="45720" anchor="ctr" anchorCtr="1"/>
          <a:lstStyle/>
          <a:p>
            <a:pPr algn="ctr">
              <a:spcAft>
                <a:spcPts val="300"/>
              </a:spcAft>
            </a:pPr>
            <a:r>
              <a:rPr lang="en-GB" sz="2000" b="1" dirty="0" smtClean="0">
                <a:solidFill>
                  <a:schemeClr val="bg2"/>
                </a:solidFill>
                <a:latin typeface="Cambria" panose="02040503050406030204" pitchFamily="18" charset="0"/>
              </a:rPr>
              <a:t>Key Considerations</a:t>
            </a:r>
            <a:endParaRPr lang="en-GB" sz="2000" b="1" dirty="0">
              <a:solidFill>
                <a:schemeClr val="bg2"/>
              </a:solidFill>
              <a:latin typeface="Cambria" panose="02040503050406030204" pitchFamily="18" charset="0"/>
            </a:endParaRPr>
          </a:p>
        </p:txBody>
      </p:sp>
      <p:sp>
        <p:nvSpPr>
          <p:cNvPr id="8" name="Oval 8"/>
          <p:cNvSpPr>
            <a:spLocks noChangeArrowheads="1"/>
          </p:cNvSpPr>
          <p:nvPr/>
        </p:nvSpPr>
        <p:spPr bwMode="auto">
          <a:xfrm>
            <a:off x="2476901" y="3994693"/>
            <a:ext cx="3204874" cy="2864812"/>
          </a:xfrm>
          <a:prstGeom prst="ellipse">
            <a:avLst/>
          </a:prstGeom>
          <a:solidFill>
            <a:schemeClr val="accent2">
              <a:lumMod val="60000"/>
              <a:lumOff val="40000"/>
            </a:schemeClr>
          </a:solidFill>
          <a:ln w="6350">
            <a:noFill/>
            <a:round/>
            <a:headEnd/>
            <a:tailEnd/>
          </a:ln>
          <a:effectLst/>
        </p:spPr>
        <p:txBody>
          <a:bodyPr lIns="45720" rIns="45720" anchor="ctr" anchorCtr="1"/>
          <a:lstStyle/>
          <a:p>
            <a:pPr algn="ctr">
              <a:spcAft>
                <a:spcPts val="300"/>
              </a:spcAft>
            </a:pPr>
            <a:r>
              <a:rPr lang="en-GB" sz="2000" b="1" dirty="0" smtClean="0">
                <a:solidFill>
                  <a:schemeClr val="bg1"/>
                </a:solidFill>
                <a:latin typeface="Cambria" panose="02040503050406030204" pitchFamily="18" charset="0"/>
              </a:rPr>
              <a:t>Multiple Stakeholders</a:t>
            </a:r>
            <a:endParaRPr lang="en-GB" sz="2000" b="1" dirty="0">
              <a:solidFill>
                <a:schemeClr val="bg1"/>
              </a:solidFill>
              <a:latin typeface="Cambria" panose="02040503050406030204" pitchFamily="18" charset="0"/>
            </a:endParaRPr>
          </a:p>
        </p:txBody>
      </p:sp>
      <p:sp>
        <p:nvSpPr>
          <p:cNvPr id="9" name="Oval 6"/>
          <p:cNvSpPr>
            <a:spLocks noChangeArrowheads="1"/>
          </p:cNvSpPr>
          <p:nvPr/>
        </p:nvSpPr>
        <p:spPr bwMode="auto">
          <a:xfrm rot="5400000">
            <a:off x="2646932" y="1741274"/>
            <a:ext cx="2864812" cy="3204874"/>
          </a:xfrm>
          <a:prstGeom prst="ellipse">
            <a:avLst/>
          </a:prstGeom>
          <a:solidFill>
            <a:schemeClr val="accent1"/>
          </a:solidFill>
          <a:ln w="6350">
            <a:noFill/>
            <a:round/>
            <a:headEnd/>
            <a:tailEnd/>
          </a:ln>
          <a:effectLst/>
        </p:spPr>
        <p:txBody>
          <a:bodyPr rot="10800000" vert="eaVert" lIns="45720" rIns="45720" anchor="ctr" anchorCtr="1"/>
          <a:lstStyle/>
          <a:p>
            <a:pPr algn="ctr">
              <a:spcAft>
                <a:spcPts val="300"/>
              </a:spcAft>
            </a:pPr>
            <a:r>
              <a:rPr lang="en-GB" sz="2000" b="1" dirty="0" smtClean="0">
                <a:solidFill>
                  <a:schemeClr val="bg2"/>
                </a:solidFill>
                <a:latin typeface="Cambria" panose="02040503050406030204" pitchFamily="18" charset="0"/>
              </a:rPr>
              <a:t>Intended Beneficiaries</a:t>
            </a:r>
            <a:endParaRPr lang="en-GB" sz="2000" b="1" dirty="0">
              <a:solidFill>
                <a:schemeClr val="bg2"/>
              </a:solidFill>
              <a:latin typeface="Cambria" panose="02040503050406030204" pitchFamily="18" charset="0"/>
            </a:endParaRPr>
          </a:p>
        </p:txBody>
      </p:sp>
      <p:sp>
        <p:nvSpPr>
          <p:cNvPr id="10" name="Oval 8"/>
          <p:cNvSpPr>
            <a:spLocks noChangeArrowheads="1"/>
          </p:cNvSpPr>
          <p:nvPr/>
        </p:nvSpPr>
        <p:spPr bwMode="auto">
          <a:xfrm>
            <a:off x="5062999" y="1911305"/>
            <a:ext cx="3211941" cy="2470538"/>
          </a:xfrm>
          <a:custGeom>
            <a:avLst/>
            <a:gdLst>
              <a:gd name="connsiteX0" fmla="*/ 0 w 2160000"/>
              <a:gd name="connsiteY0" fmla="*/ 1080000 h 2160000"/>
              <a:gd name="connsiteX1" fmla="*/ 316326 w 2160000"/>
              <a:gd name="connsiteY1" fmla="*/ 316325 h 2160000"/>
              <a:gd name="connsiteX2" fmla="*/ 1080002 w 2160000"/>
              <a:gd name="connsiteY2" fmla="*/ 1 h 2160000"/>
              <a:gd name="connsiteX3" fmla="*/ 1843677 w 2160000"/>
              <a:gd name="connsiteY3" fmla="*/ 316327 h 2160000"/>
              <a:gd name="connsiteX4" fmla="*/ 2160001 w 2160000"/>
              <a:gd name="connsiteY4" fmla="*/ 1080003 h 2160000"/>
              <a:gd name="connsiteX5" fmla="*/ 1843676 w 2160000"/>
              <a:gd name="connsiteY5" fmla="*/ 1843679 h 2160000"/>
              <a:gd name="connsiteX6" fmla="*/ 1080000 w 2160000"/>
              <a:gd name="connsiteY6" fmla="*/ 2160003 h 2160000"/>
              <a:gd name="connsiteX7" fmla="*/ 316325 w 2160000"/>
              <a:gd name="connsiteY7" fmla="*/ 1843678 h 2160000"/>
              <a:gd name="connsiteX8" fmla="*/ 1 w 2160000"/>
              <a:gd name="connsiteY8" fmla="*/ 1080002 h 2160000"/>
              <a:gd name="connsiteX9" fmla="*/ 0 w 2160000"/>
              <a:gd name="connsiteY9" fmla="*/ 1080000 h 2160000"/>
              <a:gd name="connsiteX0" fmla="*/ 0 w 2160001"/>
              <a:gd name="connsiteY0" fmla="*/ 1079999 h 1925482"/>
              <a:gd name="connsiteX1" fmla="*/ 316326 w 2160001"/>
              <a:gd name="connsiteY1" fmla="*/ 316324 h 1925482"/>
              <a:gd name="connsiteX2" fmla="*/ 1080002 w 2160001"/>
              <a:gd name="connsiteY2" fmla="*/ 0 h 1925482"/>
              <a:gd name="connsiteX3" fmla="*/ 1843677 w 2160001"/>
              <a:gd name="connsiteY3" fmla="*/ 316326 h 1925482"/>
              <a:gd name="connsiteX4" fmla="*/ 2160001 w 2160001"/>
              <a:gd name="connsiteY4" fmla="*/ 1080002 h 1925482"/>
              <a:gd name="connsiteX5" fmla="*/ 1843676 w 2160001"/>
              <a:gd name="connsiteY5" fmla="*/ 1843678 h 1925482"/>
              <a:gd name="connsiteX6" fmla="*/ 1115290 w 2160001"/>
              <a:gd name="connsiteY6" fmla="*/ 1570824 h 1925482"/>
              <a:gd name="connsiteX7" fmla="*/ 316325 w 2160001"/>
              <a:gd name="connsiteY7" fmla="*/ 1843677 h 1925482"/>
              <a:gd name="connsiteX8" fmla="*/ 1 w 2160001"/>
              <a:gd name="connsiteY8" fmla="*/ 1080001 h 1925482"/>
              <a:gd name="connsiteX9" fmla="*/ 0 w 2160001"/>
              <a:gd name="connsiteY9" fmla="*/ 1079999 h 1925482"/>
              <a:gd name="connsiteX0" fmla="*/ 0 w 2160001"/>
              <a:gd name="connsiteY0" fmla="*/ 1079999 h 1916869"/>
              <a:gd name="connsiteX1" fmla="*/ 316326 w 2160001"/>
              <a:gd name="connsiteY1" fmla="*/ 316324 h 1916869"/>
              <a:gd name="connsiteX2" fmla="*/ 1080002 w 2160001"/>
              <a:gd name="connsiteY2" fmla="*/ 0 h 1916869"/>
              <a:gd name="connsiteX3" fmla="*/ 1843677 w 2160001"/>
              <a:gd name="connsiteY3" fmla="*/ 316326 h 1916869"/>
              <a:gd name="connsiteX4" fmla="*/ 2160001 w 2160001"/>
              <a:gd name="connsiteY4" fmla="*/ 1080002 h 1916869"/>
              <a:gd name="connsiteX5" fmla="*/ 1843676 w 2160001"/>
              <a:gd name="connsiteY5" fmla="*/ 1843678 h 1916869"/>
              <a:gd name="connsiteX6" fmla="*/ 1115290 w 2160001"/>
              <a:gd name="connsiteY6" fmla="*/ 1519151 h 1916869"/>
              <a:gd name="connsiteX7" fmla="*/ 316325 w 2160001"/>
              <a:gd name="connsiteY7" fmla="*/ 1843677 h 1916869"/>
              <a:gd name="connsiteX8" fmla="*/ 1 w 2160001"/>
              <a:gd name="connsiteY8" fmla="*/ 1080001 h 1916869"/>
              <a:gd name="connsiteX9" fmla="*/ 0 w 2160001"/>
              <a:gd name="connsiteY9" fmla="*/ 1079999 h 1916869"/>
              <a:gd name="connsiteX0" fmla="*/ 0 w 2160001"/>
              <a:gd name="connsiteY0" fmla="*/ 1079999 h 1925459"/>
              <a:gd name="connsiteX1" fmla="*/ 316326 w 2160001"/>
              <a:gd name="connsiteY1" fmla="*/ 316324 h 1925459"/>
              <a:gd name="connsiteX2" fmla="*/ 1080002 w 2160001"/>
              <a:gd name="connsiteY2" fmla="*/ 0 h 1925459"/>
              <a:gd name="connsiteX3" fmla="*/ 1843677 w 2160001"/>
              <a:gd name="connsiteY3" fmla="*/ 316326 h 1925459"/>
              <a:gd name="connsiteX4" fmla="*/ 2160001 w 2160001"/>
              <a:gd name="connsiteY4" fmla="*/ 1080002 h 1925459"/>
              <a:gd name="connsiteX5" fmla="*/ 1843676 w 2160001"/>
              <a:gd name="connsiteY5" fmla="*/ 1843678 h 1925459"/>
              <a:gd name="connsiteX6" fmla="*/ 1115290 w 2160001"/>
              <a:gd name="connsiteY6" fmla="*/ 1570690 h 1925459"/>
              <a:gd name="connsiteX7" fmla="*/ 316325 w 2160001"/>
              <a:gd name="connsiteY7" fmla="*/ 1843677 h 1925459"/>
              <a:gd name="connsiteX8" fmla="*/ 1 w 2160001"/>
              <a:gd name="connsiteY8" fmla="*/ 1080001 h 1925459"/>
              <a:gd name="connsiteX9" fmla="*/ 0 w 2160001"/>
              <a:gd name="connsiteY9" fmla="*/ 1079999 h 1925459"/>
              <a:gd name="connsiteX0" fmla="*/ 0 w 2160001"/>
              <a:gd name="connsiteY0" fmla="*/ 1079999 h 1925459"/>
              <a:gd name="connsiteX1" fmla="*/ 316326 w 2160001"/>
              <a:gd name="connsiteY1" fmla="*/ 316324 h 1925459"/>
              <a:gd name="connsiteX2" fmla="*/ 1080002 w 2160001"/>
              <a:gd name="connsiteY2" fmla="*/ 0 h 1925459"/>
              <a:gd name="connsiteX3" fmla="*/ 1843677 w 2160001"/>
              <a:gd name="connsiteY3" fmla="*/ 316326 h 1925459"/>
              <a:gd name="connsiteX4" fmla="*/ 2160001 w 2160001"/>
              <a:gd name="connsiteY4" fmla="*/ 1080002 h 1925459"/>
              <a:gd name="connsiteX5" fmla="*/ 1843676 w 2160001"/>
              <a:gd name="connsiteY5" fmla="*/ 1843678 h 1925459"/>
              <a:gd name="connsiteX6" fmla="*/ 1115290 w 2160001"/>
              <a:gd name="connsiteY6" fmla="*/ 1570690 h 1925459"/>
              <a:gd name="connsiteX7" fmla="*/ 316325 w 2160001"/>
              <a:gd name="connsiteY7" fmla="*/ 1843677 h 1925459"/>
              <a:gd name="connsiteX8" fmla="*/ 1 w 2160001"/>
              <a:gd name="connsiteY8" fmla="*/ 1080001 h 1925459"/>
              <a:gd name="connsiteX9" fmla="*/ 0 w 2160001"/>
              <a:gd name="connsiteY9" fmla="*/ 1079999 h 1925459"/>
              <a:gd name="connsiteX0" fmla="*/ 0 w 2160001"/>
              <a:gd name="connsiteY0" fmla="*/ 1079999 h 1925459"/>
              <a:gd name="connsiteX1" fmla="*/ 316326 w 2160001"/>
              <a:gd name="connsiteY1" fmla="*/ 316324 h 1925459"/>
              <a:gd name="connsiteX2" fmla="*/ 1080002 w 2160001"/>
              <a:gd name="connsiteY2" fmla="*/ 0 h 1925459"/>
              <a:gd name="connsiteX3" fmla="*/ 1843677 w 2160001"/>
              <a:gd name="connsiteY3" fmla="*/ 316326 h 1925459"/>
              <a:gd name="connsiteX4" fmla="*/ 2160001 w 2160001"/>
              <a:gd name="connsiteY4" fmla="*/ 1080002 h 1925459"/>
              <a:gd name="connsiteX5" fmla="*/ 1843676 w 2160001"/>
              <a:gd name="connsiteY5" fmla="*/ 1843678 h 1925459"/>
              <a:gd name="connsiteX6" fmla="*/ 1115290 w 2160001"/>
              <a:gd name="connsiteY6" fmla="*/ 1570690 h 1925459"/>
              <a:gd name="connsiteX7" fmla="*/ 316325 w 2160001"/>
              <a:gd name="connsiteY7" fmla="*/ 1843677 h 1925459"/>
              <a:gd name="connsiteX8" fmla="*/ 1 w 2160001"/>
              <a:gd name="connsiteY8" fmla="*/ 1080001 h 1925459"/>
              <a:gd name="connsiteX9" fmla="*/ 0 w 2160001"/>
              <a:gd name="connsiteY9" fmla="*/ 1079999 h 1925459"/>
              <a:gd name="connsiteX0" fmla="*/ 0 w 2160001"/>
              <a:gd name="connsiteY0" fmla="*/ 1079999 h 1925459"/>
              <a:gd name="connsiteX1" fmla="*/ 316326 w 2160001"/>
              <a:gd name="connsiteY1" fmla="*/ 316324 h 1925459"/>
              <a:gd name="connsiteX2" fmla="*/ 1080002 w 2160001"/>
              <a:gd name="connsiteY2" fmla="*/ 0 h 1925459"/>
              <a:gd name="connsiteX3" fmla="*/ 1843677 w 2160001"/>
              <a:gd name="connsiteY3" fmla="*/ 316326 h 1925459"/>
              <a:gd name="connsiteX4" fmla="*/ 2160001 w 2160001"/>
              <a:gd name="connsiteY4" fmla="*/ 1080002 h 1925459"/>
              <a:gd name="connsiteX5" fmla="*/ 1843676 w 2160001"/>
              <a:gd name="connsiteY5" fmla="*/ 1843678 h 1925459"/>
              <a:gd name="connsiteX6" fmla="*/ 1115290 w 2160001"/>
              <a:gd name="connsiteY6" fmla="*/ 1570690 h 1925459"/>
              <a:gd name="connsiteX7" fmla="*/ 344900 w 2160001"/>
              <a:gd name="connsiteY7" fmla="*/ 1862727 h 1925459"/>
              <a:gd name="connsiteX8" fmla="*/ 1 w 2160001"/>
              <a:gd name="connsiteY8" fmla="*/ 1080001 h 1925459"/>
              <a:gd name="connsiteX9" fmla="*/ 0 w 2160001"/>
              <a:gd name="connsiteY9" fmla="*/ 1079999 h 1925459"/>
              <a:gd name="connsiteX0" fmla="*/ 0 w 2160001"/>
              <a:gd name="connsiteY0" fmla="*/ 1079999 h 1925459"/>
              <a:gd name="connsiteX1" fmla="*/ 316326 w 2160001"/>
              <a:gd name="connsiteY1" fmla="*/ 316324 h 1925459"/>
              <a:gd name="connsiteX2" fmla="*/ 1080002 w 2160001"/>
              <a:gd name="connsiteY2" fmla="*/ 0 h 1925459"/>
              <a:gd name="connsiteX3" fmla="*/ 1843677 w 2160001"/>
              <a:gd name="connsiteY3" fmla="*/ 316326 h 1925459"/>
              <a:gd name="connsiteX4" fmla="*/ 2160001 w 2160001"/>
              <a:gd name="connsiteY4" fmla="*/ 1080002 h 1925459"/>
              <a:gd name="connsiteX5" fmla="*/ 1843676 w 2160001"/>
              <a:gd name="connsiteY5" fmla="*/ 1843678 h 1925459"/>
              <a:gd name="connsiteX6" fmla="*/ 1115290 w 2160001"/>
              <a:gd name="connsiteY6" fmla="*/ 1570690 h 1925459"/>
              <a:gd name="connsiteX7" fmla="*/ 344900 w 2160001"/>
              <a:gd name="connsiteY7" fmla="*/ 1862727 h 1925459"/>
              <a:gd name="connsiteX8" fmla="*/ 1 w 2160001"/>
              <a:gd name="connsiteY8" fmla="*/ 1080001 h 1925459"/>
              <a:gd name="connsiteX9" fmla="*/ 0 w 2160001"/>
              <a:gd name="connsiteY9" fmla="*/ 1079999 h 1925459"/>
              <a:gd name="connsiteX0" fmla="*/ 0 w 2160001"/>
              <a:gd name="connsiteY0" fmla="*/ 1079999 h 1925459"/>
              <a:gd name="connsiteX1" fmla="*/ 316326 w 2160001"/>
              <a:gd name="connsiteY1" fmla="*/ 316324 h 1925459"/>
              <a:gd name="connsiteX2" fmla="*/ 1080002 w 2160001"/>
              <a:gd name="connsiteY2" fmla="*/ 0 h 1925459"/>
              <a:gd name="connsiteX3" fmla="*/ 1843677 w 2160001"/>
              <a:gd name="connsiteY3" fmla="*/ 316326 h 1925459"/>
              <a:gd name="connsiteX4" fmla="*/ 2160001 w 2160001"/>
              <a:gd name="connsiteY4" fmla="*/ 1080002 h 1925459"/>
              <a:gd name="connsiteX5" fmla="*/ 1843676 w 2160001"/>
              <a:gd name="connsiteY5" fmla="*/ 1843678 h 1925459"/>
              <a:gd name="connsiteX6" fmla="*/ 1115290 w 2160001"/>
              <a:gd name="connsiteY6" fmla="*/ 1570690 h 1925459"/>
              <a:gd name="connsiteX7" fmla="*/ 344900 w 2160001"/>
              <a:gd name="connsiteY7" fmla="*/ 1862727 h 1925459"/>
              <a:gd name="connsiteX8" fmla="*/ 1 w 2160001"/>
              <a:gd name="connsiteY8" fmla="*/ 1080001 h 1925459"/>
              <a:gd name="connsiteX9" fmla="*/ 0 w 2160001"/>
              <a:gd name="connsiteY9" fmla="*/ 1079999 h 1925459"/>
              <a:gd name="connsiteX0" fmla="*/ 0 w 2160001"/>
              <a:gd name="connsiteY0" fmla="*/ 1079999 h 1925459"/>
              <a:gd name="connsiteX1" fmla="*/ 316326 w 2160001"/>
              <a:gd name="connsiteY1" fmla="*/ 316324 h 1925459"/>
              <a:gd name="connsiteX2" fmla="*/ 1080002 w 2160001"/>
              <a:gd name="connsiteY2" fmla="*/ 0 h 1925459"/>
              <a:gd name="connsiteX3" fmla="*/ 1843677 w 2160001"/>
              <a:gd name="connsiteY3" fmla="*/ 316326 h 1925459"/>
              <a:gd name="connsiteX4" fmla="*/ 2160001 w 2160001"/>
              <a:gd name="connsiteY4" fmla="*/ 1080002 h 1925459"/>
              <a:gd name="connsiteX5" fmla="*/ 1843676 w 2160001"/>
              <a:gd name="connsiteY5" fmla="*/ 1843678 h 1925459"/>
              <a:gd name="connsiteX6" fmla="*/ 1115290 w 2160001"/>
              <a:gd name="connsiteY6" fmla="*/ 1570690 h 1925459"/>
              <a:gd name="connsiteX7" fmla="*/ 344900 w 2160001"/>
              <a:gd name="connsiteY7" fmla="*/ 1862727 h 1925459"/>
              <a:gd name="connsiteX8" fmla="*/ 1 w 2160001"/>
              <a:gd name="connsiteY8" fmla="*/ 1080001 h 1925459"/>
              <a:gd name="connsiteX9" fmla="*/ 0 w 2160001"/>
              <a:gd name="connsiteY9" fmla="*/ 1079999 h 1925459"/>
              <a:gd name="connsiteX0" fmla="*/ 0 w 2160001"/>
              <a:gd name="connsiteY0" fmla="*/ 1079999 h 1925459"/>
              <a:gd name="connsiteX1" fmla="*/ 316326 w 2160001"/>
              <a:gd name="connsiteY1" fmla="*/ 316324 h 1925459"/>
              <a:gd name="connsiteX2" fmla="*/ 1080002 w 2160001"/>
              <a:gd name="connsiteY2" fmla="*/ 0 h 1925459"/>
              <a:gd name="connsiteX3" fmla="*/ 1843677 w 2160001"/>
              <a:gd name="connsiteY3" fmla="*/ 316326 h 1925459"/>
              <a:gd name="connsiteX4" fmla="*/ 2160001 w 2160001"/>
              <a:gd name="connsiteY4" fmla="*/ 1080002 h 1925459"/>
              <a:gd name="connsiteX5" fmla="*/ 1843676 w 2160001"/>
              <a:gd name="connsiteY5" fmla="*/ 1843678 h 1925459"/>
              <a:gd name="connsiteX6" fmla="*/ 1115290 w 2160001"/>
              <a:gd name="connsiteY6" fmla="*/ 1570690 h 1925459"/>
              <a:gd name="connsiteX7" fmla="*/ 344900 w 2160001"/>
              <a:gd name="connsiteY7" fmla="*/ 1862727 h 1925459"/>
              <a:gd name="connsiteX8" fmla="*/ 1 w 2160001"/>
              <a:gd name="connsiteY8" fmla="*/ 1080001 h 1925459"/>
              <a:gd name="connsiteX9" fmla="*/ 0 w 2160001"/>
              <a:gd name="connsiteY9" fmla="*/ 1079999 h 1925459"/>
              <a:gd name="connsiteX0" fmla="*/ 0 w 2160001"/>
              <a:gd name="connsiteY0" fmla="*/ 1079999 h 1925459"/>
              <a:gd name="connsiteX1" fmla="*/ 316326 w 2160001"/>
              <a:gd name="connsiteY1" fmla="*/ 316324 h 1925459"/>
              <a:gd name="connsiteX2" fmla="*/ 1080002 w 2160001"/>
              <a:gd name="connsiteY2" fmla="*/ 0 h 1925459"/>
              <a:gd name="connsiteX3" fmla="*/ 1843677 w 2160001"/>
              <a:gd name="connsiteY3" fmla="*/ 316326 h 1925459"/>
              <a:gd name="connsiteX4" fmla="*/ 2160001 w 2160001"/>
              <a:gd name="connsiteY4" fmla="*/ 1080002 h 1925459"/>
              <a:gd name="connsiteX5" fmla="*/ 1843676 w 2160001"/>
              <a:gd name="connsiteY5" fmla="*/ 1843678 h 1925459"/>
              <a:gd name="connsiteX6" fmla="*/ 1115290 w 2160001"/>
              <a:gd name="connsiteY6" fmla="*/ 1570690 h 1925459"/>
              <a:gd name="connsiteX7" fmla="*/ 344900 w 2160001"/>
              <a:gd name="connsiteY7" fmla="*/ 1862727 h 1925459"/>
              <a:gd name="connsiteX8" fmla="*/ 1 w 2160001"/>
              <a:gd name="connsiteY8" fmla="*/ 1080001 h 1925459"/>
              <a:gd name="connsiteX9" fmla="*/ 0 w 2160001"/>
              <a:gd name="connsiteY9" fmla="*/ 1079999 h 1925459"/>
              <a:gd name="connsiteX0" fmla="*/ 0 w 2160001"/>
              <a:gd name="connsiteY0" fmla="*/ 1079999 h 1925459"/>
              <a:gd name="connsiteX1" fmla="*/ 316326 w 2160001"/>
              <a:gd name="connsiteY1" fmla="*/ 316324 h 1925459"/>
              <a:gd name="connsiteX2" fmla="*/ 1080002 w 2160001"/>
              <a:gd name="connsiteY2" fmla="*/ 0 h 1925459"/>
              <a:gd name="connsiteX3" fmla="*/ 1843677 w 2160001"/>
              <a:gd name="connsiteY3" fmla="*/ 316326 h 1925459"/>
              <a:gd name="connsiteX4" fmla="*/ 2160001 w 2160001"/>
              <a:gd name="connsiteY4" fmla="*/ 1080002 h 1925459"/>
              <a:gd name="connsiteX5" fmla="*/ 1843676 w 2160001"/>
              <a:gd name="connsiteY5" fmla="*/ 1843678 h 1925459"/>
              <a:gd name="connsiteX6" fmla="*/ 1115290 w 2160001"/>
              <a:gd name="connsiteY6" fmla="*/ 1570690 h 1925459"/>
              <a:gd name="connsiteX7" fmla="*/ 344900 w 2160001"/>
              <a:gd name="connsiteY7" fmla="*/ 1862727 h 1925459"/>
              <a:gd name="connsiteX8" fmla="*/ 1 w 2160001"/>
              <a:gd name="connsiteY8" fmla="*/ 1080001 h 1925459"/>
              <a:gd name="connsiteX9" fmla="*/ 0 w 2160001"/>
              <a:gd name="connsiteY9" fmla="*/ 1079999 h 1925459"/>
              <a:gd name="connsiteX0" fmla="*/ 0 w 2164764"/>
              <a:gd name="connsiteY0" fmla="*/ 1079999 h 1937365"/>
              <a:gd name="connsiteX1" fmla="*/ 316326 w 2164764"/>
              <a:gd name="connsiteY1" fmla="*/ 316324 h 1937365"/>
              <a:gd name="connsiteX2" fmla="*/ 1080002 w 2164764"/>
              <a:gd name="connsiteY2" fmla="*/ 0 h 1937365"/>
              <a:gd name="connsiteX3" fmla="*/ 1843677 w 2164764"/>
              <a:gd name="connsiteY3" fmla="*/ 316326 h 1937365"/>
              <a:gd name="connsiteX4" fmla="*/ 2160001 w 2164764"/>
              <a:gd name="connsiteY4" fmla="*/ 1080002 h 1937365"/>
              <a:gd name="connsiteX5" fmla="*/ 1815101 w 2164764"/>
              <a:gd name="connsiteY5" fmla="*/ 1855584 h 1937365"/>
              <a:gd name="connsiteX6" fmla="*/ 1115290 w 2164764"/>
              <a:gd name="connsiteY6" fmla="*/ 1570690 h 1937365"/>
              <a:gd name="connsiteX7" fmla="*/ 344900 w 2164764"/>
              <a:gd name="connsiteY7" fmla="*/ 1862727 h 1937365"/>
              <a:gd name="connsiteX8" fmla="*/ 1 w 2164764"/>
              <a:gd name="connsiteY8" fmla="*/ 1080001 h 1937365"/>
              <a:gd name="connsiteX9" fmla="*/ 0 w 2164764"/>
              <a:gd name="connsiteY9" fmla="*/ 1079999 h 1937365"/>
              <a:gd name="connsiteX0" fmla="*/ 0 w 2164764"/>
              <a:gd name="connsiteY0" fmla="*/ 1079999 h 1937365"/>
              <a:gd name="connsiteX1" fmla="*/ 316326 w 2164764"/>
              <a:gd name="connsiteY1" fmla="*/ 316324 h 1937365"/>
              <a:gd name="connsiteX2" fmla="*/ 1080002 w 2164764"/>
              <a:gd name="connsiteY2" fmla="*/ 0 h 1937365"/>
              <a:gd name="connsiteX3" fmla="*/ 1843677 w 2164764"/>
              <a:gd name="connsiteY3" fmla="*/ 316326 h 1937365"/>
              <a:gd name="connsiteX4" fmla="*/ 2160001 w 2164764"/>
              <a:gd name="connsiteY4" fmla="*/ 1080002 h 1937365"/>
              <a:gd name="connsiteX5" fmla="*/ 1815101 w 2164764"/>
              <a:gd name="connsiteY5" fmla="*/ 1855584 h 1937365"/>
              <a:gd name="connsiteX6" fmla="*/ 1115290 w 2164764"/>
              <a:gd name="connsiteY6" fmla="*/ 1570690 h 1937365"/>
              <a:gd name="connsiteX7" fmla="*/ 344900 w 2164764"/>
              <a:gd name="connsiteY7" fmla="*/ 1862727 h 1937365"/>
              <a:gd name="connsiteX8" fmla="*/ 1 w 2164764"/>
              <a:gd name="connsiteY8" fmla="*/ 1080001 h 1937365"/>
              <a:gd name="connsiteX9" fmla="*/ 0 w 2164764"/>
              <a:gd name="connsiteY9" fmla="*/ 1079999 h 1937365"/>
              <a:gd name="connsiteX0" fmla="*/ 0 w 2164764"/>
              <a:gd name="connsiteY0" fmla="*/ 1079999 h 1862727"/>
              <a:gd name="connsiteX1" fmla="*/ 316326 w 2164764"/>
              <a:gd name="connsiteY1" fmla="*/ 316324 h 1862727"/>
              <a:gd name="connsiteX2" fmla="*/ 1080002 w 2164764"/>
              <a:gd name="connsiteY2" fmla="*/ 0 h 1862727"/>
              <a:gd name="connsiteX3" fmla="*/ 1843677 w 2164764"/>
              <a:gd name="connsiteY3" fmla="*/ 316326 h 1862727"/>
              <a:gd name="connsiteX4" fmla="*/ 2160001 w 2164764"/>
              <a:gd name="connsiteY4" fmla="*/ 1080002 h 1862727"/>
              <a:gd name="connsiteX5" fmla="*/ 1815101 w 2164764"/>
              <a:gd name="connsiteY5" fmla="*/ 1855584 h 1862727"/>
              <a:gd name="connsiteX6" fmla="*/ 1115290 w 2164764"/>
              <a:gd name="connsiteY6" fmla="*/ 1570690 h 1862727"/>
              <a:gd name="connsiteX7" fmla="*/ 344900 w 2164764"/>
              <a:gd name="connsiteY7" fmla="*/ 1862727 h 1862727"/>
              <a:gd name="connsiteX8" fmla="*/ 1 w 2164764"/>
              <a:gd name="connsiteY8" fmla="*/ 1080001 h 1862727"/>
              <a:gd name="connsiteX9" fmla="*/ 0 w 2164764"/>
              <a:gd name="connsiteY9" fmla="*/ 1079999 h 1862727"/>
              <a:gd name="connsiteX0" fmla="*/ 0 w 2164764"/>
              <a:gd name="connsiteY0" fmla="*/ 1079999 h 1862727"/>
              <a:gd name="connsiteX1" fmla="*/ 316326 w 2164764"/>
              <a:gd name="connsiteY1" fmla="*/ 316324 h 1862727"/>
              <a:gd name="connsiteX2" fmla="*/ 1080002 w 2164764"/>
              <a:gd name="connsiteY2" fmla="*/ 0 h 1862727"/>
              <a:gd name="connsiteX3" fmla="*/ 1843677 w 2164764"/>
              <a:gd name="connsiteY3" fmla="*/ 316326 h 1862727"/>
              <a:gd name="connsiteX4" fmla="*/ 2160001 w 2164764"/>
              <a:gd name="connsiteY4" fmla="*/ 1080002 h 1862727"/>
              <a:gd name="connsiteX5" fmla="*/ 1815101 w 2164764"/>
              <a:gd name="connsiteY5" fmla="*/ 1855584 h 1862727"/>
              <a:gd name="connsiteX6" fmla="*/ 1115290 w 2164764"/>
              <a:gd name="connsiteY6" fmla="*/ 1570690 h 1862727"/>
              <a:gd name="connsiteX7" fmla="*/ 344900 w 2164764"/>
              <a:gd name="connsiteY7" fmla="*/ 1862727 h 1862727"/>
              <a:gd name="connsiteX8" fmla="*/ 1 w 2164764"/>
              <a:gd name="connsiteY8" fmla="*/ 1080001 h 1862727"/>
              <a:gd name="connsiteX9" fmla="*/ 0 w 2164764"/>
              <a:gd name="connsiteY9" fmla="*/ 1079999 h 1862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64764" h="1862727">
                <a:moveTo>
                  <a:pt x="0" y="1079999"/>
                </a:moveTo>
                <a:cubicBezTo>
                  <a:pt x="0" y="793565"/>
                  <a:pt x="113786" y="518863"/>
                  <a:pt x="316326" y="316324"/>
                </a:cubicBezTo>
                <a:cubicBezTo>
                  <a:pt x="518866" y="113785"/>
                  <a:pt x="793568" y="0"/>
                  <a:pt x="1080002" y="0"/>
                </a:cubicBezTo>
                <a:cubicBezTo>
                  <a:pt x="1366436" y="0"/>
                  <a:pt x="1641138" y="113786"/>
                  <a:pt x="1843677" y="316326"/>
                </a:cubicBezTo>
                <a:cubicBezTo>
                  <a:pt x="2046216" y="518866"/>
                  <a:pt x="2164764" y="823459"/>
                  <a:pt x="2160001" y="1080002"/>
                </a:cubicBezTo>
                <a:cubicBezTo>
                  <a:pt x="2155238" y="1336545"/>
                  <a:pt x="1989219" y="1752371"/>
                  <a:pt x="1815101" y="1855584"/>
                </a:cubicBezTo>
                <a:cubicBezTo>
                  <a:pt x="1655270" y="1725434"/>
                  <a:pt x="1360323" y="1569500"/>
                  <a:pt x="1115290" y="1570690"/>
                </a:cubicBezTo>
                <a:cubicBezTo>
                  <a:pt x="870257" y="1571880"/>
                  <a:pt x="595077" y="1634119"/>
                  <a:pt x="344900" y="1862727"/>
                </a:cubicBezTo>
                <a:cubicBezTo>
                  <a:pt x="180450" y="1752371"/>
                  <a:pt x="1" y="1366435"/>
                  <a:pt x="1" y="1080001"/>
                </a:cubicBezTo>
                <a:cubicBezTo>
                  <a:pt x="1" y="1080000"/>
                  <a:pt x="0" y="1080000"/>
                  <a:pt x="0" y="1079999"/>
                </a:cubicBezTo>
                <a:close/>
              </a:path>
            </a:pathLst>
          </a:custGeom>
          <a:solidFill>
            <a:schemeClr val="accent2"/>
          </a:solidFill>
          <a:ln w="6350">
            <a:noFill/>
            <a:round/>
            <a:headEnd/>
            <a:tailEnd/>
          </a:ln>
          <a:effectLst/>
        </p:spPr>
        <p:txBody>
          <a:bodyPr lIns="45720" rIns="45720" anchor="ctr" anchorCtr="1"/>
          <a:lstStyle/>
          <a:p>
            <a:pPr algn="ctr">
              <a:spcAft>
                <a:spcPts val="300"/>
              </a:spcAft>
            </a:pPr>
            <a:r>
              <a:rPr lang="en-GB" sz="2000" b="1" dirty="0" smtClean="0">
                <a:solidFill>
                  <a:schemeClr val="bg1"/>
                </a:solidFill>
                <a:latin typeface="Cambria" panose="02040503050406030204" pitchFamily="18" charset="0"/>
              </a:rPr>
              <a:t>Scale of </a:t>
            </a:r>
          </a:p>
          <a:p>
            <a:pPr algn="ctr">
              <a:spcAft>
                <a:spcPts val="300"/>
              </a:spcAft>
            </a:pPr>
            <a:r>
              <a:rPr lang="en-GB" sz="2000" b="1" dirty="0" smtClean="0">
                <a:solidFill>
                  <a:schemeClr val="bg1"/>
                </a:solidFill>
                <a:latin typeface="Cambria" panose="02040503050406030204" pitchFamily="18" charset="0"/>
              </a:rPr>
              <a:t>Infrastructure</a:t>
            </a:r>
            <a:endParaRPr lang="en-GB" sz="2000" b="1" dirty="0">
              <a:solidFill>
                <a:schemeClr val="bg1"/>
              </a:solidFill>
              <a:latin typeface="Cambria" panose="02040503050406030204" pitchFamily="18" charset="0"/>
            </a:endParaRPr>
          </a:p>
        </p:txBody>
      </p:sp>
      <p:sp>
        <p:nvSpPr>
          <p:cNvPr id="11" name="TextBox 10"/>
          <p:cNvSpPr txBox="1"/>
          <p:nvPr/>
        </p:nvSpPr>
        <p:spPr>
          <a:xfrm>
            <a:off x="320556" y="2076466"/>
            <a:ext cx="2356211" cy="1754326"/>
          </a:xfrm>
          <a:prstGeom prst="rect">
            <a:avLst/>
          </a:prstGeom>
          <a:noFill/>
        </p:spPr>
        <p:txBody>
          <a:bodyPr wrap="square" rtlCol="0">
            <a:spAutoFit/>
          </a:bodyPr>
          <a:lstStyle/>
          <a:p>
            <a:pPr marL="114300" indent="-114300">
              <a:buFont typeface="Arial" panose="020B0604020202020204" pitchFamily="34" charset="0"/>
              <a:buChar char="•"/>
            </a:pPr>
            <a:r>
              <a:rPr lang="en-GB" dirty="0" smtClean="0">
                <a:latin typeface="Cambria" panose="02040503050406030204" pitchFamily="18" charset="0"/>
              </a:rPr>
              <a:t>People in remote rural areas of India</a:t>
            </a:r>
          </a:p>
          <a:p>
            <a:pPr marL="114300" indent="-114300">
              <a:buFont typeface="Arial" panose="020B0604020202020204" pitchFamily="34" charset="0"/>
              <a:buChar char="•"/>
            </a:pPr>
            <a:endParaRPr lang="en-GB" dirty="0" smtClean="0">
              <a:latin typeface="Cambria" panose="02040503050406030204" pitchFamily="18" charset="0"/>
            </a:endParaRPr>
          </a:p>
          <a:p>
            <a:pPr marL="114300" indent="-114300">
              <a:buFont typeface="Arial" panose="020B0604020202020204" pitchFamily="34" charset="0"/>
              <a:buChar char="•"/>
            </a:pPr>
            <a:r>
              <a:rPr lang="en-GB" dirty="0" smtClean="0">
                <a:latin typeface="Cambria" panose="02040503050406030204" pitchFamily="18" charset="0"/>
              </a:rPr>
              <a:t>&gt; 100 million immediate beneficiaries</a:t>
            </a:r>
            <a:endParaRPr lang="en-GB" dirty="0">
              <a:latin typeface="Cambria" panose="02040503050406030204" pitchFamily="18" charset="0"/>
            </a:endParaRPr>
          </a:p>
        </p:txBody>
      </p:sp>
      <p:sp>
        <p:nvSpPr>
          <p:cNvPr id="12" name="TextBox 11"/>
          <p:cNvSpPr txBox="1"/>
          <p:nvPr/>
        </p:nvSpPr>
        <p:spPr>
          <a:xfrm>
            <a:off x="8271145" y="2377400"/>
            <a:ext cx="2919594" cy="1477328"/>
          </a:xfrm>
          <a:prstGeom prst="rect">
            <a:avLst/>
          </a:prstGeom>
          <a:noFill/>
        </p:spPr>
        <p:txBody>
          <a:bodyPr wrap="square" rtlCol="0">
            <a:spAutoFit/>
          </a:bodyPr>
          <a:lstStyle/>
          <a:p>
            <a:pPr marL="114300" indent="-114300">
              <a:buFont typeface="Arial" panose="020B0604020202020204" pitchFamily="34" charset="0"/>
              <a:buChar char="•"/>
            </a:pPr>
            <a:r>
              <a:rPr lang="en-GB" dirty="0" smtClean="0">
                <a:latin typeface="Cambria" panose="02040503050406030204" pitchFamily="18" charset="0"/>
              </a:rPr>
              <a:t>&gt; 1.2 million KMs of fiber network (50% to be laid fresh)</a:t>
            </a:r>
          </a:p>
          <a:p>
            <a:pPr marL="114300" indent="-114300">
              <a:buFont typeface="Arial" panose="020B0604020202020204" pitchFamily="34" charset="0"/>
              <a:buChar char="•"/>
            </a:pPr>
            <a:endParaRPr lang="en-GB" dirty="0" smtClean="0">
              <a:latin typeface="Cambria" panose="02040503050406030204" pitchFamily="18" charset="0"/>
            </a:endParaRPr>
          </a:p>
          <a:p>
            <a:pPr marL="114300" indent="-114300">
              <a:buFont typeface="Arial" panose="020B0604020202020204" pitchFamily="34" charset="0"/>
              <a:buChar char="•"/>
            </a:pPr>
            <a:r>
              <a:rPr lang="en-GB" dirty="0" smtClean="0">
                <a:latin typeface="Cambria" panose="02040503050406030204" pitchFamily="18" charset="0"/>
              </a:rPr>
              <a:t>&gt;250K end points</a:t>
            </a:r>
            <a:endParaRPr lang="en-GB" dirty="0">
              <a:latin typeface="Cambria" panose="02040503050406030204" pitchFamily="18" charset="0"/>
            </a:endParaRPr>
          </a:p>
        </p:txBody>
      </p:sp>
      <p:sp>
        <p:nvSpPr>
          <p:cNvPr id="13" name="TextBox 12"/>
          <p:cNvSpPr txBox="1"/>
          <p:nvPr/>
        </p:nvSpPr>
        <p:spPr>
          <a:xfrm>
            <a:off x="320556" y="4485376"/>
            <a:ext cx="2275733" cy="2308324"/>
          </a:xfrm>
          <a:prstGeom prst="rect">
            <a:avLst/>
          </a:prstGeom>
          <a:noFill/>
        </p:spPr>
        <p:txBody>
          <a:bodyPr wrap="square" rtlCol="0">
            <a:spAutoFit/>
          </a:bodyPr>
          <a:lstStyle/>
          <a:p>
            <a:pPr marL="114300" indent="-114300">
              <a:buFont typeface="Arial" panose="020B0604020202020204" pitchFamily="34" charset="0"/>
              <a:buChar char="•"/>
            </a:pPr>
            <a:r>
              <a:rPr lang="en-GB" dirty="0" smtClean="0">
                <a:latin typeface="Cambria" panose="02040503050406030204" pitchFamily="18" charset="0"/>
              </a:rPr>
              <a:t>Citizen</a:t>
            </a:r>
          </a:p>
          <a:p>
            <a:pPr marL="114300" indent="-114300">
              <a:buFont typeface="Arial" panose="020B0604020202020204" pitchFamily="34" charset="0"/>
              <a:buChar char="•"/>
            </a:pPr>
            <a:r>
              <a:rPr lang="en-GB" dirty="0" smtClean="0">
                <a:latin typeface="Cambria" panose="02040503050406030204" pitchFamily="18" charset="0"/>
              </a:rPr>
              <a:t>Service Providers</a:t>
            </a:r>
          </a:p>
          <a:p>
            <a:pPr marL="114300" indent="-114300">
              <a:buFont typeface="Arial" panose="020B0604020202020204" pitchFamily="34" charset="0"/>
              <a:buChar char="•"/>
            </a:pPr>
            <a:r>
              <a:rPr lang="en-GB" dirty="0" smtClean="0">
                <a:latin typeface="Cambria" panose="02040503050406030204" pitchFamily="18" charset="0"/>
              </a:rPr>
              <a:t>Funding and Regulatory Agencies</a:t>
            </a:r>
          </a:p>
          <a:p>
            <a:pPr marL="114300" indent="-114300">
              <a:buFont typeface="Arial" panose="020B0604020202020204" pitchFamily="34" charset="0"/>
              <a:buChar char="•"/>
            </a:pPr>
            <a:r>
              <a:rPr lang="en-GB" dirty="0" smtClean="0">
                <a:latin typeface="Cambria" panose="02040503050406030204" pitchFamily="18" charset="0"/>
              </a:rPr>
              <a:t>Implementation Partners (</a:t>
            </a:r>
            <a:r>
              <a:rPr lang="en-GB" dirty="0" err="1" smtClean="0">
                <a:latin typeface="Cambria" panose="02040503050406030204" pitchFamily="18" charset="0"/>
              </a:rPr>
              <a:t>Govt</a:t>
            </a:r>
            <a:r>
              <a:rPr lang="en-GB" dirty="0" smtClean="0">
                <a:latin typeface="Cambria" panose="02040503050406030204" pitchFamily="18" charset="0"/>
              </a:rPr>
              <a:t> &amp; Private)</a:t>
            </a:r>
            <a:endParaRPr lang="en-GB" dirty="0">
              <a:latin typeface="Cambria" panose="02040503050406030204" pitchFamily="18" charset="0"/>
            </a:endParaRPr>
          </a:p>
        </p:txBody>
      </p:sp>
      <p:sp>
        <p:nvSpPr>
          <p:cNvPr id="14" name="TextBox 13"/>
          <p:cNvSpPr txBox="1"/>
          <p:nvPr/>
        </p:nvSpPr>
        <p:spPr>
          <a:xfrm>
            <a:off x="8404714" y="4568854"/>
            <a:ext cx="2652455" cy="2031325"/>
          </a:xfrm>
          <a:prstGeom prst="rect">
            <a:avLst/>
          </a:prstGeom>
          <a:noFill/>
        </p:spPr>
        <p:txBody>
          <a:bodyPr wrap="square" rtlCol="0">
            <a:spAutoFit/>
          </a:bodyPr>
          <a:lstStyle/>
          <a:p>
            <a:pPr marL="114300" indent="-114300">
              <a:buFont typeface="Arial" panose="020B0604020202020204" pitchFamily="34" charset="0"/>
              <a:buChar char="•"/>
            </a:pPr>
            <a:r>
              <a:rPr lang="en-GB" dirty="0" smtClean="0">
                <a:latin typeface="Cambria" panose="02040503050406030204" pitchFamily="18" charset="0"/>
              </a:rPr>
              <a:t>Affordability</a:t>
            </a:r>
          </a:p>
          <a:p>
            <a:pPr marL="114300" indent="-114300">
              <a:buFont typeface="Arial" panose="020B0604020202020204" pitchFamily="34" charset="0"/>
              <a:buChar char="•"/>
            </a:pPr>
            <a:endParaRPr lang="en-GB" dirty="0" smtClean="0">
              <a:latin typeface="Cambria" panose="02040503050406030204" pitchFamily="18" charset="0"/>
            </a:endParaRPr>
          </a:p>
          <a:p>
            <a:pPr marL="114300" indent="-114300">
              <a:buFont typeface="Arial" panose="020B0604020202020204" pitchFamily="34" charset="0"/>
              <a:buChar char="•"/>
            </a:pPr>
            <a:r>
              <a:rPr lang="en-GB" dirty="0" smtClean="0">
                <a:latin typeface="Cambria" panose="02040503050406030204" pitchFamily="18" charset="0"/>
              </a:rPr>
              <a:t>Non Discriminatory</a:t>
            </a:r>
          </a:p>
          <a:p>
            <a:pPr marL="114300" indent="-114300">
              <a:buFont typeface="Arial" panose="020B0604020202020204" pitchFamily="34" charset="0"/>
              <a:buChar char="•"/>
            </a:pPr>
            <a:endParaRPr lang="en-GB" dirty="0" smtClean="0">
              <a:latin typeface="Cambria" panose="02040503050406030204" pitchFamily="18" charset="0"/>
            </a:endParaRPr>
          </a:p>
          <a:p>
            <a:pPr marL="114300" indent="-114300">
              <a:buFont typeface="Arial" panose="020B0604020202020204" pitchFamily="34" charset="0"/>
              <a:buChar char="•"/>
            </a:pPr>
            <a:r>
              <a:rPr lang="en-GB" dirty="0" smtClean="0">
                <a:latin typeface="Cambria" panose="02040503050406030204" pitchFamily="18" charset="0"/>
              </a:rPr>
              <a:t>Long Term Operability and Sustainability</a:t>
            </a:r>
          </a:p>
          <a:p>
            <a:pPr marL="114300" indent="-114300">
              <a:buFont typeface="Arial" panose="020B0604020202020204" pitchFamily="34" charset="0"/>
              <a:buChar char="•"/>
            </a:pPr>
            <a:endParaRPr lang="en-GB" dirty="0">
              <a:latin typeface="Cambria" panose="02040503050406030204" pitchFamily="18" charset="0"/>
            </a:endParaRPr>
          </a:p>
        </p:txBody>
      </p:sp>
      <p:sp>
        <p:nvSpPr>
          <p:cNvPr id="18" name="Oval 17"/>
          <p:cNvSpPr/>
          <p:nvPr/>
        </p:nvSpPr>
        <p:spPr>
          <a:xfrm>
            <a:off x="7726042" y="4381014"/>
            <a:ext cx="2950051" cy="787078"/>
          </a:xfrm>
          <a:prstGeom prst="ellipse">
            <a:avLst/>
          </a:prstGeom>
          <a:no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Oval 18"/>
          <p:cNvSpPr/>
          <p:nvPr/>
        </p:nvSpPr>
        <p:spPr>
          <a:xfrm>
            <a:off x="8000333" y="5584516"/>
            <a:ext cx="2950051" cy="787078"/>
          </a:xfrm>
          <a:prstGeom prst="ellipse">
            <a:avLst/>
          </a:prstGeom>
          <a:no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xmlns="" val="1112391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1000"/>
                                        <p:tgtEl>
                                          <p:spTgt spid="12"/>
                                        </p:tgtEl>
                                      </p:cBhvr>
                                    </p:animEffect>
                                    <p:anim calcmode="lin" valueType="num">
                                      <p:cBhvr>
                                        <p:cTn id="13" dur="1000" fill="hold"/>
                                        <p:tgtEl>
                                          <p:spTgt spid="12"/>
                                        </p:tgtEl>
                                        <p:attrNameLst>
                                          <p:attrName>ppt_x</p:attrName>
                                        </p:attrNameLst>
                                      </p:cBhvr>
                                      <p:tavLst>
                                        <p:tav tm="0">
                                          <p:val>
                                            <p:strVal val="#ppt_x"/>
                                          </p:val>
                                        </p:tav>
                                        <p:tav tm="100000">
                                          <p:val>
                                            <p:strVal val="#ppt_x"/>
                                          </p:val>
                                        </p:tav>
                                      </p:tavLst>
                                    </p:anim>
                                    <p:anim calcmode="lin" valueType="num">
                                      <p:cBhvr>
                                        <p:cTn id="1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1000"/>
                                        <p:tgtEl>
                                          <p:spTgt spid="11"/>
                                        </p:tgtEl>
                                      </p:cBhvr>
                                    </p:animEffect>
                                    <p:anim calcmode="lin" valueType="num">
                                      <p:cBhvr>
                                        <p:cTn id="20" dur="1000" fill="hold"/>
                                        <p:tgtEl>
                                          <p:spTgt spid="11"/>
                                        </p:tgtEl>
                                        <p:attrNameLst>
                                          <p:attrName>ppt_x</p:attrName>
                                        </p:attrNameLst>
                                      </p:cBhvr>
                                      <p:tavLst>
                                        <p:tav tm="0">
                                          <p:val>
                                            <p:strVal val="#ppt_x"/>
                                          </p:val>
                                        </p:tav>
                                        <p:tav tm="100000">
                                          <p:val>
                                            <p:strVal val="#ppt_x"/>
                                          </p:val>
                                        </p:tav>
                                      </p:tavLst>
                                    </p:anim>
                                    <p:anim calcmode="lin" valueType="num">
                                      <p:cBhvr>
                                        <p:cTn id="21" dur="1000" fill="hold"/>
                                        <p:tgtEl>
                                          <p:spTgt spid="11"/>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1000"/>
                                        <p:tgtEl>
                                          <p:spTgt spid="9"/>
                                        </p:tgtEl>
                                      </p:cBhvr>
                                    </p:animEffect>
                                    <p:anim calcmode="lin" valueType="num">
                                      <p:cBhvr>
                                        <p:cTn id="25" dur="1000" fill="hold"/>
                                        <p:tgtEl>
                                          <p:spTgt spid="9"/>
                                        </p:tgtEl>
                                        <p:attrNameLst>
                                          <p:attrName>ppt_x</p:attrName>
                                        </p:attrNameLst>
                                      </p:cBhvr>
                                      <p:tavLst>
                                        <p:tav tm="0">
                                          <p:val>
                                            <p:strVal val="#ppt_x"/>
                                          </p:val>
                                        </p:tav>
                                        <p:tav tm="100000">
                                          <p:val>
                                            <p:strVal val="#ppt_x"/>
                                          </p:val>
                                        </p:tav>
                                      </p:tavLst>
                                    </p:anim>
                                    <p:anim calcmode="lin" valueType="num">
                                      <p:cBhvr>
                                        <p:cTn id="2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fade">
                                      <p:cBhvr>
                                        <p:cTn id="36" dur="1000"/>
                                        <p:tgtEl>
                                          <p:spTgt spid="8"/>
                                        </p:tgtEl>
                                      </p:cBhvr>
                                    </p:animEffect>
                                    <p:anim calcmode="lin" valueType="num">
                                      <p:cBhvr>
                                        <p:cTn id="37" dur="1000" fill="hold"/>
                                        <p:tgtEl>
                                          <p:spTgt spid="8"/>
                                        </p:tgtEl>
                                        <p:attrNameLst>
                                          <p:attrName>ppt_x</p:attrName>
                                        </p:attrNameLst>
                                      </p:cBhvr>
                                      <p:tavLst>
                                        <p:tav tm="0">
                                          <p:val>
                                            <p:strVal val="#ppt_x"/>
                                          </p:val>
                                        </p:tav>
                                        <p:tav tm="100000">
                                          <p:val>
                                            <p:strVal val="#ppt_x"/>
                                          </p:val>
                                        </p:tav>
                                      </p:tavLst>
                                    </p:anim>
                                    <p:anim calcmode="lin" valueType="num">
                                      <p:cBhvr>
                                        <p:cTn id="3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fade">
                                      <p:cBhvr>
                                        <p:cTn id="43" dur="1000"/>
                                        <p:tgtEl>
                                          <p:spTgt spid="7"/>
                                        </p:tgtEl>
                                      </p:cBhvr>
                                    </p:animEffect>
                                    <p:anim calcmode="lin" valueType="num">
                                      <p:cBhvr>
                                        <p:cTn id="44" dur="1000" fill="hold"/>
                                        <p:tgtEl>
                                          <p:spTgt spid="7"/>
                                        </p:tgtEl>
                                        <p:attrNameLst>
                                          <p:attrName>ppt_x</p:attrName>
                                        </p:attrNameLst>
                                      </p:cBhvr>
                                      <p:tavLst>
                                        <p:tav tm="0">
                                          <p:val>
                                            <p:strVal val="#ppt_x"/>
                                          </p:val>
                                        </p:tav>
                                        <p:tav tm="100000">
                                          <p:val>
                                            <p:strVal val="#ppt_x"/>
                                          </p:val>
                                        </p:tav>
                                      </p:tavLst>
                                    </p:anim>
                                    <p:anim calcmode="lin" valueType="num">
                                      <p:cBhvr>
                                        <p:cTn id="45" dur="1000" fill="hold"/>
                                        <p:tgtEl>
                                          <p:spTgt spid="7"/>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14"/>
                                        </p:tgtEl>
                                        <p:attrNameLst>
                                          <p:attrName>style.visibility</p:attrName>
                                        </p:attrNameLst>
                                      </p:cBhvr>
                                      <p:to>
                                        <p:strVal val="visible"/>
                                      </p:to>
                                    </p:set>
                                    <p:animEffect transition="in" filter="fade">
                                      <p:cBhvr>
                                        <p:cTn id="48" dur="1000"/>
                                        <p:tgtEl>
                                          <p:spTgt spid="14"/>
                                        </p:tgtEl>
                                      </p:cBhvr>
                                    </p:animEffect>
                                    <p:anim calcmode="lin" valueType="num">
                                      <p:cBhvr>
                                        <p:cTn id="49" dur="1000" fill="hold"/>
                                        <p:tgtEl>
                                          <p:spTgt spid="14"/>
                                        </p:tgtEl>
                                        <p:attrNameLst>
                                          <p:attrName>ppt_x</p:attrName>
                                        </p:attrNameLst>
                                      </p:cBhvr>
                                      <p:tavLst>
                                        <p:tav tm="0">
                                          <p:val>
                                            <p:strVal val="#ppt_x"/>
                                          </p:val>
                                        </p:tav>
                                        <p:tav tm="100000">
                                          <p:val>
                                            <p:strVal val="#ppt_x"/>
                                          </p:val>
                                        </p:tav>
                                      </p:tavLst>
                                    </p:anim>
                                    <p:anim calcmode="lin" valueType="num">
                                      <p:cBhvr>
                                        <p:cTn id="50"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animEffect transition="in" filter="fade">
                                      <p:cBhvr>
                                        <p:cTn id="55" dur="1000"/>
                                        <p:tgtEl>
                                          <p:spTgt spid="18"/>
                                        </p:tgtEl>
                                      </p:cBhvr>
                                    </p:animEffect>
                                    <p:anim calcmode="lin" valueType="num">
                                      <p:cBhvr>
                                        <p:cTn id="56" dur="1000" fill="hold"/>
                                        <p:tgtEl>
                                          <p:spTgt spid="18"/>
                                        </p:tgtEl>
                                        <p:attrNameLst>
                                          <p:attrName>ppt_x</p:attrName>
                                        </p:attrNameLst>
                                      </p:cBhvr>
                                      <p:tavLst>
                                        <p:tav tm="0">
                                          <p:val>
                                            <p:strVal val="#ppt_x"/>
                                          </p:val>
                                        </p:tav>
                                        <p:tav tm="100000">
                                          <p:val>
                                            <p:strVal val="#ppt_x"/>
                                          </p:val>
                                        </p:tav>
                                      </p:tavLst>
                                    </p:anim>
                                    <p:anim calcmode="lin" valueType="num">
                                      <p:cBhvr>
                                        <p:cTn id="57"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19"/>
                                        </p:tgtEl>
                                        <p:attrNameLst>
                                          <p:attrName>style.visibility</p:attrName>
                                        </p:attrNameLst>
                                      </p:cBhvr>
                                      <p:to>
                                        <p:strVal val="visible"/>
                                      </p:to>
                                    </p:set>
                                    <p:animEffect transition="in" filter="fade">
                                      <p:cBhvr>
                                        <p:cTn id="62" dur="1000"/>
                                        <p:tgtEl>
                                          <p:spTgt spid="19"/>
                                        </p:tgtEl>
                                      </p:cBhvr>
                                    </p:animEffect>
                                    <p:anim calcmode="lin" valueType="num">
                                      <p:cBhvr>
                                        <p:cTn id="63" dur="1000" fill="hold"/>
                                        <p:tgtEl>
                                          <p:spTgt spid="19"/>
                                        </p:tgtEl>
                                        <p:attrNameLst>
                                          <p:attrName>ppt_x</p:attrName>
                                        </p:attrNameLst>
                                      </p:cBhvr>
                                      <p:tavLst>
                                        <p:tav tm="0">
                                          <p:val>
                                            <p:strVal val="#ppt_x"/>
                                          </p:val>
                                        </p:tav>
                                        <p:tav tm="100000">
                                          <p:val>
                                            <p:strVal val="#ppt_x"/>
                                          </p:val>
                                        </p:tav>
                                      </p:tavLst>
                                    </p:anim>
                                    <p:anim calcmode="lin" valueType="num">
                                      <p:cBhvr>
                                        <p:cTn id="64"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p:bldP spid="12" grpId="0"/>
      <p:bldP spid="13" grpId="0"/>
      <p:bldP spid="14" grpId="0"/>
      <p:bldP spid="18" grpId="0" animBg="1"/>
      <p:bldP spid="1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India – Administrative Setup</a:t>
            </a:r>
            <a:endParaRPr lang="en-GB" dirty="0"/>
          </a:p>
        </p:txBody>
      </p:sp>
      <p:sp>
        <p:nvSpPr>
          <p:cNvPr id="4" name="Slide Number Placeholder 3"/>
          <p:cNvSpPr>
            <a:spLocks noGrp="1"/>
          </p:cNvSpPr>
          <p:nvPr>
            <p:ph type="sldNum" sz="quarter" idx="12"/>
          </p:nvPr>
        </p:nvSpPr>
        <p:spPr/>
        <p:txBody>
          <a:bodyPr/>
          <a:lstStyle/>
          <a:p>
            <a:fld id="{1490B862-7BC5-46AC-94E3-13EFAADED7A2}" type="slidenum">
              <a:rPr lang="en-GB" smtClean="0"/>
              <a:pPr/>
              <a:t>2</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xmlns="" val="1557709653"/>
              </p:ext>
            </p:extLst>
          </p:nvPr>
        </p:nvGraphicFramePr>
        <p:xfrm>
          <a:off x="6106367" y="1830595"/>
          <a:ext cx="3810000" cy="4939459"/>
        </p:xfrm>
        <a:graphic>
          <a:graphicData uri="http://schemas.openxmlformats.org/drawingml/2006/table">
            <a:tbl>
              <a:tblPr firstRow="1" bandRow="1">
                <a:tableStyleId>{5C22544A-7EE6-4342-B048-85BDC9FD1C3A}</a:tableStyleId>
              </a:tblPr>
              <a:tblGrid>
                <a:gridCol w="1905000"/>
                <a:gridCol w="1905000"/>
              </a:tblGrid>
              <a:tr h="702400">
                <a:tc>
                  <a:txBody>
                    <a:bodyPr/>
                    <a:lstStyle/>
                    <a:p>
                      <a:pPr algn="ctr"/>
                      <a:r>
                        <a:rPr lang="en-US" sz="1900" dirty="0" smtClean="0">
                          <a:latin typeface="+mj-lt"/>
                        </a:rPr>
                        <a:t>Population</a:t>
                      </a:r>
                      <a:endParaRPr lang="en-US" sz="1900" dirty="0">
                        <a:latin typeface="+mj-lt"/>
                      </a:endParaRPr>
                    </a:p>
                  </a:txBody>
                  <a:tcPr marT="54869" marB="54869"/>
                </a:tc>
                <a:tc>
                  <a:txBody>
                    <a:bodyPr/>
                    <a:lstStyle/>
                    <a:p>
                      <a:pPr algn="ctr"/>
                      <a:r>
                        <a:rPr lang="en-US" sz="1900" dirty="0" smtClean="0">
                          <a:latin typeface="+mj-lt"/>
                        </a:rPr>
                        <a:t>1.28 Billion </a:t>
                      </a:r>
                    </a:p>
                    <a:p>
                      <a:pPr algn="ctr"/>
                      <a:r>
                        <a:rPr lang="en-US" sz="1900" dirty="0" smtClean="0">
                          <a:latin typeface="+mj-lt"/>
                        </a:rPr>
                        <a:t>72% Rural</a:t>
                      </a:r>
                      <a:endParaRPr lang="en-US" sz="1900" dirty="0">
                        <a:latin typeface="+mj-lt"/>
                      </a:endParaRPr>
                    </a:p>
                  </a:txBody>
                  <a:tcPr marT="54869" marB="54869"/>
                </a:tc>
              </a:tr>
              <a:tr h="725059">
                <a:tc>
                  <a:txBody>
                    <a:bodyPr/>
                    <a:lstStyle/>
                    <a:p>
                      <a:r>
                        <a:rPr lang="en-US" sz="1900" dirty="0" smtClean="0">
                          <a:latin typeface="+mj-lt"/>
                        </a:rPr>
                        <a:t>Area</a:t>
                      </a:r>
                      <a:endParaRPr lang="en-US" sz="1900" dirty="0">
                        <a:latin typeface="+mj-lt"/>
                      </a:endParaRPr>
                    </a:p>
                  </a:txBody>
                  <a:tcPr marT="54869" marB="54869"/>
                </a:tc>
                <a:tc>
                  <a:txBody>
                    <a:bodyPr/>
                    <a:lstStyle/>
                    <a:p>
                      <a:r>
                        <a:rPr lang="en-US" sz="1900" dirty="0" smtClean="0">
                          <a:latin typeface="+mj-lt"/>
                        </a:rPr>
                        <a:t>32,87,263 Sq. Km</a:t>
                      </a:r>
                      <a:endParaRPr lang="en-US" sz="1900" dirty="0">
                        <a:latin typeface="+mj-lt"/>
                      </a:endParaRPr>
                    </a:p>
                  </a:txBody>
                  <a:tcPr marT="54869" marB="54869"/>
                </a:tc>
              </a:tr>
              <a:tr h="702400">
                <a:tc>
                  <a:txBody>
                    <a:bodyPr/>
                    <a:lstStyle/>
                    <a:p>
                      <a:r>
                        <a:rPr lang="en-US" sz="1900" dirty="0" smtClean="0">
                          <a:latin typeface="+mj-lt"/>
                        </a:rPr>
                        <a:t>States + UTs</a:t>
                      </a:r>
                      <a:endParaRPr lang="en-US" sz="1900" dirty="0">
                        <a:latin typeface="+mj-lt"/>
                      </a:endParaRPr>
                    </a:p>
                  </a:txBody>
                  <a:tcPr marT="54869" marB="54869"/>
                </a:tc>
                <a:tc>
                  <a:txBody>
                    <a:bodyPr/>
                    <a:lstStyle/>
                    <a:p>
                      <a:r>
                        <a:rPr lang="en-US" sz="1900" dirty="0" smtClean="0">
                          <a:latin typeface="+mj-lt"/>
                        </a:rPr>
                        <a:t>29</a:t>
                      </a:r>
                      <a:r>
                        <a:rPr lang="en-US" sz="1900" baseline="0" dirty="0" smtClean="0">
                          <a:latin typeface="+mj-lt"/>
                        </a:rPr>
                        <a:t> </a:t>
                      </a:r>
                      <a:r>
                        <a:rPr lang="en-US" sz="1900" dirty="0" smtClean="0">
                          <a:latin typeface="+mj-lt"/>
                        </a:rPr>
                        <a:t>+ 7</a:t>
                      </a:r>
                      <a:endParaRPr lang="en-US" sz="1900" dirty="0">
                        <a:latin typeface="+mj-lt"/>
                      </a:endParaRPr>
                    </a:p>
                  </a:txBody>
                  <a:tcPr marT="54869" marB="54869"/>
                </a:tc>
              </a:tr>
              <a:tr h="702400">
                <a:tc>
                  <a:txBody>
                    <a:bodyPr/>
                    <a:lstStyle/>
                    <a:p>
                      <a:r>
                        <a:rPr lang="en-US" sz="1900" dirty="0" smtClean="0">
                          <a:latin typeface="+mj-lt"/>
                        </a:rPr>
                        <a:t>Districts</a:t>
                      </a:r>
                      <a:endParaRPr lang="en-US" sz="1900" dirty="0">
                        <a:latin typeface="+mj-lt"/>
                      </a:endParaRPr>
                    </a:p>
                  </a:txBody>
                  <a:tcPr marT="54869" marB="54869"/>
                </a:tc>
                <a:tc>
                  <a:txBody>
                    <a:bodyPr/>
                    <a:lstStyle/>
                    <a:p>
                      <a:r>
                        <a:rPr lang="en-US" sz="1900" dirty="0" smtClean="0">
                          <a:latin typeface="+mj-lt"/>
                        </a:rPr>
                        <a:t>651</a:t>
                      </a:r>
                      <a:endParaRPr lang="en-US" sz="1900" dirty="0">
                        <a:latin typeface="+mj-lt"/>
                      </a:endParaRPr>
                    </a:p>
                  </a:txBody>
                  <a:tcPr marT="54869" marB="54869"/>
                </a:tc>
              </a:tr>
              <a:tr h="702400">
                <a:tc>
                  <a:txBody>
                    <a:bodyPr/>
                    <a:lstStyle/>
                    <a:p>
                      <a:r>
                        <a:rPr lang="en-US" sz="1900" dirty="0" smtClean="0">
                          <a:latin typeface="+mj-lt"/>
                        </a:rPr>
                        <a:t>Blocks</a:t>
                      </a:r>
                      <a:endParaRPr lang="en-US" sz="1900" dirty="0">
                        <a:latin typeface="+mj-lt"/>
                      </a:endParaRPr>
                    </a:p>
                  </a:txBody>
                  <a:tcPr marT="54869" marB="54869"/>
                </a:tc>
                <a:tc>
                  <a:txBody>
                    <a:bodyPr/>
                    <a:lstStyle/>
                    <a:p>
                      <a:r>
                        <a:rPr lang="en-US" sz="1900" dirty="0" smtClean="0">
                          <a:latin typeface="+mj-lt"/>
                        </a:rPr>
                        <a:t>6612</a:t>
                      </a:r>
                      <a:endParaRPr lang="en-US" sz="1900" dirty="0">
                        <a:latin typeface="+mj-lt"/>
                      </a:endParaRPr>
                    </a:p>
                  </a:txBody>
                  <a:tcPr marT="54869" marB="54869"/>
                </a:tc>
              </a:tr>
              <a:tr h="702400">
                <a:tc>
                  <a:txBody>
                    <a:bodyPr/>
                    <a:lstStyle/>
                    <a:p>
                      <a:r>
                        <a:rPr lang="en-US" sz="1900" dirty="0" smtClean="0">
                          <a:latin typeface="+mj-lt"/>
                        </a:rPr>
                        <a:t>Village</a:t>
                      </a:r>
                      <a:r>
                        <a:rPr lang="en-US" sz="1900" baseline="0" dirty="0" smtClean="0">
                          <a:latin typeface="+mj-lt"/>
                        </a:rPr>
                        <a:t> Panchayats</a:t>
                      </a:r>
                      <a:endParaRPr lang="en-US" sz="1900" dirty="0">
                        <a:latin typeface="+mj-lt"/>
                      </a:endParaRPr>
                    </a:p>
                  </a:txBody>
                  <a:tcPr marT="54869" marB="54869"/>
                </a:tc>
                <a:tc>
                  <a:txBody>
                    <a:bodyPr/>
                    <a:lstStyle/>
                    <a:p>
                      <a:r>
                        <a:rPr lang="en-US" sz="1900" dirty="0" smtClean="0">
                          <a:latin typeface="+mj-lt"/>
                        </a:rPr>
                        <a:t>2,65,000</a:t>
                      </a:r>
                      <a:endParaRPr lang="en-US" sz="1900" dirty="0">
                        <a:latin typeface="+mj-lt"/>
                      </a:endParaRPr>
                    </a:p>
                  </a:txBody>
                  <a:tcPr marT="54869" marB="54869"/>
                </a:tc>
              </a:tr>
              <a:tr h="702400">
                <a:tc>
                  <a:txBody>
                    <a:bodyPr/>
                    <a:lstStyle/>
                    <a:p>
                      <a:r>
                        <a:rPr lang="en-US" sz="1900" dirty="0" smtClean="0">
                          <a:latin typeface="+mj-lt"/>
                        </a:rPr>
                        <a:t>Village</a:t>
                      </a:r>
                      <a:r>
                        <a:rPr lang="en-US" sz="1900" baseline="0" dirty="0" smtClean="0">
                          <a:latin typeface="+mj-lt"/>
                        </a:rPr>
                        <a:t>s</a:t>
                      </a:r>
                      <a:endParaRPr lang="en-US" sz="1900" dirty="0">
                        <a:latin typeface="+mj-lt"/>
                      </a:endParaRPr>
                    </a:p>
                  </a:txBody>
                  <a:tcPr marT="54869" marB="54869"/>
                </a:tc>
                <a:tc>
                  <a:txBody>
                    <a:bodyPr/>
                    <a:lstStyle/>
                    <a:p>
                      <a:r>
                        <a:rPr lang="en-US" sz="1900" dirty="0" smtClean="0">
                          <a:latin typeface="+mj-lt"/>
                        </a:rPr>
                        <a:t>6,40,930</a:t>
                      </a:r>
                      <a:endParaRPr lang="en-US" sz="1900" dirty="0">
                        <a:latin typeface="+mj-lt"/>
                      </a:endParaRPr>
                    </a:p>
                  </a:txBody>
                  <a:tcPr marT="54869" marB="54869"/>
                </a:tc>
              </a:tr>
            </a:tbl>
          </a:graphicData>
        </a:graphic>
      </p:graphicFrame>
      <p:pic>
        <p:nvPicPr>
          <p:cNvPr id="7" name="Picture 6" descr="states.gif"/>
          <p:cNvPicPr>
            <a:picLocks noChangeAspect="1"/>
          </p:cNvPicPr>
          <p:nvPr/>
        </p:nvPicPr>
        <p:blipFill>
          <a:blip r:embed="rId2" cstate="print"/>
          <a:stretch>
            <a:fillRect/>
          </a:stretch>
        </p:blipFill>
        <p:spPr>
          <a:xfrm>
            <a:off x="1154954" y="1830595"/>
            <a:ext cx="4800600" cy="4837355"/>
          </a:xfrm>
          <a:prstGeom prst="rect">
            <a:avLst/>
          </a:prstGeom>
        </p:spPr>
      </p:pic>
    </p:spTree>
    <p:extLst>
      <p:ext uri="{BB962C8B-B14F-4D97-AF65-F5344CB8AC3E}">
        <p14:creationId xmlns:p14="http://schemas.microsoft.com/office/powerpoint/2010/main" xmlns="" val="27942589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490B862-7BC5-46AC-94E3-13EFAADED7A2}" type="slidenum">
              <a:rPr lang="en-GB" smtClean="0"/>
              <a:pPr/>
              <a:t>20</a:t>
            </a:fld>
            <a:endParaRPr lang="en-GB"/>
          </a:p>
        </p:txBody>
      </p:sp>
      <p:sp>
        <p:nvSpPr>
          <p:cNvPr id="5" name="Title 1"/>
          <p:cNvSpPr>
            <a:spLocks noGrp="1"/>
          </p:cNvSpPr>
          <p:nvPr>
            <p:ph type="title"/>
          </p:nvPr>
        </p:nvSpPr>
        <p:spPr>
          <a:xfrm>
            <a:off x="503238" y="1036949"/>
            <a:ext cx="10646729" cy="589905"/>
          </a:xfrm>
        </p:spPr>
        <p:txBody>
          <a:bodyPr/>
          <a:lstStyle/>
          <a:p>
            <a:r>
              <a:rPr lang="en-US" dirty="0"/>
              <a:t>NOFN </a:t>
            </a:r>
            <a:r>
              <a:rPr lang="en-US" dirty="0" smtClean="0"/>
              <a:t>Program Structure                </a:t>
            </a:r>
            <a:br>
              <a:rPr lang="en-US" dirty="0" smtClean="0"/>
            </a:br>
            <a:r>
              <a:rPr lang="en-US" sz="2800" dirty="0" smtClean="0">
                <a:solidFill>
                  <a:srgbClr val="BF6363"/>
                </a:solidFill>
              </a:rPr>
              <a:t>(Key </a:t>
            </a:r>
            <a:r>
              <a:rPr lang="en-US" sz="2800" dirty="0">
                <a:solidFill>
                  <a:srgbClr val="BF6363"/>
                </a:solidFill>
              </a:rPr>
              <a:t>guiding </a:t>
            </a:r>
            <a:r>
              <a:rPr lang="en-US" sz="2800" dirty="0" smtClean="0">
                <a:solidFill>
                  <a:srgbClr val="BF6363"/>
                </a:solidFill>
              </a:rPr>
              <a:t>principles)</a:t>
            </a:r>
            <a:endParaRPr lang="en-US" dirty="0">
              <a:solidFill>
                <a:srgbClr val="BF6363"/>
              </a:solidFill>
            </a:endParaRPr>
          </a:p>
        </p:txBody>
      </p:sp>
      <p:sp>
        <p:nvSpPr>
          <p:cNvPr id="6" name="AutoShape 3"/>
          <p:cNvSpPr>
            <a:spLocks noChangeArrowheads="1"/>
          </p:cNvSpPr>
          <p:nvPr/>
        </p:nvSpPr>
        <p:spPr bwMode="gray">
          <a:xfrm>
            <a:off x="4980927" y="4335572"/>
            <a:ext cx="1349493" cy="1044080"/>
          </a:xfrm>
          <a:prstGeom prst="octagon">
            <a:avLst>
              <a:gd name="adj" fmla="val 29287"/>
            </a:avLst>
          </a:prstGeom>
          <a:solidFill>
            <a:schemeClr val="tx2"/>
          </a:solidFill>
          <a:ln>
            <a:noFill/>
          </a:ln>
          <a:effectLst/>
          <a:extLst/>
        </p:spPr>
        <p:txBody>
          <a:bodyPr lIns="18000" tIns="18000" rIns="18000" bIns="18000" anchor="ctr"/>
          <a:lstStyle/>
          <a:p>
            <a:pPr algn="ctr" eaLnBrk="0" fontAlgn="base" hangingPunct="0">
              <a:spcBef>
                <a:spcPct val="0"/>
              </a:spcBef>
              <a:spcAft>
                <a:spcPct val="0"/>
              </a:spcAft>
            </a:pPr>
            <a:r>
              <a:rPr lang="en-GB" sz="1400" b="1" dirty="0" smtClean="0">
                <a:solidFill>
                  <a:srgbClr val="FFFFFF"/>
                </a:solidFill>
                <a:latin typeface="+mj-lt"/>
              </a:rPr>
              <a:t>Key Guiding Principles</a:t>
            </a:r>
            <a:endParaRPr lang="en-GB" sz="1400" b="1" dirty="0">
              <a:solidFill>
                <a:srgbClr val="FFFFFF"/>
              </a:solidFill>
              <a:latin typeface="+mj-lt"/>
            </a:endParaRPr>
          </a:p>
        </p:txBody>
      </p:sp>
      <p:sp>
        <p:nvSpPr>
          <p:cNvPr id="7" name="Freeform 4"/>
          <p:cNvSpPr>
            <a:spLocks/>
          </p:cNvSpPr>
          <p:nvPr/>
        </p:nvSpPr>
        <p:spPr bwMode="gray">
          <a:xfrm>
            <a:off x="3733633" y="3366494"/>
            <a:ext cx="1451695" cy="1222657"/>
          </a:xfrm>
          <a:custGeom>
            <a:avLst/>
            <a:gdLst>
              <a:gd name="T0" fmla="*/ 1480 w 1480"/>
              <a:gd name="T1" fmla="*/ 876 h 1152"/>
              <a:gd name="T2" fmla="*/ 1024 w 1480"/>
              <a:gd name="T3" fmla="*/ 0 h 1152"/>
              <a:gd name="T4" fmla="*/ 0 w 1480"/>
              <a:gd name="T5" fmla="*/ 800 h 1152"/>
              <a:gd name="T6" fmla="*/ 1208 w 1480"/>
              <a:gd name="T7" fmla="*/ 1152 h 1152"/>
              <a:gd name="T8" fmla="*/ 1480 w 1480"/>
              <a:gd name="T9" fmla="*/ 876 h 1152"/>
            </a:gdLst>
            <a:ahLst/>
            <a:cxnLst>
              <a:cxn ang="0">
                <a:pos x="T0" y="T1"/>
              </a:cxn>
              <a:cxn ang="0">
                <a:pos x="T2" y="T3"/>
              </a:cxn>
              <a:cxn ang="0">
                <a:pos x="T4" y="T5"/>
              </a:cxn>
              <a:cxn ang="0">
                <a:pos x="T6" y="T7"/>
              </a:cxn>
              <a:cxn ang="0">
                <a:pos x="T8" y="T9"/>
              </a:cxn>
            </a:cxnLst>
            <a:rect l="0" t="0" r="r" b="b"/>
            <a:pathLst>
              <a:path w="1480" h="1152">
                <a:moveTo>
                  <a:pt x="1480" y="876"/>
                </a:moveTo>
                <a:lnTo>
                  <a:pt x="1024" y="0"/>
                </a:lnTo>
                <a:lnTo>
                  <a:pt x="0" y="800"/>
                </a:lnTo>
                <a:lnTo>
                  <a:pt x="1208" y="1152"/>
                </a:lnTo>
                <a:lnTo>
                  <a:pt x="1480" y="876"/>
                </a:lnTo>
                <a:close/>
              </a:path>
            </a:pathLst>
          </a:custGeom>
          <a:solidFill>
            <a:srgbClr val="D5D1C5"/>
          </a:solidFill>
          <a:ln>
            <a:noFill/>
          </a:ln>
          <a:effectLst/>
          <a:extLst/>
        </p:spPr>
        <p:txBody>
          <a:bodyPr wrap="none" lIns="0" tIns="0" rIns="0" bIns="0" anchor="ctr"/>
          <a:lstStyle/>
          <a:p>
            <a:pPr algn="ctr" eaLnBrk="0" fontAlgn="base" hangingPunct="0">
              <a:spcBef>
                <a:spcPct val="0"/>
              </a:spcBef>
              <a:spcAft>
                <a:spcPct val="0"/>
              </a:spcAft>
            </a:pPr>
            <a:endParaRPr lang="en-US" sz="1200" b="1" dirty="0">
              <a:solidFill>
                <a:srgbClr val="000000"/>
              </a:solidFill>
              <a:latin typeface="+mj-lt"/>
            </a:endParaRPr>
          </a:p>
        </p:txBody>
      </p:sp>
      <p:sp>
        <p:nvSpPr>
          <p:cNvPr id="8" name="Freeform 5"/>
          <p:cNvSpPr>
            <a:spLocks/>
          </p:cNvSpPr>
          <p:nvPr/>
        </p:nvSpPr>
        <p:spPr bwMode="gray">
          <a:xfrm>
            <a:off x="3713853" y="4271285"/>
            <a:ext cx="1172564" cy="1172655"/>
          </a:xfrm>
          <a:custGeom>
            <a:avLst/>
            <a:gdLst>
              <a:gd name="T0" fmla="*/ 0 w 1196"/>
              <a:gd name="T1" fmla="*/ 0 h 1104"/>
              <a:gd name="T2" fmla="*/ 1196 w 1196"/>
              <a:gd name="T3" fmla="*/ 348 h 1104"/>
              <a:gd name="T4" fmla="*/ 1196 w 1196"/>
              <a:gd name="T5" fmla="*/ 764 h 1104"/>
              <a:gd name="T6" fmla="*/ 0 w 1196"/>
              <a:gd name="T7" fmla="*/ 1104 h 1104"/>
              <a:gd name="T8" fmla="*/ 0 w 1196"/>
              <a:gd name="T9" fmla="*/ 0 h 1104"/>
            </a:gdLst>
            <a:ahLst/>
            <a:cxnLst>
              <a:cxn ang="0">
                <a:pos x="T0" y="T1"/>
              </a:cxn>
              <a:cxn ang="0">
                <a:pos x="T2" y="T3"/>
              </a:cxn>
              <a:cxn ang="0">
                <a:pos x="T4" y="T5"/>
              </a:cxn>
              <a:cxn ang="0">
                <a:pos x="T6" y="T7"/>
              </a:cxn>
              <a:cxn ang="0">
                <a:pos x="T8" y="T9"/>
              </a:cxn>
            </a:cxnLst>
            <a:rect l="0" t="0" r="r" b="b"/>
            <a:pathLst>
              <a:path w="1196" h="1104">
                <a:moveTo>
                  <a:pt x="0" y="0"/>
                </a:moveTo>
                <a:lnTo>
                  <a:pt x="1196" y="348"/>
                </a:lnTo>
                <a:lnTo>
                  <a:pt x="1196" y="764"/>
                </a:lnTo>
                <a:lnTo>
                  <a:pt x="0" y="1104"/>
                </a:lnTo>
                <a:lnTo>
                  <a:pt x="0" y="0"/>
                </a:lnTo>
                <a:close/>
              </a:path>
            </a:pathLst>
          </a:custGeom>
          <a:solidFill>
            <a:srgbClr val="D5D1C5"/>
          </a:solidFill>
          <a:ln>
            <a:noFill/>
          </a:ln>
          <a:effectLst/>
          <a:extLst/>
        </p:spPr>
        <p:txBody>
          <a:bodyPr wrap="none" lIns="0" tIns="0" rIns="0" bIns="0" anchor="ctr"/>
          <a:lstStyle/>
          <a:p>
            <a:pPr algn="ctr" eaLnBrk="0" fontAlgn="base" hangingPunct="0">
              <a:spcBef>
                <a:spcPct val="0"/>
              </a:spcBef>
              <a:spcAft>
                <a:spcPct val="0"/>
              </a:spcAft>
            </a:pPr>
            <a:endParaRPr lang="en-US" sz="1200" b="1" dirty="0">
              <a:solidFill>
                <a:srgbClr val="000000"/>
              </a:solidFill>
              <a:latin typeface="+mj-lt"/>
            </a:endParaRPr>
          </a:p>
        </p:txBody>
      </p:sp>
      <p:sp>
        <p:nvSpPr>
          <p:cNvPr id="9" name="Freeform 6"/>
          <p:cNvSpPr>
            <a:spLocks/>
          </p:cNvSpPr>
          <p:nvPr/>
        </p:nvSpPr>
        <p:spPr bwMode="gray">
          <a:xfrm>
            <a:off x="3738029" y="5142741"/>
            <a:ext cx="1447299" cy="1222657"/>
          </a:xfrm>
          <a:custGeom>
            <a:avLst/>
            <a:gdLst>
              <a:gd name="T0" fmla="*/ 1204 w 1476"/>
              <a:gd name="T1" fmla="*/ 0 h 1152"/>
              <a:gd name="T2" fmla="*/ 1476 w 1476"/>
              <a:gd name="T3" fmla="*/ 268 h 1152"/>
              <a:gd name="T4" fmla="*/ 1020 w 1476"/>
              <a:gd name="T5" fmla="*/ 1152 h 1152"/>
              <a:gd name="T6" fmla="*/ 0 w 1476"/>
              <a:gd name="T7" fmla="*/ 352 h 1152"/>
              <a:gd name="T8" fmla="*/ 1204 w 1476"/>
              <a:gd name="T9" fmla="*/ 0 h 1152"/>
            </a:gdLst>
            <a:ahLst/>
            <a:cxnLst>
              <a:cxn ang="0">
                <a:pos x="T0" y="T1"/>
              </a:cxn>
              <a:cxn ang="0">
                <a:pos x="T2" y="T3"/>
              </a:cxn>
              <a:cxn ang="0">
                <a:pos x="T4" y="T5"/>
              </a:cxn>
              <a:cxn ang="0">
                <a:pos x="T6" y="T7"/>
              </a:cxn>
              <a:cxn ang="0">
                <a:pos x="T8" y="T9"/>
              </a:cxn>
            </a:cxnLst>
            <a:rect l="0" t="0" r="r" b="b"/>
            <a:pathLst>
              <a:path w="1476" h="1152">
                <a:moveTo>
                  <a:pt x="1204" y="0"/>
                </a:moveTo>
                <a:lnTo>
                  <a:pt x="1476" y="268"/>
                </a:lnTo>
                <a:lnTo>
                  <a:pt x="1020" y="1152"/>
                </a:lnTo>
                <a:lnTo>
                  <a:pt x="0" y="352"/>
                </a:lnTo>
                <a:lnTo>
                  <a:pt x="1204" y="0"/>
                </a:lnTo>
                <a:close/>
              </a:path>
            </a:pathLst>
          </a:custGeom>
          <a:solidFill>
            <a:srgbClr val="D5D1C5"/>
          </a:solidFill>
          <a:ln>
            <a:noFill/>
          </a:ln>
          <a:effectLst/>
          <a:extLst/>
        </p:spPr>
        <p:txBody>
          <a:bodyPr wrap="none" lIns="0" tIns="0" rIns="0" bIns="0" anchor="ctr"/>
          <a:lstStyle/>
          <a:p>
            <a:pPr algn="ctr" eaLnBrk="0" fontAlgn="base" hangingPunct="0">
              <a:spcBef>
                <a:spcPct val="0"/>
              </a:spcBef>
              <a:spcAft>
                <a:spcPct val="0"/>
              </a:spcAft>
            </a:pPr>
            <a:endParaRPr lang="en-US" sz="1200" b="1" dirty="0">
              <a:solidFill>
                <a:srgbClr val="000000"/>
              </a:solidFill>
              <a:latin typeface="+mj-lt"/>
            </a:endParaRPr>
          </a:p>
        </p:txBody>
      </p:sp>
      <p:sp>
        <p:nvSpPr>
          <p:cNvPr id="10" name="Freeform 7"/>
          <p:cNvSpPr>
            <a:spLocks/>
          </p:cNvSpPr>
          <p:nvPr/>
        </p:nvSpPr>
        <p:spPr bwMode="gray">
          <a:xfrm>
            <a:off x="4768318" y="5455845"/>
            <a:ext cx="1701153" cy="909553"/>
          </a:xfrm>
          <a:custGeom>
            <a:avLst/>
            <a:gdLst>
              <a:gd name="T0" fmla="*/ 448 w 1736"/>
              <a:gd name="T1" fmla="*/ 0 h 856"/>
              <a:gd name="T2" fmla="*/ 1292 w 1736"/>
              <a:gd name="T3" fmla="*/ 0 h 856"/>
              <a:gd name="T4" fmla="*/ 1736 w 1736"/>
              <a:gd name="T5" fmla="*/ 856 h 856"/>
              <a:gd name="T6" fmla="*/ 0 w 1736"/>
              <a:gd name="T7" fmla="*/ 856 h 856"/>
              <a:gd name="T8" fmla="*/ 448 w 1736"/>
              <a:gd name="T9" fmla="*/ 0 h 856"/>
            </a:gdLst>
            <a:ahLst/>
            <a:cxnLst>
              <a:cxn ang="0">
                <a:pos x="T0" y="T1"/>
              </a:cxn>
              <a:cxn ang="0">
                <a:pos x="T2" y="T3"/>
              </a:cxn>
              <a:cxn ang="0">
                <a:pos x="T4" y="T5"/>
              </a:cxn>
              <a:cxn ang="0">
                <a:pos x="T6" y="T7"/>
              </a:cxn>
              <a:cxn ang="0">
                <a:pos x="T8" y="T9"/>
              </a:cxn>
            </a:cxnLst>
            <a:rect l="0" t="0" r="r" b="b"/>
            <a:pathLst>
              <a:path w="1736" h="856">
                <a:moveTo>
                  <a:pt x="448" y="0"/>
                </a:moveTo>
                <a:lnTo>
                  <a:pt x="1292" y="0"/>
                </a:lnTo>
                <a:lnTo>
                  <a:pt x="1736" y="856"/>
                </a:lnTo>
                <a:lnTo>
                  <a:pt x="0" y="856"/>
                </a:lnTo>
                <a:lnTo>
                  <a:pt x="448" y="0"/>
                </a:lnTo>
                <a:close/>
              </a:path>
            </a:pathLst>
          </a:custGeom>
          <a:solidFill>
            <a:srgbClr val="D5D1C5"/>
          </a:solidFill>
          <a:ln>
            <a:noFill/>
          </a:ln>
          <a:effectLst/>
          <a:extLst/>
        </p:spPr>
        <p:txBody>
          <a:bodyPr wrap="none" lIns="0" tIns="0" rIns="0" bIns="0" anchor="ctr"/>
          <a:lstStyle/>
          <a:p>
            <a:pPr algn="ctr" eaLnBrk="0" fontAlgn="base" hangingPunct="0">
              <a:spcBef>
                <a:spcPct val="0"/>
              </a:spcBef>
              <a:spcAft>
                <a:spcPct val="0"/>
              </a:spcAft>
            </a:pPr>
            <a:endParaRPr lang="en-US" sz="1200" b="1" dirty="0">
              <a:solidFill>
                <a:srgbClr val="000000"/>
              </a:solidFill>
              <a:latin typeface="+mj-lt"/>
            </a:endParaRPr>
          </a:p>
        </p:txBody>
      </p:sp>
      <p:sp>
        <p:nvSpPr>
          <p:cNvPr id="11" name="Freeform 8"/>
          <p:cNvSpPr>
            <a:spLocks/>
          </p:cNvSpPr>
          <p:nvPr/>
        </p:nvSpPr>
        <p:spPr bwMode="gray">
          <a:xfrm rot="10800000">
            <a:off x="4805097" y="3358160"/>
            <a:ext cx="1701153" cy="909553"/>
          </a:xfrm>
          <a:custGeom>
            <a:avLst/>
            <a:gdLst>
              <a:gd name="T0" fmla="*/ 448 w 1736"/>
              <a:gd name="T1" fmla="*/ 0 h 856"/>
              <a:gd name="T2" fmla="*/ 1292 w 1736"/>
              <a:gd name="T3" fmla="*/ 0 h 856"/>
              <a:gd name="T4" fmla="*/ 1736 w 1736"/>
              <a:gd name="T5" fmla="*/ 856 h 856"/>
              <a:gd name="T6" fmla="*/ 0 w 1736"/>
              <a:gd name="T7" fmla="*/ 856 h 856"/>
              <a:gd name="T8" fmla="*/ 448 w 1736"/>
              <a:gd name="T9" fmla="*/ 0 h 856"/>
            </a:gdLst>
            <a:ahLst/>
            <a:cxnLst>
              <a:cxn ang="0">
                <a:pos x="T0" y="T1"/>
              </a:cxn>
              <a:cxn ang="0">
                <a:pos x="T2" y="T3"/>
              </a:cxn>
              <a:cxn ang="0">
                <a:pos x="T4" y="T5"/>
              </a:cxn>
              <a:cxn ang="0">
                <a:pos x="T6" y="T7"/>
              </a:cxn>
              <a:cxn ang="0">
                <a:pos x="T8" y="T9"/>
              </a:cxn>
            </a:cxnLst>
            <a:rect l="0" t="0" r="r" b="b"/>
            <a:pathLst>
              <a:path w="1736" h="856">
                <a:moveTo>
                  <a:pt x="448" y="0"/>
                </a:moveTo>
                <a:lnTo>
                  <a:pt x="1292" y="0"/>
                </a:lnTo>
                <a:lnTo>
                  <a:pt x="1736" y="856"/>
                </a:lnTo>
                <a:lnTo>
                  <a:pt x="0" y="856"/>
                </a:lnTo>
                <a:lnTo>
                  <a:pt x="448" y="0"/>
                </a:lnTo>
                <a:close/>
              </a:path>
            </a:pathLst>
          </a:custGeom>
          <a:solidFill>
            <a:srgbClr val="D5D1C5"/>
          </a:solidFill>
          <a:ln>
            <a:noFill/>
          </a:ln>
          <a:effectLst/>
          <a:extLst/>
        </p:spPr>
        <p:txBody>
          <a:bodyPr wrap="none" lIns="0" tIns="0" rIns="0" bIns="0" anchor="ctr"/>
          <a:lstStyle/>
          <a:p>
            <a:pPr algn="ctr" eaLnBrk="0" fontAlgn="base" hangingPunct="0">
              <a:spcBef>
                <a:spcPct val="0"/>
              </a:spcBef>
              <a:spcAft>
                <a:spcPct val="0"/>
              </a:spcAft>
            </a:pPr>
            <a:endParaRPr lang="en-US" sz="1200" b="1" dirty="0">
              <a:solidFill>
                <a:srgbClr val="000000"/>
              </a:solidFill>
              <a:latin typeface="+mj-lt"/>
            </a:endParaRPr>
          </a:p>
        </p:txBody>
      </p:sp>
      <p:sp>
        <p:nvSpPr>
          <p:cNvPr id="12" name="Freeform 9"/>
          <p:cNvSpPr>
            <a:spLocks/>
          </p:cNvSpPr>
          <p:nvPr/>
        </p:nvSpPr>
        <p:spPr bwMode="gray">
          <a:xfrm flipH="1">
            <a:off x="6118325" y="3366494"/>
            <a:ext cx="1451695" cy="1222657"/>
          </a:xfrm>
          <a:custGeom>
            <a:avLst/>
            <a:gdLst>
              <a:gd name="T0" fmla="*/ 1480 w 1480"/>
              <a:gd name="T1" fmla="*/ 876 h 1152"/>
              <a:gd name="T2" fmla="*/ 1024 w 1480"/>
              <a:gd name="T3" fmla="*/ 0 h 1152"/>
              <a:gd name="T4" fmla="*/ 0 w 1480"/>
              <a:gd name="T5" fmla="*/ 800 h 1152"/>
              <a:gd name="T6" fmla="*/ 1208 w 1480"/>
              <a:gd name="T7" fmla="*/ 1152 h 1152"/>
              <a:gd name="T8" fmla="*/ 1480 w 1480"/>
              <a:gd name="T9" fmla="*/ 876 h 1152"/>
            </a:gdLst>
            <a:ahLst/>
            <a:cxnLst>
              <a:cxn ang="0">
                <a:pos x="T0" y="T1"/>
              </a:cxn>
              <a:cxn ang="0">
                <a:pos x="T2" y="T3"/>
              </a:cxn>
              <a:cxn ang="0">
                <a:pos x="T4" y="T5"/>
              </a:cxn>
              <a:cxn ang="0">
                <a:pos x="T6" y="T7"/>
              </a:cxn>
              <a:cxn ang="0">
                <a:pos x="T8" y="T9"/>
              </a:cxn>
            </a:cxnLst>
            <a:rect l="0" t="0" r="r" b="b"/>
            <a:pathLst>
              <a:path w="1480" h="1152">
                <a:moveTo>
                  <a:pt x="1480" y="876"/>
                </a:moveTo>
                <a:lnTo>
                  <a:pt x="1024" y="0"/>
                </a:lnTo>
                <a:lnTo>
                  <a:pt x="0" y="800"/>
                </a:lnTo>
                <a:lnTo>
                  <a:pt x="1208" y="1152"/>
                </a:lnTo>
                <a:lnTo>
                  <a:pt x="1480" y="876"/>
                </a:lnTo>
                <a:close/>
              </a:path>
            </a:pathLst>
          </a:custGeom>
          <a:solidFill>
            <a:srgbClr val="D5D1C5"/>
          </a:solidFill>
          <a:ln>
            <a:noFill/>
          </a:ln>
          <a:effectLst/>
          <a:extLst/>
        </p:spPr>
        <p:txBody>
          <a:bodyPr wrap="none" lIns="0" tIns="0" rIns="0" bIns="0" anchor="ctr"/>
          <a:lstStyle/>
          <a:p>
            <a:pPr algn="ctr" eaLnBrk="0" fontAlgn="base" hangingPunct="0">
              <a:spcBef>
                <a:spcPct val="0"/>
              </a:spcBef>
              <a:spcAft>
                <a:spcPct val="0"/>
              </a:spcAft>
            </a:pPr>
            <a:endParaRPr lang="en-US" sz="1200" b="1" dirty="0">
              <a:solidFill>
                <a:srgbClr val="000000"/>
              </a:solidFill>
              <a:latin typeface="+mj-lt"/>
            </a:endParaRPr>
          </a:p>
        </p:txBody>
      </p:sp>
      <p:sp>
        <p:nvSpPr>
          <p:cNvPr id="13" name="Freeform 10"/>
          <p:cNvSpPr>
            <a:spLocks/>
          </p:cNvSpPr>
          <p:nvPr/>
        </p:nvSpPr>
        <p:spPr bwMode="gray">
          <a:xfrm flipH="1">
            <a:off x="6417236" y="4271285"/>
            <a:ext cx="1172564" cy="1172655"/>
          </a:xfrm>
          <a:custGeom>
            <a:avLst/>
            <a:gdLst>
              <a:gd name="T0" fmla="*/ 0 w 1196"/>
              <a:gd name="T1" fmla="*/ 0 h 1104"/>
              <a:gd name="T2" fmla="*/ 1196 w 1196"/>
              <a:gd name="T3" fmla="*/ 348 h 1104"/>
              <a:gd name="T4" fmla="*/ 1196 w 1196"/>
              <a:gd name="T5" fmla="*/ 764 h 1104"/>
              <a:gd name="T6" fmla="*/ 0 w 1196"/>
              <a:gd name="T7" fmla="*/ 1104 h 1104"/>
              <a:gd name="T8" fmla="*/ 0 w 1196"/>
              <a:gd name="T9" fmla="*/ 0 h 1104"/>
            </a:gdLst>
            <a:ahLst/>
            <a:cxnLst>
              <a:cxn ang="0">
                <a:pos x="T0" y="T1"/>
              </a:cxn>
              <a:cxn ang="0">
                <a:pos x="T2" y="T3"/>
              </a:cxn>
              <a:cxn ang="0">
                <a:pos x="T4" y="T5"/>
              </a:cxn>
              <a:cxn ang="0">
                <a:pos x="T6" y="T7"/>
              </a:cxn>
              <a:cxn ang="0">
                <a:pos x="T8" y="T9"/>
              </a:cxn>
            </a:cxnLst>
            <a:rect l="0" t="0" r="r" b="b"/>
            <a:pathLst>
              <a:path w="1196" h="1104">
                <a:moveTo>
                  <a:pt x="0" y="0"/>
                </a:moveTo>
                <a:lnTo>
                  <a:pt x="1196" y="348"/>
                </a:lnTo>
                <a:lnTo>
                  <a:pt x="1196" y="764"/>
                </a:lnTo>
                <a:lnTo>
                  <a:pt x="0" y="1104"/>
                </a:lnTo>
                <a:lnTo>
                  <a:pt x="0" y="0"/>
                </a:lnTo>
                <a:close/>
              </a:path>
            </a:pathLst>
          </a:custGeom>
          <a:solidFill>
            <a:srgbClr val="D5D1C5"/>
          </a:solidFill>
          <a:ln>
            <a:noFill/>
          </a:ln>
          <a:effectLst/>
          <a:extLst/>
        </p:spPr>
        <p:txBody>
          <a:bodyPr wrap="none" lIns="0" tIns="0" rIns="0" bIns="0" anchor="ctr"/>
          <a:lstStyle/>
          <a:p>
            <a:pPr algn="ctr" eaLnBrk="0" fontAlgn="base" hangingPunct="0">
              <a:spcBef>
                <a:spcPct val="0"/>
              </a:spcBef>
              <a:spcAft>
                <a:spcPct val="0"/>
              </a:spcAft>
            </a:pPr>
            <a:endParaRPr lang="en-US" sz="1200" b="1" dirty="0">
              <a:solidFill>
                <a:srgbClr val="000000"/>
              </a:solidFill>
              <a:latin typeface="+mj-lt"/>
            </a:endParaRPr>
          </a:p>
        </p:txBody>
      </p:sp>
      <p:sp>
        <p:nvSpPr>
          <p:cNvPr id="14" name="Freeform 11"/>
          <p:cNvSpPr>
            <a:spLocks/>
          </p:cNvSpPr>
          <p:nvPr/>
        </p:nvSpPr>
        <p:spPr bwMode="gray">
          <a:xfrm flipH="1">
            <a:off x="6118325" y="5134405"/>
            <a:ext cx="1447299" cy="1222658"/>
          </a:xfrm>
          <a:custGeom>
            <a:avLst/>
            <a:gdLst>
              <a:gd name="T0" fmla="*/ 1204 w 1476"/>
              <a:gd name="T1" fmla="*/ 0 h 1152"/>
              <a:gd name="T2" fmla="*/ 1476 w 1476"/>
              <a:gd name="T3" fmla="*/ 268 h 1152"/>
              <a:gd name="T4" fmla="*/ 1020 w 1476"/>
              <a:gd name="T5" fmla="*/ 1152 h 1152"/>
              <a:gd name="T6" fmla="*/ 0 w 1476"/>
              <a:gd name="T7" fmla="*/ 352 h 1152"/>
              <a:gd name="T8" fmla="*/ 1204 w 1476"/>
              <a:gd name="T9" fmla="*/ 0 h 1152"/>
            </a:gdLst>
            <a:ahLst/>
            <a:cxnLst>
              <a:cxn ang="0">
                <a:pos x="T0" y="T1"/>
              </a:cxn>
              <a:cxn ang="0">
                <a:pos x="T2" y="T3"/>
              </a:cxn>
              <a:cxn ang="0">
                <a:pos x="T4" y="T5"/>
              </a:cxn>
              <a:cxn ang="0">
                <a:pos x="T6" y="T7"/>
              </a:cxn>
              <a:cxn ang="0">
                <a:pos x="T8" y="T9"/>
              </a:cxn>
            </a:cxnLst>
            <a:rect l="0" t="0" r="r" b="b"/>
            <a:pathLst>
              <a:path w="1476" h="1152">
                <a:moveTo>
                  <a:pt x="1204" y="0"/>
                </a:moveTo>
                <a:lnTo>
                  <a:pt x="1476" y="268"/>
                </a:lnTo>
                <a:lnTo>
                  <a:pt x="1020" y="1152"/>
                </a:lnTo>
                <a:lnTo>
                  <a:pt x="0" y="352"/>
                </a:lnTo>
                <a:lnTo>
                  <a:pt x="1204" y="0"/>
                </a:lnTo>
                <a:close/>
              </a:path>
            </a:pathLst>
          </a:custGeom>
          <a:solidFill>
            <a:srgbClr val="D5D1C5"/>
          </a:solidFill>
          <a:ln>
            <a:noFill/>
          </a:ln>
          <a:effectLst/>
          <a:extLst/>
        </p:spPr>
        <p:txBody>
          <a:bodyPr wrap="none" lIns="0" tIns="0" rIns="0" bIns="0" anchor="ctr"/>
          <a:lstStyle/>
          <a:p>
            <a:pPr algn="ctr" eaLnBrk="0" fontAlgn="base" hangingPunct="0">
              <a:spcBef>
                <a:spcPct val="0"/>
              </a:spcBef>
              <a:spcAft>
                <a:spcPct val="0"/>
              </a:spcAft>
            </a:pPr>
            <a:endParaRPr lang="en-US" sz="1200" b="1" dirty="0">
              <a:solidFill>
                <a:srgbClr val="000000"/>
              </a:solidFill>
              <a:latin typeface="+mj-lt"/>
            </a:endParaRPr>
          </a:p>
        </p:txBody>
      </p:sp>
      <p:sp>
        <p:nvSpPr>
          <p:cNvPr id="15" name="Text Placeholder 2"/>
          <p:cNvSpPr txBox="1">
            <a:spLocks/>
          </p:cNvSpPr>
          <p:nvPr/>
        </p:nvSpPr>
        <p:spPr>
          <a:xfrm>
            <a:off x="1893261" y="2497832"/>
            <a:ext cx="7956000" cy="215444"/>
          </a:xfrm>
          <a:prstGeom prst="rect">
            <a:avLst/>
          </a:prstGeom>
        </p:spPr>
        <p:txBody>
          <a:bodyPr vert="horz" lIns="0" tIns="0" rIns="0" bIns="0" rtlCol="0">
            <a:spAutoFit/>
          </a:bodyPr>
          <a:lstStyle>
            <a:lvl1pPr marL="0" indent="0" algn="l" defTabSz="914400" rtl="0" eaLnBrk="1" latinLnBrk="0" hangingPunct="1">
              <a:lnSpc>
                <a:spcPct val="100000"/>
              </a:lnSpc>
              <a:spcBef>
                <a:spcPts val="0"/>
              </a:spcBef>
              <a:spcAft>
                <a:spcPts val="0"/>
              </a:spcAft>
              <a:buFont typeface="Arial" panose="020B0604020202020204" pitchFamily="34" charset="0"/>
              <a:buNone/>
              <a:defRPr sz="1600" b="1" kern="1200">
                <a:solidFill>
                  <a:schemeClr val="tx1"/>
                </a:solidFill>
                <a:latin typeface="+mn-lt"/>
                <a:ea typeface="+mn-ea"/>
                <a:cs typeface="+mn-cs"/>
              </a:defRPr>
            </a:lvl1pPr>
            <a:lvl2pPr marL="378000" indent="-180000" algn="l" defTabSz="914400" rtl="0" eaLnBrk="1" latinLnBrk="0" hangingPunct="1">
              <a:lnSpc>
                <a:spcPct val="90000"/>
              </a:lnSpc>
              <a:spcBef>
                <a:spcPts val="600"/>
              </a:spcBef>
              <a:buFont typeface="Arial" panose="020B0604020202020204" pitchFamily="34" charset="0"/>
              <a:buChar char="–"/>
              <a:defRPr sz="1400" b="0" kern="1200">
                <a:solidFill>
                  <a:schemeClr val="tx1"/>
                </a:solidFill>
                <a:latin typeface="+mn-lt"/>
                <a:ea typeface="+mn-ea"/>
                <a:cs typeface="+mn-cs"/>
              </a:defRPr>
            </a:lvl2pPr>
            <a:lvl3pPr marL="558000" indent="-179388" algn="l" defTabSz="914400" rtl="0" eaLnBrk="1" latinLnBrk="0" hangingPunct="1">
              <a:lnSpc>
                <a:spcPct val="100000"/>
              </a:lnSpc>
              <a:spcBef>
                <a:spcPts val="0"/>
              </a:spcBef>
              <a:buFont typeface="Arial" panose="020B0604020202020204" pitchFamily="34" charset="0"/>
              <a:buChar char="•"/>
              <a:defRPr sz="1400" b="0" kern="1200">
                <a:solidFill>
                  <a:schemeClr val="tx1"/>
                </a:solidFill>
                <a:latin typeface="+mn-lt"/>
                <a:ea typeface="+mn-ea"/>
                <a:cs typeface="+mn-cs"/>
              </a:defRPr>
            </a:lvl3pPr>
            <a:lvl4pPr marL="738000" indent="-179388" algn="l" defTabSz="914400" rtl="0" eaLnBrk="1" latinLnBrk="0" hangingPunct="1">
              <a:lnSpc>
                <a:spcPct val="100000"/>
              </a:lnSpc>
              <a:spcBef>
                <a:spcPts val="0"/>
              </a:spcBef>
              <a:buFont typeface="Arial" panose="020B0604020202020204" pitchFamily="34" charset="0"/>
              <a:buChar char="–"/>
              <a:defRPr sz="1400" b="0" kern="1200">
                <a:solidFill>
                  <a:schemeClr val="tx1"/>
                </a:solidFill>
                <a:latin typeface="+mn-lt"/>
                <a:ea typeface="+mn-ea"/>
                <a:cs typeface="+mn-cs"/>
              </a:defRPr>
            </a:lvl4pPr>
            <a:lvl5pPr marL="738000" indent="-179388" algn="l" defTabSz="914400" rtl="0" eaLnBrk="1" latinLnBrk="0" hangingPunct="1">
              <a:lnSpc>
                <a:spcPct val="100000"/>
              </a:lnSpc>
              <a:spcBef>
                <a:spcPts val="0"/>
              </a:spcBef>
              <a:buFont typeface="Arial" panose="020B0604020202020204" pitchFamily="34" charset="0"/>
              <a:buChar char="–"/>
              <a:tabLst/>
              <a:defRPr sz="1400" b="0" kern="1200">
                <a:solidFill>
                  <a:schemeClr val="tx1"/>
                </a:solidFill>
                <a:latin typeface="+mn-lt"/>
                <a:ea typeface="+mn-ea"/>
                <a:cs typeface="+mn-cs"/>
              </a:defRPr>
            </a:lvl5pPr>
            <a:lvl6pPr marL="717550" indent="-179388"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717550" indent="-179388"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r>
              <a:rPr lang="en-CA" sz="1400" dirty="0" smtClean="0">
                <a:latin typeface="+mj-lt"/>
              </a:rPr>
              <a:t>Guiding Principles for </a:t>
            </a:r>
            <a:r>
              <a:rPr lang="en-US" sz="1400" dirty="0" smtClean="0">
                <a:latin typeface="+mj-lt"/>
              </a:rPr>
              <a:t>Project Implementation, Operations, Utilization &amp; Maintenance</a:t>
            </a:r>
            <a:endParaRPr lang="en-US" sz="1200" b="0" dirty="0">
              <a:latin typeface="+mj-lt"/>
            </a:endParaRPr>
          </a:p>
        </p:txBody>
      </p:sp>
      <p:sp>
        <p:nvSpPr>
          <p:cNvPr id="16" name="Rectangle 15"/>
          <p:cNvSpPr/>
          <p:nvPr/>
        </p:nvSpPr>
        <p:spPr>
          <a:xfrm>
            <a:off x="4737569" y="2804175"/>
            <a:ext cx="1938351" cy="477054"/>
          </a:xfrm>
          <a:prstGeom prst="rect">
            <a:avLst/>
          </a:prstGeom>
        </p:spPr>
        <p:txBody>
          <a:bodyPr wrap="none">
            <a:spAutoFit/>
          </a:bodyPr>
          <a:lstStyle/>
          <a:p>
            <a:pPr algn="ctr"/>
            <a:r>
              <a:rPr lang="en-US" sz="1400" b="1" dirty="0" smtClean="0">
                <a:latin typeface="+mj-lt"/>
              </a:rPr>
              <a:t>No Monopoly</a:t>
            </a:r>
            <a:endParaRPr lang="en-US" sz="1400" b="1" i="1" dirty="0" smtClean="0">
              <a:latin typeface="+mj-lt"/>
            </a:endParaRPr>
          </a:p>
          <a:p>
            <a:pPr algn="ctr"/>
            <a:r>
              <a:rPr lang="en-US" sz="1100" i="1" dirty="0" smtClean="0">
                <a:latin typeface="+mj-lt"/>
              </a:rPr>
              <a:t>Non discriminatory access  </a:t>
            </a:r>
            <a:endParaRPr lang="en-US" sz="1100" i="1" dirty="0">
              <a:latin typeface="+mj-lt"/>
            </a:endParaRPr>
          </a:p>
        </p:txBody>
      </p:sp>
      <p:sp>
        <p:nvSpPr>
          <p:cNvPr id="17" name="Rectangle 16"/>
          <p:cNvSpPr/>
          <p:nvPr/>
        </p:nvSpPr>
        <p:spPr>
          <a:xfrm>
            <a:off x="7064625" y="3419785"/>
            <a:ext cx="3264525" cy="815608"/>
          </a:xfrm>
          <a:prstGeom prst="rect">
            <a:avLst/>
          </a:prstGeom>
        </p:spPr>
        <p:txBody>
          <a:bodyPr wrap="square">
            <a:spAutoFit/>
          </a:bodyPr>
          <a:lstStyle/>
          <a:p>
            <a:r>
              <a:rPr lang="en-US" sz="1400" b="1" dirty="0" smtClean="0">
                <a:latin typeface="+mj-lt"/>
              </a:rPr>
              <a:t>        Implementation by CPSUs</a:t>
            </a:r>
          </a:p>
          <a:p>
            <a:pPr algn="ctr"/>
            <a:r>
              <a:rPr lang="en-US" sz="1100" i="1" dirty="0" smtClean="0">
                <a:latin typeface="+mj-lt"/>
              </a:rPr>
              <a:t>Incremental Cable to be laid (Av 2.4 </a:t>
            </a:r>
            <a:r>
              <a:rPr lang="en-US" sz="1100" i="1" dirty="0" err="1" smtClean="0">
                <a:latin typeface="+mj-lt"/>
              </a:rPr>
              <a:t>Kms</a:t>
            </a:r>
            <a:r>
              <a:rPr lang="en-US" sz="1100" i="1" dirty="0" smtClean="0">
                <a:latin typeface="+mj-lt"/>
              </a:rPr>
              <a:t> / GP). </a:t>
            </a:r>
          </a:p>
          <a:p>
            <a:pPr algn="ctr"/>
            <a:r>
              <a:rPr lang="en-US" sz="1100" i="1" dirty="0" smtClean="0">
                <a:latin typeface="+mj-lt"/>
              </a:rPr>
              <a:t>Existing Fibers of CPSUs to be used </a:t>
            </a:r>
          </a:p>
          <a:p>
            <a:pPr algn="ctr"/>
            <a:r>
              <a:rPr lang="en-US" sz="1100" i="1" dirty="0" smtClean="0">
                <a:latin typeface="+mj-lt"/>
              </a:rPr>
              <a:t>(Av 3 </a:t>
            </a:r>
            <a:r>
              <a:rPr lang="en-US" sz="1100" i="1" dirty="0" err="1" smtClean="0">
                <a:latin typeface="+mj-lt"/>
              </a:rPr>
              <a:t>Kms</a:t>
            </a:r>
            <a:r>
              <a:rPr lang="en-US" sz="1100" i="1" dirty="0" smtClean="0">
                <a:latin typeface="+mj-lt"/>
              </a:rPr>
              <a:t> per GP).</a:t>
            </a:r>
            <a:endParaRPr lang="en-US" sz="1100" i="1" dirty="0">
              <a:latin typeface="+mj-lt"/>
            </a:endParaRPr>
          </a:p>
        </p:txBody>
      </p:sp>
      <p:sp>
        <p:nvSpPr>
          <p:cNvPr id="18" name="Rectangle 17"/>
          <p:cNvSpPr/>
          <p:nvPr/>
        </p:nvSpPr>
        <p:spPr>
          <a:xfrm>
            <a:off x="6984112" y="5814068"/>
            <a:ext cx="2183504" cy="692497"/>
          </a:xfrm>
          <a:prstGeom prst="rect">
            <a:avLst/>
          </a:prstGeom>
        </p:spPr>
        <p:txBody>
          <a:bodyPr wrap="square">
            <a:spAutoFit/>
          </a:bodyPr>
          <a:lstStyle/>
          <a:p>
            <a:r>
              <a:rPr lang="en-US" sz="1400" b="1" dirty="0" smtClean="0">
                <a:solidFill>
                  <a:srgbClr val="000000"/>
                </a:solidFill>
                <a:latin typeface="+mj-lt"/>
              </a:rPr>
              <a:t>~$4 Billion </a:t>
            </a:r>
            <a:r>
              <a:rPr lang="en-US" sz="1400" b="1" dirty="0" smtClean="0">
                <a:latin typeface="+mj-lt"/>
              </a:rPr>
              <a:t>Funding by USOF</a:t>
            </a:r>
          </a:p>
          <a:p>
            <a:r>
              <a:rPr lang="en-US" sz="1100" i="1" dirty="0" err="1" smtClean="0">
                <a:latin typeface="+mj-lt"/>
              </a:rPr>
              <a:t>Govt</a:t>
            </a:r>
            <a:r>
              <a:rPr lang="en-US" sz="1100" i="1" dirty="0" smtClean="0">
                <a:latin typeface="+mj-lt"/>
              </a:rPr>
              <a:t> Of India</a:t>
            </a:r>
            <a:endParaRPr lang="en-US" sz="1100" i="1" dirty="0">
              <a:latin typeface="+mj-lt"/>
            </a:endParaRPr>
          </a:p>
        </p:txBody>
      </p:sp>
      <p:sp>
        <p:nvSpPr>
          <p:cNvPr id="19" name="Rectangle 18"/>
          <p:cNvSpPr/>
          <p:nvPr/>
        </p:nvSpPr>
        <p:spPr>
          <a:xfrm>
            <a:off x="4117994" y="6365398"/>
            <a:ext cx="3104696" cy="477054"/>
          </a:xfrm>
          <a:prstGeom prst="rect">
            <a:avLst/>
          </a:prstGeom>
        </p:spPr>
        <p:txBody>
          <a:bodyPr wrap="none">
            <a:spAutoFit/>
          </a:bodyPr>
          <a:lstStyle/>
          <a:p>
            <a:r>
              <a:rPr lang="en-US" sz="1400" b="1" dirty="0" smtClean="0">
                <a:latin typeface="+mj-lt"/>
              </a:rPr>
              <a:t>   Competitive </a:t>
            </a:r>
            <a:r>
              <a:rPr lang="en-US" sz="1400" b="1" dirty="0">
                <a:latin typeface="+mj-lt"/>
              </a:rPr>
              <a:t>Price Discovery </a:t>
            </a:r>
            <a:endParaRPr lang="en-US" sz="1400" b="1" dirty="0" smtClean="0">
              <a:latin typeface="+mj-lt"/>
            </a:endParaRPr>
          </a:p>
          <a:p>
            <a:pPr algn="ctr"/>
            <a:r>
              <a:rPr lang="en-US" sz="1100" i="1" dirty="0" smtClean="0">
                <a:latin typeface="+mj-lt"/>
              </a:rPr>
              <a:t>ensuring network </a:t>
            </a:r>
            <a:r>
              <a:rPr lang="en-US" sz="1100" i="1" dirty="0">
                <a:latin typeface="+mj-lt"/>
              </a:rPr>
              <a:t>is rolled out at </a:t>
            </a:r>
            <a:r>
              <a:rPr lang="en-US" sz="1100" i="1" dirty="0" smtClean="0">
                <a:latin typeface="+mj-lt"/>
              </a:rPr>
              <a:t>optimal </a:t>
            </a:r>
            <a:r>
              <a:rPr lang="en-US" sz="1100" i="1" dirty="0">
                <a:latin typeface="+mj-lt"/>
              </a:rPr>
              <a:t>cost</a:t>
            </a:r>
          </a:p>
        </p:txBody>
      </p:sp>
      <p:sp>
        <p:nvSpPr>
          <p:cNvPr id="20" name="Rectangle 19"/>
          <p:cNvSpPr/>
          <p:nvPr/>
        </p:nvSpPr>
        <p:spPr>
          <a:xfrm>
            <a:off x="1353189" y="5739926"/>
            <a:ext cx="2856851" cy="1077218"/>
          </a:xfrm>
          <a:prstGeom prst="rect">
            <a:avLst/>
          </a:prstGeom>
        </p:spPr>
        <p:txBody>
          <a:bodyPr wrap="square">
            <a:spAutoFit/>
          </a:bodyPr>
          <a:lstStyle/>
          <a:p>
            <a:pPr algn="ctr"/>
            <a:r>
              <a:rPr lang="en-US" sz="1400" b="1" dirty="0" smtClean="0">
                <a:latin typeface="+mj-lt"/>
              </a:rPr>
              <a:t>Service Providers participation </a:t>
            </a:r>
          </a:p>
          <a:p>
            <a:pPr algn="ctr"/>
            <a:r>
              <a:rPr lang="en-US" sz="1400" b="1" dirty="0" smtClean="0">
                <a:latin typeface="+mj-lt"/>
              </a:rPr>
              <a:t>(TSPs, ISPs </a:t>
            </a:r>
            <a:r>
              <a:rPr lang="en-US" sz="1400" b="1" dirty="0" err="1" smtClean="0">
                <a:latin typeface="+mj-lt"/>
              </a:rPr>
              <a:t>etc</a:t>
            </a:r>
            <a:r>
              <a:rPr lang="en-US" sz="1400" b="1" dirty="0" smtClean="0">
                <a:latin typeface="+mj-lt"/>
              </a:rPr>
              <a:t>)</a:t>
            </a:r>
          </a:p>
          <a:p>
            <a:r>
              <a:rPr lang="en-US" sz="1100" i="1" dirty="0" smtClean="0">
                <a:latin typeface="+mj-lt"/>
              </a:rPr>
              <a:t> - Provide Block to District connectivity </a:t>
            </a:r>
          </a:p>
          <a:p>
            <a:r>
              <a:rPr lang="en-US" sz="1100" i="1" dirty="0" smtClean="0">
                <a:latin typeface="+mj-lt"/>
              </a:rPr>
              <a:t> - Provide Services at Gram panchayats.</a:t>
            </a:r>
            <a:endParaRPr lang="en-US" sz="1100" i="1" dirty="0">
              <a:latin typeface="+mj-lt"/>
            </a:endParaRPr>
          </a:p>
        </p:txBody>
      </p:sp>
      <p:sp>
        <p:nvSpPr>
          <p:cNvPr id="21" name="Rectangle 20"/>
          <p:cNvSpPr/>
          <p:nvPr/>
        </p:nvSpPr>
        <p:spPr>
          <a:xfrm>
            <a:off x="7670885" y="4636448"/>
            <a:ext cx="2587568" cy="646331"/>
          </a:xfrm>
          <a:prstGeom prst="rect">
            <a:avLst/>
          </a:prstGeom>
        </p:spPr>
        <p:txBody>
          <a:bodyPr wrap="none">
            <a:spAutoFit/>
          </a:bodyPr>
          <a:lstStyle/>
          <a:p>
            <a:pPr algn="ctr"/>
            <a:r>
              <a:rPr lang="en-US" sz="1400" b="1" dirty="0" smtClean="0">
                <a:latin typeface="+mj-lt"/>
              </a:rPr>
              <a:t>Centre – State joint effort </a:t>
            </a:r>
          </a:p>
          <a:p>
            <a:pPr algn="ctr"/>
            <a:r>
              <a:rPr lang="en-US" sz="1100" i="1" dirty="0" smtClean="0">
                <a:latin typeface="+mj-lt"/>
              </a:rPr>
              <a:t>No RoW charges by State </a:t>
            </a:r>
            <a:r>
              <a:rPr lang="en-US" sz="1100" i="1" dirty="0" err="1" smtClean="0">
                <a:latin typeface="+mj-lt"/>
              </a:rPr>
              <a:t>Govts</a:t>
            </a:r>
            <a:endParaRPr lang="en-US" sz="1100" i="1" dirty="0" smtClean="0">
              <a:latin typeface="+mj-lt"/>
            </a:endParaRPr>
          </a:p>
          <a:p>
            <a:pPr algn="ctr"/>
            <a:r>
              <a:rPr lang="en-US" sz="1100" i="1" dirty="0" smtClean="0">
                <a:latin typeface="+mj-lt"/>
              </a:rPr>
              <a:t>Except Tamil Nadu</a:t>
            </a:r>
            <a:endParaRPr lang="en-US" sz="1100" i="1" dirty="0">
              <a:latin typeface="+mj-lt"/>
            </a:endParaRPr>
          </a:p>
        </p:txBody>
      </p:sp>
      <p:sp>
        <p:nvSpPr>
          <p:cNvPr id="22" name="Rectangle 21"/>
          <p:cNvSpPr/>
          <p:nvPr/>
        </p:nvSpPr>
        <p:spPr>
          <a:xfrm>
            <a:off x="1635720" y="4636448"/>
            <a:ext cx="2078133" cy="646331"/>
          </a:xfrm>
          <a:prstGeom prst="rect">
            <a:avLst/>
          </a:prstGeom>
        </p:spPr>
        <p:txBody>
          <a:bodyPr wrap="square">
            <a:spAutoFit/>
          </a:bodyPr>
          <a:lstStyle/>
          <a:p>
            <a:pPr algn="ctr"/>
            <a:r>
              <a:rPr lang="en-US" sz="1400" b="1" dirty="0" smtClean="0">
                <a:latin typeface="+mj-lt"/>
              </a:rPr>
              <a:t>Linear Network  </a:t>
            </a:r>
          </a:p>
          <a:p>
            <a:pPr algn="ctr"/>
            <a:r>
              <a:rPr lang="en-US" sz="1100" i="1" dirty="0" smtClean="0">
                <a:latin typeface="+mj-lt"/>
              </a:rPr>
              <a:t>GPON technology, Optical tree structure</a:t>
            </a:r>
            <a:endParaRPr lang="en-US" sz="1100" i="1" dirty="0">
              <a:latin typeface="+mj-lt"/>
            </a:endParaRPr>
          </a:p>
        </p:txBody>
      </p:sp>
      <p:sp>
        <p:nvSpPr>
          <p:cNvPr id="23" name="Rectangle 22"/>
          <p:cNvSpPr/>
          <p:nvPr/>
        </p:nvSpPr>
        <p:spPr>
          <a:xfrm>
            <a:off x="1324089" y="3312209"/>
            <a:ext cx="3346855" cy="477054"/>
          </a:xfrm>
          <a:prstGeom prst="rect">
            <a:avLst/>
          </a:prstGeom>
        </p:spPr>
        <p:txBody>
          <a:bodyPr wrap="square">
            <a:spAutoFit/>
          </a:bodyPr>
          <a:lstStyle/>
          <a:p>
            <a:pPr algn="ctr"/>
            <a:r>
              <a:rPr lang="en-US" sz="1400" b="1" dirty="0" smtClean="0">
                <a:latin typeface="+mj-lt"/>
              </a:rPr>
              <a:t>Consistent operation nationally</a:t>
            </a:r>
          </a:p>
          <a:p>
            <a:pPr algn="ctr"/>
            <a:r>
              <a:rPr lang="en-US" sz="1100" i="1" dirty="0" smtClean="0">
                <a:latin typeface="+mj-lt"/>
              </a:rPr>
              <a:t>Centralized NMS &amp; </a:t>
            </a:r>
            <a:r>
              <a:rPr lang="en-US" sz="1100" i="1" dirty="0" err="1" smtClean="0">
                <a:latin typeface="+mj-lt"/>
              </a:rPr>
              <a:t>NoC</a:t>
            </a:r>
            <a:endParaRPr lang="en-US" sz="1100" i="1" dirty="0">
              <a:latin typeface="+mj-lt"/>
            </a:endParaRPr>
          </a:p>
        </p:txBody>
      </p:sp>
      <p:pic>
        <p:nvPicPr>
          <p:cNvPr id="24" name="Picture 189"/>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flipH="1">
            <a:off x="5411662" y="3490676"/>
            <a:ext cx="371214" cy="608029"/>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5" name="Rectangle 2"/>
          <p:cNvSpPr>
            <a:spLocks noChangeArrowheads="1"/>
          </p:cNvSpPr>
          <p:nvPr/>
        </p:nvSpPr>
        <p:spPr bwMode="gray">
          <a:xfrm rot="2901614">
            <a:off x="5323900" y="3790078"/>
            <a:ext cx="637182" cy="45719"/>
          </a:xfrm>
          <a:prstGeom prst="rect">
            <a:avLst/>
          </a:prstGeom>
          <a:solidFill>
            <a:srgbClr val="E0301E"/>
          </a:solidFill>
          <a:ln w="9525" algn="ctr">
            <a:noFill/>
            <a:miter lim="800000"/>
            <a:headEnd/>
            <a:tailEnd/>
          </a:ln>
          <a:effectLst/>
        </p:spPr>
        <p:txBody>
          <a:bodyPr lIns="72000" tIns="0" rIns="0" bIns="0" anchor="ctr"/>
          <a:lstStyle/>
          <a:p>
            <a:pPr eaLnBrk="0" fontAlgn="base" hangingPunct="0">
              <a:spcBef>
                <a:spcPct val="0"/>
              </a:spcBef>
              <a:spcAft>
                <a:spcPct val="0"/>
              </a:spcAft>
            </a:pPr>
            <a:endParaRPr lang="en-US" sz="1200" b="1" dirty="0">
              <a:solidFill>
                <a:srgbClr val="FFFFFF"/>
              </a:solidFill>
              <a:latin typeface="+mj-lt"/>
            </a:endParaRPr>
          </a:p>
        </p:txBody>
      </p:sp>
      <p:sp>
        <p:nvSpPr>
          <p:cNvPr id="26" name="Rectangle 2"/>
          <p:cNvSpPr>
            <a:spLocks noChangeArrowheads="1"/>
          </p:cNvSpPr>
          <p:nvPr/>
        </p:nvSpPr>
        <p:spPr bwMode="gray">
          <a:xfrm rot="7561747">
            <a:off x="5285228" y="3805998"/>
            <a:ext cx="637182" cy="45719"/>
          </a:xfrm>
          <a:prstGeom prst="rect">
            <a:avLst/>
          </a:prstGeom>
          <a:solidFill>
            <a:srgbClr val="E0301E"/>
          </a:solidFill>
          <a:ln w="9525" algn="ctr">
            <a:noFill/>
            <a:miter lim="800000"/>
            <a:headEnd/>
            <a:tailEnd/>
          </a:ln>
          <a:effectLst/>
        </p:spPr>
        <p:txBody>
          <a:bodyPr lIns="72000" tIns="0" rIns="0" bIns="0" anchor="ctr"/>
          <a:lstStyle/>
          <a:p>
            <a:pPr eaLnBrk="0" fontAlgn="base" hangingPunct="0">
              <a:spcBef>
                <a:spcPct val="0"/>
              </a:spcBef>
              <a:spcAft>
                <a:spcPct val="0"/>
              </a:spcAft>
            </a:pPr>
            <a:endParaRPr lang="en-US" sz="1200" b="1" dirty="0">
              <a:solidFill>
                <a:srgbClr val="FFFFFF"/>
              </a:solidFill>
              <a:latin typeface="+mj-lt"/>
            </a:endParaRPr>
          </a:p>
        </p:txBody>
      </p:sp>
      <p:grpSp>
        <p:nvGrpSpPr>
          <p:cNvPr id="27" name="Gruppieren 46"/>
          <p:cNvGrpSpPr>
            <a:grpSpLocks noChangeAspect="1"/>
          </p:cNvGrpSpPr>
          <p:nvPr/>
        </p:nvGrpSpPr>
        <p:grpSpPr bwMode="gray">
          <a:xfrm>
            <a:off x="6372005" y="3772047"/>
            <a:ext cx="578737" cy="561715"/>
            <a:chOff x="533400" y="2097651"/>
            <a:chExt cx="866775" cy="871537"/>
          </a:xfrm>
        </p:grpSpPr>
        <p:sp>
          <p:nvSpPr>
            <p:cNvPr id="28" name="Ellipse 47"/>
            <p:cNvSpPr/>
            <p:nvPr>
              <p:custDataLst>
                <p:tags r:id="rId2"/>
              </p:custDataLst>
            </p:nvPr>
          </p:nvSpPr>
          <p:spPr bwMode="gray">
            <a:xfrm>
              <a:off x="533400" y="2101850"/>
              <a:ext cx="866775" cy="866775"/>
            </a:xfrm>
            <a:prstGeom prst="ellipse">
              <a:avLst/>
            </a:pr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dirty="0" smtClean="0">
                <a:solidFill>
                  <a:schemeClr val="bg1"/>
                </a:solidFill>
                <a:latin typeface="+mj-lt"/>
              </a:endParaRPr>
            </a:p>
          </p:txBody>
        </p:sp>
        <p:grpSp>
          <p:nvGrpSpPr>
            <p:cNvPr id="29" name="Gruppieren 248"/>
            <p:cNvGrpSpPr/>
            <p:nvPr/>
          </p:nvGrpSpPr>
          <p:grpSpPr bwMode="gray">
            <a:xfrm>
              <a:off x="737109" y="2097651"/>
              <a:ext cx="463550" cy="871537"/>
              <a:chOff x="749014" y="2111937"/>
              <a:chExt cx="463550" cy="871537"/>
            </a:xfrm>
          </p:grpSpPr>
          <p:sp>
            <p:nvSpPr>
              <p:cNvPr id="30" name="Freeform 362" descr="© INSCALE GmbH, 21.06.2010"/>
              <p:cNvSpPr>
                <a:spLocks noChangeAspect="1"/>
              </p:cNvSpPr>
              <p:nvPr/>
            </p:nvSpPr>
            <p:spPr bwMode="gray">
              <a:xfrm rot="18900000">
                <a:off x="923639" y="2111937"/>
                <a:ext cx="288925" cy="628650"/>
              </a:xfrm>
              <a:custGeom>
                <a:avLst/>
                <a:gdLst>
                  <a:gd name="T0" fmla="*/ 69 w 165"/>
                  <a:gd name="T1" fmla="*/ 42 h 359"/>
                  <a:gd name="T2" fmla="*/ 86 w 165"/>
                  <a:gd name="T3" fmla="*/ 0 h 359"/>
                  <a:gd name="T4" fmla="*/ 7 w 165"/>
                  <a:gd name="T5" fmla="*/ 30 h 359"/>
                  <a:gd name="T6" fmla="*/ 5 w 165"/>
                  <a:gd name="T7" fmla="*/ 31 h 359"/>
                  <a:gd name="T8" fmla="*/ 0 w 165"/>
                  <a:gd name="T9" fmla="*/ 38 h 359"/>
                  <a:gd name="T10" fmla="*/ 1 w 165"/>
                  <a:gd name="T11" fmla="*/ 41 h 359"/>
                  <a:gd name="T12" fmla="*/ 2 w 165"/>
                  <a:gd name="T13" fmla="*/ 43 h 359"/>
                  <a:gd name="T14" fmla="*/ 38 w 165"/>
                  <a:gd name="T15" fmla="*/ 120 h 359"/>
                  <a:gd name="T16" fmla="*/ 56 w 165"/>
                  <a:gd name="T17" fmla="*/ 74 h 359"/>
                  <a:gd name="T18" fmla="*/ 130 w 165"/>
                  <a:gd name="T19" fmla="*/ 193 h 359"/>
                  <a:gd name="T20" fmla="*/ 23 w 165"/>
                  <a:gd name="T21" fmla="*/ 323 h 359"/>
                  <a:gd name="T22" fmla="*/ 9 w 165"/>
                  <a:gd name="T23" fmla="*/ 344 h 359"/>
                  <a:gd name="T24" fmla="*/ 30 w 165"/>
                  <a:gd name="T25" fmla="*/ 357 h 359"/>
                  <a:gd name="T26" fmla="*/ 165 w 165"/>
                  <a:gd name="T27" fmla="*/ 193 h 359"/>
                  <a:gd name="T28" fmla="*/ 69 w 165"/>
                  <a:gd name="T29" fmla="*/ 42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65" h="359">
                    <a:moveTo>
                      <a:pt x="69" y="42"/>
                    </a:moveTo>
                    <a:cubicBezTo>
                      <a:pt x="86" y="0"/>
                      <a:pt x="86" y="0"/>
                      <a:pt x="86" y="0"/>
                    </a:cubicBezTo>
                    <a:cubicBezTo>
                      <a:pt x="7" y="30"/>
                      <a:pt x="7" y="30"/>
                      <a:pt x="7" y="30"/>
                    </a:cubicBezTo>
                    <a:cubicBezTo>
                      <a:pt x="5" y="31"/>
                      <a:pt x="5" y="31"/>
                      <a:pt x="5" y="31"/>
                    </a:cubicBezTo>
                    <a:cubicBezTo>
                      <a:pt x="2" y="32"/>
                      <a:pt x="0" y="35"/>
                      <a:pt x="0" y="38"/>
                    </a:cubicBezTo>
                    <a:cubicBezTo>
                      <a:pt x="0" y="39"/>
                      <a:pt x="1" y="40"/>
                      <a:pt x="1" y="41"/>
                    </a:cubicBezTo>
                    <a:cubicBezTo>
                      <a:pt x="2" y="43"/>
                      <a:pt x="2" y="43"/>
                      <a:pt x="2" y="43"/>
                    </a:cubicBezTo>
                    <a:cubicBezTo>
                      <a:pt x="38" y="120"/>
                      <a:pt x="38" y="120"/>
                      <a:pt x="38" y="120"/>
                    </a:cubicBezTo>
                    <a:cubicBezTo>
                      <a:pt x="56" y="74"/>
                      <a:pt x="56" y="74"/>
                      <a:pt x="56" y="74"/>
                    </a:cubicBezTo>
                    <a:cubicBezTo>
                      <a:pt x="101" y="96"/>
                      <a:pt x="130" y="142"/>
                      <a:pt x="130" y="193"/>
                    </a:cubicBezTo>
                    <a:cubicBezTo>
                      <a:pt x="130" y="256"/>
                      <a:pt x="85" y="311"/>
                      <a:pt x="23" y="323"/>
                    </a:cubicBezTo>
                    <a:cubicBezTo>
                      <a:pt x="14" y="325"/>
                      <a:pt x="7" y="334"/>
                      <a:pt x="9" y="344"/>
                    </a:cubicBezTo>
                    <a:cubicBezTo>
                      <a:pt x="11" y="353"/>
                      <a:pt x="20" y="359"/>
                      <a:pt x="30" y="357"/>
                    </a:cubicBezTo>
                    <a:cubicBezTo>
                      <a:pt x="108" y="342"/>
                      <a:pt x="165" y="273"/>
                      <a:pt x="165" y="193"/>
                    </a:cubicBezTo>
                    <a:cubicBezTo>
                      <a:pt x="165" y="127"/>
                      <a:pt x="127" y="69"/>
                      <a:pt x="69" y="42"/>
                    </a:cubicBezTo>
                    <a:close/>
                  </a:path>
                </a:pathLst>
              </a:custGeom>
              <a:solidFill>
                <a:schemeClr val="accent1"/>
              </a:solidFill>
              <a:ln w="9525">
                <a:solidFill>
                  <a:schemeClr val="bg1"/>
                </a:solidFill>
                <a:round/>
                <a:headEnd/>
                <a:tailEnd/>
              </a:ln>
            </p:spPr>
            <p:txBody>
              <a:bodyPr/>
              <a:lstStyle/>
              <a:p>
                <a:endParaRPr lang="en-GB" dirty="0">
                  <a:latin typeface="+mj-lt"/>
                </a:endParaRPr>
              </a:p>
            </p:txBody>
          </p:sp>
          <p:sp>
            <p:nvSpPr>
              <p:cNvPr id="31" name="Freeform 363" descr="© INSCALE GmbH, 21.06.2010"/>
              <p:cNvSpPr>
                <a:spLocks noChangeAspect="1"/>
              </p:cNvSpPr>
              <p:nvPr/>
            </p:nvSpPr>
            <p:spPr bwMode="gray">
              <a:xfrm rot="18900000">
                <a:off x="749014" y="2359587"/>
                <a:ext cx="279400" cy="623887"/>
              </a:xfrm>
              <a:custGeom>
                <a:avLst/>
                <a:gdLst>
                  <a:gd name="T0" fmla="*/ 160 w 160"/>
                  <a:gd name="T1" fmla="*/ 315 h 356"/>
                  <a:gd name="T2" fmla="*/ 159 w 160"/>
                  <a:gd name="T3" fmla="*/ 312 h 356"/>
                  <a:gd name="T4" fmla="*/ 123 w 160"/>
                  <a:gd name="T5" fmla="*/ 236 h 356"/>
                  <a:gd name="T6" fmla="*/ 104 w 160"/>
                  <a:gd name="T7" fmla="*/ 283 h 356"/>
                  <a:gd name="T8" fmla="*/ 35 w 160"/>
                  <a:gd name="T9" fmla="*/ 166 h 356"/>
                  <a:gd name="T10" fmla="*/ 142 w 160"/>
                  <a:gd name="T11" fmla="*/ 36 h 356"/>
                  <a:gd name="T12" fmla="*/ 156 w 160"/>
                  <a:gd name="T13" fmla="*/ 16 h 356"/>
                  <a:gd name="T14" fmla="*/ 135 w 160"/>
                  <a:gd name="T15" fmla="*/ 2 h 356"/>
                  <a:gd name="T16" fmla="*/ 0 w 160"/>
                  <a:gd name="T17" fmla="*/ 166 h 356"/>
                  <a:gd name="T18" fmla="*/ 91 w 160"/>
                  <a:gd name="T19" fmla="*/ 315 h 356"/>
                  <a:gd name="T20" fmla="*/ 74 w 160"/>
                  <a:gd name="T21" fmla="*/ 356 h 356"/>
                  <a:gd name="T22" fmla="*/ 142 w 160"/>
                  <a:gd name="T23" fmla="*/ 330 h 356"/>
                  <a:gd name="T24" fmla="*/ 147 w 160"/>
                  <a:gd name="T25" fmla="*/ 328 h 356"/>
                  <a:gd name="T26" fmla="*/ 153 w 160"/>
                  <a:gd name="T27" fmla="*/ 326 h 356"/>
                  <a:gd name="T28" fmla="*/ 156 w 160"/>
                  <a:gd name="T29" fmla="*/ 325 h 356"/>
                  <a:gd name="T30" fmla="*/ 160 w 160"/>
                  <a:gd name="T31" fmla="*/ 318 h 356"/>
                  <a:gd name="T32" fmla="*/ 160 w 160"/>
                  <a:gd name="T33" fmla="*/ 31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60" h="356">
                    <a:moveTo>
                      <a:pt x="160" y="315"/>
                    </a:moveTo>
                    <a:cubicBezTo>
                      <a:pt x="159" y="312"/>
                      <a:pt x="159" y="312"/>
                      <a:pt x="159" y="312"/>
                    </a:cubicBezTo>
                    <a:cubicBezTo>
                      <a:pt x="123" y="236"/>
                      <a:pt x="123" y="236"/>
                      <a:pt x="123" y="236"/>
                    </a:cubicBezTo>
                    <a:cubicBezTo>
                      <a:pt x="104" y="283"/>
                      <a:pt x="104" y="283"/>
                      <a:pt x="104" y="283"/>
                    </a:cubicBezTo>
                    <a:cubicBezTo>
                      <a:pt x="62" y="260"/>
                      <a:pt x="35" y="216"/>
                      <a:pt x="35" y="166"/>
                    </a:cubicBezTo>
                    <a:cubicBezTo>
                      <a:pt x="35" y="103"/>
                      <a:pt x="80" y="48"/>
                      <a:pt x="142" y="36"/>
                    </a:cubicBezTo>
                    <a:cubicBezTo>
                      <a:pt x="151" y="34"/>
                      <a:pt x="158" y="25"/>
                      <a:pt x="156" y="16"/>
                    </a:cubicBezTo>
                    <a:cubicBezTo>
                      <a:pt x="154" y="6"/>
                      <a:pt x="145" y="0"/>
                      <a:pt x="135" y="2"/>
                    </a:cubicBezTo>
                    <a:cubicBezTo>
                      <a:pt x="57" y="17"/>
                      <a:pt x="0" y="86"/>
                      <a:pt x="0" y="166"/>
                    </a:cubicBezTo>
                    <a:cubicBezTo>
                      <a:pt x="0" y="230"/>
                      <a:pt x="36" y="287"/>
                      <a:pt x="91" y="315"/>
                    </a:cubicBezTo>
                    <a:cubicBezTo>
                      <a:pt x="74" y="356"/>
                      <a:pt x="74" y="356"/>
                      <a:pt x="74" y="356"/>
                    </a:cubicBezTo>
                    <a:cubicBezTo>
                      <a:pt x="142" y="330"/>
                      <a:pt x="142" y="330"/>
                      <a:pt x="142" y="330"/>
                    </a:cubicBezTo>
                    <a:cubicBezTo>
                      <a:pt x="144" y="330"/>
                      <a:pt x="146" y="329"/>
                      <a:pt x="147" y="328"/>
                    </a:cubicBezTo>
                    <a:cubicBezTo>
                      <a:pt x="153" y="326"/>
                      <a:pt x="153" y="326"/>
                      <a:pt x="153" y="326"/>
                    </a:cubicBezTo>
                    <a:cubicBezTo>
                      <a:pt x="156" y="325"/>
                      <a:pt x="156" y="325"/>
                      <a:pt x="156" y="325"/>
                    </a:cubicBezTo>
                    <a:cubicBezTo>
                      <a:pt x="159" y="324"/>
                      <a:pt x="160" y="321"/>
                      <a:pt x="160" y="318"/>
                    </a:cubicBezTo>
                    <a:cubicBezTo>
                      <a:pt x="160" y="317"/>
                      <a:pt x="160" y="316"/>
                      <a:pt x="160" y="315"/>
                    </a:cubicBezTo>
                    <a:close/>
                  </a:path>
                </a:pathLst>
              </a:custGeom>
              <a:solidFill>
                <a:srgbClr val="FFFFFF"/>
              </a:solidFill>
              <a:ln w="9525">
                <a:solidFill>
                  <a:schemeClr val="bg1"/>
                </a:solidFill>
                <a:round/>
                <a:headEnd/>
                <a:tailEnd/>
              </a:ln>
            </p:spPr>
            <p:txBody>
              <a:bodyPr/>
              <a:lstStyle/>
              <a:p>
                <a:endParaRPr lang="en-GB" dirty="0">
                  <a:latin typeface="+mj-lt"/>
                </a:endParaRPr>
              </a:p>
            </p:txBody>
          </p:sp>
        </p:grpSp>
      </p:grpSp>
      <p:grpSp>
        <p:nvGrpSpPr>
          <p:cNvPr id="32" name="Gruppieren 300"/>
          <p:cNvGrpSpPr>
            <a:grpSpLocks noChangeAspect="1"/>
          </p:cNvGrpSpPr>
          <p:nvPr/>
        </p:nvGrpSpPr>
        <p:grpSpPr bwMode="gray">
          <a:xfrm>
            <a:off x="5248571" y="5632786"/>
            <a:ext cx="771537" cy="601991"/>
            <a:chOff x="2226361" y="4427668"/>
            <a:chExt cx="1791283" cy="1440000"/>
          </a:xfrm>
        </p:grpSpPr>
        <p:sp>
          <p:nvSpPr>
            <p:cNvPr id="33" name="Ellipse 301"/>
            <p:cNvSpPr/>
            <p:nvPr/>
          </p:nvSpPr>
          <p:spPr bwMode="gray">
            <a:xfrm>
              <a:off x="2404200" y="4427668"/>
              <a:ext cx="1440000" cy="1440000"/>
            </a:xfrm>
            <a:prstGeom prst="ellipse">
              <a:avLst/>
            </a:pr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GB" dirty="0" smtClean="0">
                <a:solidFill>
                  <a:schemeClr val="bg1"/>
                </a:solidFill>
                <a:latin typeface="+mj-lt"/>
              </a:endParaRPr>
            </a:p>
          </p:txBody>
        </p:sp>
        <p:grpSp>
          <p:nvGrpSpPr>
            <p:cNvPr id="34" name="Gruppieren 262"/>
            <p:cNvGrpSpPr/>
            <p:nvPr/>
          </p:nvGrpSpPr>
          <p:grpSpPr bwMode="gray">
            <a:xfrm>
              <a:off x="2452521" y="4653135"/>
              <a:ext cx="1342020" cy="656664"/>
              <a:chOff x="2506382" y="4612518"/>
              <a:chExt cx="1342020" cy="656664"/>
            </a:xfrm>
          </p:grpSpPr>
          <p:grpSp>
            <p:nvGrpSpPr>
              <p:cNvPr id="50" name="Gruppieren 248"/>
              <p:cNvGrpSpPr/>
              <p:nvPr/>
            </p:nvGrpSpPr>
            <p:grpSpPr bwMode="gray">
              <a:xfrm>
                <a:off x="2506382" y="4612518"/>
                <a:ext cx="895641" cy="656664"/>
                <a:chOff x="6635469" y="2509889"/>
                <a:chExt cx="895641" cy="656664"/>
              </a:xfrm>
            </p:grpSpPr>
            <p:grpSp>
              <p:nvGrpSpPr>
                <p:cNvPr id="54" name="Gruppieren 145"/>
                <p:cNvGrpSpPr/>
                <p:nvPr/>
              </p:nvGrpSpPr>
              <p:grpSpPr bwMode="gray">
                <a:xfrm>
                  <a:off x="6635469" y="2509889"/>
                  <a:ext cx="446378" cy="656664"/>
                  <a:chOff x="5130800" y="2122170"/>
                  <a:chExt cx="812800" cy="1195705"/>
                </a:xfrm>
              </p:grpSpPr>
              <p:sp>
                <p:nvSpPr>
                  <p:cNvPr id="58" name="Ellipse 326"/>
                  <p:cNvSpPr/>
                  <p:nvPr/>
                </p:nvSpPr>
                <p:spPr bwMode="gray">
                  <a:xfrm>
                    <a:off x="5345748" y="2122170"/>
                    <a:ext cx="382905" cy="382905"/>
                  </a:xfrm>
                  <a:prstGeom prst="ellipse">
                    <a:avLst/>
                  </a:prstGeom>
                  <a:solidFill>
                    <a:schemeClr val="bg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GB" dirty="0" smtClean="0">
                      <a:solidFill>
                        <a:schemeClr val="bg1"/>
                      </a:solidFill>
                      <a:latin typeface="+mj-lt"/>
                    </a:endParaRPr>
                  </a:p>
                </p:txBody>
              </p:sp>
              <p:sp>
                <p:nvSpPr>
                  <p:cNvPr id="59" name="Torte 327"/>
                  <p:cNvSpPr/>
                  <p:nvPr/>
                </p:nvSpPr>
                <p:spPr bwMode="gray">
                  <a:xfrm>
                    <a:off x="5130800" y="2505075"/>
                    <a:ext cx="812800" cy="812800"/>
                  </a:xfrm>
                  <a:prstGeom prst="pie">
                    <a:avLst>
                      <a:gd name="adj1" fmla="val 10800006"/>
                      <a:gd name="adj2" fmla="val 21593516"/>
                    </a:avLst>
                  </a:prstGeom>
                  <a:solidFill>
                    <a:schemeClr val="bg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GB" dirty="0" smtClean="0">
                      <a:solidFill>
                        <a:schemeClr val="bg1"/>
                      </a:solidFill>
                      <a:latin typeface="+mj-lt"/>
                    </a:endParaRPr>
                  </a:p>
                </p:txBody>
              </p:sp>
            </p:grpSp>
            <p:grpSp>
              <p:nvGrpSpPr>
                <p:cNvPr id="55" name="Gruppieren 148"/>
                <p:cNvGrpSpPr/>
                <p:nvPr/>
              </p:nvGrpSpPr>
              <p:grpSpPr bwMode="gray">
                <a:xfrm>
                  <a:off x="7084732" y="2509889"/>
                  <a:ext cx="446378" cy="656664"/>
                  <a:chOff x="5130800" y="2122170"/>
                  <a:chExt cx="812800" cy="1195705"/>
                </a:xfrm>
              </p:grpSpPr>
              <p:sp>
                <p:nvSpPr>
                  <p:cNvPr id="56" name="Ellipse 324"/>
                  <p:cNvSpPr/>
                  <p:nvPr/>
                </p:nvSpPr>
                <p:spPr bwMode="gray">
                  <a:xfrm>
                    <a:off x="5345748" y="2122170"/>
                    <a:ext cx="382905" cy="382905"/>
                  </a:xfrm>
                  <a:prstGeom prst="ellipse">
                    <a:avLst/>
                  </a:prstGeom>
                  <a:solidFill>
                    <a:schemeClr val="bg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GB" dirty="0" smtClean="0">
                      <a:solidFill>
                        <a:schemeClr val="bg1"/>
                      </a:solidFill>
                      <a:latin typeface="+mj-lt"/>
                    </a:endParaRPr>
                  </a:p>
                </p:txBody>
              </p:sp>
              <p:sp>
                <p:nvSpPr>
                  <p:cNvPr id="57" name="Torte 325"/>
                  <p:cNvSpPr/>
                  <p:nvPr/>
                </p:nvSpPr>
                <p:spPr bwMode="gray">
                  <a:xfrm>
                    <a:off x="5130800" y="2505075"/>
                    <a:ext cx="812800" cy="812800"/>
                  </a:xfrm>
                  <a:prstGeom prst="pie">
                    <a:avLst>
                      <a:gd name="adj1" fmla="val 10800006"/>
                      <a:gd name="adj2" fmla="val 21593516"/>
                    </a:avLst>
                  </a:prstGeom>
                  <a:solidFill>
                    <a:schemeClr val="bg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GB" dirty="0" smtClean="0">
                      <a:solidFill>
                        <a:schemeClr val="bg1"/>
                      </a:solidFill>
                      <a:latin typeface="+mj-lt"/>
                    </a:endParaRPr>
                  </a:p>
                </p:txBody>
              </p:sp>
            </p:grpSp>
          </p:grpSp>
          <p:grpSp>
            <p:nvGrpSpPr>
              <p:cNvPr id="51" name="Gruppieren 145"/>
              <p:cNvGrpSpPr/>
              <p:nvPr/>
            </p:nvGrpSpPr>
            <p:grpSpPr bwMode="gray">
              <a:xfrm>
                <a:off x="3402024" y="4612518"/>
                <a:ext cx="446378" cy="656664"/>
                <a:chOff x="5130800" y="2122170"/>
                <a:chExt cx="812800" cy="1195705"/>
              </a:xfrm>
            </p:grpSpPr>
            <p:sp>
              <p:nvSpPr>
                <p:cNvPr id="52" name="Ellipse 320"/>
                <p:cNvSpPr/>
                <p:nvPr/>
              </p:nvSpPr>
              <p:spPr bwMode="gray">
                <a:xfrm>
                  <a:off x="5345748" y="2122170"/>
                  <a:ext cx="382905" cy="382905"/>
                </a:xfrm>
                <a:prstGeom prst="ellipse">
                  <a:avLst/>
                </a:prstGeom>
                <a:solidFill>
                  <a:schemeClr val="bg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GB" dirty="0" smtClean="0">
                    <a:solidFill>
                      <a:schemeClr val="bg1"/>
                    </a:solidFill>
                    <a:latin typeface="+mj-lt"/>
                  </a:endParaRPr>
                </a:p>
              </p:txBody>
            </p:sp>
            <p:sp>
              <p:nvSpPr>
                <p:cNvPr id="53" name="Torte 321"/>
                <p:cNvSpPr/>
                <p:nvPr/>
              </p:nvSpPr>
              <p:spPr bwMode="gray">
                <a:xfrm>
                  <a:off x="5130800" y="2505075"/>
                  <a:ext cx="812800" cy="812800"/>
                </a:xfrm>
                <a:prstGeom prst="pie">
                  <a:avLst>
                    <a:gd name="adj1" fmla="val 10800006"/>
                    <a:gd name="adj2" fmla="val 21593516"/>
                  </a:avLst>
                </a:prstGeom>
                <a:solidFill>
                  <a:schemeClr val="bg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GB" dirty="0" smtClean="0">
                    <a:solidFill>
                      <a:schemeClr val="bg1"/>
                    </a:solidFill>
                    <a:latin typeface="+mj-lt"/>
                  </a:endParaRPr>
                </a:p>
              </p:txBody>
            </p:sp>
          </p:grpSp>
        </p:grpSp>
        <p:grpSp>
          <p:nvGrpSpPr>
            <p:cNvPr id="35" name="Gruppieren 263"/>
            <p:cNvGrpSpPr/>
            <p:nvPr/>
          </p:nvGrpSpPr>
          <p:grpSpPr bwMode="gray">
            <a:xfrm>
              <a:off x="2226361" y="5093250"/>
              <a:ext cx="1791283" cy="656664"/>
              <a:chOff x="2506382" y="4612518"/>
              <a:chExt cx="1791283" cy="656664"/>
            </a:xfrm>
          </p:grpSpPr>
          <p:grpSp>
            <p:nvGrpSpPr>
              <p:cNvPr id="36" name="Gruppieren 248"/>
              <p:cNvGrpSpPr/>
              <p:nvPr/>
            </p:nvGrpSpPr>
            <p:grpSpPr bwMode="gray">
              <a:xfrm>
                <a:off x="2506382" y="4612518"/>
                <a:ext cx="895641" cy="656664"/>
                <a:chOff x="6635469" y="2509889"/>
                <a:chExt cx="895641" cy="656664"/>
              </a:xfrm>
            </p:grpSpPr>
            <p:grpSp>
              <p:nvGrpSpPr>
                <p:cNvPr id="44" name="Gruppieren 145"/>
                <p:cNvGrpSpPr/>
                <p:nvPr/>
              </p:nvGrpSpPr>
              <p:grpSpPr bwMode="gray">
                <a:xfrm>
                  <a:off x="6635469" y="2509889"/>
                  <a:ext cx="446378" cy="656664"/>
                  <a:chOff x="5130800" y="2122170"/>
                  <a:chExt cx="812800" cy="1195705"/>
                </a:xfrm>
              </p:grpSpPr>
              <p:sp>
                <p:nvSpPr>
                  <p:cNvPr id="48" name="Ellipse 316"/>
                  <p:cNvSpPr/>
                  <p:nvPr/>
                </p:nvSpPr>
                <p:spPr bwMode="gray">
                  <a:xfrm>
                    <a:off x="5345748" y="2122170"/>
                    <a:ext cx="382905" cy="382905"/>
                  </a:xfrm>
                  <a:prstGeom prst="ellipse">
                    <a:avLst/>
                  </a:prstGeom>
                  <a:solidFill>
                    <a:schemeClr val="bg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GB" dirty="0" smtClean="0">
                      <a:solidFill>
                        <a:schemeClr val="bg1"/>
                      </a:solidFill>
                      <a:latin typeface="+mj-lt"/>
                    </a:endParaRPr>
                  </a:p>
                </p:txBody>
              </p:sp>
              <p:sp>
                <p:nvSpPr>
                  <p:cNvPr id="49" name="Torte 317"/>
                  <p:cNvSpPr/>
                  <p:nvPr/>
                </p:nvSpPr>
                <p:spPr bwMode="gray">
                  <a:xfrm>
                    <a:off x="5130800" y="2505075"/>
                    <a:ext cx="812800" cy="812800"/>
                  </a:xfrm>
                  <a:prstGeom prst="pie">
                    <a:avLst>
                      <a:gd name="adj1" fmla="val 10800006"/>
                      <a:gd name="adj2" fmla="val 21593516"/>
                    </a:avLst>
                  </a:prstGeom>
                  <a:solidFill>
                    <a:schemeClr val="bg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GB" dirty="0" smtClean="0">
                      <a:solidFill>
                        <a:schemeClr val="bg1"/>
                      </a:solidFill>
                      <a:latin typeface="+mj-lt"/>
                    </a:endParaRPr>
                  </a:p>
                </p:txBody>
              </p:sp>
            </p:grpSp>
            <p:grpSp>
              <p:nvGrpSpPr>
                <p:cNvPr id="45" name="Gruppieren 148"/>
                <p:cNvGrpSpPr/>
                <p:nvPr/>
              </p:nvGrpSpPr>
              <p:grpSpPr bwMode="gray">
                <a:xfrm>
                  <a:off x="7084732" y="2509889"/>
                  <a:ext cx="446378" cy="656664"/>
                  <a:chOff x="5130800" y="2122170"/>
                  <a:chExt cx="812800" cy="1195705"/>
                </a:xfrm>
              </p:grpSpPr>
              <p:sp>
                <p:nvSpPr>
                  <p:cNvPr id="46" name="Ellipse 314"/>
                  <p:cNvSpPr/>
                  <p:nvPr/>
                </p:nvSpPr>
                <p:spPr bwMode="gray">
                  <a:xfrm>
                    <a:off x="5345748" y="2122170"/>
                    <a:ext cx="382905" cy="382905"/>
                  </a:xfrm>
                  <a:prstGeom prst="ellipse">
                    <a:avLst/>
                  </a:prstGeom>
                  <a:solidFill>
                    <a:schemeClr val="bg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GB" dirty="0" smtClean="0">
                      <a:solidFill>
                        <a:schemeClr val="bg1"/>
                      </a:solidFill>
                      <a:latin typeface="+mj-lt"/>
                    </a:endParaRPr>
                  </a:p>
                </p:txBody>
              </p:sp>
              <p:sp>
                <p:nvSpPr>
                  <p:cNvPr id="47" name="Torte 315"/>
                  <p:cNvSpPr/>
                  <p:nvPr/>
                </p:nvSpPr>
                <p:spPr bwMode="gray">
                  <a:xfrm>
                    <a:off x="5130800" y="2505075"/>
                    <a:ext cx="812800" cy="812800"/>
                  </a:xfrm>
                  <a:prstGeom prst="pie">
                    <a:avLst>
                      <a:gd name="adj1" fmla="val 10800006"/>
                      <a:gd name="adj2" fmla="val 21593516"/>
                    </a:avLst>
                  </a:prstGeom>
                  <a:solidFill>
                    <a:schemeClr val="bg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GB" dirty="0" smtClean="0">
                      <a:solidFill>
                        <a:schemeClr val="bg1"/>
                      </a:solidFill>
                      <a:latin typeface="+mj-lt"/>
                    </a:endParaRPr>
                  </a:p>
                </p:txBody>
              </p:sp>
            </p:grpSp>
          </p:grpSp>
          <p:grpSp>
            <p:nvGrpSpPr>
              <p:cNvPr id="37" name="Gruppieren 255"/>
              <p:cNvGrpSpPr/>
              <p:nvPr/>
            </p:nvGrpSpPr>
            <p:grpSpPr bwMode="gray">
              <a:xfrm>
                <a:off x="3402024" y="4612518"/>
                <a:ext cx="895641" cy="656664"/>
                <a:chOff x="6635469" y="2509889"/>
                <a:chExt cx="895641" cy="656664"/>
              </a:xfrm>
            </p:grpSpPr>
            <p:grpSp>
              <p:nvGrpSpPr>
                <p:cNvPr id="38" name="Gruppieren 145"/>
                <p:cNvGrpSpPr/>
                <p:nvPr/>
              </p:nvGrpSpPr>
              <p:grpSpPr bwMode="gray">
                <a:xfrm>
                  <a:off x="6635469" y="2509889"/>
                  <a:ext cx="446378" cy="656664"/>
                  <a:chOff x="5130800" y="2122170"/>
                  <a:chExt cx="812800" cy="1195705"/>
                </a:xfrm>
              </p:grpSpPr>
              <p:sp>
                <p:nvSpPr>
                  <p:cNvPr id="42" name="Ellipse 310"/>
                  <p:cNvSpPr/>
                  <p:nvPr/>
                </p:nvSpPr>
                <p:spPr bwMode="gray">
                  <a:xfrm>
                    <a:off x="5345748" y="2122170"/>
                    <a:ext cx="382905" cy="382905"/>
                  </a:xfrm>
                  <a:prstGeom prst="ellipse">
                    <a:avLst/>
                  </a:prstGeom>
                  <a:solidFill>
                    <a:schemeClr val="bg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GB" dirty="0" smtClean="0">
                      <a:solidFill>
                        <a:schemeClr val="bg1"/>
                      </a:solidFill>
                      <a:latin typeface="+mj-lt"/>
                    </a:endParaRPr>
                  </a:p>
                </p:txBody>
              </p:sp>
              <p:sp>
                <p:nvSpPr>
                  <p:cNvPr id="43" name="Torte 311"/>
                  <p:cNvSpPr/>
                  <p:nvPr/>
                </p:nvSpPr>
                <p:spPr bwMode="gray">
                  <a:xfrm>
                    <a:off x="5130800" y="2505075"/>
                    <a:ext cx="812800" cy="812800"/>
                  </a:xfrm>
                  <a:prstGeom prst="pie">
                    <a:avLst>
                      <a:gd name="adj1" fmla="val 10800006"/>
                      <a:gd name="adj2" fmla="val 21593516"/>
                    </a:avLst>
                  </a:prstGeom>
                  <a:solidFill>
                    <a:schemeClr val="bg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GB" dirty="0" smtClean="0">
                      <a:solidFill>
                        <a:schemeClr val="bg1"/>
                      </a:solidFill>
                      <a:latin typeface="+mj-lt"/>
                    </a:endParaRPr>
                  </a:p>
                </p:txBody>
              </p:sp>
            </p:grpSp>
            <p:grpSp>
              <p:nvGrpSpPr>
                <p:cNvPr id="39" name="Gruppieren 148"/>
                <p:cNvGrpSpPr/>
                <p:nvPr/>
              </p:nvGrpSpPr>
              <p:grpSpPr bwMode="gray">
                <a:xfrm>
                  <a:off x="7084732" y="2509889"/>
                  <a:ext cx="446378" cy="656664"/>
                  <a:chOff x="5130800" y="2122170"/>
                  <a:chExt cx="812800" cy="1195705"/>
                </a:xfrm>
              </p:grpSpPr>
              <p:sp>
                <p:nvSpPr>
                  <p:cNvPr id="40" name="Ellipse 308"/>
                  <p:cNvSpPr/>
                  <p:nvPr/>
                </p:nvSpPr>
                <p:spPr bwMode="gray">
                  <a:xfrm>
                    <a:off x="5345748" y="2122170"/>
                    <a:ext cx="382905" cy="382905"/>
                  </a:xfrm>
                  <a:prstGeom prst="ellipse">
                    <a:avLst/>
                  </a:prstGeom>
                  <a:solidFill>
                    <a:schemeClr val="bg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GB" dirty="0" smtClean="0">
                      <a:solidFill>
                        <a:schemeClr val="bg1"/>
                      </a:solidFill>
                      <a:latin typeface="+mj-lt"/>
                    </a:endParaRPr>
                  </a:p>
                </p:txBody>
              </p:sp>
              <p:sp>
                <p:nvSpPr>
                  <p:cNvPr id="41" name="Torte 309"/>
                  <p:cNvSpPr/>
                  <p:nvPr/>
                </p:nvSpPr>
                <p:spPr bwMode="gray">
                  <a:xfrm>
                    <a:off x="5130800" y="2505075"/>
                    <a:ext cx="812800" cy="812800"/>
                  </a:xfrm>
                  <a:prstGeom prst="pie">
                    <a:avLst>
                      <a:gd name="adj1" fmla="val 10800006"/>
                      <a:gd name="adj2" fmla="val 21593516"/>
                    </a:avLst>
                  </a:prstGeom>
                  <a:solidFill>
                    <a:schemeClr val="bg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GB" dirty="0" smtClean="0">
                      <a:solidFill>
                        <a:schemeClr val="bg1"/>
                      </a:solidFill>
                      <a:latin typeface="+mj-lt"/>
                    </a:endParaRPr>
                  </a:p>
                </p:txBody>
              </p:sp>
            </p:grpSp>
          </p:grpSp>
        </p:grpSp>
      </p:grpSp>
      <p:grpSp>
        <p:nvGrpSpPr>
          <p:cNvPr id="60" name="Group 92"/>
          <p:cNvGrpSpPr/>
          <p:nvPr/>
        </p:nvGrpSpPr>
        <p:grpSpPr bwMode="gray">
          <a:xfrm>
            <a:off x="4224436" y="5332781"/>
            <a:ext cx="752297" cy="701434"/>
            <a:chOff x="2687216" y="2057400"/>
            <a:chExt cx="1656184" cy="1656184"/>
          </a:xfrm>
        </p:grpSpPr>
        <p:sp>
          <p:nvSpPr>
            <p:cNvPr id="61" name="Ellipse 71"/>
            <p:cNvSpPr/>
            <p:nvPr/>
          </p:nvSpPr>
          <p:spPr bwMode="gray">
            <a:xfrm>
              <a:off x="2687216" y="2057400"/>
              <a:ext cx="1656184" cy="1656184"/>
            </a:xfrm>
            <a:prstGeom prst="ellipse">
              <a:avLst/>
            </a:pr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dirty="0" smtClean="0">
                <a:solidFill>
                  <a:schemeClr val="bg1"/>
                </a:solidFill>
                <a:latin typeface="+mj-lt"/>
              </a:endParaRPr>
            </a:p>
          </p:txBody>
        </p:sp>
        <p:sp>
          <p:nvSpPr>
            <p:cNvPr id="62" name="Gleichschenkliges Dreieck 22"/>
            <p:cNvSpPr/>
            <p:nvPr/>
          </p:nvSpPr>
          <p:spPr bwMode="gray">
            <a:xfrm>
              <a:off x="3233112" y="2162125"/>
              <a:ext cx="564390" cy="1449970"/>
            </a:xfrm>
            <a:prstGeom prst="triangle">
              <a:avLst/>
            </a:prstGeom>
            <a:noFill/>
            <a:ln w="19050">
              <a:solidFill>
                <a:schemeClr val="bg2"/>
              </a:solidFill>
            </a:ln>
          </p:spPr>
          <p:txBody>
            <a:bodyPr vert="horz" wrap="square" lIns="91440" tIns="45720" rIns="91440" bIns="45720" rtlCol="0" anchor="ctr">
              <a:noAutofit/>
            </a:bodyPr>
            <a:lstStyle/>
            <a:p>
              <a:pPr algn="ctr"/>
              <a:endParaRPr lang="en-GB" dirty="0" smtClean="0">
                <a:latin typeface="+mj-lt"/>
              </a:endParaRPr>
            </a:p>
          </p:txBody>
        </p:sp>
        <p:cxnSp>
          <p:nvCxnSpPr>
            <p:cNvPr id="63" name="Gerade Verbindung 23"/>
            <p:cNvCxnSpPr>
              <a:stCxn id="62" idx="0"/>
              <a:endCxn id="62" idx="3"/>
            </p:cNvCxnSpPr>
            <p:nvPr/>
          </p:nvCxnSpPr>
          <p:spPr bwMode="gray">
            <a:xfrm>
              <a:off x="3515309" y="2162125"/>
              <a:ext cx="0" cy="1449970"/>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64" name="Gerade Verbindung 24"/>
            <p:cNvCxnSpPr/>
            <p:nvPr/>
          </p:nvCxnSpPr>
          <p:spPr bwMode="gray">
            <a:xfrm>
              <a:off x="3402092" y="2731757"/>
              <a:ext cx="212913" cy="0"/>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65" name="Gerade Verbindung 25"/>
            <p:cNvCxnSpPr/>
            <p:nvPr/>
          </p:nvCxnSpPr>
          <p:spPr bwMode="gray">
            <a:xfrm>
              <a:off x="3364918" y="2958314"/>
              <a:ext cx="306558" cy="0"/>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66" name="Gerade Verbindung 26"/>
            <p:cNvCxnSpPr/>
            <p:nvPr/>
          </p:nvCxnSpPr>
          <p:spPr bwMode="gray">
            <a:xfrm>
              <a:off x="3304085" y="3217238"/>
              <a:ext cx="408744" cy="0"/>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67" name="Gerade Verbindung 27"/>
            <p:cNvCxnSpPr/>
            <p:nvPr/>
          </p:nvCxnSpPr>
          <p:spPr bwMode="gray">
            <a:xfrm>
              <a:off x="3320982" y="3220474"/>
              <a:ext cx="201085" cy="391621"/>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68" name="Gerade Verbindung 28"/>
            <p:cNvCxnSpPr>
              <a:endCxn id="62" idx="2"/>
            </p:cNvCxnSpPr>
            <p:nvPr/>
          </p:nvCxnSpPr>
          <p:spPr bwMode="gray">
            <a:xfrm flipH="1">
              <a:off x="3233112" y="3220474"/>
              <a:ext cx="282195" cy="391621"/>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69" name="Gerade Verbindung 45"/>
            <p:cNvCxnSpPr/>
            <p:nvPr/>
          </p:nvCxnSpPr>
          <p:spPr bwMode="gray">
            <a:xfrm flipH="1">
              <a:off x="3510236" y="3220474"/>
              <a:ext cx="201085" cy="391621"/>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70" name="Gerade Verbindung 46"/>
            <p:cNvCxnSpPr/>
            <p:nvPr/>
          </p:nvCxnSpPr>
          <p:spPr bwMode="gray">
            <a:xfrm>
              <a:off x="3516997" y="3220474"/>
              <a:ext cx="282195" cy="391621"/>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71" name="Gerade Verbindung 43"/>
            <p:cNvCxnSpPr/>
            <p:nvPr/>
          </p:nvCxnSpPr>
          <p:spPr bwMode="gray">
            <a:xfrm flipH="1">
              <a:off x="3520372" y="2958314"/>
              <a:ext cx="136271" cy="265394"/>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72" name="Gerade Verbindung 44"/>
            <p:cNvCxnSpPr/>
            <p:nvPr/>
          </p:nvCxnSpPr>
          <p:spPr bwMode="gray">
            <a:xfrm>
              <a:off x="3524953" y="2958314"/>
              <a:ext cx="191238" cy="265394"/>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73" name="Gerade Verbindung 41"/>
            <p:cNvCxnSpPr/>
            <p:nvPr/>
          </p:nvCxnSpPr>
          <p:spPr bwMode="gray">
            <a:xfrm>
              <a:off x="3367004" y="2958314"/>
              <a:ext cx="136271" cy="265394"/>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74" name="Gerade Verbindung 42"/>
            <p:cNvCxnSpPr/>
            <p:nvPr/>
          </p:nvCxnSpPr>
          <p:spPr bwMode="gray">
            <a:xfrm flipH="1">
              <a:off x="3307456" y="2958314"/>
              <a:ext cx="191238" cy="265394"/>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75" name="Gerade Verbindung 39"/>
            <p:cNvCxnSpPr/>
            <p:nvPr/>
          </p:nvCxnSpPr>
          <p:spPr bwMode="gray">
            <a:xfrm flipH="1">
              <a:off x="3523736" y="2744703"/>
              <a:ext cx="101374" cy="197429"/>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76" name="Gerade Verbindung 40"/>
            <p:cNvCxnSpPr/>
            <p:nvPr/>
          </p:nvCxnSpPr>
          <p:spPr bwMode="gray">
            <a:xfrm>
              <a:off x="3527144" y="2744703"/>
              <a:ext cx="142264" cy="197429"/>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77" name="Gerade Verbindung 37"/>
            <p:cNvCxnSpPr/>
            <p:nvPr/>
          </p:nvCxnSpPr>
          <p:spPr bwMode="gray">
            <a:xfrm>
              <a:off x="3412590" y="2744703"/>
              <a:ext cx="101375" cy="197429"/>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78" name="Gerade Verbindung 38"/>
            <p:cNvCxnSpPr/>
            <p:nvPr/>
          </p:nvCxnSpPr>
          <p:spPr bwMode="gray">
            <a:xfrm flipH="1">
              <a:off x="3371672" y="2744703"/>
              <a:ext cx="142264" cy="197429"/>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79" name="Gerade Verbindung 34"/>
            <p:cNvCxnSpPr/>
            <p:nvPr/>
          </p:nvCxnSpPr>
          <p:spPr bwMode="gray">
            <a:xfrm>
              <a:off x="3391954" y="2158889"/>
              <a:ext cx="253467" cy="0"/>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sp>
          <p:nvSpPr>
            <p:cNvPr id="80" name="Gleichschenkliges Dreieck 35"/>
            <p:cNvSpPr/>
            <p:nvPr/>
          </p:nvSpPr>
          <p:spPr bwMode="gray">
            <a:xfrm flipV="1">
              <a:off x="3233112" y="2489014"/>
              <a:ext cx="564390" cy="229795"/>
            </a:xfrm>
            <a:prstGeom prst="triangle">
              <a:avLst/>
            </a:prstGeom>
            <a:noFill/>
            <a:ln w="19050">
              <a:solidFill>
                <a:schemeClr val="bg2"/>
              </a:solidFill>
            </a:ln>
          </p:spPr>
          <p:txBody>
            <a:bodyPr vert="horz" wrap="square" lIns="91440" tIns="45720" rIns="91440" bIns="45720" rtlCol="0" anchor="ctr">
              <a:noAutofit/>
            </a:bodyPr>
            <a:lstStyle/>
            <a:p>
              <a:pPr algn="ctr"/>
              <a:endParaRPr lang="en-GB" dirty="0" smtClean="0">
                <a:latin typeface="+mj-lt"/>
              </a:endParaRPr>
            </a:p>
          </p:txBody>
        </p:sp>
        <p:sp>
          <p:nvSpPr>
            <p:cNvPr id="81" name="Gleichschenkliges Dreieck 36"/>
            <p:cNvSpPr/>
            <p:nvPr/>
          </p:nvSpPr>
          <p:spPr bwMode="gray">
            <a:xfrm>
              <a:off x="3101308" y="2725280"/>
              <a:ext cx="828000" cy="229795"/>
            </a:xfrm>
            <a:prstGeom prst="triangle">
              <a:avLst/>
            </a:prstGeom>
            <a:noFill/>
            <a:ln w="19050">
              <a:solidFill>
                <a:schemeClr val="bg2"/>
              </a:solidFill>
            </a:ln>
          </p:spPr>
          <p:txBody>
            <a:bodyPr vert="horz" wrap="square" lIns="91440" tIns="45720" rIns="91440" bIns="45720" rtlCol="0" anchor="ctr">
              <a:noAutofit/>
            </a:bodyPr>
            <a:lstStyle/>
            <a:p>
              <a:pPr algn="ctr"/>
              <a:endParaRPr lang="en-GB" dirty="0" smtClean="0">
                <a:latin typeface="+mj-lt"/>
              </a:endParaRPr>
            </a:p>
          </p:txBody>
        </p:sp>
      </p:grpSp>
      <p:grpSp>
        <p:nvGrpSpPr>
          <p:cNvPr id="82" name="Gruppieren 5"/>
          <p:cNvGrpSpPr>
            <a:grpSpLocks noChangeAspect="1"/>
          </p:cNvGrpSpPr>
          <p:nvPr>
            <p:custDataLst>
              <p:tags r:id="rId1"/>
            </p:custDataLst>
          </p:nvPr>
        </p:nvGrpSpPr>
        <p:grpSpPr bwMode="gray">
          <a:xfrm>
            <a:off x="6752898" y="4568612"/>
            <a:ext cx="623454" cy="605117"/>
            <a:chOff x="533400" y="1752600"/>
            <a:chExt cx="866775" cy="866775"/>
          </a:xfrm>
        </p:grpSpPr>
        <p:sp>
          <p:nvSpPr>
            <p:cNvPr id="83" name="Ellipse 6"/>
            <p:cNvSpPr/>
            <p:nvPr/>
          </p:nvSpPr>
          <p:spPr bwMode="gray">
            <a:xfrm>
              <a:off x="533400" y="1752600"/>
              <a:ext cx="866775" cy="866775"/>
            </a:xfrm>
            <a:prstGeom prst="ellipse">
              <a:avLst/>
            </a:pr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dirty="0" smtClean="0">
                <a:solidFill>
                  <a:schemeClr val="bg1"/>
                </a:solidFill>
                <a:latin typeface="+mj-lt"/>
              </a:endParaRPr>
            </a:p>
          </p:txBody>
        </p:sp>
        <p:grpSp>
          <p:nvGrpSpPr>
            <p:cNvPr id="84" name="Gruppieren 208"/>
            <p:cNvGrpSpPr/>
            <p:nvPr/>
          </p:nvGrpSpPr>
          <p:grpSpPr bwMode="gray">
            <a:xfrm>
              <a:off x="662780" y="1882774"/>
              <a:ext cx="608013" cy="606426"/>
              <a:chOff x="6283325" y="3930650"/>
              <a:chExt cx="608013" cy="606426"/>
            </a:xfrm>
          </p:grpSpPr>
          <p:sp>
            <p:nvSpPr>
              <p:cNvPr id="85" name="Freeform 371" descr="© INSCALE GmbH, 21.06.2010"/>
              <p:cNvSpPr>
                <a:spLocks noChangeAspect="1"/>
              </p:cNvSpPr>
              <p:nvPr/>
            </p:nvSpPr>
            <p:spPr bwMode="gray">
              <a:xfrm>
                <a:off x="6283325" y="4097338"/>
                <a:ext cx="452438" cy="439738"/>
              </a:xfrm>
              <a:custGeom>
                <a:avLst/>
                <a:gdLst>
                  <a:gd name="T0" fmla="*/ 253 w 258"/>
                  <a:gd name="T1" fmla="*/ 60 h 252"/>
                  <a:gd name="T2" fmla="*/ 232 w 258"/>
                  <a:gd name="T3" fmla="*/ 21 h 252"/>
                  <a:gd name="T4" fmla="*/ 193 w 258"/>
                  <a:gd name="T5" fmla="*/ 0 h 252"/>
                  <a:gd name="T6" fmla="*/ 146 w 258"/>
                  <a:gd name="T7" fmla="*/ 46 h 252"/>
                  <a:gd name="T8" fmla="*/ 207 w 258"/>
                  <a:gd name="T9" fmla="*/ 46 h 252"/>
                  <a:gd name="T10" fmla="*/ 207 w 258"/>
                  <a:gd name="T11" fmla="*/ 107 h 252"/>
                  <a:gd name="T12" fmla="*/ 117 w 258"/>
                  <a:gd name="T13" fmla="*/ 197 h 252"/>
                  <a:gd name="T14" fmla="*/ 56 w 258"/>
                  <a:gd name="T15" fmla="*/ 197 h 252"/>
                  <a:gd name="T16" fmla="*/ 56 w 258"/>
                  <a:gd name="T17" fmla="*/ 136 h 252"/>
                  <a:gd name="T18" fmla="*/ 95 w 258"/>
                  <a:gd name="T19" fmla="*/ 98 h 252"/>
                  <a:gd name="T20" fmla="*/ 116 w 258"/>
                  <a:gd name="T21" fmla="*/ 26 h 252"/>
                  <a:gd name="T22" fmla="*/ 31 w 258"/>
                  <a:gd name="T23" fmla="*/ 111 h 252"/>
                  <a:gd name="T24" fmla="*/ 31 w 258"/>
                  <a:gd name="T25" fmla="*/ 222 h 252"/>
                  <a:gd name="T26" fmla="*/ 142 w 258"/>
                  <a:gd name="T27" fmla="*/ 222 h 252"/>
                  <a:gd name="T28" fmla="*/ 232 w 258"/>
                  <a:gd name="T29" fmla="*/ 132 h 252"/>
                  <a:gd name="T30" fmla="*/ 253 w 258"/>
                  <a:gd name="T31" fmla="*/ 6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58" h="252">
                    <a:moveTo>
                      <a:pt x="253" y="60"/>
                    </a:moveTo>
                    <a:cubicBezTo>
                      <a:pt x="250" y="46"/>
                      <a:pt x="243" y="32"/>
                      <a:pt x="232" y="21"/>
                    </a:cubicBezTo>
                    <a:cubicBezTo>
                      <a:pt x="221" y="10"/>
                      <a:pt x="207" y="3"/>
                      <a:pt x="193" y="0"/>
                    </a:cubicBezTo>
                    <a:cubicBezTo>
                      <a:pt x="146" y="46"/>
                      <a:pt x="146" y="46"/>
                      <a:pt x="146" y="46"/>
                    </a:cubicBezTo>
                    <a:cubicBezTo>
                      <a:pt x="163" y="30"/>
                      <a:pt x="190" y="30"/>
                      <a:pt x="207" y="46"/>
                    </a:cubicBezTo>
                    <a:cubicBezTo>
                      <a:pt x="223" y="63"/>
                      <a:pt x="223" y="90"/>
                      <a:pt x="207" y="107"/>
                    </a:cubicBezTo>
                    <a:cubicBezTo>
                      <a:pt x="117" y="197"/>
                      <a:pt x="117" y="197"/>
                      <a:pt x="117" y="197"/>
                    </a:cubicBezTo>
                    <a:cubicBezTo>
                      <a:pt x="100" y="213"/>
                      <a:pt x="73" y="213"/>
                      <a:pt x="56" y="197"/>
                    </a:cubicBezTo>
                    <a:cubicBezTo>
                      <a:pt x="40" y="180"/>
                      <a:pt x="40" y="153"/>
                      <a:pt x="56" y="136"/>
                    </a:cubicBezTo>
                    <a:cubicBezTo>
                      <a:pt x="95" y="98"/>
                      <a:pt x="95" y="98"/>
                      <a:pt x="95" y="98"/>
                    </a:cubicBezTo>
                    <a:cubicBezTo>
                      <a:pt x="90" y="73"/>
                      <a:pt x="97" y="45"/>
                      <a:pt x="116" y="26"/>
                    </a:cubicBezTo>
                    <a:cubicBezTo>
                      <a:pt x="31" y="111"/>
                      <a:pt x="31" y="111"/>
                      <a:pt x="31" y="111"/>
                    </a:cubicBezTo>
                    <a:cubicBezTo>
                      <a:pt x="0" y="142"/>
                      <a:pt x="0" y="191"/>
                      <a:pt x="31" y="222"/>
                    </a:cubicBezTo>
                    <a:cubicBezTo>
                      <a:pt x="62" y="252"/>
                      <a:pt x="111" y="252"/>
                      <a:pt x="142" y="222"/>
                    </a:cubicBezTo>
                    <a:cubicBezTo>
                      <a:pt x="232" y="132"/>
                      <a:pt x="232" y="132"/>
                      <a:pt x="232" y="132"/>
                    </a:cubicBezTo>
                    <a:cubicBezTo>
                      <a:pt x="251" y="113"/>
                      <a:pt x="258" y="85"/>
                      <a:pt x="253" y="60"/>
                    </a:cubicBezTo>
                    <a:close/>
                  </a:path>
                </a:pathLst>
              </a:custGeom>
              <a:solidFill>
                <a:srgbClr val="FFFFFF"/>
              </a:solidFill>
              <a:ln w="9525">
                <a:solidFill>
                  <a:schemeClr val="bg1"/>
                </a:solidFill>
                <a:round/>
                <a:headEnd/>
                <a:tailEnd/>
              </a:ln>
            </p:spPr>
            <p:txBody>
              <a:bodyPr/>
              <a:lstStyle/>
              <a:p>
                <a:endParaRPr lang="en-GB" dirty="0">
                  <a:latin typeface="+mj-lt"/>
                </a:endParaRPr>
              </a:p>
            </p:txBody>
          </p:sp>
          <p:sp>
            <p:nvSpPr>
              <p:cNvPr id="86" name="Freeform 372" descr="© INSCALE GmbH, 21.06.2010"/>
              <p:cNvSpPr>
                <a:spLocks noChangeAspect="1"/>
              </p:cNvSpPr>
              <p:nvPr/>
            </p:nvSpPr>
            <p:spPr bwMode="gray">
              <a:xfrm>
                <a:off x="6440488" y="3930650"/>
                <a:ext cx="450850" cy="441325"/>
              </a:xfrm>
              <a:custGeom>
                <a:avLst/>
                <a:gdLst>
                  <a:gd name="T0" fmla="*/ 227 w 257"/>
                  <a:gd name="T1" fmla="*/ 30 h 252"/>
                  <a:gd name="T2" fmla="*/ 116 w 257"/>
                  <a:gd name="T3" fmla="*/ 30 h 252"/>
                  <a:gd name="T4" fmla="*/ 26 w 257"/>
                  <a:gd name="T5" fmla="*/ 120 h 252"/>
                  <a:gd name="T6" fmla="*/ 5 w 257"/>
                  <a:gd name="T7" fmla="*/ 192 h 252"/>
                  <a:gd name="T8" fmla="*/ 26 w 257"/>
                  <a:gd name="T9" fmla="*/ 231 h 252"/>
                  <a:gd name="T10" fmla="*/ 65 w 257"/>
                  <a:gd name="T11" fmla="*/ 252 h 252"/>
                  <a:gd name="T12" fmla="*/ 112 w 257"/>
                  <a:gd name="T13" fmla="*/ 206 h 252"/>
                  <a:gd name="T14" fmla="*/ 51 w 257"/>
                  <a:gd name="T15" fmla="*/ 206 h 252"/>
                  <a:gd name="T16" fmla="*/ 51 w 257"/>
                  <a:gd name="T17" fmla="*/ 145 h 252"/>
                  <a:gd name="T18" fmla="*/ 141 w 257"/>
                  <a:gd name="T19" fmla="*/ 55 h 252"/>
                  <a:gd name="T20" fmla="*/ 201 w 257"/>
                  <a:gd name="T21" fmla="*/ 55 h 252"/>
                  <a:gd name="T22" fmla="*/ 201 w 257"/>
                  <a:gd name="T23" fmla="*/ 116 h 252"/>
                  <a:gd name="T24" fmla="*/ 163 w 257"/>
                  <a:gd name="T25" fmla="*/ 154 h 252"/>
                  <a:gd name="T26" fmla="*/ 142 w 257"/>
                  <a:gd name="T27" fmla="*/ 226 h 252"/>
                  <a:gd name="T28" fmla="*/ 227 w 257"/>
                  <a:gd name="T29" fmla="*/ 141 h 252"/>
                  <a:gd name="T30" fmla="*/ 227 w 257"/>
                  <a:gd name="T31" fmla="*/ 3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57" h="252">
                    <a:moveTo>
                      <a:pt x="227" y="30"/>
                    </a:moveTo>
                    <a:cubicBezTo>
                      <a:pt x="196" y="0"/>
                      <a:pt x="146" y="0"/>
                      <a:pt x="116" y="30"/>
                    </a:cubicBezTo>
                    <a:cubicBezTo>
                      <a:pt x="26" y="120"/>
                      <a:pt x="26" y="120"/>
                      <a:pt x="26" y="120"/>
                    </a:cubicBezTo>
                    <a:cubicBezTo>
                      <a:pt x="7" y="139"/>
                      <a:pt x="0" y="167"/>
                      <a:pt x="5" y="192"/>
                    </a:cubicBezTo>
                    <a:cubicBezTo>
                      <a:pt x="8" y="206"/>
                      <a:pt x="15" y="220"/>
                      <a:pt x="26" y="231"/>
                    </a:cubicBezTo>
                    <a:cubicBezTo>
                      <a:pt x="37" y="242"/>
                      <a:pt x="51" y="249"/>
                      <a:pt x="65" y="252"/>
                    </a:cubicBezTo>
                    <a:cubicBezTo>
                      <a:pt x="112" y="206"/>
                      <a:pt x="112" y="206"/>
                      <a:pt x="112" y="206"/>
                    </a:cubicBezTo>
                    <a:cubicBezTo>
                      <a:pt x="95" y="222"/>
                      <a:pt x="68" y="222"/>
                      <a:pt x="51" y="206"/>
                    </a:cubicBezTo>
                    <a:cubicBezTo>
                      <a:pt x="35" y="189"/>
                      <a:pt x="35" y="162"/>
                      <a:pt x="51" y="145"/>
                    </a:cubicBezTo>
                    <a:cubicBezTo>
                      <a:pt x="141" y="55"/>
                      <a:pt x="141" y="55"/>
                      <a:pt x="141" y="55"/>
                    </a:cubicBezTo>
                    <a:cubicBezTo>
                      <a:pt x="158" y="39"/>
                      <a:pt x="185" y="39"/>
                      <a:pt x="201" y="55"/>
                    </a:cubicBezTo>
                    <a:cubicBezTo>
                      <a:pt x="218" y="72"/>
                      <a:pt x="218" y="99"/>
                      <a:pt x="201" y="116"/>
                    </a:cubicBezTo>
                    <a:cubicBezTo>
                      <a:pt x="163" y="154"/>
                      <a:pt x="163" y="154"/>
                      <a:pt x="163" y="154"/>
                    </a:cubicBezTo>
                    <a:cubicBezTo>
                      <a:pt x="168" y="179"/>
                      <a:pt x="161" y="207"/>
                      <a:pt x="142" y="226"/>
                    </a:cubicBezTo>
                    <a:cubicBezTo>
                      <a:pt x="227" y="141"/>
                      <a:pt x="227" y="141"/>
                      <a:pt x="227" y="141"/>
                    </a:cubicBezTo>
                    <a:cubicBezTo>
                      <a:pt x="257" y="110"/>
                      <a:pt x="257" y="61"/>
                      <a:pt x="227" y="30"/>
                    </a:cubicBezTo>
                    <a:close/>
                  </a:path>
                </a:pathLst>
              </a:custGeom>
              <a:solidFill>
                <a:schemeClr val="accent1"/>
              </a:solidFill>
              <a:ln w="9525">
                <a:solidFill>
                  <a:schemeClr val="bg1"/>
                </a:solidFill>
                <a:round/>
                <a:headEnd/>
                <a:tailEnd/>
              </a:ln>
            </p:spPr>
            <p:txBody>
              <a:bodyPr/>
              <a:lstStyle/>
              <a:p>
                <a:endParaRPr lang="en-GB" dirty="0">
                  <a:latin typeface="+mj-lt"/>
                </a:endParaRPr>
              </a:p>
            </p:txBody>
          </p:sp>
        </p:grpSp>
      </p:grpSp>
      <p:grpSp>
        <p:nvGrpSpPr>
          <p:cNvPr id="87" name="Group 141"/>
          <p:cNvGrpSpPr/>
          <p:nvPr/>
        </p:nvGrpSpPr>
        <p:grpSpPr bwMode="gray">
          <a:xfrm>
            <a:off x="4236113" y="3779095"/>
            <a:ext cx="635249" cy="535669"/>
            <a:chOff x="7868816" y="2059200"/>
            <a:chExt cx="1656184" cy="1656184"/>
          </a:xfrm>
        </p:grpSpPr>
        <p:sp>
          <p:nvSpPr>
            <p:cNvPr id="88" name="Ellipse 103"/>
            <p:cNvSpPr/>
            <p:nvPr/>
          </p:nvSpPr>
          <p:spPr bwMode="gray">
            <a:xfrm>
              <a:off x="7868816" y="2059200"/>
              <a:ext cx="1656184" cy="1656184"/>
            </a:xfrm>
            <a:prstGeom prst="ellipse">
              <a:avLst/>
            </a:pr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dirty="0" smtClean="0">
                <a:solidFill>
                  <a:schemeClr val="bg1"/>
                </a:solidFill>
                <a:latin typeface="+mj-lt"/>
              </a:endParaRPr>
            </a:p>
          </p:txBody>
        </p:sp>
        <p:grpSp>
          <p:nvGrpSpPr>
            <p:cNvPr id="89" name="Gruppieren 146"/>
            <p:cNvGrpSpPr/>
            <p:nvPr/>
          </p:nvGrpSpPr>
          <p:grpSpPr bwMode="gray">
            <a:xfrm>
              <a:off x="7980684" y="2177744"/>
              <a:ext cx="1440000" cy="1440000"/>
              <a:chOff x="8718122" y="4005263"/>
              <a:chExt cx="1440000" cy="1440000"/>
            </a:xfrm>
          </p:grpSpPr>
          <p:grpSp>
            <p:nvGrpSpPr>
              <p:cNvPr id="90" name="Gruppieren 102"/>
              <p:cNvGrpSpPr/>
              <p:nvPr/>
            </p:nvGrpSpPr>
            <p:grpSpPr bwMode="gray">
              <a:xfrm>
                <a:off x="8718122" y="4005263"/>
                <a:ext cx="1440000" cy="1440000"/>
                <a:chOff x="6158465" y="2350329"/>
                <a:chExt cx="1440000" cy="1440000"/>
              </a:xfrm>
              <a:solidFill>
                <a:schemeClr val="bg2"/>
              </a:solidFill>
            </p:grpSpPr>
            <p:sp>
              <p:nvSpPr>
                <p:cNvPr id="94" name="Rechteck 151"/>
                <p:cNvSpPr/>
                <p:nvPr/>
              </p:nvSpPr>
              <p:spPr bwMode="gray">
                <a:xfrm>
                  <a:off x="6824465" y="2350329"/>
                  <a:ext cx="108000" cy="1440000"/>
                </a:xfrm>
                <a:prstGeom prst="rect">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smtClean="0">
                    <a:solidFill>
                      <a:schemeClr val="bg1"/>
                    </a:solidFill>
                    <a:latin typeface="+mj-lt"/>
                  </a:endParaRPr>
                </a:p>
              </p:txBody>
            </p:sp>
            <p:sp>
              <p:nvSpPr>
                <p:cNvPr id="95" name="Rechteck 152"/>
                <p:cNvSpPr/>
                <p:nvPr/>
              </p:nvSpPr>
              <p:spPr bwMode="gray">
                <a:xfrm rot="1800000">
                  <a:off x="6824465" y="2350329"/>
                  <a:ext cx="108000" cy="1440000"/>
                </a:xfrm>
                <a:prstGeom prst="rect">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smtClean="0">
                    <a:solidFill>
                      <a:schemeClr val="bg1"/>
                    </a:solidFill>
                    <a:latin typeface="+mj-lt"/>
                  </a:endParaRPr>
                </a:p>
              </p:txBody>
            </p:sp>
            <p:sp>
              <p:nvSpPr>
                <p:cNvPr id="96" name="Rechteck 153"/>
                <p:cNvSpPr/>
                <p:nvPr/>
              </p:nvSpPr>
              <p:spPr bwMode="gray">
                <a:xfrm rot="3600000">
                  <a:off x="6824465" y="2350329"/>
                  <a:ext cx="108000" cy="1440000"/>
                </a:xfrm>
                <a:prstGeom prst="rect">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smtClean="0">
                    <a:solidFill>
                      <a:schemeClr val="bg1"/>
                    </a:solidFill>
                    <a:latin typeface="+mj-lt"/>
                  </a:endParaRPr>
                </a:p>
              </p:txBody>
            </p:sp>
            <p:sp>
              <p:nvSpPr>
                <p:cNvPr id="97" name="Rechteck 154"/>
                <p:cNvSpPr/>
                <p:nvPr/>
              </p:nvSpPr>
              <p:spPr bwMode="gray">
                <a:xfrm rot="5400000">
                  <a:off x="6824465" y="2350329"/>
                  <a:ext cx="108000" cy="1440000"/>
                </a:xfrm>
                <a:prstGeom prst="rect">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smtClean="0">
                    <a:solidFill>
                      <a:schemeClr val="bg1"/>
                    </a:solidFill>
                    <a:latin typeface="+mj-lt"/>
                  </a:endParaRPr>
                </a:p>
              </p:txBody>
            </p:sp>
            <p:sp>
              <p:nvSpPr>
                <p:cNvPr id="98" name="Rechteck 155"/>
                <p:cNvSpPr/>
                <p:nvPr/>
              </p:nvSpPr>
              <p:spPr bwMode="gray">
                <a:xfrm rot="7200000">
                  <a:off x="6824465" y="2350329"/>
                  <a:ext cx="108000" cy="1440000"/>
                </a:xfrm>
                <a:prstGeom prst="rect">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smtClean="0">
                    <a:solidFill>
                      <a:schemeClr val="bg1"/>
                    </a:solidFill>
                    <a:latin typeface="+mj-lt"/>
                  </a:endParaRPr>
                </a:p>
              </p:txBody>
            </p:sp>
            <p:sp>
              <p:nvSpPr>
                <p:cNvPr id="99" name="Rechteck 156"/>
                <p:cNvSpPr/>
                <p:nvPr/>
              </p:nvSpPr>
              <p:spPr bwMode="gray">
                <a:xfrm rot="9000000">
                  <a:off x="6824465" y="2350329"/>
                  <a:ext cx="108000" cy="1440000"/>
                </a:xfrm>
                <a:prstGeom prst="rect">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smtClean="0">
                    <a:solidFill>
                      <a:schemeClr val="bg1"/>
                    </a:solidFill>
                    <a:latin typeface="+mj-lt"/>
                  </a:endParaRPr>
                </a:p>
              </p:txBody>
            </p:sp>
          </p:grpSp>
          <p:sp>
            <p:nvSpPr>
              <p:cNvPr id="91" name="Ellipse 148"/>
              <p:cNvSpPr/>
              <p:nvPr/>
            </p:nvSpPr>
            <p:spPr bwMode="gray">
              <a:xfrm>
                <a:off x="9121892" y="4409033"/>
                <a:ext cx="632460" cy="632460"/>
              </a:xfrm>
              <a:prstGeom prst="ellipse">
                <a:avLst/>
              </a:pr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smtClean="0">
                  <a:solidFill>
                    <a:schemeClr val="bg1"/>
                  </a:solidFill>
                  <a:latin typeface="+mj-lt"/>
                </a:endParaRPr>
              </a:p>
            </p:txBody>
          </p:sp>
          <p:sp>
            <p:nvSpPr>
              <p:cNvPr id="92" name="Ellipse 149"/>
              <p:cNvSpPr/>
              <p:nvPr/>
            </p:nvSpPr>
            <p:spPr bwMode="gray">
              <a:xfrm>
                <a:off x="9201902" y="4489043"/>
                <a:ext cx="472440" cy="472440"/>
              </a:xfrm>
              <a:prstGeom prst="ellipse">
                <a:avLst/>
              </a:prstGeom>
              <a:solidFill>
                <a:schemeClr val="bg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smtClean="0">
                  <a:solidFill>
                    <a:schemeClr val="bg1"/>
                  </a:solidFill>
                  <a:latin typeface="+mj-lt"/>
                </a:endParaRPr>
              </a:p>
            </p:txBody>
          </p:sp>
          <p:sp>
            <p:nvSpPr>
              <p:cNvPr id="93" name="Ellipse 150"/>
              <p:cNvSpPr/>
              <p:nvPr/>
            </p:nvSpPr>
            <p:spPr bwMode="gray">
              <a:xfrm>
                <a:off x="9294122" y="4581263"/>
                <a:ext cx="288000" cy="288000"/>
              </a:xfrm>
              <a:prstGeom prst="ellipse">
                <a:avLst/>
              </a:pr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smtClean="0">
                  <a:solidFill>
                    <a:schemeClr val="bg1"/>
                  </a:solidFill>
                  <a:latin typeface="+mj-lt"/>
                </a:endParaRPr>
              </a:p>
            </p:txBody>
          </p:sp>
        </p:grpSp>
      </p:grpSp>
      <p:pic>
        <p:nvPicPr>
          <p:cNvPr id="100" name="Picture 4" descr="C:\Users\vishalp166\Desktop\images.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6392522" y="5350443"/>
            <a:ext cx="608069" cy="608069"/>
          </a:xfrm>
          <a:prstGeom prst="rect">
            <a:avLst/>
          </a:prstGeom>
          <a:noFill/>
          <a:extLst>
            <a:ext uri="{909E8E84-426E-40DD-AFC4-6F175D3DCCD1}">
              <a14:hiddenFill xmlns:a14="http://schemas.microsoft.com/office/drawing/2010/main" xmlns="">
                <a:solidFill>
                  <a:srgbClr val="FFFFFF"/>
                </a:solidFill>
              </a14:hiddenFill>
            </a:ext>
          </a:extLst>
        </p:spPr>
      </p:pic>
      <p:pic>
        <p:nvPicPr>
          <p:cNvPr id="101" name="Picture 6" descr="Image result for linear network topology icon"/>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rot="10800000">
            <a:off x="3775478" y="4579953"/>
            <a:ext cx="804422" cy="51660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5462951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490B862-7BC5-46AC-94E3-13EFAADED7A2}" type="slidenum">
              <a:rPr lang="en-GB" smtClean="0"/>
              <a:pPr/>
              <a:t>21</a:t>
            </a:fld>
            <a:endParaRPr lang="en-GB"/>
          </a:p>
        </p:txBody>
      </p:sp>
      <p:sp>
        <p:nvSpPr>
          <p:cNvPr id="5" name="Title 1"/>
          <p:cNvSpPr>
            <a:spLocks noGrp="1"/>
          </p:cNvSpPr>
          <p:nvPr>
            <p:ph type="title"/>
          </p:nvPr>
        </p:nvSpPr>
        <p:spPr>
          <a:xfrm>
            <a:off x="625032" y="1273215"/>
            <a:ext cx="10695007" cy="303407"/>
          </a:xfrm>
        </p:spPr>
        <p:txBody>
          <a:bodyPr/>
          <a:lstStyle/>
          <a:p>
            <a:r>
              <a:rPr lang="en-US" dirty="0" smtClean="0"/>
              <a:t>Key challenges faced in NOFN implementation</a:t>
            </a:r>
            <a:endParaRPr lang="en-US" dirty="0"/>
          </a:p>
        </p:txBody>
      </p:sp>
      <p:graphicFrame>
        <p:nvGraphicFramePr>
          <p:cNvPr id="6" name="Diagram 5"/>
          <p:cNvGraphicFramePr/>
          <p:nvPr>
            <p:extLst>
              <p:ext uri="{D42A27DB-BD31-4B8C-83A1-F6EECF244321}">
                <p14:modId xmlns:p14="http://schemas.microsoft.com/office/powerpoint/2010/main" xmlns="" val="2546950061"/>
              </p:ext>
            </p:extLst>
          </p:nvPr>
        </p:nvGraphicFramePr>
        <p:xfrm>
          <a:off x="1805651" y="1773677"/>
          <a:ext cx="9144000" cy="50843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7752559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Sustainable Finance Model  Foundation Stone for NOFN Funding</a:t>
            </a:r>
            <a:endParaRPr lang="en-GB" dirty="0"/>
          </a:p>
        </p:txBody>
      </p:sp>
      <p:sp>
        <p:nvSpPr>
          <p:cNvPr id="4" name="Slide Number Placeholder 3"/>
          <p:cNvSpPr>
            <a:spLocks noGrp="1"/>
          </p:cNvSpPr>
          <p:nvPr>
            <p:ph type="sldNum" sz="quarter" idx="12"/>
          </p:nvPr>
        </p:nvSpPr>
        <p:spPr/>
        <p:txBody>
          <a:bodyPr/>
          <a:lstStyle/>
          <a:p>
            <a:fld id="{1490B862-7BC5-46AC-94E3-13EFAADED7A2}" type="slidenum">
              <a:rPr lang="en-GB" smtClean="0"/>
              <a:pPr/>
              <a:t>22</a:t>
            </a:fld>
            <a:endParaRPr lang="en-GB"/>
          </a:p>
        </p:txBody>
      </p:sp>
      <p:sp>
        <p:nvSpPr>
          <p:cNvPr id="58" name="Freeform 13"/>
          <p:cNvSpPr>
            <a:spLocks/>
          </p:cNvSpPr>
          <p:nvPr/>
        </p:nvSpPr>
        <p:spPr bwMode="auto">
          <a:xfrm>
            <a:off x="4549880" y="2941864"/>
            <a:ext cx="1067656" cy="1064601"/>
          </a:xfrm>
          <a:custGeom>
            <a:avLst/>
            <a:gdLst/>
            <a:ahLst/>
            <a:cxnLst>
              <a:cxn ang="0">
                <a:pos x="296" y="181"/>
              </a:cxn>
              <a:cxn ang="0">
                <a:pos x="179" y="0"/>
              </a:cxn>
              <a:cxn ang="0">
                <a:pos x="0" y="206"/>
              </a:cxn>
              <a:cxn ang="0">
                <a:pos x="196" y="295"/>
              </a:cxn>
              <a:cxn ang="0">
                <a:pos x="296" y="181"/>
              </a:cxn>
            </a:cxnLst>
            <a:rect l="0" t="0" r="r" b="b"/>
            <a:pathLst>
              <a:path w="296" h="295">
                <a:moveTo>
                  <a:pt x="296" y="181"/>
                </a:moveTo>
                <a:cubicBezTo>
                  <a:pt x="179" y="0"/>
                  <a:pt x="179" y="0"/>
                  <a:pt x="179" y="0"/>
                </a:cubicBezTo>
                <a:cubicBezTo>
                  <a:pt x="102" y="48"/>
                  <a:pt x="39" y="119"/>
                  <a:pt x="0" y="206"/>
                </a:cubicBezTo>
                <a:cubicBezTo>
                  <a:pt x="196" y="295"/>
                  <a:pt x="196" y="295"/>
                  <a:pt x="196" y="295"/>
                </a:cubicBezTo>
                <a:cubicBezTo>
                  <a:pt x="218" y="247"/>
                  <a:pt x="253" y="208"/>
                  <a:pt x="296" y="181"/>
                </a:cubicBezTo>
                <a:close/>
              </a:path>
            </a:pathLst>
          </a:custGeom>
          <a:solidFill>
            <a:schemeClr val="accent5"/>
          </a:solidFill>
          <a:ln w="30163" cap="flat">
            <a:solidFill>
              <a:srgbClr val="FFFFFF"/>
            </a:solidFill>
            <a:prstDash val="solid"/>
            <a:miter lim="800000"/>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smtClean="0">
              <a:ln>
                <a:noFill/>
              </a:ln>
              <a:solidFill>
                <a:sysClr val="windowText" lastClr="000000"/>
              </a:solidFill>
              <a:effectLst/>
              <a:uLnTx/>
              <a:uFillTx/>
            </a:endParaRPr>
          </a:p>
        </p:txBody>
      </p:sp>
      <p:sp>
        <p:nvSpPr>
          <p:cNvPr id="59" name="Freeform 14"/>
          <p:cNvSpPr>
            <a:spLocks/>
          </p:cNvSpPr>
          <p:nvPr/>
        </p:nvSpPr>
        <p:spPr bwMode="auto">
          <a:xfrm>
            <a:off x="4412414" y="4547166"/>
            <a:ext cx="1003505" cy="1003504"/>
          </a:xfrm>
          <a:custGeom>
            <a:avLst/>
            <a:gdLst/>
            <a:ahLst/>
            <a:cxnLst>
              <a:cxn ang="0">
                <a:pos x="213" y="0"/>
              </a:cxn>
              <a:cxn ang="0">
                <a:pos x="0" y="31"/>
              </a:cxn>
              <a:cxn ang="0">
                <a:pos x="116" y="278"/>
              </a:cxn>
              <a:cxn ang="0">
                <a:pos x="278" y="136"/>
              </a:cxn>
              <a:cxn ang="0">
                <a:pos x="213" y="0"/>
              </a:cxn>
            </a:cxnLst>
            <a:rect l="0" t="0" r="r" b="b"/>
            <a:pathLst>
              <a:path w="278" h="278">
                <a:moveTo>
                  <a:pt x="213" y="0"/>
                </a:moveTo>
                <a:cubicBezTo>
                  <a:pt x="0" y="31"/>
                  <a:pt x="0" y="31"/>
                  <a:pt x="0" y="31"/>
                </a:cubicBezTo>
                <a:cubicBezTo>
                  <a:pt x="14" y="123"/>
                  <a:pt x="55" y="209"/>
                  <a:pt x="116" y="278"/>
                </a:cubicBezTo>
                <a:cubicBezTo>
                  <a:pt x="278" y="136"/>
                  <a:pt x="278" y="136"/>
                  <a:pt x="278" y="136"/>
                </a:cubicBezTo>
                <a:cubicBezTo>
                  <a:pt x="244" y="98"/>
                  <a:pt x="221" y="51"/>
                  <a:pt x="213" y="0"/>
                </a:cubicBezTo>
                <a:close/>
              </a:path>
            </a:pathLst>
          </a:custGeom>
          <a:solidFill>
            <a:schemeClr val="accent1"/>
          </a:solidFill>
          <a:ln w="30163" cap="flat">
            <a:solidFill>
              <a:srgbClr val="FFFFFF"/>
            </a:solidFill>
            <a:prstDash val="solid"/>
            <a:miter lim="800000"/>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smtClean="0">
              <a:ln>
                <a:noFill/>
              </a:ln>
              <a:solidFill>
                <a:sysClr val="windowText" lastClr="000000"/>
              </a:solidFill>
              <a:effectLst/>
              <a:uLnTx/>
              <a:uFillTx/>
            </a:endParaRPr>
          </a:p>
        </p:txBody>
      </p:sp>
      <p:sp>
        <p:nvSpPr>
          <p:cNvPr id="60" name="Freeform 15"/>
          <p:cNvSpPr>
            <a:spLocks/>
          </p:cNvSpPr>
          <p:nvPr/>
        </p:nvSpPr>
        <p:spPr bwMode="auto">
          <a:xfrm>
            <a:off x="6133799" y="2668460"/>
            <a:ext cx="934771" cy="937826"/>
          </a:xfrm>
          <a:custGeom>
            <a:avLst/>
            <a:gdLst/>
            <a:ahLst/>
            <a:cxnLst>
              <a:cxn ang="0">
                <a:pos x="72" y="227"/>
              </a:cxn>
              <a:cxn ang="0">
                <a:pos x="143" y="260"/>
              </a:cxn>
              <a:cxn ang="0">
                <a:pos x="259" y="77"/>
              </a:cxn>
              <a:cxn ang="0">
                <a:pos x="132" y="19"/>
              </a:cxn>
              <a:cxn ang="0">
                <a:pos x="0" y="0"/>
              </a:cxn>
              <a:cxn ang="0">
                <a:pos x="1" y="217"/>
              </a:cxn>
              <a:cxn ang="0">
                <a:pos x="72" y="227"/>
              </a:cxn>
            </a:cxnLst>
            <a:rect l="0" t="0" r="r" b="b"/>
            <a:pathLst>
              <a:path w="259" h="260">
                <a:moveTo>
                  <a:pt x="72" y="227"/>
                </a:moveTo>
                <a:cubicBezTo>
                  <a:pt x="98" y="235"/>
                  <a:pt x="121" y="246"/>
                  <a:pt x="143" y="260"/>
                </a:cubicBezTo>
                <a:cubicBezTo>
                  <a:pt x="259" y="77"/>
                  <a:pt x="259" y="77"/>
                  <a:pt x="259" y="77"/>
                </a:cubicBezTo>
                <a:cubicBezTo>
                  <a:pt x="221" y="52"/>
                  <a:pt x="178" y="32"/>
                  <a:pt x="132" y="19"/>
                </a:cubicBezTo>
                <a:cubicBezTo>
                  <a:pt x="88" y="6"/>
                  <a:pt x="44" y="0"/>
                  <a:pt x="0" y="0"/>
                </a:cubicBezTo>
                <a:cubicBezTo>
                  <a:pt x="1" y="217"/>
                  <a:pt x="1" y="217"/>
                  <a:pt x="1" y="217"/>
                </a:cubicBezTo>
                <a:cubicBezTo>
                  <a:pt x="24" y="217"/>
                  <a:pt x="48" y="220"/>
                  <a:pt x="72" y="227"/>
                </a:cubicBezTo>
                <a:close/>
              </a:path>
            </a:pathLst>
          </a:custGeom>
          <a:solidFill>
            <a:schemeClr val="accent3"/>
          </a:solidFill>
          <a:ln w="30163" cap="flat">
            <a:solidFill>
              <a:srgbClr val="FFFFFF"/>
            </a:solidFill>
            <a:prstDash val="solid"/>
            <a:miter lim="800000"/>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smtClean="0">
              <a:ln>
                <a:noFill/>
              </a:ln>
              <a:solidFill>
                <a:sysClr val="windowText" lastClr="000000"/>
              </a:solidFill>
              <a:effectLst/>
              <a:uLnTx/>
              <a:uFillTx/>
            </a:endParaRPr>
          </a:p>
        </p:txBody>
      </p:sp>
      <p:sp>
        <p:nvSpPr>
          <p:cNvPr id="61" name="Freeform 16"/>
          <p:cNvSpPr>
            <a:spLocks/>
          </p:cNvSpPr>
          <p:nvPr/>
        </p:nvSpPr>
        <p:spPr bwMode="auto">
          <a:xfrm>
            <a:off x="5195973" y="2663877"/>
            <a:ext cx="942408" cy="931716"/>
          </a:xfrm>
          <a:custGeom>
            <a:avLst/>
            <a:gdLst/>
            <a:ahLst/>
            <a:cxnLst>
              <a:cxn ang="0">
                <a:pos x="261" y="218"/>
              </a:cxn>
              <a:cxn ang="0">
                <a:pos x="260" y="1"/>
              </a:cxn>
              <a:cxn ang="0">
                <a:pos x="0" y="77"/>
              </a:cxn>
              <a:cxn ang="0">
                <a:pos x="117" y="258"/>
              </a:cxn>
              <a:cxn ang="0">
                <a:pos x="261" y="218"/>
              </a:cxn>
            </a:cxnLst>
            <a:rect l="0" t="0" r="r" b="b"/>
            <a:pathLst>
              <a:path w="261" h="258">
                <a:moveTo>
                  <a:pt x="261" y="218"/>
                </a:moveTo>
                <a:cubicBezTo>
                  <a:pt x="260" y="1"/>
                  <a:pt x="260" y="1"/>
                  <a:pt x="260" y="1"/>
                </a:cubicBezTo>
                <a:cubicBezTo>
                  <a:pt x="167" y="0"/>
                  <a:pt x="76" y="27"/>
                  <a:pt x="0" y="77"/>
                </a:cubicBezTo>
                <a:cubicBezTo>
                  <a:pt x="117" y="258"/>
                  <a:pt x="117" y="258"/>
                  <a:pt x="117" y="258"/>
                </a:cubicBezTo>
                <a:cubicBezTo>
                  <a:pt x="159" y="232"/>
                  <a:pt x="209" y="217"/>
                  <a:pt x="261" y="218"/>
                </a:cubicBezTo>
                <a:close/>
              </a:path>
            </a:pathLst>
          </a:custGeom>
          <a:solidFill>
            <a:schemeClr val="accent5"/>
          </a:solidFill>
          <a:ln w="30163" cap="flat">
            <a:solidFill>
              <a:srgbClr val="FFFFFF"/>
            </a:solidFill>
            <a:prstDash val="solid"/>
            <a:miter lim="800000"/>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smtClean="0">
              <a:ln>
                <a:noFill/>
              </a:ln>
              <a:solidFill>
                <a:sysClr val="windowText" lastClr="000000"/>
              </a:solidFill>
              <a:effectLst/>
              <a:uLnTx/>
              <a:uFillTx/>
            </a:endParaRPr>
          </a:p>
        </p:txBody>
      </p:sp>
      <p:sp>
        <p:nvSpPr>
          <p:cNvPr id="62" name="Freeform 17"/>
          <p:cNvSpPr>
            <a:spLocks/>
          </p:cNvSpPr>
          <p:nvPr/>
        </p:nvSpPr>
        <p:spPr bwMode="auto">
          <a:xfrm>
            <a:off x="4830923" y="5038991"/>
            <a:ext cx="1043217" cy="1027942"/>
          </a:xfrm>
          <a:custGeom>
            <a:avLst/>
            <a:gdLst/>
            <a:ahLst/>
            <a:cxnLst>
              <a:cxn ang="0">
                <a:pos x="286" y="78"/>
              </a:cxn>
              <a:cxn ang="0">
                <a:pos x="162" y="0"/>
              </a:cxn>
              <a:cxn ang="0">
                <a:pos x="0" y="142"/>
              </a:cxn>
              <a:cxn ang="0">
                <a:pos x="225" y="284"/>
              </a:cxn>
              <a:cxn ang="0">
                <a:pos x="229" y="285"/>
              </a:cxn>
              <a:cxn ang="0">
                <a:pos x="289" y="78"/>
              </a:cxn>
              <a:cxn ang="0">
                <a:pos x="286" y="78"/>
              </a:cxn>
            </a:cxnLst>
            <a:rect l="0" t="0" r="r" b="b"/>
            <a:pathLst>
              <a:path w="289" h="285">
                <a:moveTo>
                  <a:pt x="286" y="78"/>
                </a:moveTo>
                <a:cubicBezTo>
                  <a:pt x="236" y="63"/>
                  <a:pt x="194" y="36"/>
                  <a:pt x="162" y="0"/>
                </a:cubicBezTo>
                <a:cubicBezTo>
                  <a:pt x="0" y="142"/>
                  <a:pt x="0" y="142"/>
                  <a:pt x="0" y="142"/>
                </a:cubicBezTo>
                <a:cubicBezTo>
                  <a:pt x="58" y="207"/>
                  <a:pt x="134" y="258"/>
                  <a:pt x="225" y="284"/>
                </a:cubicBezTo>
                <a:cubicBezTo>
                  <a:pt x="226" y="284"/>
                  <a:pt x="227" y="285"/>
                  <a:pt x="229" y="285"/>
                </a:cubicBezTo>
                <a:cubicBezTo>
                  <a:pt x="289" y="78"/>
                  <a:pt x="289" y="78"/>
                  <a:pt x="289" y="78"/>
                </a:cubicBezTo>
                <a:cubicBezTo>
                  <a:pt x="288" y="78"/>
                  <a:pt x="287" y="78"/>
                  <a:pt x="286" y="78"/>
                </a:cubicBezTo>
                <a:close/>
              </a:path>
            </a:pathLst>
          </a:custGeom>
          <a:solidFill>
            <a:schemeClr val="accent1"/>
          </a:solidFill>
          <a:ln w="30163" cap="flat">
            <a:solidFill>
              <a:srgbClr val="FFFFFF"/>
            </a:solidFill>
            <a:prstDash val="solid"/>
            <a:miter lim="800000"/>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smtClean="0">
              <a:ln>
                <a:noFill/>
              </a:ln>
              <a:solidFill>
                <a:sysClr val="windowText" lastClr="000000"/>
              </a:solidFill>
              <a:effectLst/>
              <a:uLnTx/>
              <a:uFillTx/>
            </a:endParaRPr>
          </a:p>
        </p:txBody>
      </p:sp>
      <p:sp>
        <p:nvSpPr>
          <p:cNvPr id="63" name="Freeform 18"/>
          <p:cNvSpPr>
            <a:spLocks/>
          </p:cNvSpPr>
          <p:nvPr/>
        </p:nvSpPr>
        <p:spPr bwMode="auto">
          <a:xfrm>
            <a:off x="4377284" y="3685711"/>
            <a:ext cx="879785" cy="974484"/>
          </a:xfrm>
          <a:custGeom>
            <a:avLst/>
            <a:gdLst/>
            <a:ahLst/>
            <a:cxnLst>
              <a:cxn ang="0">
                <a:pos x="231" y="125"/>
              </a:cxn>
              <a:cxn ang="0">
                <a:pos x="244" y="89"/>
              </a:cxn>
              <a:cxn ang="0">
                <a:pos x="48" y="0"/>
              </a:cxn>
              <a:cxn ang="0">
                <a:pos x="24" y="64"/>
              </a:cxn>
              <a:cxn ang="0">
                <a:pos x="10" y="270"/>
              </a:cxn>
              <a:cxn ang="0">
                <a:pos x="223" y="239"/>
              </a:cxn>
              <a:cxn ang="0">
                <a:pos x="231" y="125"/>
              </a:cxn>
            </a:cxnLst>
            <a:rect l="0" t="0" r="r" b="b"/>
            <a:pathLst>
              <a:path w="244" h="270">
                <a:moveTo>
                  <a:pt x="231" y="125"/>
                </a:moveTo>
                <a:cubicBezTo>
                  <a:pt x="235" y="113"/>
                  <a:pt x="239" y="101"/>
                  <a:pt x="244" y="89"/>
                </a:cubicBezTo>
                <a:cubicBezTo>
                  <a:pt x="48" y="0"/>
                  <a:pt x="48" y="0"/>
                  <a:pt x="48" y="0"/>
                </a:cubicBezTo>
                <a:cubicBezTo>
                  <a:pt x="39" y="20"/>
                  <a:pt x="31" y="42"/>
                  <a:pt x="24" y="64"/>
                </a:cubicBezTo>
                <a:cubicBezTo>
                  <a:pt x="4" y="133"/>
                  <a:pt x="0" y="204"/>
                  <a:pt x="10" y="270"/>
                </a:cubicBezTo>
                <a:cubicBezTo>
                  <a:pt x="223" y="239"/>
                  <a:pt x="223" y="239"/>
                  <a:pt x="223" y="239"/>
                </a:cubicBezTo>
                <a:cubicBezTo>
                  <a:pt x="218" y="202"/>
                  <a:pt x="220" y="163"/>
                  <a:pt x="231" y="125"/>
                </a:cubicBezTo>
                <a:close/>
              </a:path>
            </a:pathLst>
          </a:custGeom>
          <a:solidFill>
            <a:schemeClr val="accent5"/>
          </a:solidFill>
          <a:ln w="30163" cap="flat">
            <a:solidFill>
              <a:srgbClr val="FFFFFF"/>
            </a:solidFill>
            <a:prstDash val="solid"/>
            <a:miter lim="800000"/>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smtClean="0">
              <a:ln>
                <a:noFill/>
              </a:ln>
              <a:solidFill>
                <a:sysClr val="windowText" lastClr="000000"/>
              </a:solidFill>
              <a:effectLst/>
              <a:uLnTx/>
              <a:uFillTx/>
            </a:endParaRPr>
          </a:p>
        </p:txBody>
      </p:sp>
      <p:sp>
        <p:nvSpPr>
          <p:cNvPr id="64" name="Freeform 19"/>
          <p:cNvSpPr>
            <a:spLocks/>
          </p:cNvSpPr>
          <p:nvPr/>
        </p:nvSpPr>
        <p:spPr bwMode="auto">
          <a:xfrm>
            <a:off x="6650061" y="2946447"/>
            <a:ext cx="1053909" cy="1063073"/>
          </a:xfrm>
          <a:custGeom>
            <a:avLst/>
            <a:gdLst/>
            <a:ahLst/>
            <a:cxnLst>
              <a:cxn ang="0">
                <a:pos x="96" y="295"/>
              </a:cxn>
              <a:cxn ang="0">
                <a:pos x="292" y="204"/>
              </a:cxn>
              <a:cxn ang="0">
                <a:pos x="116" y="0"/>
              </a:cxn>
              <a:cxn ang="0">
                <a:pos x="0" y="183"/>
              </a:cxn>
              <a:cxn ang="0">
                <a:pos x="96" y="295"/>
              </a:cxn>
            </a:cxnLst>
            <a:rect l="0" t="0" r="r" b="b"/>
            <a:pathLst>
              <a:path w="292" h="295">
                <a:moveTo>
                  <a:pt x="96" y="295"/>
                </a:moveTo>
                <a:cubicBezTo>
                  <a:pt x="292" y="204"/>
                  <a:pt x="292" y="204"/>
                  <a:pt x="292" y="204"/>
                </a:cubicBezTo>
                <a:cubicBezTo>
                  <a:pt x="254" y="122"/>
                  <a:pt x="194" y="51"/>
                  <a:pt x="116" y="0"/>
                </a:cubicBezTo>
                <a:cubicBezTo>
                  <a:pt x="0" y="183"/>
                  <a:pt x="0" y="183"/>
                  <a:pt x="0" y="183"/>
                </a:cubicBezTo>
                <a:cubicBezTo>
                  <a:pt x="43" y="210"/>
                  <a:pt x="76" y="250"/>
                  <a:pt x="96" y="295"/>
                </a:cubicBezTo>
                <a:close/>
              </a:path>
            </a:pathLst>
          </a:custGeom>
          <a:solidFill>
            <a:schemeClr val="accent3"/>
          </a:solidFill>
          <a:ln w="30163" cap="flat">
            <a:solidFill>
              <a:srgbClr val="FFFFFF"/>
            </a:solidFill>
            <a:prstDash val="solid"/>
            <a:miter lim="800000"/>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smtClean="0">
              <a:ln>
                <a:noFill/>
              </a:ln>
              <a:solidFill>
                <a:sysClr val="windowText" lastClr="000000"/>
              </a:solidFill>
              <a:effectLst/>
              <a:uLnTx/>
              <a:uFillTx/>
            </a:endParaRPr>
          </a:p>
        </p:txBody>
      </p:sp>
      <p:sp>
        <p:nvSpPr>
          <p:cNvPr id="65" name="Freeform 20"/>
          <p:cNvSpPr>
            <a:spLocks/>
          </p:cNvSpPr>
          <p:nvPr/>
        </p:nvSpPr>
        <p:spPr bwMode="auto">
          <a:xfrm>
            <a:off x="5657249" y="5315450"/>
            <a:ext cx="966846" cy="844655"/>
          </a:xfrm>
          <a:custGeom>
            <a:avLst/>
            <a:gdLst/>
            <a:ahLst/>
            <a:cxnLst>
              <a:cxn ang="0">
                <a:pos x="60" y="1"/>
              </a:cxn>
              <a:cxn ang="0">
                <a:pos x="0" y="208"/>
              </a:cxn>
              <a:cxn ang="0">
                <a:pos x="268" y="206"/>
              </a:cxn>
              <a:cxn ang="0">
                <a:pos x="208" y="0"/>
              </a:cxn>
              <a:cxn ang="0">
                <a:pos x="60" y="1"/>
              </a:cxn>
            </a:cxnLst>
            <a:rect l="0" t="0" r="r" b="b"/>
            <a:pathLst>
              <a:path w="268" h="234">
                <a:moveTo>
                  <a:pt x="60" y="1"/>
                </a:moveTo>
                <a:cubicBezTo>
                  <a:pt x="0" y="208"/>
                  <a:pt x="0" y="208"/>
                  <a:pt x="0" y="208"/>
                </a:cubicBezTo>
                <a:cubicBezTo>
                  <a:pt x="91" y="234"/>
                  <a:pt x="184" y="231"/>
                  <a:pt x="268" y="206"/>
                </a:cubicBezTo>
                <a:cubicBezTo>
                  <a:pt x="208" y="0"/>
                  <a:pt x="208" y="0"/>
                  <a:pt x="208" y="0"/>
                </a:cubicBezTo>
                <a:cubicBezTo>
                  <a:pt x="161" y="14"/>
                  <a:pt x="110" y="15"/>
                  <a:pt x="60" y="1"/>
                </a:cubicBezTo>
                <a:close/>
              </a:path>
            </a:pathLst>
          </a:custGeom>
          <a:solidFill>
            <a:schemeClr val="accent1"/>
          </a:solidFill>
          <a:ln w="30163" cap="flat">
            <a:solidFill>
              <a:srgbClr val="FFFFFF"/>
            </a:solidFill>
            <a:prstDash val="solid"/>
            <a:miter lim="800000"/>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smtClean="0">
              <a:ln>
                <a:noFill/>
              </a:ln>
              <a:solidFill>
                <a:sysClr val="windowText" lastClr="000000"/>
              </a:solidFill>
              <a:effectLst/>
              <a:uLnTx/>
              <a:uFillTx/>
            </a:endParaRPr>
          </a:p>
        </p:txBody>
      </p:sp>
      <p:sp>
        <p:nvSpPr>
          <p:cNvPr id="66" name="Freeform 21"/>
          <p:cNvSpPr>
            <a:spLocks/>
          </p:cNvSpPr>
          <p:nvPr/>
        </p:nvSpPr>
        <p:spPr bwMode="auto">
          <a:xfrm>
            <a:off x="6996782" y="3681128"/>
            <a:ext cx="890477" cy="963792"/>
          </a:xfrm>
          <a:custGeom>
            <a:avLst/>
            <a:gdLst/>
            <a:ahLst/>
            <a:cxnLst>
              <a:cxn ang="0">
                <a:pos x="196" y="0"/>
              </a:cxn>
              <a:cxn ang="0">
                <a:pos x="0" y="91"/>
              </a:cxn>
              <a:cxn ang="0">
                <a:pos x="21" y="237"/>
              </a:cxn>
              <a:cxn ang="0">
                <a:pos x="234" y="267"/>
              </a:cxn>
              <a:cxn ang="0">
                <a:pos x="196" y="0"/>
              </a:cxn>
            </a:cxnLst>
            <a:rect l="0" t="0" r="r" b="b"/>
            <a:pathLst>
              <a:path w="247" h="267">
                <a:moveTo>
                  <a:pt x="196" y="0"/>
                </a:moveTo>
                <a:cubicBezTo>
                  <a:pt x="0" y="91"/>
                  <a:pt x="0" y="91"/>
                  <a:pt x="0" y="91"/>
                </a:cubicBezTo>
                <a:cubicBezTo>
                  <a:pt x="21" y="135"/>
                  <a:pt x="29" y="186"/>
                  <a:pt x="21" y="237"/>
                </a:cubicBezTo>
                <a:cubicBezTo>
                  <a:pt x="234" y="267"/>
                  <a:pt x="234" y="267"/>
                  <a:pt x="234" y="267"/>
                </a:cubicBezTo>
                <a:cubicBezTo>
                  <a:pt x="247" y="174"/>
                  <a:pt x="233" y="82"/>
                  <a:pt x="196" y="0"/>
                </a:cubicBezTo>
                <a:close/>
              </a:path>
            </a:pathLst>
          </a:custGeom>
          <a:solidFill>
            <a:schemeClr val="accent3"/>
          </a:solidFill>
          <a:ln w="30163" cap="flat">
            <a:solidFill>
              <a:srgbClr val="FFFFFF"/>
            </a:solidFill>
            <a:prstDash val="solid"/>
            <a:miter lim="800000"/>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smtClean="0">
              <a:ln>
                <a:noFill/>
              </a:ln>
              <a:solidFill>
                <a:sysClr val="windowText" lastClr="000000"/>
              </a:solidFill>
              <a:effectLst/>
              <a:uLnTx/>
              <a:uFillTx/>
            </a:endParaRPr>
          </a:p>
        </p:txBody>
      </p:sp>
      <p:sp>
        <p:nvSpPr>
          <p:cNvPr id="67" name="Freeform 22"/>
          <p:cNvSpPr>
            <a:spLocks/>
          </p:cNvSpPr>
          <p:nvPr/>
        </p:nvSpPr>
        <p:spPr bwMode="auto">
          <a:xfrm>
            <a:off x="6851679" y="4536474"/>
            <a:ext cx="989758" cy="992813"/>
          </a:xfrm>
          <a:custGeom>
            <a:avLst/>
            <a:gdLst/>
            <a:ahLst/>
            <a:cxnLst>
              <a:cxn ang="0">
                <a:pos x="54" y="37"/>
              </a:cxn>
              <a:cxn ang="0">
                <a:pos x="0" y="135"/>
              </a:cxn>
              <a:cxn ang="0">
                <a:pos x="163" y="275"/>
              </a:cxn>
              <a:cxn ang="0">
                <a:pos x="259" y="96"/>
              </a:cxn>
              <a:cxn ang="0">
                <a:pos x="274" y="30"/>
              </a:cxn>
              <a:cxn ang="0">
                <a:pos x="61" y="0"/>
              </a:cxn>
              <a:cxn ang="0">
                <a:pos x="54" y="37"/>
              </a:cxn>
            </a:cxnLst>
            <a:rect l="0" t="0" r="r" b="b"/>
            <a:pathLst>
              <a:path w="274" h="275">
                <a:moveTo>
                  <a:pt x="54" y="37"/>
                </a:moveTo>
                <a:cubicBezTo>
                  <a:pt x="43" y="74"/>
                  <a:pt x="24" y="107"/>
                  <a:pt x="0" y="135"/>
                </a:cubicBezTo>
                <a:cubicBezTo>
                  <a:pt x="163" y="275"/>
                  <a:pt x="163" y="275"/>
                  <a:pt x="163" y="275"/>
                </a:cubicBezTo>
                <a:cubicBezTo>
                  <a:pt x="206" y="224"/>
                  <a:pt x="240" y="164"/>
                  <a:pt x="259" y="96"/>
                </a:cubicBezTo>
                <a:cubicBezTo>
                  <a:pt x="266" y="74"/>
                  <a:pt x="270" y="52"/>
                  <a:pt x="274" y="30"/>
                </a:cubicBezTo>
                <a:cubicBezTo>
                  <a:pt x="61" y="0"/>
                  <a:pt x="61" y="0"/>
                  <a:pt x="61" y="0"/>
                </a:cubicBezTo>
                <a:cubicBezTo>
                  <a:pt x="60" y="12"/>
                  <a:pt x="57" y="25"/>
                  <a:pt x="54" y="37"/>
                </a:cubicBezTo>
                <a:close/>
              </a:path>
            </a:pathLst>
          </a:custGeom>
          <a:solidFill>
            <a:schemeClr val="accent1"/>
          </a:solidFill>
          <a:ln w="30163" cap="flat">
            <a:solidFill>
              <a:srgbClr val="FFFFFF"/>
            </a:solidFill>
            <a:prstDash val="solid"/>
            <a:miter lim="800000"/>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smtClean="0">
              <a:ln>
                <a:noFill/>
              </a:ln>
              <a:solidFill>
                <a:sysClr val="windowText" lastClr="000000"/>
              </a:solidFill>
              <a:effectLst/>
              <a:uLnTx/>
              <a:uFillTx/>
            </a:endParaRPr>
          </a:p>
        </p:txBody>
      </p:sp>
      <p:sp>
        <p:nvSpPr>
          <p:cNvPr id="68" name="Freeform 23"/>
          <p:cNvSpPr>
            <a:spLocks/>
          </p:cNvSpPr>
          <p:nvPr/>
        </p:nvSpPr>
        <p:spPr bwMode="auto">
          <a:xfrm>
            <a:off x="6408732" y="5023717"/>
            <a:ext cx="1030997" cy="1035580"/>
          </a:xfrm>
          <a:custGeom>
            <a:avLst/>
            <a:gdLst/>
            <a:ahLst/>
            <a:cxnLst>
              <a:cxn ang="0">
                <a:pos x="0" y="81"/>
              </a:cxn>
              <a:cxn ang="0">
                <a:pos x="60" y="287"/>
              </a:cxn>
              <a:cxn ang="0">
                <a:pos x="286" y="140"/>
              </a:cxn>
              <a:cxn ang="0">
                <a:pos x="123" y="0"/>
              </a:cxn>
              <a:cxn ang="0">
                <a:pos x="0" y="81"/>
              </a:cxn>
            </a:cxnLst>
            <a:rect l="0" t="0" r="r" b="b"/>
            <a:pathLst>
              <a:path w="286" h="287">
                <a:moveTo>
                  <a:pt x="0" y="81"/>
                </a:moveTo>
                <a:cubicBezTo>
                  <a:pt x="60" y="287"/>
                  <a:pt x="60" y="287"/>
                  <a:pt x="60" y="287"/>
                </a:cubicBezTo>
                <a:cubicBezTo>
                  <a:pt x="147" y="260"/>
                  <a:pt x="226" y="209"/>
                  <a:pt x="286" y="140"/>
                </a:cubicBezTo>
                <a:cubicBezTo>
                  <a:pt x="123" y="0"/>
                  <a:pt x="123" y="0"/>
                  <a:pt x="123" y="0"/>
                </a:cubicBezTo>
                <a:cubicBezTo>
                  <a:pt x="91" y="38"/>
                  <a:pt x="47" y="66"/>
                  <a:pt x="0" y="81"/>
                </a:cubicBezTo>
                <a:close/>
              </a:path>
            </a:pathLst>
          </a:custGeom>
          <a:solidFill>
            <a:schemeClr val="accent1"/>
          </a:solidFill>
          <a:ln w="30163" cap="flat">
            <a:solidFill>
              <a:srgbClr val="FFFFFF"/>
            </a:solidFill>
            <a:prstDash val="solid"/>
            <a:miter lim="800000"/>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smtClean="0">
              <a:ln>
                <a:noFill/>
              </a:ln>
              <a:solidFill>
                <a:sysClr val="windowText" lastClr="000000"/>
              </a:solidFill>
              <a:effectLst/>
              <a:uLnTx/>
              <a:uFillTx/>
            </a:endParaRPr>
          </a:p>
        </p:txBody>
      </p:sp>
      <p:sp>
        <p:nvSpPr>
          <p:cNvPr id="69" name="Freeform 24"/>
          <p:cNvSpPr>
            <a:spLocks/>
          </p:cNvSpPr>
          <p:nvPr/>
        </p:nvSpPr>
        <p:spPr bwMode="auto">
          <a:xfrm>
            <a:off x="5527419" y="3804848"/>
            <a:ext cx="1202067" cy="1197485"/>
          </a:xfrm>
          <a:custGeom>
            <a:avLst/>
            <a:gdLst/>
            <a:ahLst/>
            <a:cxnLst>
              <a:cxn ang="0">
                <a:pos x="208" y="23"/>
              </a:cxn>
              <a:cxn ang="0">
                <a:pos x="23" y="124"/>
              </a:cxn>
              <a:cxn ang="0">
                <a:pos x="125" y="309"/>
              </a:cxn>
              <a:cxn ang="0">
                <a:pos x="310" y="207"/>
              </a:cxn>
              <a:cxn ang="0">
                <a:pos x="208" y="23"/>
              </a:cxn>
            </a:cxnLst>
            <a:rect l="0" t="0" r="r" b="b"/>
            <a:pathLst>
              <a:path w="333" h="332">
                <a:moveTo>
                  <a:pt x="208" y="23"/>
                </a:moveTo>
                <a:cubicBezTo>
                  <a:pt x="129" y="0"/>
                  <a:pt x="46" y="45"/>
                  <a:pt x="23" y="124"/>
                </a:cubicBezTo>
                <a:cubicBezTo>
                  <a:pt x="0" y="204"/>
                  <a:pt x="46" y="286"/>
                  <a:pt x="125" y="309"/>
                </a:cubicBezTo>
                <a:cubicBezTo>
                  <a:pt x="204" y="332"/>
                  <a:pt x="287" y="287"/>
                  <a:pt x="310" y="207"/>
                </a:cubicBezTo>
                <a:cubicBezTo>
                  <a:pt x="333" y="128"/>
                  <a:pt x="287" y="46"/>
                  <a:pt x="208" y="23"/>
                </a:cubicBezTo>
                <a:close/>
              </a:path>
            </a:pathLst>
          </a:custGeom>
          <a:solidFill>
            <a:schemeClr val="accent2"/>
          </a:solidFill>
          <a:ln w="14288" cap="flat">
            <a:noFill/>
            <a:prstDash val="solid"/>
            <a:miter lim="800000"/>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400" b="1" i="1" u="none" strike="noStrike" kern="0" cap="none" spc="0" normalizeH="0" baseline="0" noProof="0" dirty="0" smtClean="0">
                <a:ln>
                  <a:noFill/>
                </a:ln>
                <a:solidFill>
                  <a:schemeClr val="bg2"/>
                </a:solidFill>
                <a:effectLst/>
                <a:uLnTx/>
                <a:uFillTx/>
                <a:latin typeface="+mj-lt"/>
              </a:rPr>
              <a:t>Sustainable</a:t>
            </a:r>
            <a:r>
              <a:rPr kumimoji="0" lang="en-GB" sz="1400" b="1" i="1" u="none" strike="noStrike" kern="0" cap="none" spc="0" normalizeH="0" noProof="0" dirty="0" smtClean="0">
                <a:ln>
                  <a:noFill/>
                </a:ln>
                <a:solidFill>
                  <a:schemeClr val="bg2"/>
                </a:solidFill>
                <a:effectLst/>
                <a:uLnTx/>
                <a:uFillTx/>
                <a:latin typeface="+mj-lt"/>
              </a:rPr>
              <a:t> Finance Model</a:t>
            </a:r>
            <a:endParaRPr kumimoji="0" lang="en-GB" sz="1400" b="1" i="1" u="none" strike="noStrike" kern="0" cap="none" spc="0" normalizeH="0" baseline="0" noProof="0" dirty="0" smtClean="0">
              <a:ln>
                <a:noFill/>
              </a:ln>
              <a:solidFill>
                <a:schemeClr val="bg2"/>
              </a:solidFill>
              <a:effectLst/>
              <a:uLnTx/>
              <a:uFillTx/>
              <a:latin typeface="+mj-lt"/>
            </a:endParaRPr>
          </a:p>
        </p:txBody>
      </p:sp>
      <p:sp>
        <p:nvSpPr>
          <p:cNvPr id="70" name="Freeform 362"/>
          <p:cNvSpPr>
            <a:spLocks/>
          </p:cNvSpPr>
          <p:nvPr/>
        </p:nvSpPr>
        <p:spPr bwMode="auto">
          <a:xfrm>
            <a:off x="3633438" y="4522728"/>
            <a:ext cx="4748699" cy="2434682"/>
          </a:xfrm>
          <a:custGeom>
            <a:avLst/>
            <a:gdLst/>
            <a:ahLst/>
            <a:cxnLst>
              <a:cxn ang="0">
                <a:pos x="1266" y="103"/>
              </a:cxn>
              <a:cxn ang="0">
                <a:pos x="1221" y="69"/>
              </a:cxn>
              <a:cxn ang="0">
                <a:pos x="1211" y="61"/>
              </a:cxn>
              <a:cxn ang="0">
                <a:pos x="1199" y="111"/>
              </a:cxn>
              <a:cxn ang="0">
                <a:pos x="943" y="431"/>
              </a:cxn>
              <a:cxn ang="0">
                <a:pos x="540" y="476"/>
              </a:cxn>
              <a:cxn ang="0">
                <a:pos x="223" y="222"/>
              </a:cxn>
              <a:cxn ang="0">
                <a:pos x="164" y="50"/>
              </a:cxn>
              <a:cxn ang="0">
                <a:pos x="195" y="48"/>
              </a:cxn>
              <a:cxn ang="0">
                <a:pos x="145" y="24"/>
              </a:cxn>
              <a:cxn ang="0">
                <a:pos x="95" y="0"/>
              </a:cxn>
              <a:cxn ang="0">
                <a:pos x="47" y="30"/>
              </a:cxn>
              <a:cxn ang="0">
                <a:pos x="0" y="60"/>
              </a:cxn>
              <a:cxn ang="0">
                <a:pos x="61" y="57"/>
              </a:cxn>
              <a:cxn ang="0">
                <a:pos x="513" y="577"/>
              </a:cxn>
              <a:cxn ang="0">
                <a:pos x="1302" y="143"/>
              </a:cxn>
              <a:cxn ang="0">
                <a:pos x="1316" y="85"/>
              </a:cxn>
              <a:cxn ang="0">
                <a:pos x="1266" y="103"/>
              </a:cxn>
            </a:cxnLst>
            <a:rect l="0" t="0" r="r" b="b"/>
            <a:pathLst>
              <a:path w="1316" h="675">
                <a:moveTo>
                  <a:pt x="1266" y="103"/>
                </a:moveTo>
                <a:cubicBezTo>
                  <a:pt x="1221" y="69"/>
                  <a:pt x="1221" y="69"/>
                  <a:pt x="1221" y="69"/>
                </a:cubicBezTo>
                <a:cubicBezTo>
                  <a:pt x="1211" y="61"/>
                  <a:pt x="1211" y="61"/>
                  <a:pt x="1211" y="61"/>
                </a:cubicBezTo>
                <a:cubicBezTo>
                  <a:pt x="1208" y="78"/>
                  <a:pt x="1204" y="95"/>
                  <a:pt x="1199" y="111"/>
                </a:cubicBezTo>
                <a:cubicBezTo>
                  <a:pt x="1160" y="249"/>
                  <a:pt x="1069" y="362"/>
                  <a:pt x="943" y="431"/>
                </a:cubicBezTo>
                <a:cubicBezTo>
                  <a:pt x="819" y="499"/>
                  <a:pt x="676" y="515"/>
                  <a:pt x="540" y="476"/>
                </a:cubicBezTo>
                <a:cubicBezTo>
                  <a:pt x="404" y="436"/>
                  <a:pt x="291" y="346"/>
                  <a:pt x="223" y="222"/>
                </a:cubicBezTo>
                <a:cubicBezTo>
                  <a:pt x="193" y="168"/>
                  <a:pt x="173" y="110"/>
                  <a:pt x="164" y="50"/>
                </a:cubicBezTo>
                <a:cubicBezTo>
                  <a:pt x="195" y="48"/>
                  <a:pt x="195" y="48"/>
                  <a:pt x="195" y="48"/>
                </a:cubicBezTo>
                <a:cubicBezTo>
                  <a:pt x="145" y="24"/>
                  <a:pt x="145" y="24"/>
                  <a:pt x="145" y="24"/>
                </a:cubicBezTo>
                <a:cubicBezTo>
                  <a:pt x="95" y="0"/>
                  <a:pt x="95" y="0"/>
                  <a:pt x="95" y="0"/>
                </a:cubicBezTo>
                <a:cubicBezTo>
                  <a:pt x="47" y="30"/>
                  <a:pt x="47" y="30"/>
                  <a:pt x="47" y="30"/>
                </a:cubicBezTo>
                <a:cubicBezTo>
                  <a:pt x="0" y="60"/>
                  <a:pt x="0" y="60"/>
                  <a:pt x="0" y="60"/>
                </a:cubicBezTo>
                <a:cubicBezTo>
                  <a:pt x="61" y="57"/>
                  <a:pt x="61" y="57"/>
                  <a:pt x="61" y="57"/>
                </a:cubicBezTo>
                <a:cubicBezTo>
                  <a:pt x="95" y="296"/>
                  <a:pt x="265" y="505"/>
                  <a:pt x="513" y="577"/>
                </a:cubicBezTo>
                <a:cubicBezTo>
                  <a:pt x="851" y="675"/>
                  <a:pt x="1204" y="481"/>
                  <a:pt x="1302" y="143"/>
                </a:cubicBezTo>
                <a:cubicBezTo>
                  <a:pt x="1307" y="124"/>
                  <a:pt x="1312" y="104"/>
                  <a:pt x="1316" y="85"/>
                </a:cubicBezTo>
                <a:lnTo>
                  <a:pt x="1266" y="103"/>
                </a:lnTo>
                <a:close/>
              </a:path>
            </a:pathLst>
          </a:custGeom>
          <a:solidFill>
            <a:schemeClr val="tx2"/>
          </a:solidFill>
          <a:ln w="14288" cap="flat">
            <a:solidFill>
              <a:srgbClr val="FFFFFF"/>
            </a:solidFill>
            <a:prstDash val="solid"/>
            <a:miter lim="800000"/>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sysClr val="windowText" lastClr="000000"/>
              </a:solidFill>
              <a:effectLst/>
              <a:uLnTx/>
              <a:uFillTx/>
            </a:endParaRPr>
          </a:p>
        </p:txBody>
      </p:sp>
      <p:sp>
        <p:nvSpPr>
          <p:cNvPr id="71" name="Freeform 383"/>
          <p:cNvSpPr>
            <a:spLocks/>
          </p:cNvSpPr>
          <p:nvPr/>
        </p:nvSpPr>
        <p:spPr bwMode="auto">
          <a:xfrm>
            <a:off x="3813672" y="1913922"/>
            <a:ext cx="2518690" cy="2701977"/>
          </a:xfrm>
          <a:custGeom>
            <a:avLst/>
            <a:gdLst/>
            <a:ahLst/>
            <a:cxnLst>
              <a:cxn ang="0">
                <a:pos x="673" y="53"/>
              </a:cxn>
              <a:cxn ang="0">
                <a:pos x="671" y="49"/>
              </a:cxn>
              <a:cxn ang="0">
                <a:pos x="643" y="0"/>
              </a:cxn>
              <a:cxn ang="0">
                <a:pos x="644" y="52"/>
              </a:cxn>
              <a:cxn ang="0">
                <a:pos x="30" y="512"/>
              </a:cxn>
              <a:cxn ang="0">
                <a:pos x="6" y="742"/>
              </a:cxn>
              <a:cxn ang="0">
                <a:pos x="45" y="718"/>
              </a:cxn>
              <a:cxn ang="0">
                <a:pos x="96" y="742"/>
              </a:cxn>
              <a:cxn ang="0">
                <a:pos x="110" y="749"/>
              </a:cxn>
              <a:cxn ang="0">
                <a:pos x="128" y="537"/>
              </a:cxn>
              <a:cxn ang="0">
                <a:pos x="384" y="218"/>
              </a:cxn>
              <a:cxn ang="0">
                <a:pos x="644" y="152"/>
              </a:cxn>
              <a:cxn ang="0">
                <a:pos x="645" y="196"/>
              </a:cxn>
              <a:cxn ang="0">
                <a:pos x="668" y="152"/>
              </a:cxn>
              <a:cxn ang="0">
                <a:pos x="671" y="147"/>
              </a:cxn>
              <a:cxn ang="0">
                <a:pos x="698" y="98"/>
              </a:cxn>
              <a:cxn ang="0">
                <a:pos x="673" y="53"/>
              </a:cxn>
            </a:cxnLst>
            <a:rect l="0" t="0" r="r" b="b"/>
            <a:pathLst>
              <a:path w="698" h="749">
                <a:moveTo>
                  <a:pt x="673" y="53"/>
                </a:moveTo>
                <a:cubicBezTo>
                  <a:pt x="671" y="49"/>
                  <a:pt x="671" y="49"/>
                  <a:pt x="671" y="49"/>
                </a:cubicBezTo>
                <a:cubicBezTo>
                  <a:pt x="643" y="0"/>
                  <a:pt x="643" y="0"/>
                  <a:pt x="643" y="0"/>
                </a:cubicBezTo>
                <a:cubicBezTo>
                  <a:pt x="644" y="52"/>
                  <a:pt x="644" y="52"/>
                  <a:pt x="644" y="52"/>
                </a:cubicBezTo>
                <a:cubicBezTo>
                  <a:pt x="366" y="51"/>
                  <a:pt x="111" y="232"/>
                  <a:pt x="30" y="512"/>
                </a:cubicBezTo>
                <a:cubicBezTo>
                  <a:pt x="7" y="589"/>
                  <a:pt x="0" y="667"/>
                  <a:pt x="6" y="742"/>
                </a:cubicBezTo>
                <a:cubicBezTo>
                  <a:pt x="45" y="718"/>
                  <a:pt x="45" y="718"/>
                  <a:pt x="45" y="718"/>
                </a:cubicBezTo>
                <a:cubicBezTo>
                  <a:pt x="96" y="742"/>
                  <a:pt x="96" y="742"/>
                  <a:pt x="96" y="742"/>
                </a:cubicBezTo>
                <a:cubicBezTo>
                  <a:pt x="110" y="749"/>
                  <a:pt x="110" y="749"/>
                  <a:pt x="110" y="749"/>
                </a:cubicBezTo>
                <a:cubicBezTo>
                  <a:pt x="102" y="679"/>
                  <a:pt x="108" y="607"/>
                  <a:pt x="128" y="537"/>
                </a:cubicBezTo>
                <a:cubicBezTo>
                  <a:pt x="168" y="400"/>
                  <a:pt x="259" y="286"/>
                  <a:pt x="384" y="218"/>
                </a:cubicBezTo>
                <a:cubicBezTo>
                  <a:pt x="465" y="173"/>
                  <a:pt x="554" y="151"/>
                  <a:pt x="644" y="152"/>
                </a:cubicBezTo>
                <a:cubicBezTo>
                  <a:pt x="645" y="196"/>
                  <a:pt x="645" y="196"/>
                  <a:pt x="645" y="196"/>
                </a:cubicBezTo>
                <a:cubicBezTo>
                  <a:pt x="668" y="152"/>
                  <a:pt x="668" y="152"/>
                  <a:pt x="668" y="152"/>
                </a:cubicBezTo>
                <a:cubicBezTo>
                  <a:pt x="671" y="147"/>
                  <a:pt x="671" y="147"/>
                  <a:pt x="671" y="147"/>
                </a:cubicBezTo>
                <a:cubicBezTo>
                  <a:pt x="698" y="98"/>
                  <a:pt x="698" y="98"/>
                  <a:pt x="698" y="98"/>
                </a:cubicBezTo>
                <a:lnTo>
                  <a:pt x="673" y="53"/>
                </a:lnTo>
                <a:close/>
              </a:path>
            </a:pathLst>
          </a:custGeom>
          <a:solidFill>
            <a:schemeClr val="accent5"/>
          </a:solidFill>
          <a:ln w="14288" cap="flat">
            <a:solidFill>
              <a:srgbClr val="FFFFFF"/>
            </a:solidFill>
            <a:prstDash val="solid"/>
            <a:miter lim="800000"/>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smtClean="0">
              <a:ln>
                <a:noFill/>
              </a:ln>
              <a:solidFill>
                <a:sysClr val="windowText" lastClr="000000"/>
              </a:solidFill>
              <a:effectLst/>
              <a:uLnTx/>
              <a:uFillTx/>
            </a:endParaRPr>
          </a:p>
        </p:txBody>
      </p:sp>
      <p:sp>
        <p:nvSpPr>
          <p:cNvPr id="72" name="Freeform 402"/>
          <p:cNvSpPr>
            <a:spLocks/>
          </p:cNvSpPr>
          <p:nvPr/>
        </p:nvSpPr>
        <p:spPr bwMode="auto">
          <a:xfrm>
            <a:off x="6223915" y="2104847"/>
            <a:ext cx="2356785" cy="2789040"/>
          </a:xfrm>
          <a:custGeom>
            <a:avLst/>
            <a:gdLst/>
            <a:ahLst/>
            <a:cxnLst>
              <a:cxn ang="0">
                <a:pos x="603" y="727"/>
              </a:cxn>
              <a:cxn ang="0">
                <a:pos x="150" y="25"/>
              </a:cxn>
              <a:cxn ang="0">
                <a:pos x="5" y="0"/>
              </a:cxn>
              <a:cxn ang="0">
                <a:pos x="30" y="45"/>
              </a:cxn>
              <a:cxn ang="0">
                <a:pos x="3" y="94"/>
              </a:cxn>
              <a:cxn ang="0">
                <a:pos x="0" y="99"/>
              </a:cxn>
              <a:cxn ang="0">
                <a:pos x="120" y="120"/>
              </a:cxn>
              <a:cxn ang="0">
                <a:pos x="437" y="374"/>
              </a:cxn>
              <a:cxn ang="0">
                <a:pos x="497" y="711"/>
              </a:cxn>
              <a:cxn ang="0">
                <a:pos x="459" y="705"/>
              </a:cxn>
              <a:cxn ang="0">
                <a:pos x="493" y="731"/>
              </a:cxn>
              <a:cxn ang="0">
                <a:pos x="503" y="739"/>
              </a:cxn>
              <a:cxn ang="0">
                <a:pos x="548" y="773"/>
              </a:cxn>
              <a:cxn ang="0">
                <a:pos x="598" y="755"/>
              </a:cxn>
              <a:cxn ang="0">
                <a:pos x="600" y="754"/>
              </a:cxn>
              <a:cxn ang="0">
                <a:pos x="653" y="734"/>
              </a:cxn>
              <a:cxn ang="0">
                <a:pos x="603" y="727"/>
              </a:cxn>
            </a:cxnLst>
            <a:rect l="0" t="0" r="r" b="b"/>
            <a:pathLst>
              <a:path w="653" h="773">
                <a:moveTo>
                  <a:pt x="603" y="727"/>
                </a:moveTo>
                <a:cubicBezTo>
                  <a:pt x="648" y="417"/>
                  <a:pt x="459" y="115"/>
                  <a:pt x="150" y="25"/>
                </a:cubicBezTo>
                <a:cubicBezTo>
                  <a:pt x="102" y="11"/>
                  <a:pt x="53" y="3"/>
                  <a:pt x="5" y="0"/>
                </a:cubicBezTo>
                <a:cubicBezTo>
                  <a:pt x="30" y="45"/>
                  <a:pt x="30" y="45"/>
                  <a:pt x="30" y="45"/>
                </a:cubicBezTo>
                <a:cubicBezTo>
                  <a:pt x="3" y="94"/>
                  <a:pt x="3" y="94"/>
                  <a:pt x="3" y="94"/>
                </a:cubicBezTo>
                <a:cubicBezTo>
                  <a:pt x="0" y="99"/>
                  <a:pt x="0" y="99"/>
                  <a:pt x="0" y="99"/>
                </a:cubicBezTo>
                <a:cubicBezTo>
                  <a:pt x="40" y="102"/>
                  <a:pt x="80" y="108"/>
                  <a:pt x="120" y="120"/>
                </a:cubicBezTo>
                <a:cubicBezTo>
                  <a:pt x="256" y="159"/>
                  <a:pt x="368" y="249"/>
                  <a:pt x="437" y="374"/>
                </a:cubicBezTo>
                <a:cubicBezTo>
                  <a:pt x="494" y="478"/>
                  <a:pt x="514" y="595"/>
                  <a:pt x="497" y="711"/>
                </a:cubicBezTo>
                <a:cubicBezTo>
                  <a:pt x="459" y="705"/>
                  <a:pt x="459" y="705"/>
                  <a:pt x="459" y="705"/>
                </a:cubicBezTo>
                <a:cubicBezTo>
                  <a:pt x="493" y="731"/>
                  <a:pt x="493" y="731"/>
                  <a:pt x="493" y="731"/>
                </a:cubicBezTo>
                <a:cubicBezTo>
                  <a:pt x="503" y="739"/>
                  <a:pt x="503" y="739"/>
                  <a:pt x="503" y="739"/>
                </a:cubicBezTo>
                <a:cubicBezTo>
                  <a:pt x="548" y="773"/>
                  <a:pt x="548" y="773"/>
                  <a:pt x="548" y="773"/>
                </a:cubicBezTo>
                <a:cubicBezTo>
                  <a:pt x="598" y="755"/>
                  <a:pt x="598" y="755"/>
                  <a:pt x="598" y="755"/>
                </a:cubicBezTo>
                <a:cubicBezTo>
                  <a:pt x="600" y="754"/>
                  <a:pt x="600" y="754"/>
                  <a:pt x="600" y="754"/>
                </a:cubicBezTo>
                <a:cubicBezTo>
                  <a:pt x="653" y="734"/>
                  <a:pt x="653" y="734"/>
                  <a:pt x="653" y="734"/>
                </a:cubicBezTo>
                <a:lnTo>
                  <a:pt x="603" y="727"/>
                </a:lnTo>
                <a:close/>
              </a:path>
            </a:pathLst>
          </a:custGeom>
          <a:solidFill>
            <a:schemeClr val="accent3"/>
          </a:solidFill>
          <a:ln w="14288" cap="flat">
            <a:solidFill>
              <a:srgbClr val="FFFFFF"/>
            </a:solidFill>
            <a:prstDash val="solid"/>
            <a:miter lim="800000"/>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smtClean="0">
              <a:ln>
                <a:noFill/>
              </a:ln>
              <a:solidFill>
                <a:sysClr val="windowText" lastClr="000000"/>
              </a:solidFill>
              <a:effectLst/>
              <a:uLnTx/>
              <a:uFillTx/>
            </a:endParaRPr>
          </a:p>
        </p:txBody>
      </p:sp>
      <p:sp>
        <p:nvSpPr>
          <p:cNvPr id="73" name="TextBox 72"/>
          <p:cNvSpPr txBox="1"/>
          <p:nvPr/>
        </p:nvSpPr>
        <p:spPr>
          <a:xfrm rot="18928141">
            <a:off x="3979926" y="2804892"/>
            <a:ext cx="2299472" cy="1207008"/>
          </a:xfrm>
          <a:prstGeom prst="rect">
            <a:avLst/>
          </a:prstGeom>
          <a:noFill/>
        </p:spPr>
        <p:txBody>
          <a:bodyPr wrap="square" lIns="0" tIns="0" rIns="0" bIns="0" rtlCol="0">
            <a:prstTxWarp prst="textArchUp">
              <a:avLst/>
            </a:prstTxWarp>
            <a:noAutofit/>
          </a:bodyPr>
          <a:lstStyle/>
          <a:p>
            <a:pPr algn="ctr">
              <a:spcAft>
                <a:spcPts val="900"/>
              </a:spcAft>
            </a:pPr>
            <a:r>
              <a:rPr lang="en-GB" sz="1400" b="1" dirty="0" smtClean="0">
                <a:solidFill>
                  <a:schemeClr val="bg2"/>
                </a:solidFill>
                <a:latin typeface="Georgia" pitchFamily="18" charset="0"/>
              </a:rPr>
              <a:t>USOF Funding</a:t>
            </a:r>
          </a:p>
        </p:txBody>
      </p:sp>
      <p:sp>
        <p:nvSpPr>
          <p:cNvPr id="74" name="TextBox 73"/>
          <p:cNvSpPr txBox="1"/>
          <p:nvPr/>
        </p:nvSpPr>
        <p:spPr>
          <a:xfrm>
            <a:off x="5004359" y="5396971"/>
            <a:ext cx="2299472" cy="1207008"/>
          </a:xfrm>
          <a:prstGeom prst="rect">
            <a:avLst/>
          </a:prstGeom>
          <a:noFill/>
        </p:spPr>
        <p:txBody>
          <a:bodyPr wrap="square" lIns="0" tIns="0" rIns="0" bIns="0" rtlCol="0">
            <a:prstTxWarp prst="textArchDown">
              <a:avLst/>
            </a:prstTxWarp>
            <a:noAutofit/>
          </a:bodyPr>
          <a:lstStyle/>
          <a:p>
            <a:pPr algn="ctr">
              <a:spcAft>
                <a:spcPts val="900"/>
              </a:spcAft>
            </a:pPr>
            <a:r>
              <a:rPr lang="en-GB" sz="1400" b="1" dirty="0" smtClean="0">
                <a:solidFill>
                  <a:schemeClr val="bg2"/>
                </a:solidFill>
                <a:latin typeface="Georgia" pitchFamily="18" charset="0"/>
              </a:rPr>
              <a:t>Telecom Services</a:t>
            </a:r>
          </a:p>
        </p:txBody>
      </p:sp>
      <p:sp>
        <p:nvSpPr>
          <p:cNvPr id="75" name="TextBox 74"/>
          <p:cNvSpPr txBox="1"/>
          <p:nvPr/>
        </p:nvSpPr>
        <p:spPr>
          <a:xfrm rot="2984235">
            <a:off x="6035404" y="2869614"/>
            <a:ext cx="2299472" cy="1207008"/>
          </a:xfrm>
          <a:prstGeom prst="rect">
            <a:avLst/>
          </a:prstGeom>
          <a:noFill/>
        </p:spPr>
        <p:txBody>
          <a:bodyPr wrap="square" lIns="0" tIns="0" rIns="0" bIns="0" rtlCol="0">
            <a:prstTxWarp prst="textArchUp">
              <a:avLst/>
            </a:prstTxWarp>
            <a:noAutofit/>
          </a:bodyPr>
          <a:lstStyle/>
          <a:p>
            <a:pPr algn="ctr">
              <a:spcAft>
                <a:spcPts val="900"/>
              </a:spcAft>
            </a:pPr>
            <a:r>
              <a:rPr lang="en-GB" sz="1400" b="1" dirty="0" smtClean="0">
                <a:solidFill>
                  <a:schemeClr val="bg2"/>
                </a:solidFill>
                <a:latin typeface="Georgia" pitchFamily="18" charset="0"/>
              </a:rPr>
              <a:t>Private Investment</a:t>
            </a:r>
          </a:p>
        </p:txBody>
      </p:sp>
      <p:sp>
        <p:nvSpPr>
          <p:cNvPr id="76" name="Rectangle 33"/>
          <p:cNvSpPr>
            <a:spLocks noChangeAspect="1" noChangeArrowheads="1"/>
          </p:cNvSpPr>
          <p:nvPr>
            <p:custDataLst>
              <p:tags r:id="rId1"/>
            </p:custDataLst>
          </p:nvPr>
        </p:nvSpPr>
        <p:spPr bwMode="auto">
          <a:xfrm>
            <a:off x="5381614" y="2975121"/>
            <a:ext cx="702865" cy="276999"/>
          </a:xfrm>
          <a:prstGeom prst="rect">
            <a:avLst/>
          </a:prstGeom>
          <a:noFill/>
          <a:ln w="9525">
            <a:noFill/>
            <a:miter lim="800000"/>
            <a:headEnd/>
            <a:tailEnd/>
          </a:ln>
        </p:spPr>
        <p:txBody>
          <a:bodyPr wrap="square" lIns="0" tIns="0" rIns="0" bIns="0" anchor="ctr" anchorCtr="1">
            <a:spAutoFit/>
          </a:bodyPr>
          <a:lstStyle/>
          <a:p>
            <a:pPr algn="ctr"/>
            <a:r>
              <a:rPr lang="en-GB" sz="900" dirty="0" smtClean="0">
                <a:solidFill>
                  <a:srgbClr val="FFFFFF"/>
                </a:solidFill>
                <a:latin typeface="+mj-lt"/>
              </a:rPr>
              <a:t>Last mile (partial)</a:t>
            </a:r>
            <a:endParaRPr lang="en-GB" sz="900" dirty="0">
              <a:latin typeface="+mj-lt"/>
            </a:endParaRPr>
          </a:p>
        </p:txBody>
      </p:sp>
      <p:sp>
        <p:nvSpPr>
          <p:cNvPr id="77" name="Rectangle 33"/>
          <p:cNvSpPr>
            <a:spLocks noChangeAspect="1" noChangeArrowheads="1"/>
          </p:cNvSpPr>
          <p:nvPr>
            <p:custDataLst>
              <p:tags r:id="rId2"/>
            </p:custDataLst>
          </p:nvPr>
        </p:nvSpPr>
        <p:spPr bwMode="auto">
          <a:xfrm>
            <a:off x="4713054" y="3268670"/>
            <a:ext cx="702865" cy="553998"/>
          </a:xfrm>
          <a:prstGeom prst="rect">
            <a:avLst/>
          </a:prstGeom>
          <a:noFill/>
          <a:ln w="9525">
            <a:noFill/>
            <a:miter lim="800000"/>
            <a:headEnd/>
            <a:tailEnd/>
          </a:ln>
        </p:spPr>
        <p:txBody>
          <a:bodyPr wrap="square" lIns="0" tIns="0" rIns="0" bIns="0" anchor="ctr" anchorCtr="1">
            <a:spAutoFit/>
          </a:bodyPr>
          <a:lstStyle/>
          <a:p>
            <a:pPr algn="ctr"/>
            <a:r>
              <a:rPr lang="en-GB" sz="900" dirty="0" smtClean="0">
                <a:solidFill>
                  <a:srgbClr val="FFFFFF"/>
                </a:solidFill>
                <a:latin typeface="+mj-lt"/>
              </a:rPr>
              <a:t>Project </a:t>
            </a:r>
            <a:r>
              <a:rPr lang="en-GB" sz="900" dirty="0" err="1" smtClean="0">
                <a:solidFill>
                  <a:srgbClr val="FFFFFF"/>
                </a:solidFill>
                <a:latin typeface="+mj-lt"/>
              </a:rPr>
              <a:t>Opex</a:t>
            </a:r>
            <a:r>
              <a:rPr lang="en-GB" sz="900" dirty="0" smtClean="0">
                <a:solidFill>
                  <a:srgbClr val="FFFFFF"/>
                </a:solidFill>
                <a:latin typeface="+mj-lt"/>
              </a:rPr>
              <a:t> (limited duration)</a:t>
            </a:r>
            <a:endParaRPr lang="en-GB" sz="900" dirty="0">
              <a:latin typeface="+mj-lt"/>
            </a:endParaRPr>
          </a:p>
        </p:txBody>
      </p:sp>
      <p:sp>
        <p:nvSpPr>
          <p:cNvPr id="78" name="Rectangle 33"/>
          <p:cNvSpPr>
            <a:spLocks noChangeAspect="1" noChangeArrowheads="1"/>
          </p:cNvSpPr>
          <p:nvPr>
            <p:custDataLst>
              <p:tags r:id="rId3"/>
            </p:custDataLst>
          </p:nvPr>
        </p:nvSpPr>
        <p:spPr bwMode="auto">
          <a:xfrm>
            <a:off x="4428295" y="4057022"/>
            <a:ext cx="702865" cy="276999"/>
          </a:xfrm>
          <a:prstGeom prst="rect">
            <a:avLst/>
          </a:prstGeom>
          <a:noFill/>
          <a:ln w="9525">
            <a:noFill/>
            <a:miter lim="800000"/>
            <a:headEnd/>
            <a:tailEnd/>
          </a:ln>
        </p:spPr>
        <p:txBody>
          <a:bodyPr wrap="square" lIns="0" tIns="0" rIns="0" bIns="0" anchor="ctr" anchorCtr="1">
            <a:spAutoFit/>
          </a:bodyPr>
          <a:lstStyle/>
          <a:p>
            <a:pPr algn="ctr"/>
            <a:r>
              <a:rPr lang="en-GB" sz="900" dirty="0" smtClean="0">
                <a:solidFill>
                  <a:srgbClr val="FFFFFF"/>
                </a:solidFill>
                <a:latin typeface="+mj-lt"/>
              </a:rPr>
              <a:t>Middle Mile Capex</a:t>
            </a:r>
            <a:endParaRPr lang="en-GB" sz="900" dirty="0">
              <a:latin typeface="+mj-lt"/>
            </a:endParaRPr>
          </a:p>
        </p:txBody>
      </p:sp>
      <p:sp>
        <p:nvSpPr>
          <p:cNvPr id="79" name="Rectangle 33"/>
          <p:cNvSpPr>
            <a:spLocks noChangeAspect="1" noChangeArrowheads="1"/>
          </p:cNvSpPr>
          <p:nvPr>
            <p:custDataLst>
              <p:tags r:id="rId4"/>
            </p:custDataLst>
          </p:nvPr>
        </p:nvSpPr>
        <p:spPr bwMode="auto">
          <a:xfrm>
            <a:off x="4554204" y="4733454"/>
            <a:ext cx="702865" cy="415498"/>
          </a:xfrm>
          <a:prstGeom prst="rect">
            <a:avLst/>
          </a:prstGeom>
          <a:noFill/>
          <a:ln w="9525">
            <a:noFill/>
            <a:miter lim="800000"/>
            <a:headEnd/>
            <a:tailEnd/>
          </a:ln>
        </p:spPr>
        <p:txBody>
          <a:bodyPr wrap="square" lIns="0" tIns="0" rIns="0" bIns="0" anchor="ctr" anchorCtr="1">
            <a:spAutoFit/>
          </a:bodyPr>
          <a:lstStyle/>
          <a:p>
            <a:pPr algn="ctr"/>
            <a:r>
              <a:rPr lang="en-GB" sz="900" dirty="0" smtClean="0">
                <a:solidFill>
                  <a:srgbClr val="FFFFFF"/>
                </a:solidFill>
                <a:latin typeface="+mj-lt"/>
              </a:rPr>
              <a:t>Sustainable Growth Ecosystem</a:t>
            </a:r>
            <a:endParaRPr lang="en-GB" sz="900" dirty="0">
              <a:latin typeface="+mj-lt"/>
            </a:endParaRPr>
          </a:p>
        </p:txBody>
      </p:sp>
      <p:sp>
        <p:nvSpPr>
          <p:cNvPr id="80" name="Rectangle 33"/>
          <p:cNvSpPr>
            <a:spLocks noChangeAspect="1" noChangeArrowheads="1"/>
          </p:cNvSpPr>
          <p:nvPr>
            <p:custDataLst>
              <p:tags r:id="rId5"/>
            </p:custDataLst>
          </p:nvPr>
        </p:nvSpPr>
        <p:spPr bwMode="auto">
          <a:xfrm>
            <a:off x="5030181" y="5423393"/>
            <a:ext cx="702865" cy="276999"/>
          </a:xfrm>
          <a:prstGeom prst="rect">
            <a:avLst/>
          </a:prstGeom>
          <a:noFill/>
          <a:ln w="9525">
            <a:noFill/>
            <a:miter lim="800000"/>
            <a:headEnd/>
            <a:tailEnd/>
          </a:ln>
        </p:spPr>
        <p:txBody>
          <a:bodyPr wrap="square" lIns="0" tIns="0" rIns="0" bIns="0" anchor="ctr" anchorCtr="1">
            <a:spAutoFit/>
          </a:bodyPr>
          <a:lstStyle/>
          <a:p>
            <a:pPr algn="ctr"/>
            <a:r>
              <a:rPr lang="en-GB" sz="900" dirty="0" smtClean="0">
                <a:solidFill>
                  <a:srgbClr val="FFFFFF"/>
                </a:solidFill>
                <a:latin typeface="+mj-lt"/>
              </a:rPr>
              <a:t>Economic Growth</a:t>
            </a:r>
            <a:endParaRPr lang="en-GB" sz="900" dirty="0">
              <a:latin typeface="+mj-lt"/>
            </a:endParaRPr>
          </a:p>
        </p:txBody>
      </p:sp>
      <p:sp>
        <p:nvSpPr>
          <p:cNvPr id="81" name="Rectangle 33"/>
          <p:cNvSpPr>
            <a:spLocks noChangeAspect="1" noChangeArrowheads="1"/>
          </p:cNvSpPr>
          <p:nvPr>
            <p:custDataLst>
              <p:tags r:id="rId6"/>
            </p:custDataLst>
          </p:nvPr>
        </p:nvSpPr>
        <p:spPr bwMode="auto">
          <a:xfrm>
            <a:off x="5786948" y="5653088"/>
            <a:ext cx="702865" cy="276999"/>
          </a:xfrm>
          <a:prstGeom prst="rect">
            <a:avLst/>
          </a:prstGeom>
          <a:noFill/>
          <a:ln w="9525">
            <a:noFill/>
            <a:miter lim="800000"/>
            <a:headEnd/>
            <a:tailEnd/>
          </a:ln>
        </p:spPr>
        <p:txBody>
          <a:bodyPr wrap="square" lIns="0" tIns="0" rIns="0" bIns="0" anchor="ctr" anchorCtr="1">
            <a:spAutoFit/>
          </a:bodyPr>
          <a:lstStyle/>
          <a:p>
            <a:pPr algn="ctr"/>
            <a:r>
              <a:rPr lang="en-GB" sz="900" dirty="0" smtClean="0">
                <a:solidFill>
                  <a:srgbClr val="FFFFFF"/>
                </a:solidFill>
                <a:latin typeface="+mj-lt"/>
              </a:rPr>
              <a:t>Innovative Services</a:t>
            </a:r>
            <a:endParaRPr lang="en-GB" sz="900" dirty="0">
              <a:latin typeface="+mj-lt"/>
            </a:endParaRPr>
          </a:p>
        </p:txBody>
      </p:sp>
      <p:sp>
        <p:nvSpPr>
          <p:cNvPr id="82" name="Rectangle 33"/>
          <p:cNvSpPr>
            <a:spLocks noChangeAspect="1" noChangeArrowheads="1"/>
          </p:cNvSpPr>
          <p:nvPr>
            <p:custDataLst>
              <p:tags r:id="rId7"/>
            </p:custDataLst>
          </p:nvPr>
        </p:nvSpPr>
        <p:spPr bwMode="auto">
          <a:xfrm>
            <a:off x="6516527" y="5423393"/>
            <a:ext cx="702865" cy="276999"/>
          </a:xfrm>
          <a:prstGeom prst="rect">
            <a:avLst/>
          </a:prstGeom>
          <a:noFill/>
          <a:ln w="9525">
            <a:noFill/>
            <a:miter lim="800000"/>
            <a:headEnd/>
            <a:tailEnd/>
          </a:ln>
        </p:spPr>
        <p:txBody>
          <a:bodyPr wrap="square" lIns="0" tIns="0" rIns="0" bIns="0" anchor="ctr" anchorCtr="1">
            <a:spAutoFit/>
          </a:bodyPr>
          <a:lstStyle/>
          <a:p>
            <a:pPr algn="ctr"/>
            <a:r>
              <a:rPr lang="en-GB" sz="900" dirty="0" smtClean="0">
                <a:solidFill>
                  <a:srgbClr val="FFFFFF"/>
                </a:solidFill>
                <a:latin typeface="+mj-lt"/>
              </a:rPr>
              <a:t>Telecom Investment</a:t>
            </a:r>
            <a:endParaRPr lang="en-GB" sz="900" dirty="0">
              <a:latin typeface="+mj-lt"/>
            </a:endParaRPr>
          </a:p>
        </p:txBody>
      </p:sp>
      <p:sp>
        <p:nvSpPr>
          <p:cNvPr id="83" name="Rectangle 33"/>
          <p:cNvSpPr>
            <a:spLocks noChangeAspect="1" noChangeArrowheads="1"/>
          </p:cNvSpPr>
          <p:nvPr>
            <p:custDataLst>
              <p:tags r:id="rId8"/>
            </p:custDataLst>
          </p:nvPr>
        </p:nvSpPr>
        <p:spPr bwMode="auto">
          <a:xfrm>
            <a:off x="7001105" y="4733454"/>
            <a:ext cx="702865" cy="415498"/>
          </a:xfrm>
          <a:prstGeom prst="rect">
            <a:avLst/>
          </a:prstGeom>
          <a:noFill/>
          <a:ln w="9525">
            <a:noFill/>
            <a:miter lim="800000"/>
            <a:headEnd/>
            <a:tailEnd/>
          </a:ln>
        </p:spPr>
        <p:txBody>
          <a:bodyPr wrap="square" lIns="0" tIns="0" rIns="0" bIns="0" anchor="ctr" anchorCtr="1">
            <a:spAutoFit/>
          </a:bodyPr>
          <a:lstStyle/>
          <a:p>
            <a:pPr algn="ctr"/>
            <a:r>
              <a:rPr lang="en-GB" sz="900" dirty="0" smtClean="0">
                <a:solidFill>
                  <a:srgbClr val="FFFFFF"/>
                </a:solidFill>
                <a:latin typeface="+mj-lt"/>
              </a:rPr>
              <a:t>End User Service Demand</a:t>
            </a:r>
            <a:endParaRPr lang="en-GB" sz="900" dirty="0">
              <a:latin typeface="+mj-lt"/>
            </a:endParaRPr>
          </a:p>
        </p:txBody>
      </p:sp>
      <p:sp>
        <p:nvSpPr>
          <p:cNvPr id="84" name="Rectangle 33"/>
          <p:cNvSpPr>
            <a:spLocks noChangeAspect="1" noChangeArrowheads="1"/>
          </p:cNvSpPr>
          <p:nvPr>
            <p:custDataLst>
              <p:tags r:id="rId9"/>
            </p:custDataLst>
          </p:nvPr>
        </p:nvSpPr>
        <p:spPr bwMode="auto">
          <a:xfrm>
            <a:off x="7107062" y="4057022"/>
            <a:ext cx="702865" cy="276999"/>
          </a:xfrm>
          <a:prstGeom prst="rect">
            <a:avLst/>
          </a:prstGeom>
          <a:noFill/>
          <a:ln w="9525">
            <a:noFill/>
            <a:miter lim="800000"/>
            <a:headEnd/>
            <a:tailEnd/>
          </a:ln>
        </p:spPr>
        <p:txBody>
          <a:bodyPr wrap="square" lIns="0" tIns="0" rIns="0" bIns="0" anchor="ctr" anchorCtr="1">
            <a:spAutoFit/>
          </a:bodyPr>
          <a:lstStyle/>
          <a:p>
            <a:pPr algn="ctr"/>
            <a:r>
              <a:rPr lang="en-GB" sz="900" dirty="0" smtClean="0">
                <a:solidFill>
                  <a:srgbClr val="FFFFFF"/>
                </a:solidFill>
                <a:latin typeface="+mj-lt"/>
              </a:rPr>
              <a:t>End user Devices</a:t>
            </a:r>
            <a:endParaRPr lang="en-GB" sz="900" dirty="0">
              <a:latin typeface="+mj-lt"/>
            </a:endParaRPr>
          </a:p>
        </p:txBody>
      </p:sp>
      <p:sp>
        <p:nvSpPr>
          <p:cNvPr id="85" name="Rectangle 33"/>
          <p:cNvSpPr>
            <a:spLocks noChangeAspect="1" noChangeArrowheads="1"/>
          </p:cNvSpPr>
          <p:nvPr>
            <p:custDataLst>
              <p:tags r:id="rId10"/>
            </p:custDataLst>
          </p:nvPr>
        </p:nvSpPr>
        <p:spPr bwMode="auto">
          <a:xfrm>
            <a:off x="6821774" y="3476419"/>
            <a:ext cx="702865" cy="138499"/>
          </a:xfrm>
          <a:prstGeom prst="rect">
            <a:avLst/>
          </a:prstGeom>
          <a:noFill/>
          <a:ln w="9525">
            <a:noFill/>
            <a:miter lim="800000"/>
            <a:headEnd/>
            <a:tailEnd/>
          </a:ln>
        </p:spPr>
        <p:txBody>
          <a:bodyPr wrap="square" lIns="0" tIns="0" rIns="0" bIns="0" anchor="ctr" anchorCtr="1">
            <a:spAutoFit/>
          </a:bodyPr>
          <a:lstStyle/>
          <a:p>
            <a:pPr algn="ctr"/>
            <a:r>
              <a:rPr lang="en-GB" sz="900" dirty="0" smtClean="0">
                <a:solidFill>
                  <a:srgbClr val="FFFFFF"/>
                </a:solidFill>
                <a:latin typeface="+mj-lt"/>
              </a:rPr>
              <a:t>Last Mile</a:t>
            </a:r>
            <a:endParaRPr lang="en-GB" sz="900" dirty="0">
              <a:latin typeface="+mj-lt"/>
            </a:endParaRPr>
          </a:p>
        </p:txBody>
      </p:sp>
      <p:sp>
        <p:nvSpPr>
          <p:cNvPr id="86" name="Rectangle 33"/>
          <p:cNvSpPr>
            <a:spLocks noChangeAspect="1" noChangeArrowheads="1"/>
          </p:cNvSpPr>
          <p:nvPr>
            <p:custDataLst>
              <p:tags r:id="rId11"/>
            </p:custDataLst>
          </p:nvPr>
        </p:nvSpPr>
        <p:spPr bwMode="auto">
          <a:xfrm>
            <a:off x="6156487" y="2975121"/>
            <a:ext cx="702865" cy="276999"/>
          </a:xfrm>
          <a:prstGeom prst="rect">
            <a:avLst/>
          </a:prstGeom>
          <a:noFill/>
          <a:ln w="9525">
            <a:noFill/>
            <a:miter lim="800000"/>
            <a:headEnd/>
            <a:tailEnd/>
          </a:ln>
        </p:spPr>
        <p:txBody>
          <a:bodyPr wrap="square" lIns="0" tIns="0" rIns="0" bIns="0" anchor="ctr" anchorCtr="1">
            <a:spAutoFit/>
          </a:bodyPr>
          <a:lstStyle/>
          <a:p>
            <a:pPr algn="ctr"/>
            <a:r>
              <a:rPr lang="en-GB" sz="900" dirty="0" smtClean="0">
                <a:solidFill>
                  <a:srgbClr val="FFFFFF"/>
                </a:solidFill>
                <a:latin typeface="+mj-lt"/>
              </a:rPr>
              <a:t>Content &amp; Services</a:t>
            </a:r>
            <a:endParaRPr lang="en-GB" sz="900" dirty="0">
              <a:latin typeface="+mj-lt"/>
            </a:endParaRPr>
          </a:p>
        </p:txBody>
      </p:sp>
    </p:spTree>
    <p:extLst>
      <p:ext uri="{BB962C8B-B14F-4D97-AF65-F5344CB8AC3E}">
        <p14:creationId xmlns:p14="http://schemas.microsoft.com/office/powerpoint/2010/main" xmlns="" val="10147659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46395" y="1250648"/>
            <a:ext cx="8825658" cy="2677648"/>
          </a:xfrm>
        </p:spPr>
        <p:txBody>
          <a:bodyPr/>
          <a:lstStyle/>
          <a:p>
            <a:pPr algn="ctr"/>
            <a:r>
              <a:rPr lang="en-US" sz="8800" dirty="0" smtClean="0"/>
              <a:t>Thank You</a:t>
            </a:r>
            <a:endParaRPr lang="en-IN" sz="8800" dirty="0"/>
          </a:p>
        </p:txBody>
      </p:sp>
      <p:sp>
        <p:nvSpPr>
          <p:cNvPr id="4" name="Slide Number Placeholder 3"/>
          <p:cNvSpPr>
            <a:spLocks noGrp="1"/>
          </p:cNvSpPr>
          <p:nvPr>
            <p:ph type="sldNum" sz="quarter" idx="12"/>
          </p:nvPr>
        </p:nvSpPr>
        <p:spPr/>
        <p:txBody>
          <a:bodyPr/>
          <a:lstStyle/>
          <a:p>
            <a:fld id="{1490B862-7BC5-46AC-94E3-13EFAADED7A2}" type="slidenum">
              <a:rPr lang="en-GB" smtClean="0"/>
              <a:pPr/>
              <a:t>23</a:t>
            </a:fld>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692331"/>
            <a:ext cx="8761413" cy="770709"/>
          </a:xfrm>
        </p:spPr>
        <p:txBody>
          <a:bodyPr/>
          <a:lstStyle/>
          <a:p>
            <a:r>
              <a:rPr lang="en-GB" sz="2800" b="1" dirty="0" smtClean="0">
                <a:solidFill>
                  <a:srgbClr val="FF0000"/>
                </a:solidFill>
                <a:cs typeface="Arial" pitchFamily="34" charset="0"/>
              </a:rPr>
              <a:t/>
            </a:r>
            <a:br>
              <a:rPr lang="en-GB" sz="2800" b="1" dirty="0" smtClean="0">
                <a:solidFill>
                  <a:srgbClr val="FF0000"/>
                </a:solidFill>
                <a:cs typeface="Arial" pitchFamily="34" charset="0"/>
              </a:rPr>
            </a:br>
            <a:r>
              <a:rPr lang="en-GB" sz="2800" b="1" dirty="0" smtClean="0">
                <a:solidFill>
                  <a:srgbClr val="FF0000"/>
                </a:solidFill>
                <a:cs typeface="Arial" pitchFamily="34" charset="0"/>
              </a:rPr>
              <a:t>PRESENT </a:t>
            </a:r>
            <a:r>
              <a:rPr lang="en-GB" sz="2800" b="1" dirty="0" smtClean="0">
                <a:solidFill>
                  <a:srgbClr val="FF0000"/>
                </a:solidFill>
                <a:cs typeface="Arial" pitchFamily="34" charset="0"/>
              </a:rPr>
              <a:t>TELECOM SCENARIO (SOURCE: TRAI)</a:t>
            </a:r>
            <a:r>
              <a:rPr lang="en-GB" sz="4400" b="1" dirty="0" smtClean="0">
                <a:solidFill>
                  <a:srgbClr val="FF0000"/>
                </a:solidFill>
                <a:cs typeface="Arial" pitchFamily="34" charset="0"/>
              </a:rPr>
              <a:t/>
            </a:r>
            <a:br>
              <a:rPr lang="en-GB" sz="4400" b="1" dirty="0" smtClean="0">
                <a:solidFill>
                  <a:srgbClr val="FF0000"/>
                </a:solidFill>
                <a:cs typeface="Arial" pitchFamily="34" charset="0"/>
              </a:rPr>
            </a:br>
            <a:endParaRPr lang="en-IN" dirty="0"/>
          </a:p>
        </p:txBody>
      </p:sp>
      <p:graphicFrame>
        <p:nvGraphicFramePr>
          <p:cNvPr id="5" name="Content Placeholder 4"/>
          <p:cNvGraphicFramePr>
            <a:graphicFrameLocks noGrp="1"/>
          </p:cNvGraphicFramePr>
          <p:nvPr>
            <p:ph idx="1"/>
          </p:nvPr>
        </p:nvGraphicFramePr>
        <p:xfrm>
          <a:off x="1155700" y="2603500"/>
          <a:ext cx="8824914" cy="3474730"/>
        </p:xfrm>
        <a:graphic>
          <a:graphicData uri="http://schemas.openxmlformats.org/drawingml/2006/table">
            <a:tbl>
              <a:tblPr firstRow="1" bandRow="1">
                <a:tableStyleId>{5940675A-B579-460E-94D1-54222C63F5DA}</a:tableStyleId>
              </a:tblPr>
              <a:tblGrid>
                <a:gridCol w="4252323"/>
                <a:gridCol w="2037806"/>
                <a:gridCol w="2534785"/>
              </a:tblGrid>
              <a:tr h="370840">
                <a:tc>
                  <a:txBody>
                    <a:bodyPr/>
                    <a:lstStyle/>
                    <a:p>
                      <a:endParaRPr lang="en-IN" sz="2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2400" b="1" dirty="0" smtClean="0">
                          <a:solidFill>
                            <a:srgbClr val="FF0000"/>
                          </a:solidFill>
                          <a:cs typeface="Arial" pitchFamily="34" charset="0"/>
                        </a:rPr>
                        <a:t>31-03-2014</a:t>
                      </a:r>
                      <a:endParaRPr kumimoji="0" lang="en-GB" sz="2400" b="1" i="0" u="none" strike="noStrike" kern="1200" cap="none" normalizeH="0" baseline="0" dirty="0" smtClean="0">
                        <a:ln>
                          <a:noFill/>
                        </a:ln>
                        <a:solidFill>
                          <a:srgbClr val="0C0C0C"/>
                        </a:solidFill>
                        <a:effectLst/>
                        <a:latin typeface="+mn-lt"/>
                        <a:ea typeface="+mn-ea"/>
                        <a:cs typeface="+mn-cs"/>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normalizeH="0" baseline="0" dirty="0" smtClean="0">
                          <a:ln>
                            <a:noFill/>
                          </a:ln>
                          <a:solidFill>
                            <a:srgbClr val="FF0000"/>
                          </a:solidFill>
                          <a:effectLst/>
                          <a:latin typeface="+mn-lt"/>
                          <a:ea typeface="+mn-ea"/>
                          <a:cs typeface="+mn-cs"/>
                        </a:rPr>
                        <a:t>01-07-2015</a:t>
                      </a:r>
                    </a:p>
                  </a:txBody>
                  <a:tcPr/>
                </a:tc>
              </a:tr>
              <a:tr h="37084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400" b="1" i="0" u="none" strike="noStrike" cap="none" normalizeH="0" baseline="0" dirty="0" smtClean="0">
                          <a:ln>
                            <a:noFill/>
                          </a:ln>
                          <a:solidFill>
                            <a:srgbClr val="0C0C0C"/>
                          </a:solidFill>
                          <a:effectLst/>
                          <a:latin typeface="+mn-lt"/>
                        </a:rPr>
                        <a:t>Total Telephone subscribers</a:t>
                      </a:r>
                    </a:p>
                  </a:txBody>
                  <a:tcPr marL="121920" marR="121920" marT="45721" marB="45721"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400" b="1" i="0" u="none" strike="noStrike" kern="1200" cap="none" normalizeH="0" baseline="0" dirty="0" smtClean="0">
                          <a:ln>
                            <a:noFill/>
                          </a:ln>
                          <a:solidFill>
                            <a:srgbClr val="0C0C0C"/>
                          </a:solidFill>
                          <a:effectLst/>
                          <a:latin typeface="+mn-lt"/>
                          <a:ea typeface="+mn-ea"/>
                          <a:cs typeface="+mn-cs"/>
                        </a:rPr>
                        <a:t>933 Million</a:t>
                      </a:r>
                    </a:p>
                  </a:txBody>
                  <a:tcPr marL="121920" marR="121920" marT="45721" marB="45721"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400" b="1" i="0" u="none" strike="noStrike" kern="1200" cap="none" normalizeH="0" baseline="0" dirty="0" smtClean="0">
                          <a:ln>
                            <a:noFill/>
                          </a:ln>
                          <a:solidFill>
                            <a:srgbClr val="0C0C0C"/>
                          </a:solidFill>
                          <a:effectLst/>
                          <a:latin typeface="+mn-lt"/>
                          <a:ea typeface="+mn-ea"/>
                          <a:cs typeface="+mn-cs"/>
                        </a:rPr>
                        <a:t>1002 Million</a:t>
                      </a:r>
                    </a:p>
                  </a:txBody>
                  <a:tcPr marL="121920" marR="121920" marT="45721" marB="45721" horzOverflow="overflow"/>
                </a:tc>
              </a:tr>
              <a:tr h="37084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1" i="0" u="none" strike="noStrike" cap="none" normalizeH="0" baseline="0" dirty="0" smtClean="0">
                          <a:ln>
                            <a:noFill/>
                          </a:ln>
                          <a:solidFill>
                            <a:srgbClr val="0C0C0C"/>
                          </a:solidFill>
                          <a:effectLst/>
                          <a:latin typeface="+mn-lt"/>
                        </a:rPr>
                        <a:t>Tele-density	</a:t>
                      </a:r>
                      <a:endParaRPr kumimoji="0" lang="en-GB" sz="2400" b="1" i="0" u="none" strike="noStrike" cap="none" normalizeH="0" baseline="0" dirty="0" smtClean="0">
                        <a:ln>
                          <a:noFill/>
                        </a:ln>
                        <a:solidFill>
                          <a:srgbClr val="0C0C0C"/>
                        </a:solidFill>
                        <a:effectLst/>
                        <a:latin typeface="+mn-lt"/>
                      </a:endParaRPr>
                    </a:p>
                  </a:txBody>
                  <a:tcPr marL="121920" marR="121920" marT="45721" marB="45721"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400" b="1" i="0" u="none" strike="noStrike" kern="1200" cap="none" normalizeH="0" baseline="0" dirty="0" smtClean="0">
                          <a:ln>
                            <a:noFill/>
                          </a:ln>
                          <a:solidFill>
                            <a:srgbClr val="0C0C0C"/>
                          </a:solidFill>
                          <a:effectLst/>
                          <a:latin typeface="+mn-lt"/>
                          <a:ea typeface="+mn-ea"/>
                          <a:cs typeface="+mn-cs"/>
                        </a:rPr>
                        <a:t>75.23 %</a:t>
                      </a:r>
                    </a:p>
                  </a:txBody>
                  <a:tcPr marL="121920" marR="121920" marT="45721" marB="45721"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400" b="1" i="0" u="none" strike="noStrike" kern="1200" cap="none" normalizeH="0" baseline="0" dirty="0" smtClean="0">
                          <a:ln>
                            <a:noFill/>
                          </a:ln>
                          <a:solidFill>
                            <a:srgbClr val="0C0C0C"/>
                          </a:solidFill>
                          <a:effectLst/>
                          <a:latin typeface="+mn-lt"/>
                          <a:ea typeface="+mn-ea"/>
                          <a:cs typeface="+mn-cs"/>
                        </a:rPr>
                        <a:t>79.67 %</a:t>
                      </a:r>
                    </a:p>
                  </a:txBody>
                  <a:tcPr marL="121920" marR="121920" marT="45721" marB="45721" horzOverflow="overflow"/>
                </a:tc>
              </a:tr>
              <a:tr h="37084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1" i="0" u="none" strike="noStrike" cap="none" normalizeH="0" baseline="0" dirty="0" smtClean="0">
                          <a:ln>
                            <a:noFill/>
                          </a:ln>
                          <a:solidFill>
                            <a:srgbClr val="0C0C0C"/>
                          </a:solidFill>
                          <a:effectLst/>
                          <a:latin typeface="+mn-lt"/>
                        </a:rPr>
                        <a:t>Urban Tele-density</a:t>
                      </a:r>
                      <a:endParaRPr kumimoji="0" lang="en-GB" sz="2400" b="1" i="0" u="none" strike="noStrike" cap="none" normalizeH="0" baseline="0" dirty="0" smtClean="0">
                        <a:ln>
                          <a:noFill/>
                        </a:ln>
                        <a:solidFill>
                          <a:srgbClr val="0C0C0C"/>
                        </a:solidFill>
                        <a:effectLst/>
                        <a:latin typeface="+mn-lt"/>
                      </a:endParaRPr>
                    </a:p>
                  </a:txBody>
                  <a:tcPr marL="121920" marR="121920" marT="45721" marB="45721"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400" b="1" i="0" u="none" strike="noStrike" kern="1200" cap="none" normalizeH="0" baseline="0" dirty="0" smtClean="0">
                          <a:ln>
                            <a:noFill/>
                          </a:ln>
                          <a:solidFill>
                            <a:srgbClr val="0C0C0C"/>
                          </a:solidFill>
                          <a:effectLst/>
                          <a:latin typeface="+mn-lt"/>
                          <a:ea typeface="+mn-ea"/>
                          <a:cs typeface="+mn-cs"/>
                        </a:rPr>
                        <a:t>145.78 %</a:t>
                      </a:r>
                    </a:p>
                  </a:txBody>
                  <a:tcPr marL="121920" marR="121920" marT="45721" marB="45721"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400" b="1" i="0" u="none" strike="noStrike" kern="1200" cap="none" normalizeH="0" baseline="0" dirty="0" smtClean="0">
                          <a:ln>
                            <a:noFill/>
                          </a:ln>
                          <a:solidFill>
                            <a:srgbClr val="0C0C0C"/>
                          </a:solidFill>
                          <a:effectLst/>
                          <a:latin typeface="+mn-lt"/>
                          <a:ea typeface="+mn-ea"/>
                          <a:cs typeface="+mn-cs"/>
                        </a:rPr>
                        <a:t>148.90 %</a:t>
                      </a:r>
                    </a:p>
                  </a:txBody>
                  <a:tcPr marL="121920" marR="121920" marT="45721" marB="45721" horzOverflow="overflow"/>
                </a:tc>
              </a:tr>
              <a:tr h="37084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1" i="0" u="none" strike="noStrike" cap="none" normalizeH="0" baseline="0" dirty="0" smtClean="0">
                          <a:ln>
                            <a:noFill/>
                          </a:ln>
                          <a:solidFill>
                            <a:srgbClr val="0C0C0C"/>
                          </a:solidFill>
                          <a:effectLst/>
                          <a:latin typeface="+mn-lt"/>
                        </a:rPr>
                        <a:t>Rural Tele-density	</a:t>
                      </a:r>
                      <a:endParaRPr kumimoji="0" lang="en-GB" sz="2400" b="1" i="0" u="none" strike="noStrike" cap="none" normalizeH="0" baseline="0" dirty="0" smtClean="0">
                        <a:ln>
                          <a:noFill/>
                        </a:ln>
                        <a:solidFill>
                          <a:srgbClr val="0C0C0C"/>
                        </a:solidFill>
                        <a:effectLst/>
                        <a:latin typeface="+mn-lt"/>
                      </a:endParaRPr>
                    </a:p>
                  </a:txBody>
                  <a:tcPr marL="121920" marR="121920" marT="45721" marB="45721"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400" b="1" i="0" u="none" strike="noStrike" kern="1200" cap="none" normalizeH="0" baseline="0" dirty="0" smtClean="0">
                          <a:ln>
                            <a:noFill/>
                          </a:ln>
                          <a:solidFill>
                            <a:srgbClr val="0C0C0C"/>
                          </a:solidFill>
                          <a:effectLst/>
                          <a:latin typeface="+mn-lt"/>
                          <a:ea typeface="+mn-ea"/>
                          <a:cs typeface="+mn-cs"/>
                        </a:rPr>
                        <a:t>43.96 %</a:t>
                      </a:r>
                    </a:p>
                  </a:txBody>
                  <a:tcPr marL="121920" marR="121920" marT="45721" marB="45721"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400" b="1" i="0" u="none" strike="noStrike" kern="1200" cap="none" normalizeH="0" baseline="0" dirty="0" smtClean="0">
                          <a:ln>
                            <a:noFill/>
                          </a:ln>
                          <a:solidFill>
                            <a:srgbClr val="0C0C0C"/>
                          </a:solidFill>
                          <a:effectLst/>
                          <a:latin typeface="+mn-lt"/>
                          <a:ea typeface="+mn-ea"/>
                          <a:cs typeface="+mn-cs"/>
                        </a:rPr>
                        <a:t>48.60 %</a:t>
                      </a:r>
                    </a:p>
                  </a:txBody>
                  <a:tcPr marL="121920" marR="121920" marT="45721" marB="45721" horzOverflow="overflow"/>
                </a:tc>
              </a:tr>
              <a:tr h="37084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1" i="0" u="none" strike="noStrike" cap="none" normalizeH="0" baseline="0" dirty="0" smtClean="0">
                          <a:ln>
                            <a:noFill/>
                          </a:ln>
                          <a:solidFill>
                            <a:srgbClr val="0C0C0C"/>
                          </a:solidFill>
                          <a:effectLst/>
                          <a:latin typeface="+mn-lt"/>
                        </a:rPr>
                        <a:t>Broadband subscribers</a:t>
                      </a:r>
                      <a:endParaRPr kumimoji="0" lang="en-GB" sz="2400" b="1" i="0" u="none" strike="noStrike" cap="none" normalizeH="0" baseline="0" dirty="0" smtClean="0">
                        <a:ln>
                          <a:noFill/>
                        </a:ln>
                        <a:solidFill>
                          <a:srgbClr val="0C0C0C"/>
                        </a:solidFill>
                        <a:effectLst/>
                        <a:latin typeface="+mn-lt"/>
                      </a:endParaRPr>
                    </a:p>
                  </a:txBody>
                  <a:tcPr marL="121920" marR="121920" marT="45721" marB="45721"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400" b="1" i="0" u="none" strike="noStrike" kern="1200" cap="none" normalizeH="0" baseline="0" dirty="0" smtClean="0">
                          <a:ln>
                            <a:noFill/>
                          </a:ln>
                          <a:solidFill>
                            <a:srgbClr val="0C0C0C"/>
                          </a:solidFill>
                          <a:effectLst/>
                          <a:latin typeface="+mn-lt"/>
                          <a:ea typeface="+mn-ea"/>
                          <a:cs typeface="+mn-cs"/>
                        </a:rPr>
                        <a:t>60.87 Million</a:t>
                      </a:r>
                    </a:p>
                  </a:txBody>
                  <a:tcPr marL="121920" marR="121920" marT="45721" marB="45721"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400" b="1" i="0" u="none" strike="noStrike" kern="1200" cap="none" normalizeH="0" baseline="0" dirty="0" smtClean="0">
                          <a:ln>
                            <a:noFill/>
                          </a:ln>
                          <a:solidFill>
                            <a:srgbClr val="0C0C0C"/>
                          </a:solidFill>
                          <a:effectLst/>
                          <a:latin typeface="+mn-lt"/>
                          <a:ea typeface="+mn-ea"/>
                          <a:cs typeface="+mn-cs"/>
                        </a:rPr>
                        <a:t>104.96 Million</a:t>
                      </a:r>
                    </a:p>
                  </a:txBody>
                  <a:tcPr marL="121920" marR="121920" marT="45721" marB="45721" horzOverflow="overflow"/>
                </a:tc>
              </a:tr>
            </a:tbl>
          </a:graphicData>
        </a:graphic>
      </p:graphicFrame>
      <p:sp>
        <p:nvSpPr>
          <p:cNvPr id="4" name="Slide Number Placeholder 3"/>
          <p:cNvSpPr>
            <a:spLocks noGrp="1"/>
          </p:cNvSpPr>
          <p:nvPr>
            <p:ph type="sldNum" sz="quarter" idx="12"/>
          </p:nvPr>
        </p:nvSpPr>
        <p:spPr/>
        <p:txBody>
          <a:bodyPr/>
          <a:lstStyle/>
          <a:p>
            <a:fld id="{1490B862-7BC5-46AC-94E3-13EFAADED7A2}" type="slidenum">
              <a:rPr lang="en-GB" smtClean="0"/>
              <a:pPr/>
              <a:t>3</a:t>
            </a:fld>
            <a:endParaRPr lang="en-GB"/>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India – Demographics</a:t>
            </a:r>
            <a:endParaRPr lang="en-IN" dirty="0"/>
          </a:p>
        </p:txBody>
      </p:sp>
      <p:graphicFrame>
        <p:nvGraphicFramePr>
          <p:cNvPr id="5" name="Content Placeholder 4"/>
          <p:cNvGraphicFramePr>
            <a:graphicFrameLocks noGrp="1"/>
          </p:cNvGraphicFramePr>
          <p:nvPr>
            <p:ph idx="1"/>
          </p:nvPr>
        </p:nvGraphicFramePr>
        <p:xfrm>
          <a:off x="1155700" y="2508068"/>
          <a:ext cx="8824914" cy="4167053"/>
        </p:xfrm>
        <a:graphic>
          <a:graphicData uri="http://schemas.openxmlformats.org/drawingml/2006/table">
            <a:tbl>
              <a:tblPr firstRow="1" bandRow="1">
                <a:tableStyleId>{5940675A-B579-460E-94D1-54222C63F5DA}</a:tableStyleId>
              </a:tblPr>
              <a:tblGrid>
                <a:gridCol w="4412457"/>
                <a:gridCol w="4412457"/>
              </a:tblGrid>
              <a:tr h="521351">
                <a:tc>
                  <a:txBody>
                    <a:bodyPr/>
                    <a:lstStyle/>
                    <a:p>
                      <a:pPr algn="ctr"/>
                      <a:r>
                        <a:rPr lang="en-GB" sz="1400" b="1" dirty="0" smtClean="0">
                          <a:solidFill>
                            <a:schemeClr val="accent1">
                              <a:lumMod val="60000"/>
                              <a:lumOff val="40000"/>
                            </a:schemeClr>
                          </a:solidFill>
                          <a:latin typeface="+mj-lt"/>
                        </a:rPr>
                        <a:t>Population</a:t>
                      </a:r>
                      <a:endParaRPr lang="en-GB" sz="1400" b="1" dirty="0">
                        <a:solidFill>
                          <a:schemeClr val="accent1">
                            <a:lumMod val="60000"/>
                            <a:lumOff val="40000"/>
                          </a:schemeClr>
                        </a:solidFill>
                        <a:latin typeface="+mj-lt"/>
                      </a:endParaRPr>
                    </a:p>
                  </a:txBody>
                  <a:tcPr marL="121920" marR="121920" anchor="ctr"/>
                </a:tc>
                <a:tc>
                  <a:txBody>
                    <a:bodyPr/>
                    <a:lstStyle/>
                    <a:p>
                      <a:pPr algn="ctr"/>
                      <a:r>
                        <a:rPr lang="en-GB" sz="1400" b="1" dirty="0" smtClean="0">
                          <a:solidFill>
                            <a:schemeClr val="accent1">
                              <a:lumMod val="60000"/>
                              <a:lumOff val="40000"/>
                            </a:schemeClr>
                          </a:solidFill>
                          <a:latin typeface="+mj-lt"/>
                        </a:rPr>
                        <a:t>1.28 Billion</a:t>
                      </a:r>
                    </a:p>
                    <a:p>
                      <a:pPr algn="ctr"/>
                      <a:r>
                        <a:rPr lang="en-GB" sz="1400" b="1" dirty="0" smtClean="0">
                          <a:solidFill>
                            <a:schemeClr val="accent1">
                              <a:lumMod val="60000"/>
                              <a:lumOff val="40000"/>
                            </a:schemeClr>
                          </a:solidFill>
                          <a:latin typeface="+mj-lt"/>
                        </a:rPr>
                        <a:t>(17.31% of world’s population)</a:t>
                      </a:r>
                      <a:endParaRPr lang="en-GB" sz="1400" b="1" dirty="0">
                        <a:solidFill>
                          <a:schemeClr val="accent1">
                            <a:lumMod val="60000"/>
                            <a:lumOff val="40000"/>
                          </a:schemeClr>
                        </a:solidFill>
                        <a:latin typeface="+mj-lt"/>
                      </a:endParaRPr>
                    </a:p>
                  </a:txBody>
                  <a:tcPr marL="121920" marR="121920" anchor="ctr"/>
                </a:tc>
              </a:tr>
              <a:tr h="339893">
                <a:tc>
                  <a:txBody>
                    <a:bodyPr/>
                    <a:lstStyle/>
                    <a:p>
                      <a:pPr lvl="1"/>
                      <a:r>
                        <a:rPr lang="en-GB" sz="1400" dirty="0" smtClean="0">
                          <a:latin typeface="+mj-lt"/>
                        </a:rPr>
                        <a:t>Below 25 years</a:t>
                      </a:r>
                      <a:endParaRPr lang="en-GB" sz="1400" dirty="0">
                        <a:latin typeface="+mj-lt"/>
                      </a:endParaRPr>
                    </a:p>
                  </a:txBody>
                  <a:tcPr marL="121920" marR="121920" anchor="ctr"/>
                </a:tc>
                <a:tc>
                  <a:txBody>
                    <a:bodyPr/>
                    <a:lstStyle/>
                    <a:p>
                      <a:r>
                        <a:rPr lang="en-GB" sz="1400" dirty="0" smtClean="0">
                          <a:latin typeface="+mj-lt"/>
                        </a:rPr>
                        <a:t>50%</a:t>
                      </a:r>
                      <a:endParaRPr lang="en-GB" sz="1400" dirty="0">
                        <a:latin typeface="+mj-lt"/>
                      </a:endParaRPr>
                    </a:p>
                  </a:txBody>
                  <a:tcPr marL="121920" marR="121920" anchor="ctr"/>
                </a:tc>
              </a:tr>
              <a:tr h="339893">
                <a:tc>
                  <a:txBody>
                    <a:bodyPr/>
                    <a:lstStyle/>
                    <a:p>
                      <a:pPr lvl="1"/>
                      <a:r>
                        <a:rPr lang="en-GB" sz="1400" dirty="0" smtClean="0">
                          <a:latin typeface="+mj-lt"/>
                        </a:rPr>
                        <a:t>Below 35 years</a:t>
                      </a:r>
                      <a:endParaRPr lang="en-GB" sz="1400" dirty="0">
                        <a:latin typeface="+mj-lt"/>
                      </a:endParaRPr>
                    </a:p>
                  </a:txBody>
                  <a:tcPr marL="121920" marR="12192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smtClean="0">
                          <a:ln>
                            <a:noFill/>
                          </a:ln>
                          <a:solidFill>
                            <a:prstClr val="black"/>
                          </a:solidFill>
                          <a:effectLst/>
                          <a:uLnTx/>
                          <a:uFillTx/>
                          <a:latin typeface="Georgia"/>
                          <a:ea typeface="+mn-ea"/>
                          <a:cs typeface="+mn-cs"/>
                        </a:rPr>
                        <a:t>65%</a:t>
                      </a:r>
                    </a:p>
                  </a:txBody>
                  <a:tcPr marL="121920" marR="121920" anchor="ctr"/>
                </a:tc>
              </a:tr>
              <a:tr h="339893">
                <a:tc>
                  <a:txBody>
                    <a:bodyPr/>
                    <a:lstStyle/>
                    <a:p>
                      <a:pPr lvl="1"/>
                      <a:r>
                        <a:rPr lang="en-GB" sz="1400" dirty="0" smtClean="0">
                          <a:latin typeface="+mj-lt"/>
                        </a:rPr>
                        <a:t>Rural Areas</a:t>
                      </a:r>
                      <a:endParaRPr lang="en-GB" sz="1400" dirty="0">
                        <a:latin typeface="+mj-lt"/>
                      </a:endParaRPr>
                    </a:p>
                  </a:txBody>
                  <a:tcPr marL="121920" marR="121920" anchor="ctr"/>
                </a:tc>
                <a:tc>
                  <a:txBody>
                    <a:bodyPr/>
                    <a:lstStyle/>
                    <a:p>
                      <a:r>
                        <a:rPr lang="en-GB" sz="1400" dirty="0" smtClean="0">
                          <a:latin typeface="+mj-lt"/>
                        </a:rPr>
                        <a:t>72.2% (6,40,000 Villages)</a:t>
                      </a:r>
                      <a:endParaRPr lang="en-GB" sz="1400" dirty="0">
                        <a:latin typeface="+mj-lt"/>
                      </a:endParaRPr>
                    </a:p>
                  </a:txBody>
                  <a:tcPr marL="121920" marR="121920" anchor="ctr"/>
                </a:tc>
              </a:tr>
              <a:tr h="586665">
                <a:tc>
                  <a:txBody>
                    <a:bodyPr/>
                    <a:lstStyle/>
                    <a:p>
                      <a:pPr lvl="1"/>
                      <a:r>
                        <a:rPr lang="en-GB" sz="1400" dirty="0" smtClean="0">
                          <a:latin typeface="+mj-lt"/>
                        </a:rPr>
                        <a:t>Urban Areas</a:t>
                      </a:r>
                      <a:endParaRPr lang="en-GB" sz="1400" dirty="0">
                        <a:latin typeface="+mj-lt"/>
                      </a:endParaRPr>
                    </a:p>
                  </a:txBody>
                  <a:tcPr marL="121920" marR="121920" anchor="ctr"/>
                </a:tc>
                <a:tc>
                  <a:txBody>
                    <a:bodyPr/>
                    <a:lstStyle/>
                    <a:p>
                      <a:r>
                        <a:rPr lang="en-GB" sz="1400" dirty="0" smtClean="0">
                          <a:latin typeface="+mj-lt"/>
                        </a:rPr>
                        <a:t>27.8% (5,500 Towns &amp; Urban Agglomerations)</a:t>
                      </a:r>
                      <a:endParaRPr lang="en-GB" sz="1400" dirty="0">
                        <a:latin typeface="+mj-lt"/>
                      </a:endParaRPr>
                    </a:p>
                  </a:txBody>
                  <a:tcPr marL="121920" marR="121920" anchor="ctr"/>
                </a:tc>
              </a:tr>
              <a:tr h="339893">
                <a:tc>
                  <a:txBody>
                    <a:bodyPr/>
                    <a:lstStyle/>
                    <a:p>
                      <a:pPr lvl="1"/>
                      <a:r>
                        <a:rPr lang="en-GB" sz="1400" dirty="0" smtClean="0">
                          <a:latin typeface="+mj-lt"/>
                        </a:rPr>
                        <a:t>Active Internet Users</a:t>
                      </a:r>
                      <a:endParaRPr lang="en-GB" sz="1400" dirty="0">
                        <a:latin typeface="+mj-lt"/>
                      </a:endParaRPr>
                    </a:p>
                  </a:txBody>
                  <a:tcPr marL="121920" marR="121920" anchor="ctr"/>
                </a:tc>
                <a:tc>
                  <a:txBody>
                    <a:bodyPr/>
                    <a:lstStyle/>
                    <a:p>
                      <a:r>
                        <a:rPr lang="en-GB" sz="1400" dirty="0" smtClean="0">
                          <a:latin typeface="+mj-lt"/>
                        </a:rPr>
                        <a:t>18% (232 Million)</a:t>
                      </a:r>
                      <a:endParaRPr lang="en-GB" sz="1400" dirty="0">
                        <a:latin typeface="+mj-lt"/>
                      </a:endParaRPr>
                    </a:p>
                  </a:txBody>
                  <a:tcPr marL="121920" marR="121920" anchor="ctr"/>
                </a:tc>
              </a:tr>
              <a:tr h="339893">
                <a:tc>
                  <a:txBody>
                    <a:bodyPr/>
                    <a:lstStyle/>
                    <a:p>
                      <a:pPr lvl="1"/>
                      <a:r>
                        <a:rPr lang="en-GB" sz="1400" dirty="0" smtClean="0">
                          <a:latin typeface="+mj-lt"/>
                        </a:rPr>
                        <a:t>Active Rural Internet Users</a:t>
                      </a:r>
                      <a:endParaRPr lang="en-GB" sz="1400" dirty="0">
                        <a:latin typeface="+mj-lt"/>
                      </a:endParaRPr>
                    </a:p>
                  </a:txBody>
                  <a:tcPr marL="121920" marR="121920" anchor="ctr"/>
                </a:tc>
                <a:tc>
                  <a:txBody>
                    <a:bodyPr/>
                    <a:lstStyle/>
                    <a:p>
                      <a:r>
                        <a:rPr lang="en-GB" sz="1400" dirty="0" smtClean="0">
                          <a:latin typeface="+mj-lt"/>
                        </a:rPr>
                        <a:t>5.4% (69 Million)</a:t>
                      </a:r>
                      <a:endParaRPr lang="en-GB" sz="1400" dirty="0">
                        <a:latin typeface="+mj-lt"/>
                      </a:endParaRPr>
                    </a:p>
                  </a:txBody>
                  <a:tcPr marL="121920" marR="121920" anchor="ctr"/>
                </a:tc>
              </a:tr>
              <a:tr h="339893">
                <a:tc>
                  <a:txBody>
                    <a:bodyPr/>
                    <a:lstStyle/>
                    <a:p>
                      <a:pPr lvl="1"/>
                      <a:r>
                        <a:rPr lang="en-GB" sz="1400" dirty="0" smtClean="0">
                          <a:latin typeface="+mj-lt"/>
                        </a:rPr>
                        <a:t>Digital Buyers</a:t>
                      </a:r>
                      <a:endParaRPr lang="en-GB" sz="1400" dirty="0">
                        <a:latin typeface="+mj-lt"/>
                      </a:endParaRPr>
                    </a:p>
                  </a:txBody>
                  <a:tcPr marL="121920" marR="121920" anchor="ctr"/>
                </a:tc>
                <a:tc>
                  <a:txBody>
                    <a:bodyPr/>
                    <a:lstStyle/>
                    <a:p>
                      <a:r>
                        <a:rPr lang="en-GB" sz="1400" dirty="0" smtClean="0">
                          <a:latin typeface="+mj-lt"/>
                        </a:rPr>
                        <a:t>53 Million</a:t>
                      </a:r>
                      <a:endParaRPr lang="en-GB" sz="1400" dirty="0">
                        <a:latin typeface="+mj-lt"/>
                      </a:endParaRPr>
                    </a:p>
                  </a:txBody>
                  <a:tcPr marL="121920" marR="121920" anchor="ctr"/>
                </a:tc>
              </a:tr>
              <a:tr h="339893">
                <a:tc>
                  <a: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smtClean="0">
                          <a:ln>
                            <a:noFill/>
                          </a:ln>
                          <a:solidFill>
                            <a:prstClr val="black"/>
                          </a:solidFill>
                          <a:effectLst/>
                          <a:uLnTx/>
                          <a:uFillTx/>
                          <a:latin typeface="Georgia"/>
                          <a:ea typeface="+mn-ea"/>
                          <a:cs typeface="+mn-cs"/>
                        </a:rPr>
                        <a:t>Digital Buyers</a:t>
                      </a:r>
                      <a:r>
                        <a:rPr kumimoji="0" lang="en-GB" sz="1400" b="0" i="0" u="none" strike="noStrike" kern="1200" cap="none" spc="0" normalizeH="0" baseline="0" noProof="0" dirty="0">
                          <a:ln>
                            <a:noFill/>
                          </a:ln>
                          <a:solidFill>
                            <a:schemeClr val="tx1"/>
                          </a:solidFill>
                          <a:effectLst/>
                          <a:uLnTx/>
                          <a:uFillTx/>
                          <a:latin typeface="+mj-lt"/>
                          <a:ea typeface="+mn-ea"/>
                          <a:cs typeface="+mn-cs"/>
                        </a:rPr>
                        <a:t> </a:t>
                      </a:r>
                      <a:r>
                        <a:rPr kumimoji="0" lang="en-GB" sz="1400" b="0" i="0" u="none" strike="noStrike" kern="1200" cap="none" spc="0" normalizeH="0" baseline="0" noProof="0" dirty="0" smtClean="0">
                          <a:ln>
                            <a:noFill/>
                          </a:ln>
                          <a:solidFill>
                            <a:schemeClr val="tx1"/>
                          </a:solidFill>
                          <a:effectLst/>
                          <a:uLnTx/>
                          <a:uFillTx/>
                          <a:latin typeface="+mj-lt"/>
                          <a:ea typeface="+mn-ea"/>
                          <a:cs typeface="+mn-cs"/>
                        </a:rPr>
                        <a:t>(Rural Areas)</a:t>
                      </a:r>
                      <a:endParaRPr kumimoji="0" lang="en-GB" sz="1400" b="0" i="0" u="none" strike="noStrike" kern="1200" cap="none" spc="0" normalizeH="0" baseline="0" noProof="0" dirty="0" smtClean="0">
                        <a:ln>
                          <a:noFill/>
                        </a:ln>
                        <a:solidFill>
                          <a:prstClr val="black"/>
                        </a:solidFill>
                        <a:effectLst/>
                        <a:uLnTx/>
                        <a:uFillTx/>
                        <a:latin typeface="Georgia"/>
                        <a:ea typeface="+mn-ea"/>
                        <a:cs typeface="+mn-cs"/>
                      </a:endParaRPr>
                    </a:p>
                  </a:txBody>
                  <a:tcPr marL="121920" marR="121920" anchor="ctr"/>
                </a:tc>
                <a:tc>
                  <a:txBody>
                    <a:bodyPr/>
                    <a:lstStyle/>
                    <a:p>
                      <a:r>
                        <a:rPr lang="en-GB" sz="1400" dirty="0" smtClean="0">
                          <a:latin typeface="+mj-lt"/>
                        </a:rPr>
                        <a:t>13 Million</a:t>
                      </a:r>
                      <a:endParaRPr lang="en-GB" sz="1400" dirty="0">
                        <a:latin typeface="+mj-lt"/>
                      </a:endParaRPr>
                    </a:p>
                  </a:txBody>
                  <a:tcPr marL="121920" marR="121920" anchor="ctr"/>
                </a:tc>
              </a:tr>
              <a:tr h="339893">
                <a:tc>
                  <a:txBody>
                    <a:bodyPr/>
                    <a:lstStyle/>
                    <a:p>
                      <a:pPr lvl="1"/>
                      <a:r>
                        <a:rPr lang="en-GB" sz="1400" dirty="0" smtClean="0">
                          <a:latin typeface="+mj-lt"/>
                        </a:rPr>
                        <a:t>Smartphone</a:t>
                      </a:r>
                      <a:r>
                        <a:rPr lang="en-GB" sz="1400" baseline="0" dirty="0" smtClean="0">
                          <a:latin typeface="+mj-lt"/>
                        </a:rPr>
                        <a:t> </a:t>
                      </a:r>
                      <a:r>
                        <a:rPr lang="en-GB" sz="1400" dirty="0" smtClean="0">
                          <a:latin typeface="+mj-lt"/>
                        </a:rPr>
                        <a:t>Users (Age</a:t>
                      </a:r>
                      <a:r>
                        <a:rPr lang="en-GB" sz="1400" baseline="0" dirty="0" smtClean="0">
                          <a:latin typeface="+mj-lt"/>
                        </a:rPr>
                        <a:t> 31-40</a:t>
                      </a:r>
                      <a:r>
                        <a:rPr lang="en-GB" sz="1400" dirty="0" smtClean="0">
                          <a:latin typeface="+mj-lt"/>
                        </a:rPr>
                        <a:t>)</a:t>
                      </a:r>
                      <a:endParaRPr lang="en-GB" sz="1400" dirty="0">
                        <a:latin typeface="+mj-lt"/>
                      </a:endParaRPr>
                    </a:p>
                  </a:txBody>
                  <a:tcPr marL="121920" marR="121920" anchor="ctr"/>
                </a:tc>
                <a:tc>
                  <a:txBody>
                    <a:bodyPr/>
                    <a:lstStyle/>
                    <a:p>
                      <a:r>
                        <a:rPr lang="en-GB" sz="1400" dirty="0" smtClean="0">
                          <a:latin typeface="+mj-lt"/>
                        </a:rPr>
                        <a:t>10% in</a:t>
                      </a:r>
                      <a:r>
                        <a:rPr lang="en-GB" sz="1400" baseline="0" dirty="0" smtClean="0">
                          <a:latin typeface="+mj-lt"/>
                        </a:rPr>
                        <a:t> 2013 to 30% in 2015</a:t>
                      </a:r>
                      <a:endParaRPr lang="en-GB" sz="1400" dirty="0">
                        <a:latin typeface="+mj-lt"/>
                      </a:endParaRPr>
                    </a:p>
                  </a:txBody>
                  <a:tcPr marL="121920" marR="121920" anchor="ctr"/>
                </a:tc>
              </a:tr>
              <a:tr h="3398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smtClean="0">
                          <a:ln>
                            <a:noFill/>
                          </a:ln>
                          <a:solidFill>
                            <a:prstClr val="black"/>
                          </a:solidFill>
                          <a:effectLst/>
                          <a:uLnTx/>
                          <a:uFillTx/>
                          <a:latin typeface="Georgia"/>
                          <a:ea typeface="+mn-ea"/>
                          <a:cs typeface="+mn-cs"/>
                        </a:rPr>
                        <a:t>Projected Population (2030)</a:t>
                      </a:r>
                      <a:endParaRPr lang="en-GB" sz="1400" dirty="0">
                        <a:latin typeface="+mj-lt"/>
                      </a:endParaRPr>
                    </a:p>
                  </a:txBody>
                  <a:tcPr marL="121920" marR="121920" anchor="ctr"/>
                </a:tc>
                <a:tc>
                  <a:txBody>
                    <a:bodyPr/>
                    <a:lstStyle/>
                    <a:p>
                      <a:pPr marL="0" algn="l" defTabSz="914400" rtl="0" eaLnBrk="1" latinLnBrk="0" hangingPunct="1"/>
                      <a:r>
                        <a:rPr lang="en-GB" sz="1400" b="1" kern="1200" dirty="0" smtClean="0">
                          <a:solidFill>
                            <a:schemeClr val="tx1"/>
                          </a:solidFill>
                          <a:latin typeface="+mj-lt"/>
                          <a:ea typeface="+mn-ea"/>
                          <a:cs typeface="+mn-cs"/>
                        </a:rPr>
                        <a:t>1.53 Billion</a:t>
                      </a:r>
                    </a:p>
                  </a:txBody>
                  <a:tcPr marL="121920" marR="121920" anchor="ctr"/>
                </a:tc>
              </a:tr>
            </a:tbl>
          </a:graphicData>
        </a:graphic>
      </p:graphicFrame>
      <p:sp>
        <p:nvSpPr>
          <p:cNvPr id="4" name="Slide Number Placeholder 3"/>
          <p:cNvSpPr>
            <a:spLocks noGrp="1"/>
          </p:cNvSpPr>
          <p:nvPr>
            <p:ph type="sldNum" sz="quarter" idx="12"/>
          </p:nvPr>
        </p:nvSpPr>
        <p:spPr/>
        <p:txBody>
          <a:bodyPr/>
          <a:lstStyle/>
          <a:p>
            <a:fld id="{1490B862-7BC5-46AC-94E3-13EFAADED7A2}" type="slidenum">
              <a:rPr lang="en-GB" smtClean="0"/>
              <a:pPr/>
              <a:t>4</a:t>
            </a:fld>
            <a:endParaRPr lang="en-GB"/>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490B862-7BC5-46AC-94E3-13EFAADED7A2}" type="slidenum">
              <a:rPr lang="en-GB" smtClean="0"/>
              <a:pPr/>
              <a:t>5</a:t>
            </a:fld>
            <a:endParaRPr lang="en-GB"/>
          </a:p>
        </p:txBody>
      </p:sp>
      <p:sp>
        <p:nvSpPr>
          <p:cNvPr id="5" name="Title 2"/>
          <p:cNvSpPr>
            <a:spLocks noGrp="1"/>
          </p:cNvSpPr>
          <p:nvPr>
            <p:ph type="title"/>
          </p:nvPr>
        </p:nvSpPr>
        <p:spPr>
          <a:xfrm>
            <a:off x="1154954" y="1365553"/>
            <a:ext cx="8761413" cy="706964"/>
          </a:xfrm>
        </p:spPr>
        <p:txBody>
          <a:bodyPr/>
          <a:lstStyle/>
          <a:p>
            <a:pPr algn="ctr"/>
            <a:r>
              <a:rPr lang="en-US" dirty="0" smtClean="0"/>
              <a:t>India – Smartphone Data </a:t>
            </a:r>
            <a:r>
              <a:rPr lang="en-US" dirty="0" smtClean="0"/>
              <a:t>Usage</a:t>
            </a:r>
            <a:br>
              <a:rPr lang="en-US" dirty="0" smtClean="0"/>
            </a:br>
            <a:r>
              <a:rPr lang="en-IN" sz="2000" dirty="0" smtClean="0"/>
              <a:t> Percentage of Users</a:t>
            </a:r>
            <a:r>
              <a:rPr lang="en-IN" dirty="0" smtClean="0"/>
              <a:t/>
            </a:r>
            <a:br>
              <a:rPr lang="en-IN" dirty="0" smtClean="0"/>
            </a:br>
            <a:endParaRPr lang="en-IN" dirty="0"/>
          </a:p>
        </p:txBody>
      </p:sp>
      <p:sp>
        <p:nvSpPr>
          <p:cNvPr id="6" name="Slide Number Placeholder 4"/>
          <p:cNvSpPr txBox="1">
            <a:spLocks/>
          </p:cNvSpPr>
          <p:nvPr/>
        </p:nvSpPr>
        <p:spPr bwMode="gray">
          <a:xfrm>
            <a:off x="11341908" y="6403955"/>
            <a:ext cx="52652" cy="514180"/>
          </a:xfrm>
          <a:prstGeom prst="rect">
            <a:avLst/>
          </a:prstGeom>
        </p:spPr>
        <p:txBody>
          <a:bodyPr vert="horz" lIns="91440" tIns="45720" rIns="91440" bIns="45720" rtlCol="0" anchor="b"/>
          <a:lstStyle/>
          <a:p>
            <a:pPr marL="0" marR="0" lvl="0" indent="0" algn="ctr" defTabSz="914400" rtl="0" eaLnBrk="1" fontAlgn="auto" latinLnBrk="0" hangingPunct="1">
              <a:lnSpc>
                <a:spcPct val="100000"/>
              </a:lnSpc>
              <a:spcBef>
                <a:spcPts val="0"/>
              </a:spcBef>
              <a:spcAft>
                <a:spcPts val="0"/>
              </a:spcAft>
              <a:buClrTx/>
              <a:buSzTx/>
              <a:buFontTx/>
              <a:buNone/>
              <a:tabLst/>
              <a:defRPr/>
            </a:pPr>
            <a:fld id="{1D5773E5-EC42-4FD9-92B0-CAC05096A2AA}" type="slidenum">
              <a:rPr kumimoji="0" lang="en-US" sz="2800" b="0" i="0" u="none" strike="noStrike" kern="1200" cap="none" spc="0" normalizeH="0" baseline="0" noProof="0" smtClean="0">
                <a:ln>
                  <a:noFill/>
                </a:ln>
                <a:solidFill>
                  <a:schemeClr val="bg1"/>
                </a:solidFill>
                <a:effectLst/>
                <a:uLnTx/>
                <a:uFillTx/>
                <a:latin typeface="+mj-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0" lang="en-US" sz="2800" b="0" i="0" u="none" strike="noStrike" kern="1200" cap="none" spc="0" normalizeH="0" baseline="0" noProof="0" dirty="0">
              <a:ln>
                <a:noFill/>
              </a:ln>
              <a:solidFill>
                <a:schemeClr val="bg1"/>
              </a:solidFill>
              <a:effectLst/>
              <a:uLnTx/>
              <a:uFillTx/>
              <a:latin typeface="+mj-lt"/>
              <a:ea typeface="+mn-ea"/>
              <a:cs typeface="+mn-cs"/>
            </a:endParaRPr>
          </a:p>
        </p:txBody>
      </p:sp>
      <p:graphicFrame>
        <p:nvGraphicFramePr>
          <p:cNvPr id="10" name="Content Placeholder 9"/>
          <p:cNvGraphicFramePr>
            <a:graphicFrameLocks noGrp="1"/>
          </p:cNvGraphicFramePr>
          <p:nvPr>
            <p:ph idx="1"/>
            <p:extLst>
              <p:ext uri="{D42A27DB-BD31-4B8C-83A1-F6EECF244321}">
                <p14:modId xmlns="" xmlns:p14="http://schemas.microsoft.com/office/powerpoint/2010/main" val="2794297229"/>
              </p:ext>
            </p:extLst>
          </p:nvPr>
        </p:nvGraphicFramePr>
        <p:xfrm>
          <a:off x="1155700" y="2207623"/>
          <a:ext cx="9150894" cy="440218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Broadband?</a:t>
            </a:r>
            <a:endParaRPr lang="en-GB" dirty="0"/>
          </a:p>
        </p:txBody>
      </p:sp>
      <p:sp>
        <p:nvSpPr>
          <p:cNvPr id="4" name="Slide Number Placeholder 3"/>
          <p:cNvSpPr>
            <a:spLocks noGrp="1"/>
          </p:cNvSpPr>
          <p:nvPr>
            <p:ph type="sldNum" sz="quarter" idx="12"/>
          </p:nvPr>
        </p:nvSpPr>
        <p:spPr/>
        <p:txBody>
          <a:bodyPr/>
          <a:lstStyle/>
          <a:p>
            <a:fld id="{1490B862-7BC5-46AC-94E3-13EFAADED7A2}" type="slidenum">
              <a:rPr lang="en-GB" smtClean="0"/>
              <a:pPr/>
              <a:t>6</a:t>
            </a:fld>
            <a:endParaRPr lang="en-GB"/>
          </a:p>
        </p:txBody>
      </p:sp>
      <p:sp>
        <p:nvSpPr>
          <p:cNvPr id="5" name="Content Placeholder 2"/>
          <p:cNvSpPr>
            <a:spLocks noGrp="1"/>
          </p:cNvSpPr>
          <p:nvPr>
            <p:ph sz="quarter" idx="4294967295"/>
            <p:custDataLst>
              <p:tags r:id="rId1"/>
            </p:custDataLst>
          </p:nvPr>
        </p:nvSpPr>
        <p:spPr>
          <a:xfrm>
            <a:off x="518776" y="2766349"/>
            <a:ext cx="6872470" cy="3680750"/>
          </a:xfrm>
          <a:prstGeom prst="rect">
            <a:avLst/>
          </a:prstGeom>
        </p:spPr>
        <p:txBody>
          <a:bodyPr/>
          <a:lstStyle/>
          <a:p>
            <a:r>
              <a:rPr lang="en-GB" b="1" dirty="0" smtClean="0">
                <a:solidFill>
                  <a:schemeClr val="tx2"/>
                </a:solidFill>
              </a:rPr>
              <a:t>Recognized as a key driver of economic growth and national competitiveness</a:t>
            </a:r>
          </a:p>
          <a:p>
            <a:pPr marL="648548" lvl="2" indent="-342900">
              <a:buFont typeface="Arial" panose="020B0604020202020204" pitchFamily="34" charset="0"/>
              <a:buChar char="•"/>
            </a:pPr>
            <a:r>
              <a:rPr lang="en-US" sz="1600" dirty="0" smtClean="0"/>
              <a:t>Every </a:t>
            </a:r>
            <a:r>
              <a:rPr lang="en-US" sz="1600" dirty="0"/>
              <a:t>10 percentage point increase in broadband penetration </a:t>
            </a:r>
            <a:r>
              <a:rPr lang="en-US" sz="1600" dirty="0" smtClean="0"/>
              <a:t>in low and middle income countries accelerates </a:t>
            </a:r>
            <a:r>
              <a:rPr lang="en-US" sz="1600" dirty="0"/>
              <a:t>economic growth by 1.38 percentage </a:t>
            </a:r>
            <a:r>
              <a:rPr lang="en-US" sz="1600" dirty="0" smtClean="0"/>
              <a:t>points</a:t>
            </a:r>
          </a:p>
          <a:p>
            <a:pPr marL="648548" lvl="2" indent="-342900">
              <a:buFont typeface="Arial" panose="020B0604020202020204" pitchFamily="34" charset="0"/>
              <a:buChar char="•"/>
            </a:pPr>
            <a:r>
              <a:rPr lang="en-GB" sz="1600" dirty="0" smtClean="0"/>
              <a:t>Leads to creation of jobs and new businesses</a:t>
            </a:r>
          </a:p>
          <a:p>
            <a:pPr marL="648548" lvl="2" indent="-342900">
              <a:buFont typeface="Arial" panose="020B0604020202020204" pitchFamily="34" charset="0"/>
              <a:buChar char="•"/>
            </a:pPr>
            <a:endParaRPr lang="en-GB" dirty="0" smtClean="0"/>
          </a:p>
          <a:p>
            <a:pPr marL="342900" lvl="1" indent="-342900"/>
            <a:r>
              <a:rPr lang="en-GB" sz="1800" b="1" dirty="0">
                <a:solidFill>
                  <a:schemeClr val="tx2"/>
                </a:solidFill>
              </a:rPr>
              <a:t>Deep and widespread social impact</a:t>
            </a:r>
          </a:p>
          <a:p>
            <a:pPr marL="648548" lvl="2" indent="-342900">
              <a:buFont typeface="Arial" panose="020B0604020202020204" pitchFamily="34" charset="0"/>
              <a:buChar char="•"/>
            </a:pPr>
            <a:r>
              <a:rPr lang="en-GB" sz="1600" dirty="0" smtClean="0"/>
              <a:t>Delivery of public services – health care, education, electronic voting, land registration </a:t>
            </a:r>
            <a:r>
              <a:rPr lang="en-GB" sz="1600" dirty="0" err="1" smtClean="0"/>
              <a:t>etc</a:t>
            </a:r>
            <a:endParaRPr lang="en-GB" sz="1600" dirty="0" smtClean="0"/>
          </a:p>
          <a:p>
            <a:pPr marL="648548" lvl="2" indent="-342900">
              <a:buFont typeface="Arial" panose="020B0604020202020204" pitchFamily="34" charset="0"/>
              <a:buChar char="•"/>
            </a:pPr>
            <a:r>
              <a:rPr lang="en-GB" sz="1600" dirty="0" smtClean="0"/>
              <a:t>Leads to inclusive growth</a:t>
            </a:r>
            <a:endParaRPr lang="en-GB" sz="1600" dirty="0"/>
          </a:p>
        </p:txBody>
      </p:sp>
      <p:sp>
        <p:nvSpPr>
          <p:cNvPr id="6" name="Oval 5"/>
          <p:cNvSpPr/>
          <p:nvPr/>
        </p:nvSpPr>
        <p:spPr>
          <a:xfrm>
            <a:off x="10213693" y="2960549"/>
            <a:ext cx="1443796" cy="2466048"/>
          </a:xfrm>
          <a:prstGeom prst="ellipse">
            <a:avLst/>
          </a:prstGeom>
          <a:solidFill>
            <a:srgbClr val="FFFFFF"/>
          </a:solidFill>
          <a:ln w="28575">
            <a:solidFill>
              <a:schemeClr val="tx2"/>
            </a:solidFill>
          </a:ln>
        </p:spPr>
        <p:txBody>
          <a:bodyPr vert="horz" wrap="square" lIns="91440" tIns="45720" rIns="91440" bIns="45720" rtlCol="0" anchor="ctr">
            <a:noAutofit/>
          </a:bodyPr>
          <a:lstStyle/>
          <a:p>
            <a:pPr algn="ctr"/>
            <a:endParaRPr lang="en-GB" dirty="0" smtClean="0"/>
          </a:p>
        </p:txBody>
      </p:sp>
      <p:graphicFrame>
        <p:nvGraphicFramePr>
          <p:cNvPr id="7" name="Chart 6"/>
          <p:cNvGraphicFramePr>
            <a:graphicFrameLocks/>
          </p:cNvGraphicFramePr>
          <p:nvPr>
            <p:extLst>
              <p:ext uri="{D42A27DB-BD31-4B8C-83A1-F6EECF244321}">
                <p14:modId xmlns:p14="http://schemas.microsoft.com/office/powerpoint/2010/main" xmlns="" val="2666850491"/>
              </p:ext>
            </p:extLst>
          </p:nvPr>
        </p:nvGraphicFramePr>
        <p:xfrm>
          <a:off x="7544764" y="2622437"/>
          <a:ext cx="4266243" cy="3496056"/>
        </p:xfrm>
        <a:graphic>
          <a:graphicData uri="http://schemas.openxmlformats.org/drawingml/2006/chart">
            <c:chart xmlns:c="http://schemas.openxmlformats.org/drawingml/2006/chart" xmlns:r="http://schemas.openxmlformats.org/officeDocument/2006/relationships" r:id="rId4"/>
          </a:graphicData>
        </a:graphic>
      </p:graphicFrame>
      <p:sp>
        <p:nvSpPr>
          <p:cNvPr id="8" name="Rectangle 7"/>
          <p:cNvSpPr/>
          <p:nvPr/>
        </p:nvSpPr>
        <p:spPr>
          <a:xfrm>
            <a:off x="8263510" y="6036197"/>
            <a:ext cx="2634054" cy="230832"/>
          </a:xfrm>
          <a:prstGeom prst="rect">
            <a:avLst/>
          </a:prstGeom>
        </p:spPr>
        <p:txBody>
          <a:bodyPr wrap="none">
            <a:spAutoFit/>
          </a:bodyPr>
          <a:lstStyle/>
          <a:p>
            <a:r>
              <a:rPr lang="en-GB" sz="900" i="1" dirty="0" smtClean="0"/>
              <a:t>Source: World Bank Report on Broadband 2010</a:t>
            </a:r>
            <a:endParaRPr lang="en-GB" sz="900" i="1" dirty="0"/>
          </a:p>
        </p:txBody>
      </p:sp>
    </p:spTree>
    <p:extLst>
      <p:ext uri="{BB962C8B-B14F-4D97-AF65-F5344CB8AC3E}">
        <p14:creationId xmlns:p14="http://schemas.microsoft.com/office/powerpoint/2010/main" xmlns="" val="10929813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490B862-7BC5-46AC-94E3-13EFAADED7A2}" type="slidenum">
              <a:rPr lang="en-GB" smtClean="0"/>
              <a:pPr/>
              <a:t>7</a:t>
            </a:fld>
            <a:endParaRPr lang="en-GB"/>
          </a:p>
        </p:txBody>
      </p:sp>
      <p:sp>
        <p:nvSpPr>
          <p:cNvPr id="5" name="Title 1"/>
          <p:cNvSpPr txBox="1">
            <a:spLocks/>
          </p:cNvSpPr>
          <p:nvPr/>
        </p:nvSpPr>
        <p:spPr bwMode="gray">
          <a:xfrm>
            <a:off x="530352" y="633713"/>
            <a:ext cx="8997696" cy="914400"/>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dirty="0" smtClean="0"/>
              <a:t>So what is Broadband?</a:t>
            </a:r>
            <a:endParaRPr lang="en-GB" dirty="0"/>
          </a:p>
        </p:txBody>
      </p:sp>
      <p:sp>
        <p:nvSpPr>
          <p:cNvPr id="6" name="Content Placeholder 2"/>
          <p:cNvSpPr>
            <a:spLocks noGrp="1"/>
          </p:cNvSpPr>
          <p:nvPr>
            <p:ph sz="quarter" idx="4294967295"/>
            <p:custDataLst>
              <p:tags r:id="rId1"/>
            </p:custDataLst>
          </p:nvPr>
        </p:nvSpPr>
        <p:spPr>
          <a:xfrm>
            <a:off x="437753" y="2358187"/>
            <a:ext cx="6426033" cy="4346448"/>
          </a:xfrm>
          <a:prstGeom prst="rect">
            <a:avLst/>
          </a:prstGeom>
        </p:spPr>
        <p:txBody>
          <a:bodyPr>
            <a:normAutofit lnSpcReduction="10000"/>
          </a:bodyPr>
          <a:lstStyle/>
          <a:p>
            <a:r>
              <a:rPr lang="en-GB" sz="2000" b="1" dirty="0" smtClean="0">
                <a:solidFill>
                  <a:schemeClr val="tx2"/>
                </a:solidFill>
              </a:rPr>
              <a:t>Is it just a network delivering high speed connectivity?</a:t>
            </a:r>
          </a:p>
          <a:p>
            <a:pPr marL="648548" lvl="2" indent="-342900">
              <a:buFont typeface="Arial" panose="020B0604020202020204" pitchFamily="34" charset="0"/>
              <a:buChar char="•"/>
            </a:pPr>
            <a:r>
              <a:rPr lang="en-GB" sz="1600" dirty="0" smtClean="0"/>
              <a:t>A communication network by itself cannot bring the required benefits</a:t>
            </a:r>
          </a:p>
          <a:p>
            <a:pPr marL="342900" lvl="1" indent="-342900"/>
            <a:r>
              <a:rPr lang="en-GB" sz="2000" b="1" dirty="0" smtClean="0">
                <a:solidFill>
                  <a:schemeClr val="tx2"/>
                </a:solidFill>
              </a:rPr>
              <a:t>Broadband </a:t>
            </a:r>
            <a:r>
              <a:rPr lang="en-GB" sz="2000" b="1" dirty="0">
                <a:solidFill>
                  <a:schemeClr val="tx2"/>
                </a:solidFill>
              </a:rPr>
              <a:t>is better defined as an ecosystem comprising of</a:t>
            </a:r>
          </a:p>
          <a:p>
            <a:pPr marL="648548" lvl="2" indent="-342900">
              <a:buFont typeface="Arial" panose="020B0604020202020204" pitchFamily="34" charset="0"/>
              <a:buChar char="•"/>
            </a:pPr>
            <a:r>
              <a:rPr lang="en-GB" sz="1600" dirty="0" smtClean="0"/>
              <a:t>Network</a:t>
            </a:r>
          </a:p>
          <a:p>
            <a:pPr marL="648548" lvl="2" indent="-342900">
              <a:buFont typeface="Arial" panose="020B0604020202020204" pitchFamily="34" charset="0"/>
              <a:buChar char="•"/>
            </a:pPr>
            <a:r>
              <a:rPr lang="en-GB" sz="1600" dirty="0" smtClean="0"/>
              <a:t>Services and</a:t>
            </a:r>
          </a:p>
          <a:p>
            <a:pPr marL="648548" lvl="2" indent="-342900">
              <a:buFont typeface="Arial" panose="020B0604020202020204" pitchFamily="34" charset="0"/>
              <a:buChar char="•"/>
            </a:pPr>
            <a:r>
              <a:rPr lang="en-GB" sz="1600" dirty="0" smtClean="0"/>
              <a:t>Users</a:t>
            </a:r>
          </a:p>
          <a:p>
            <a:pPr marL="0" lvl="1" indent="0">
              <a:buNone/>
            </a:pPr>
            <a:endParaRPr lang="en-GB" sz="1800" dirty="0" smtClean="0"/>
          </a:p>
          <a:p>
            <a:pPr marL="0" lvl="1" indent="0">
              <a:buNone/>
            </a:pPr>
            <a:r>
              <a:rPr lang="en-GB" sz="1800" dirty="0" smtClean="0"/>
              <a:t>Losing focus of any one of the components of the ecosystem leads to incomplete policies and therefore unmet objectives</a:t>
            </a:r>
            <a:endParaRPr lang="en-GB" sz="1800" dirty="0"/>
          </a:p>
        </p:txBody>
      </p:sp>
      <p:graphicFrame>
        <p:nvGraphicFramePr>
          <p:cNvPr id="7" name="Diagram 6"/>
          <p:cNvGraphicFramePr/>
          <p:nvPr>
            <p:extLst>
              <p:ext uri="{D42A27DB-BD31-4B8C-83A1-F6EECF244321}">
                <p14:modId xmlns:p14="http://schemas.microsoft.com/office/powerpoint/2010/main" xmlns="" val="2723260441"/>
              </p:ext>
            </p:extLst>
          </p:nvPr>
        </p:nvGraphicFramePr>
        <p:xfrm>
          <a:off x="7232089" y="2247420"/>
          <a:ext cx="4956049" cy="34320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Rectangle 7"/>
          <p:cNvSpPr/>
          <p:nvPr/>
        </p:nvSpPr>
        <p:spPr>
          <a:xfrm>
            <a:off x="7768538" y="5828820"/>
            <a:ext cx="4194046" cy="1077218"/>
          </a:xfrm>
          <a:prstGeom prst="rect">
            <a:avLst/>
          </a:prstGeom>
        </p:spPr>
        <p:txBody>
          <a:bodyPr wrap="square">
            <a:spAutoFit/>
          </a:bodyPr>
          <a:lstStyle/>
          <a:p>
            <a:pPr algn="ctr"/>
            <a:r>
              <a:rPr lang="en-GB" sz="1600" dirty="0" smtClean="0">
                <a:latin typeface="+mj-lt"/>
              </a:rPr>
              <a:t>These components interact with each other to create a cycle of “positive feedback” resulting in wide spread economic benefits</a:t>
            </a:r>
            <a:endParaRPr lang="en-GB" sz="1600" dirty="0">
              <a:latin typeface="+mj-lt"/>
            </a:endParaRPr>
          </a:p>
        </p:txBody>
      </p:sp>
    </p:spTree>
    <p:extLst>
      <p:ext uri="{BB962C8B-B14F-4D97-AF65-F5344CB8AC3E}">
        <p14:creationId xmlns:p14="http://schemas.microsoft.com/office/powerpoint/2010/main" xmlns="" val="13321616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Network – a necessary first step</a:t>
            </a:r>
            <a:endParaRPr lang="en-GB" dirty="0"/>
          </a:p>
        </p:txBody>
      </p:sp>
      <p:sp>
        <p:nvSpPr>
          <p:cNvPr id="4" name="Slide Number Placeholder 3"/>
          <p:cNvSpPr>
            <a:spLocks noGrp="1"/>
          </p:cNvSpPr>
          <p:nvPr>
            <p:ph type="sldNum" sz="quarter" idx="12"/>
          </p:nvPr>
        </p:nvSpPr>
        <p:spPr/>
        <p:txBody>
          <a:bodyPr/>
          <a:lstStyle/>
          <a:p>
            <a:fld id="{1490B862-7BC5-46AC-94E3-13EFAADED7A2}" type="slidenum">
              <a:rPr lang="en-GB" smtClean="0"/>
              <a:pPr/>
              <a:t>8</a:t>
            </a:fld>
            <a:endParaRPr lang="en-GB" dirty="0"/>
          </a:p>
        </p:txBody>
      </p:sp>
      <p:sp>
        <p:nvSpPr>
          <p:cNvPr id="5" name="Content Placeholder 2"/>
          <p:cNvSpPr>
            <a:spLocks noGrp="1"/>
          </p:cNvSpPr>
          <p:nvPr>
            <p:ph sz="quarter" idx="4294967295"/>
            <p:custDataLst>
              <p:tags r:id="rId1"/>
            </p:custDataLst>
          </p:nvPr>
        </p:nvSpPr>
        <p:spPr>
          <a:xfrm>
            <a:off x="289367" y="2766346"/>
            <a:ext cx="9005104" cy="3754866"/>
          </a:xfrm>
          <a:prstGeom prst="rect">
            <a:avLst/>
          </a:prstGeom>
        </p:spPr>
        <p:txBody>
          <a:bodyPr>
            <a:normAutofit fontScale="85000" lnSpcReduction="20000"/>
          </a:bodyPr>
          <a:lstStyle/>
          <a:p>
            <a:r>
              <a:rPr lang="en-GB" sz="2000" b="1" dirty="0">
                <a:solidFill>
                  <a:schemeClr val="tx2"/>
                </a:solidFill>
              </a:rPr>
              <a:t>Network forms the first layer of  broadband ecosystem</a:t>
            </a:r>
          </a:p>
          <a:p>
            <a:endParaRPr lang="en-GB" sz="2000" b="1" dirty="0" smtClean="0">
              <a:solidFill>
                <a:schemeClr val="tx2"/>
              </a:solidFill>
            </a:endParaRPr>
          </a:p>
          <a:p>
            <a:r>
              <a:rPr lang="en-GB" sz="2000" b="1" dirty="0" smtClean="0">
                <a:solidFill>
                  <a:schemeClr val="tx2"/>
                </a:solidFill>
              </a:rPr>
              <a:t>Network </a:t>
            </a:r>
            <a:r>
              <a:rPr lang="en-GB" sz="2000" b="1" dirty="0">
                <a:solidFill>
                  <a:schemeClr val="tx2"/>
                </a:solidFill>
              </a:rPr>
              <a:t>itself can be viewed as comprising of multiple layers owned by different entities</a:t>
            </a:r>
          </a:p>
          <a:p>
            <a:pPr marL="342900" lvl="1" indent="-342900"/>
            <a:endParaRPr lang="en-GB" sz="2000" b="1" dirty="0" smtClean="0">
              <a:solidFill>
                <a:schemeClr val="tx2"/>
              </a:solidFill>
            </a:endParaRPr>
          </a:p>
          <a:p>
            <a:pPr marL="342900" lvl="1" indent="-342900"/>
            <a:r>
              <a:rPr lang="en-GB" sz="2000" b="1" dirty="0" smtClean="0">
                <a:solidFill>
                  <a:schemeClr val="tx2"/>
                </a:solidFill>
              </a:rPr>
              <a:t>Multiple </a:t>
            </a:r>
            <a:r>
              <a:rPr lang="en-GB" sz="2000" b="1" dirty="0">
                <a:solidFill>
                  <a:schemeClr val="tx2"/>
                </a:solidFill>
              </a:rPr>
              <a:t>Technology Options</a:t>
            </a:r>
          </a:p>
          <a:p>
            <a:pPr marL="648548" lvl="2" indent="-342900">
              <a:buFont typeface="Arial" panose="020B0604020202020204" pitchFamily="34" charset="0"/>
              <a:buChar char="•"/>
            </a:pPr>
            <a:r>
              <a:rPr lang="en-GB" sz="1800" dirty="0"/>
              <a:t>Fiber Network (Underground / Overhead)</a:t>
            </a:r>
          </a:p>
          <a:p>
            <a:pPr marL="648548" lvl="2" indent="-342900">
              <a:buFont typeface="Arial" panose="020B0604020202020204" pitchFamily="34" charset="0"/>
              <a:buChar char="•"/>
            </a:pPr>
            <a:r>
              <a:rPr lang="en-GB" sz="1800" dirty="0" smtClean="0"/>
              <a:t>Microwave</a:t>
            </a:r>
          </a:p>
          <a:p>
            <a:pPr marL="648548" lvl="2" indent="-342900">
              <a:buFont typeface="Arial" panose="020B0604020202020204" pitchFamily="34" charset="0"/>
              <a:buChar char="•"/>
            </a:pPr>
            <a:r>
              <a:rPr lang="en-GB" sz="1800" dirty="0" smtClean="0"/>
              <a:t>Satellite</a:t>
            </a:r>
          </a:p>
          <a:p>
            <a:pPr marL="342900" lvl="1" indent="-342900"/>
            <a:r>
              <a:rPr lang="en-GB" sz="2000" b="1" dirty="0" smtClean="0">
                <a:solidFill>
                  <a:schemeClr val="tx2"/>
                </a:solidFill>
              </a:rPr>
              <a:t>Network </a:t>
            </a:r>
            <a:r>
              <a:rPr lang="en-GB" sz="2000" b="1" dirty="0">
                <a:solidFill>
                  <a:schemeClr val="tx2"/>
                </a:solidFill>
              </a:rPr>
              <a:t>Design Considerations</a:t>
            </a:r>
          </a:p>
          <a:p>
            <a:pPr marL="648548" lvl="2" indent="-342900">
              <a:buFont typeface="Arial" panose="020B0604020202020204" pitchFamily="34" charset="0"/>
              <a:buChar char="•"/>
            </a:pPr>
            <a:r>
              <a:rPr lang="en-GB" sz="1800" dirty="0" smtClean="0"/>
              <a:t>Network Scope, Optimum capacity, Reliability, Cost, Centralized Management, O&amp;M, SLAs</a:t>
            </a:r>
            <a:endParaRPr lang="en-GB" sz="1800" dirty="0"/>
          </a:p>
        </p:txBody>
      </p:sp>
      <p:grpSp>
        <p:nvGrpSpPr>
          <p:cNvPr id="11" name="Group 10"/>
          <p:cNvGrpSpPr/>
          <p:nvPr/>
        </p:nvGrpSpPr>
        <p:grpSpPr>
          <a:xfrm>
            <a:off x="9398025" y="2625623"/>
            <a:ext cx="2492740" cy="3908286"/>
            <a:chOff x="8726693" y="2625623"/>
            <a:chExt cx="2492740" cy="3908286"/>
          </a:xfrm>
        </p:grpSpPr>
        <p:sp>
          <p:nvSpPr>
            <p:cNvPr id="6" name="Rounded Rectangle 5"/>
            <p:cNvSpPr/>
            <p:nvPr/>
          </p:nvSpPr>
          <p:spPr>
            <a:xfrm>
              <a:off x="8755387" y="5467109"/>
              <a:ext cx="2435352" cy="1066800"/>
            </a:xfrm>
            <a:prstGeom prst="roundRect">
              <a:avLst/>
            </a:prstGeom>
            <a:solidFill>
              <a:schemeClr val="tx2">
                <a:lumMod val="40000"/>
                <a:lumOff val="60000"/>
              </a:schemeClr>
            </a:solidFill>
            <a:ln w="6350">
              <a:noFill/>
            </a:ln>
            <a:effectLst/>
            <a:scene3d>
              <a:camera prst="orthographicFront">
                <a:rot lat="0" lon="0" rev="0"/>
              </a:camera>
              <a:lightRig rig="glow" dir="t">
                <a:rot lat="0" lon="0" rev="14100000"/>
              </a:lightRig>
            </a:scene3d>
            <a:sp3d prstMaterial="softEdge">
              <a:bevelT w="127000" prst="artDeco"/>
            </a:sp3d>
          </p:spPr>
          <p:txBody>
            <a:bodyPr vert="horz" wrap="square" lIns="91440" tIns="45720" rIns="91440" bIns="45720" rtlCol="0" anchor="ctr">
              <a:noAutofit/>
            </a:bodyPr>
            <a:lstStyle/>
            <a:p>
              <a:pPr algn="ctr"/>
              <a:r>
                <a:rPr lang="en-GB" dirty="0" smtClean="0">
                  <a:latin typeface="+mj-lt"/>
                </a:rPr>
                <a:t>Passive Infrastructure</a:t>
              </a:r>
            </a:p>
          </p:txBody>
        </p:sp>
        <p:sp>
          <p:nvSpPr>
            <p:cNvPr id="7" name="Rounded Rectangle 6"/>
            <p:cNvSpPr/>
            <p:nvPr/>
          </p:nvSpPr>
          <p:spPr>
            <a:xfrm>
              <a:off x="8755387" y="3866909"/>
              <a:ext cx="2435352" cy="1066800"/>
            </a:xfrm>
            <a:prstGeom prst="roundRect">
              <a:avLst/>
            </a:prstGeom>
            <a:solidFill>
              <a:schemeClr val="accent5">
                <a:lumMod val="40000"/>
                <a:lumOff val="60000"/>
              </a:schemeClr>
            </a:solidFill>
            <a:ln w="6350">
              <a:noFill/>
            </a:ln>
            <a:effectLst/>
            <a:scene3d>
              <a:camera prst="orthographicFront">
                <a:rot lat="0" lon="0" rev="0"/>
              </a:camera>
              <a:lightRig rig="glow" dir="t">
                <a:rot lat="0" lon="0" rev="14100000"/>
              </a:lightRig>
            </a:scene3d>
            <a:sp3d prstMaterial="softEdge">
              <a:bevelT w="127000" prst="artDeco"/>
            </a:sp3d>
          </p:spPr>
          <p:txBody>
            <a:bodyPr vert="horz" wrap="square" lIns="91440" tIns="45720" rIns="91440" bIns="45720" rtlCol="0" anchor="ctr">
              <a:noAutofit/>
            </a:bodyPr>
            <a:lstStyle/>
            <a:p>
              <a:pPr algn="ctr"/>
              <a:r>
                <a:rPr lang="en-GB" dirty="0" smtClean="0">
                  <a:latin typeface="+mj-lt"/>
                </a:rPr>
                <a:t>Active Infrastructure</a:t>
              </a:r>
            </a:p>
          </p:txBody>
        </p:sp>
        <p:sp>
          <p:nvSpPr>
            <p:cNvPr id="8" name="Up Arrow 7"/>
            <p:cNvSpPr/>
            <p:nvPr/>
          </p:nvSpPr>
          <p:spPr>
            <a:xfrm>
              <a:off x="9668263" y="4933709"/>
              <a:ext cx="609600" cy="460248"/>
            </a:xfrm>
            <a:prstGeom prst="upArrow">
              <a:avLst/>
            </a:prstGeom>
            <a:solidFill>
              <a:srgbClr val="FFFFFF"/>
            </a:solidFill>
            <a:ln w="6350">
              <a:solidFill>
                <a:schemeClr val="tx1"/>
              </a:solidFill>
            </a:ln>
            <a:effectLst>
              <a:glow rad="63500">
                <a:schemeClr val="accent2">
                  <a:satMod val="175000"/>
                  <a:alpha val="40000"/>
                </a:schemeClr>
              </a:glow>
            </a:effectLst>
          </p:spPr>
          <p:txBody>
            <a:bodyPr vert="horz" wrap="square" lIns="91440" tIns="45720" rIns="91440" bIns="45720" rtlCol="0" anchor="ctr">
              <a:noAutofit/>
            </a:bodyPr>
            <a:lstStyle/>
            <a:p>
              <a:pPr algn="ctr"/>
              <a:endParaRPr lang="en-GB" dirty="0" smtClean="0">
                <a:latin typeface="+mj-lt"/>
              </a:endParaRPr>
            </a:p>
          </p:txBody>
        </p:sp>
        <p:sp>
          <p:nvSpPr>
            <p:cNvPr id="9" name="Up Arrow 8"/>
            <p:cNvSpPr/>
            <p:nvPr/>
          </p:nvSpPr>
          <p:spPr>
            <a:xfrm>
              <a:off x="9668263" y="3333509"/>
              <a:ext cx="609600" cy="460248"/>
            </a:xfrm>
            <a:prstGeom prst="upArrow">
              <a:avLst/>
            </a:prstGeom>
            <a:solidFill>
              <a:srgbClr val="FFFFFF"/>
            </a:solidFill>
            <a:ln w="6350">
              <a:solidFill>
                <a:schemeClr val="tx1"/>
              </a:solidFill>
            </a:ln>
            <a:effectLst>
              <a:glow rad="63500">
                <a:schemeClr val="accent2">
                  <a:satMod val="175000"/>
                  <a:alpha val="40000"/>
                </a:schemeClr>
              </a:glow>
            </a:effectLst>
          </p:spPr>
          <p:txBody>
            <a:bodyPr vert="horz" wrap="square" lIns="91440" tIns="45720" rIns="91440" bIns="45720" rtlCol="0" anchor="ctr">
              <a:noAutofit/>
            </a:bodyPr>
            <a:lstStyle/>
            <a:p>
              <a:pPr algn="ctr"/>
              <a:endParaRPr lang="en-GB" dirty="0" smtClean="0">
                <a:latin typeface="+mj-lt"/>
              </a:endParaRPr>
            </a:p>
          </p:txBody>
        </p:sp>
        <p:sp>
          <p:nvSpPr>
            <p:cNvPr id="10" name="Rectangle 9"/>
            <p:cNvSpPr/>
            <p:nvPr/>
          </p:nvSpPr>
          <p:spPr>
            <a:xfrm>
              <a:off x="8726693" y="2625623"/>
              <a:ext cx="2492740" cy="707886"/>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en-GB" dirty="0" smtClean="0">
                  <a:latin typeface="+mj-lt"/>
                </a:rPr>
                <a:t>Offer network as a shared service</a:t>
              </a:r>
              <a:endParaRPr lang="en-GB" dirty="0">
                <a:latin typeface="+mj-lt"/>
              </a:endParaRPr>
            </a:p>
          </p:txBody>
        </p:sp>
      </p:grpSp>
    </p:spTree>
    <p:extLst>
      <p:ext uri="{BB962C8B-B14F-4D97-AF65-F5344CB8AC3E}">
        <p14:creationId xmlns:p14="http://schemas.microsoft.com/office/powerpoint/2010/main" xmlns="" val="36065556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490B862-7BC5-46AC-94E3-13EFAADED7A2}" type="slidenum">
              <a:rPr lang="en-GB" smtClean="0"/>
              <a:pPr/>
              <a:t>9</a:t>
            </a:fld>
            <a:endParaRPr lang="en-GB"/>
          </a:p>
        </p:txBody>
      </p:sp>
      <p:sp>
        <p:nvSpPr>
          <p:cNvPr id="6" name="Title 1"/>
          <p:cNvSpPr>
            <a:spLocks noGrp="1"/>
          </p:cNvSpPr>
          <p:nvPr>
            <p:ph type="title"/>
          </p:nvPr>
        </p:nvSpPr>
        <p:spPr>
          <a:xfrm>
            <a:off x="530351" y="1143000"/>
            <a:ext cx="10048909" cy="914400"/>
          </a:xfrm>
        </p:spPr>
        <p:txBody>
          <a:bodyPr/>
          <a:lstStyle/>
          <a:p>
            <a:r>
              <a:rPr lang="en-GB" dirty="0" smtClean="0"/>
              <a:t>Services – The product &amp; Business Models</a:t>
            </a:r>
            <a:endParaRPr lang="en-GB" dirty="0"/>
          </a:p>
        </p:txBody>
      </p:sp>
      <p:sp>
        <p:nvSpPr>
          <p:cNvPr id="7" name="Content Placeholder 2"/>
          <p:cNvSpPr>
            <a:spLocks noGrp="1"/>
          </p:cNvSpPr>
          <p:nvPr>
            <p:ph sz="quarter" idx="4294967295"/>
            <p:custDataLst>
              <p:tags r:id="rId1"/>
            </p:custDataLst>
          </p:nvPr>
        </p:nvSpPr>
        <p:spPr>
          <a:xfrm>
            <a:off x="530351" y="2324579"/>
            <a:ext cx="11403148" cy="4417671"/>
          </a:xfrm>
          <a:prstGeom prst="rect">
            <a:avLst/>
          </a:prstGeom>
        </p:spPr>
        <p:txBody>
          <a:bodyPr/>
          <a:lstStyle/>
          <a:p>
            <a:pPr>
              <a:lnSpc>
                <a:spcPct val="80000"/>
              </a:lnSpc>
            </a:pPr>
            <a:r>
              <a:rPr lang="en-GB" b="1" dirty="0">
                <a:solidFill>
                  <a:schemeClr val="tx2"/>
                </a:solidFill>
              </a:rPr>
              <a:t>Network enables delivery of digital services</a:t>
            </a:r>
          </a:p>
          <a:p>
            <a:pPr marL="648548" lvl="2" indent="-342900">
              <a:buFont typeface="Arial" panose="020B0604020202020204" pitchFamily="34" charset="0"/>
              <a:buChar char="•"/>
            </a:pPr>
            <a:r>
              <a:rPr lang="en-GB" sz="2000" dirty="0"/>
              <a:t>Government Services </a:t>
            </a:r>
            <a:r>
              <a:rPr lang="en-GB" sz="2000" dirty="0" smtClean="0"/>
              <a:t>(G2C, G2B, G2G)</a:t>
            </a:r>
            <a:endParaRPr lang="en-GB" sz="2000" dirty="0"/>
          </a:p>
          <a:p>
            <a:pPr marL="648548" lvl="2" indent="-342900">
              <a:buFont typeface="Arial" panose="020B0604020202020204" pitchFamily="34" charset="0"/>
              <a:buChar char="•"/>
            </a:pPr>
            <a:r>
              <a:rPr lang="en-GB" sz="2000" dirty="0" smtClean="0"/>
              <a:t>Telecommunications, Internet services, Cable TV, Telemedicine, e-Education, Banking and many more</a:t>
            </a:r>
          </a:p>
          <a:p>
            <a:pPr marL="342900" lvl="1" indent="-342900">
              <a:buFont typeface="Arial" panose="020B0604020202020204" pitchFamily="34" charset="0"/>
              <a:buChar char="•"/>
            </a:pPr>
            <a:endParaRPr lang="en-GB" sz="1800" dirty="0" smtClean="0"/>
          </a:p>
          <a:p>
            <a:pPr marL="342900" lvl="1" indent="-342900">
              <a:lnSpc>
                <a:spcPct val="80000"/>
              </a:lnSpc>
            </a:pPr>
            <a:r>
              <a:rPr lang="en-GB" sz="1800" b="1" dirty="0">
                <a:solidFill>
                  <a:schemeClr val="tx2"/>
                </a:solidFill>
              </a:rPr>
              <a:t>Services that can be offered are constrained by the capacity, reach and reliability of the network</a:t>
            </a:r>
          </a:p>
          <a:p>
            <a:pPr marL="342900" lvl="1" indent="-342900">
              <a:buFont typeface="Arial" panose="020B0604020202020204" pitchFamily="34" charset="0"/>
              <a:buChar char="•"/>
            </a:pPr>
            <a:endParaRPr lang="en-GB" sz="1800" dirty="0"/>
          </a:p>
          <a:p>
            <a:pPr marL="342900" lvl="1" indent="-342900">
              <a:lnSpc>
                <a:spcPct val="80000"/>
              </a:lnSpc>
            </a:pPr>
            <a:r>
              <a:rPr lang="en-GB" sz="1800" b="1" dirty="0">
                <a:solidFill>
                  <a:schemeClr val="tx2"/>
                </a:solidFill>
              </a:rPr>
              <a:t>Proliferation of services by offering the infrastructure as a service through multiple business models </a:t>
            </a:r>
          </a:p>
          <a:p>
            <a:pPr marL="648548" lvl="2" indent="-342900">
              <a:buFont typeface="Arial" panose="020B0604020202020204" pitchFamily="34" charset="0"/>
              <a:buChar char="•"/>
            </a:pPr>
            <a:r>
              <a:rPr lang="en-GB" sz="2000" dirty="0" smtClean="0"/>
              <a:t>Fiber leasing</a:t>
            </a:r>
          </a:p>
          <a:p>
            <a:pPr marL="648548" lvl="2" indent="-342900">
              <a:buFont typeface="Arial" panose="020B0604020202020204" pitchFamily="34" charset="0"/>
              <a:buChar char="•"/>
            </a:pPr>
            <a:r>
              <a:rPr lang="en-GB" sz="2000" dirty="0" smtClean="0"/>
              <a:t>Bandwidth wholesale</a:t>
            </a:r>
          </a:p>
          <a:p>
            <a:pPr marL="648548" lvl="2" indent="-342900">
              <a:buFont typeface="Arial" panose="020B0604020202020204" pitchFamily="34" charset="0"/>
              <a:buChar char="•"/>
            </a:pPr>
            <a:r>
              <a:rPr lang="en-GB" sz="2000" dirty="0" smtClean="0"/>
              <a:t>Auctioning</a:t>
            </a:r>
            <a:endParaRPr lang="en-GB" sz="2000" dirty="0"/>
          </a:p>
        </p:txBody>
      </p:sp>
    </p:spTree>
    <p:extLst>
      <p:ext uri="{BB962C8B-B14F-4D97-AF65-F5344CB8AC3E}">
        <p14:creationId xmlns:p14="http://schemas.microsoft.com/office/powerpoint/2010/main" xmlns="" val="254044848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ULLLENGTH" val="True"/>
</p:tagLst>
</file>

<file path=ppt/tags/tag10.xml><?xml version="1.0" encoding="utf-8"?>
<p:tagLst xmlns:a="http://schemas.openxmlformats.org/drawingml/2006/main" xmlns:r="http://schemas.openxmlformats.org/officeDocument/2006/relationships" xmlns:p="http://schemas.openxmlformats.org/presentationml/2006/main">
  <p:tag name="FASFONT" val="Univers55"/>
</p:tagLst>
</file>

<file path=ppt/tags/tag11.xml><?xml version="1.0" encoding="utf-8"?>
<p:tagLst xmlns:a="http://schemas.openxmlformats.org/drawingml/2006/main" xmlns:r="http://schemas.openxmlformats.org/officeDocument/2006/relationships" xmlns:p="http://schemas.openxmlformats.org/presentationml/2006/main">
  <p:tag name="FASFONT" val="Univers55"/>
</p:tagLst>
</file>

<file path=ppt/tags/tag12.xml><?xml version="1.0" encoding="utf-8"?>
<p:tagLst xmlns:a="http://schemas.openxmlformats.org/drawingml/2006/main" xmlns:r="http://schemas.openxmlformats.org/officeDocument/2006/relationships" xmlns:p="http://schemas.openxmlformats.org/presentationml/2006/main">
  <p:tag name="FASFONT" val="Univers55"/>
</p:tagLst>
</file>

<file path=ppt/tags/tag13.xml><?xml version="1.0" encoding="utf-8"?>
<p:tagLst xmlns:a="http://schemas.openxmlformats.org/drawingml/2006/main" xmlns:r="http://schemas.openxmlformats.org/officeDocument/2006/relationships" xmlns:p="http://schemas.openxmlformats.org/presentationml/2006/main">
  <p:tag name="FASFONT" val="Univers55"/>
</p:tagLst>
</file>

<file path=ppt/tags/tag14.xml><?xml version="1.0" encoding="utf-8"?>
<p:tagLst xmlns:a="http://schemas.openxmlformats.org/drawingml/2006/main" xmlns:r="http://schemas.openxmlformats.org/officeDocument/2006/relationships" xmlns:p="http://schemas.openxmlformats.org/presentationml/2006/main">
  <p:tag name="FASFONT" val="Univers55"/>
</p:tagLst>
</file>

<file path=ppt/tags/tag15.xml><?xml version="1.0" encoding="utf-8"?>
<p:tagLst xmlns:a="http://schemas.openxmlformats.org/drawingml/2006/main" xmlns:r="http://schemas.openxmlformats.org/officeDocument/2006/relationships" xmlns:p="http://schemas.openxmlformats.org/presentationml/2006/main">
  <p:tag name="FASFONT" val="Univers55"/>
</p:tagLst>
</file>

<file path=ppt/tags/tag16.xml><?xml version="1.0" encoding="utf-8"?>
<p:tagLst xmlns:a="http://schemas.openxmlformats.org/drawingml/2006/main" xmlns:r="http://schemas.openxmlformats.org/officeDocument/2006/relationships" xmlns:p="http://schemas.openxmlformats.org/presentationml/2006/main">
  <p:tag name="FASFONT" val="Univers55"/>
</p:tagLst>
</file>

<file path=ppt/tags/tag17.xml><?xml version="1.0" encoding="utf-8"?>
<p:tagLst xmlns:a="http://schemas.openxmlformats.org/drawingml/2006/main" xmlns:r="http://schemas.openxmlformats.org/officeDocument/2006/relationships" xmlns:p="http://schemas.openxmlformats.org/presentationml/2006/main">
  <p:tag name="FASFONT" val="Univers55"/>
</p:tagLst>
</file>

<file path=ppt/tags/tag18.xml><?xml version="1.0" encoding="utf-8"?>
<p:tagLst xmlns:a="http://schemas.openxmlformats.org/drawingml/2006/main" xmlns:r="http://schemas.openxmlformats.org/officeDocument/2006/relationships" xmlns:p="http://schemas.openxmlformats.org/presentationml/2006/main">
  <p:tag name="FASFONT" val="Univers55"/>
</p:tagLst>
</file>

<file path=ppt/tags/tag2.xml><?xml version="1.0" encoding="utf-8"?>
<p:tagLst xmlns:a="http://schemas.openxmlformats.org/drawingml/2006/main" xmlns:r="http://schemas.openxmlformats.org/officeDocument/2006/relationships" xmlns:p="http://schemas.openxmlformats.org/presentationml/2006/main">
  <p:tag name="FULLLENGTH" val="True"/>
</p:tagLst>
</file>

<file path=ppt/tags/tag3.xml><?xml version="1.0" encoding="utf-8"?>
<p:tagLst xmlns:a="http://schemas.openxmlformats.org/drawingml/2006/main" xmlns:r="http://schemas.openxmlformats.org/officeDocument/2006/relationships" xmlns:p="http://schemas.openxmlformats.org/presentationml/2006/main">
  <p:tag name="FULLLENGTH" val="True"/>
</p:tagLst>
</file>

<file path=ppt/tags/tag4.xml><?xml version="1.0" encoding="utf-8"?>
<p:tagLst xmlns:a="http://schemas.openxmlformats.org/drawingml/2006/main" xmlns:r="http://schemas.openxmlformats.org/officeDocument/2006/relationships" xmlns:p="http://schemas.openxmlformats.org/presentationml/2006/main">
  <p:tag name="FULLLENGTH" val="True"/>
</p:tagLst>
</file>

<file path=ppt/tags/tag5.xml><?xml version="1.0" encoding="utf-8"?>
<p:tagLst xmlns:a="http://schemas.openxmlformats.org/drawingml/2006/main" xmlns:r="http://schemas.openxmlformats.org/officeDocument/2006/relationships" xmlns:p="http://schemas.openxmlformats.org/presentationml/2006/main">
  <p:tag name="FULLLENGTH" val="Tru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BSBxz8BkdUas3kEA9sJgsw"/>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CwyLBQP6okqQVOiaO3GI8w"/>
</p:tagLst>
</file>

<file path=ppt/tags/tag8.xml><?xml version="1.0" encoding="utf-8"?>
<p:tagLst xmlns:a="http://schemas.openxmlformats.org/drawingml/2006/main" xmlns:r="http://schemas.openxmlformats.org/officeDocument/2006/relationships" xmlns:p="http://schemas.openxmlformats.org/presentationml/2006/main">
  <p:tag name="FASFONT" val="Univers55"/>
</p:tagLst>
</file>

<file path=ppt/tags/tag9.xml><?xml version="1.0" encoding="utf-8"?>
<p:tagLst xmlns:a="http://schemas.openxmlformats.org/drawingml/2006/main" xmlns:r="http://schemas.openxmlformats.org/officeDocument/2006/relationships" xmlns:p="http://schemas.openxmlformats.org/presentationml/2006/main">
  <p:tag name="FASFONT" val="Univers55"/>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xmlns=""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02BB634496EAB498A685EA26DE87D9A" ma:contentTypeVersion="2" ma:contentTypeDescription="Create a new document." ma:contentTypeScope="" ma:versionID="d754c1b691f26b256599553752d7519d">
  <xsd:schema xmlns:xsd="http://www.w3.org/2001/XMLSchema" xmlns:xs="http://www.w3.org/2001/XMLSchema" xmlns:p="http://schemas.microsoft.com/office/2006/metadata/properties" xmlns:ns1="http://schemas.microsoft.com/sharepoint/v3" xmlns:ns2="ce1d9229-ea97-4c6f-a2f4-dd635208ba85" targetNamespace="http://schemas.microsoft.com/office/2006/metadata/properties" ma:root="true" ma:fieldsID="59cb006743196f0fda619637c9e8a09d" ns1:_="" ns2:_="">
    <xsd:import namespace="http://schemas.microsoft.com/sharepoint/v3"/>
    <xsd:import namespace="ce1d9229-ea97-4c6f-a2f4-dd635208ba85"/>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e1d9229-ea97-4c6f-a2f4-dd635208ba85"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14C534C6-12F1-4BE7-9E37-5A1E44357780}"/>
</file>

<file path=customXml/itemProps2.xml><?xml version="1.0" encoding="utf-8"?>
<ds:datastoreItem xmlns:ds="http://schemas.openxmlformats.org/officeDocument/2006/customXml" ds:itemID="{8CCD19E8-C0E8-40BD-98E6-BB682AC71E90}"/>
</file>

<file path=customXml/itemProps3.xml><?xml version="1.0" encoding="utf-8"?>
<ds:datastoreItem xmlns:ds="http://schemas.openxmlformats.org/officeDocument/2006/customXml" ds:itemID="{DE769BFD-6BBE-4F5E-BED2-A49A67BAE01F}"/>
</file>

<file path=docProps/app.xml><?xml version="1.0" encoding="utf-8"?>
<Properties xmlns="http://schemas.openxmlformats.org/officeDocument/2006/extended-properties" xmlns:vt="http://schemas.openxmlformats.org/officeDocument/2006/docPropsVTypes">
  <Template>Ion Boardroom</Template>
  <TotalTime>288</TotalTime>
  <Words>1509</Words>
  <Application>Microsoft Office PowerPoint</Application>
  <PresentationFormat>Custom</PresentationFormat>
  <Paragraphs>285</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Ion Boardroom</vt:lpstr>
      <vt:lpstr>USOF for Broadband</vt:lpstr>
      <vt:lpstr>India – Administrative Setup</vt:lpstr>
      <vt:lpstr> PRESENT TELECOM SCENARIO (SOURCE: TRAI) </vt:lpstr>
      <vt:lpstr>India – Demographics</vt:lpstr>
      <vt:lpstr>India – Smartphone Data Usage  Percentage of Users </vt:lpstr>
      <vt:lpstr>Why Broadband?</vt:lpstr>
      <vt:lpstr>Slide 7</vt:lpstr>
      <vt:lpstr>Network – a necessary first step</vt:lpstr>
      <vt:lpstr>Services – The product &amp; Business Models</vt:lpstr>
      <vt:lpstr>Users – the consumers</vt:lpstr>
      <vt:lpstr>Broadband Evolution &amp; Growth Framework</vt:lpstr>
      <vt:lpstr>USOF Genesis in India</vt:lpstr>
      <vt:lpstr>Need for USOF Subsidy</vt:lpstr>
      <vt:lpstr>India – USOF Objectives</vt:lpstr>
      <vt:lpstr>USOF Disbursements</vt:lpstr>
      <vt:lpstr>USOF – Stream of Activities</vt:lpstr>
      <vt:lpstr>Need for a National Broadband Network NOFN</vt:lpstr>
      <vt:lpstr>NOFN aims to reach the bottom of the pyramid</vt:lpstr>
      <vt:lpstr>Project Features</vt:lpstr>
      <vt:lpstr>NOFN Program Structure                 (Key guiding principles)</vt:lpstr>
      <vt:lpstr>Key challenges faced in NOFN implementation</vt:lpstr>
      <vt:lpstr>Sustainable Finance Model  Foundation Stone for NOFN Funding</vt:lpstr>
      <vt:lpstr>Thank You</vt:lpstr>
    </vt:vector>
  </TitlesOfParts>
  <Company>PricewaterhouseCoopers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Vishal Puri</dc:creator>
  <cp:lastModifiedBy>Dell</cp:lastModifiedBy>
  <cp:revision>59</cp:revision>
  <dcterms:created xsi:type="dcterms:W3CDTF">2015-09-01T09:36:35Z</dcterms:created>
  <dcterms:modified xsi:type="dcterms:W3CDTF">2015-09-04T06:25:41Z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0x010100202BB634496EAB498A685EA26DE87D9A</vt:lpwstr>
  </property>
</Properties>
</file>