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22"/>
  </p:notesMasterIdLst>
  <p:handoutMasterIdLst>
    <p:handoutMasterId r:id="rId23"/>
  </p:handoutMasterIdLst>
  <p:sldIdLst>
    <p:sldId id="387" r:id="rId3"/>
    <p:sldId id="407" r:id="rId4"/>
    <p:sldId id="406" r:id="rId5"/>
    <p:sldId id="408" r:id="rId6"/>
    <p:sldId id="409" r:id="rId7"/>
    <p:sldId id="382" r:id="rId8"/>
    <p:sldId id="404" r:id="rId9"/>
    <p:sldId id="392" r:id="rId10"/>
    <p:sldId id="393" r:id="rId11"/>
    <p:sldId id="395" r:id="rId12"/>
    <p:sldId id="396" r:id="rId13"/>
    <p:sldId id="398" r:id="rId14"/>
    <p:sldId id="399" r:id="rId15"/>
    <p:sldId id="400" r:id="rId16"/>
    <p:sldId id="401" r:id="rId17"/>
    <p:sldId id="402" r:id="rId18"/>
    <p:sldId id="403" r:id="rId19"/>
    <p:sldId id="405" r:id="rId20"/>
    <p:sldId id="36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FFCC"/>
    <a:srgbClr val="FDCFD0"/>
    <a:srgbClr val="9E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737" autoAdjust="0"/>
  </p:normalViewPr>
  <p:slideViewPr>
    <p:cSldViewPr>
      <p:cViewPr>
        <p:scale>
          <a:sx n="73" d="100"/>
          <a:sy n="73" d="100"/>
        </p:scale>
        <p:origin x="-12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C1BD27B-309F-4F35-9541-415641EA1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60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E7ABBAD-6FEF-441D-82C5-14BF6DCE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4483-7BF0-4BB9-8A84-A9750DA76F3E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D51C-1510-41C2-A470-DF50DE28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E766-9341-44B7-8DA6-9234AFC634A3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6D45-4F06-4EC0-9926-6D3E0AAAB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92B2-E683-4276-880F-5F47832E78C0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C7E00-7C7E-44D7-AC14-49B7270C5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4A0B-7BDA-4A81-852B-7DD5F325CE88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2BC9-A9EB-475D-9626-EEE0D60E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5F80-37D8-4A66-859B-5994F6665A7A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4042-E433-4A38-B695-1561C68BF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D355-49B6-44E3-B478-37140961A8A3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1746-0CDC-4071-B469-8483B7A6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3B79-59E7-48ED-9297-F3BA3A9B82F9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0FD2-940A-452A-AE78-EFC9483CB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F274-CD31-4A4B-A852-43E8B4B07A71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EAA7-6BC4-4742-B13F-6EE1CAF33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AFE7-DE5B-49C4-BD42-6E114DFB4C7F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FCA-D26E-4BC3-BC78-E2D98F64C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AB5F-EEA7-4039-9587-61FAB0C9239D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CE82-9F7F-4220-89F3-3CA8A161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9FAA-212C-4CD9-ABBC-F71CF1124C91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C2E7-D43C-4802-AB85-4F2D42FEF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11"/>
          <p:cNvCxnSpPr>
            <a:cxnSpLocks noChangeShapeType="1"/>
          </p:cNvCxnSpPr>
          <p:nvPr userDrawn="1"/>
        </p:nvCxnSpPr>
        <p:spPr bwMode="auto">
          <a:xfrm>
            <a:off x="2438400" y="914400"/>
            <a:ext cx="6477000" cy="1588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000" b="1" i="1"/>
              <a:t>   PNG Experience, PIRRC 2</a:t>
            </a:r>
            <a:r>
              <a:rPr lang="en-US" sz="1000" b="1" i="1" baseline="30000"/>
              <a:t>nd</a:t>
            </a:r>
            <a:r>
              <a:rPr lang="en-US" sz="1000" b="1" i="1"/>
              <a:t> Training Workshop, 25-26 April 2013, Apia, Samoa</a:t>
            </a:r>
            <a:r>
              <a:rPr lang="en-US" sz="1100" b="1">
                <a:solidFill>
                  <a:srgbClr val="0070C0"/>
                </a:solidFill>
                <a:latin typeface="Bradley Hand ITC" pitchFamily="66" charset="0"/>
              </a:rPr>
              <a:t>	                                                  </a:t>
            </a:r>
            <a:r>
              <a:rPr lang="en-US" sz="1100" i="1">
                <a:latin typeface="Bradley Hand ITC" pitchFamily="66" charset="0"/>
              </a:rPr>
              <a:t>Charles S. Punaha, NICTA</a:t>
            </a:r>
            <a:endParaRPr lang="th-TH" sz="1100" i="1">
              <a:latin typeface="Bradley Hand ITC" pitchFamily="66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-3175"/>
            <a:ext cx="16764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2438400" y="133350"/>
            <a:ext cx="617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Aft>
                <a:spcPts val="1000"/>
              </a:spcAft>
              <a:defRPr/>
            </a:pPr>
            <a:r>
              <a:rPr lang="en-US" sz="2000" b="1" smtClean="0">
                <a:solidFill>
                  <a:srgbClr val="000000"/>
                </a:solidFill>
              </a:rPr>
              <a:t>NATIONAL INFORMATION AND COMMUNICATIONS TECHNOLOGY AUTHORITY</a:t>
            </a:r>
            <a:endParaRPr lang="en-US" sz="2000" smtClean="0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8915400" y="838200"/>
            <a:ext cx="228600" cy="6019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32" name="AutoShape 11"/>
          <p:cNvCxnSpPr>
            <a:cxnSpLocks noChangeShapeType="1"/>
          </p:cNvCxnSpPr>
          <p:nvPr userDrawn="1"/>
        </p:nvCxnSpPr>
        <p:spPr bwMode="auto">
          <a:xfrm>
            <a:off x="2209800" y="838200"/>
            <a:ext cx="69342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943600" y="1447800"/>
            <a:ext cx="2493963" cy="139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14400" y="4265613"/>
            <a:ext cx="2590800" cy="144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638800" y="4267200"/>
            <a:ext cx="258762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6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90588" y="1600200"/>
            <a:ext cx="2462212" cy="137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73450" y="2960688"/>
            <a:ext cx="2470150" cy="138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DA93F7A-7BE6-4A68-8356-02FAA284DEC2}" type="datetimeFigureOut">
              <a:rPr lang="en-US"/>
              <a:pPr>
                <a:defRPr/>
              </a:pPr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E5A99C6-5094-472D-8304-54783D2E3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4010" r:id="rId12"/>
    <p:sldLayoutId id="21474840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866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51967"/>
            <a:ext cx="8229600" cy="1219200"/>
          </a:xfrm>
        </p:spPr>
        <p:txBody>
          <a:bodyPr/>
          <a:lstStyle/>
          <a:p>
            <a:r>
              <a:rPr lang="en-US" sz="2400" b="1" cap="all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en-US" sz="2400" b="1" cap="all" dirty="0" smtClean="0">
                <a:latin typeface="Arial Narrow" pitchFamily="34" charset="0"/>
                <a:cs typeface="Arial" pitchFamily="34" charset="0"/>
              </a:rPr>
            </a:br>
            <a:r>
              <a:rPr lang="en-US" sz="2400" b="1" cap="all" dirty="0">
                <a:latin typeface="Arial Narrow" pitchFamily="34" charset="0"/>
                <a:cs typeface="Arial" pitchFamily="34" charset="0"/>
              </a:rPr>
              <a:t/>
            </a:r>
            <a:br>
              <a:rPr lang="en-US" sz="2400" b="1" cap="all" dirty="0">
                <a:latin typeface="Arial Narrow" pitchFamily="34" charset="0"/>
                <a:cs typeface="Arial" pitchFamily="34" charset="0"/>
              </a:rPr>
            </a:br>
            <a:r>
              <a:rPr lang="en-US" sz="2400" b="1" cap="all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en-US" sz="2400" b="1" cap="all" dirty="0" smtClean="0">
                <a:latin typeface="Arial Narrow" pitchFamily="34" charset="0"/>
                <a:cs typeface="Arial" pitchFamily="34" charset="0"/>
              </a:rPr>
            </a:br>
            <a:r>
              <a:rPr lang="en-US" sz="2800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ROLLING </a:t>
            </a:r>
            <a:r>
              <a:rPr lang="en-US" sz="28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 BROADBAND NETWORKS AND SERVICES IN THE RURAL </a:t>
            </a:r>
            <a:r>
              <a:rPr lang="en-US" sz="2800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AREAS</a:t>
            </a:r>
            <a:br>
              <a:rPr lang="en-US" sz="2800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cap="all" dirty="0">
                <a:solidFill>
                  <a:schemeClr val="tx2"/>
                </a:solidFill>
                <a:latin typeface="Lucida Sans" pitchFamily="34" charset="0"/>
              </a:rPr>
              <a:t/>
            </a:r>
            <a:br>
              <a:rPr lang="en-US" sz="4800" b="1" cap="all" dirty="0">
                <a:solidFill>
                  <a:schemeClr val="tx2"/>
                </a:solidFill>
                <a:latin typeface="Lucida Sans" pitchFamily="34" charset="0"/>
              </a:rPr>
            </a:br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3429000"/>
            <a:ext cx="7848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1"/>
            <a:ext cx="7924800" cy="1600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</a:t>
            </a:r>
            <a:r>
              <a:rPr lang="en-US" sz="2400" dirty="0" smtClean="0">
                <a:latin typeface="Arial Narrow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PH" sz="2400" dirty="0">
                <a:solidFill>
                  <a:schemeClr val="bg1"/>
                </a:solidFill>
                <a:latin typeface="Arial Narrow" pitchFamily="34" charset="0"/>
              </a:rPr>
              <a:t>ITU Asia-Pacific Regional Forum on </a:t>
            </a:r>
            <a:r>
              <a:rPr lang="en-PH" sz="2400" dirty="0" smtClean="0">
                <a:solidFill>
                  <a:schemeClr val="bg1"/>
                </a:solidFill>
                <a:latin typeface="Arial Narrow" pitchFamily="34" charset="0"/>
              </a:rPr>
              <a:t>Reshaping </a:t>
            </a:r>
            <a:r>
              <a:rPr lang="en-PH" sz="2400" dirty="0">
                <a:solidFill>
                  <a:schemeClr val="bg1"/>
                </a:solidFill>
                <a:latin typeface="Arial Narrow" pitchFamily="34" charset="0"/>
              </a:rPr>
              <a:t>Policy and Regulatory Landscape for Accelerating Broadband Access </a:t>
            </a:r>
            <a:endParaRPr lang="en-PH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en-PH" sz="2400" b="1" dirty="0" smtClean="0"/>
          </a:p>
          <a:p>
            <a:pPr marL="0" indent="0" algn="ctr">
              <a:buNone/>
            </a:pPr>
            <a:r>
              <a:rPr lang="en-PH" sz="2400" dirty="0" smtClean="0">
                <a:latin typeface="Arial" pitchFamily="34" charset="0"/>
                <a:cs typeface="Arial" pitchFamily="34" charset="0"/>
              </a:rPr>
              <a:t>08-10 </a:t>
            </a:r>
            <a:r>
              <a:rPr lang="en-PH" sz="2400" dirty="0">
                <a:latin typeface="Arial" pitchFamily="34" charset="0"/>
                <a:cs typeface="Arial" pitchFamily="34" charset="0"/>
              </a:rPr>
              <a:t>September 2015, Jakarta Indonesia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AU" sz="2400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itchFamily="34" charset="0"/>
              </a:rPr>
              <a:t>            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Warren Suti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      NICTA (UAS</a:t>
            </a:r>
            <a:r>
              <a:rPr lang="en-US" sz="2400" dirty="0" smtClean="0">
                <a:latin typeface="Arial Narrow" pitchFamily="34" charset="0"/>
              </a:rPr>
              <a:t>)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0A15-05FE-4967-84B2-C85FDB19E591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2590800" cy="99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219461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“PAPUA NEW GUINEA EXPERIENCE”</a:t>
            </a:r>
            <a:endParaRPr lang="en-A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7310"/>
            <a:ext cx="8077200" cy="525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001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 TOWERS IN REMOTE LOCATIONS IN PNG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tps01\uas\VOICE PROJECT\Site visits\PG0151-Kore-February 3, 2015\20150203_115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14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295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 30 Meter tower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04656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2G service (3G ready)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60123" y="2571295"/>
            <a:ext cx="435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All 59 towers in remote area, only accessible by chopper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40229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Powered by Solar energy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98322" y="4017500"/>
            <a:ext cx="455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Community mobile chargers   - Solar energy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876800"/>
            <a:ext cx="439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Six sites vandalized, three recovered by Digicel, 56 on Air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67691" y="235131"/>
            <a:ext cx="465690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SITE SPECIFICATIONS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suti\Documents\NICTA\Projects\Demostration Projects\Voice Telephony\Vandalized Sites\PG726_Aropa_AROB\DSC_0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371600"/>
            <a:ext cx="460793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1896" y="220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Vandalism &amp; Theft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457200"/>
            <a:ext cx="3886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OUR CHALLENGES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tps01\uas\VOICE PROJECT\Site visits\PG426_Takenda East Pangia\2014-10-29 pokale\pokale 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5732"/>
            <a:ext cx="5943600" cy="42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2667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Landowner issues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57200"/>
            <a:ext cx="3886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OUR CHALLENGES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Ptps01\uas\VOICE PROJECT\Site visits\Batch_1 visit_photos\20150105_121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04"/>
            <a:ext cx="4953000" cy="43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2362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Logistics, Road &amp; Weather conditions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57200"/>
            <a:ext cx="3886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OUR CHALLENGES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133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Objective:  Provide Broadband Access Service to the  			Student body and the Surrounding Community 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352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Eight High School for the Project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206" y="4267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Successful Bidder will manage the project in consultation </a:t>
            </a:r>
            <a:r>
              <a:rPr lang="en-US" sz="2400" dirty="0"/>
              <a:t> </a:t>
            </a:r>
            <a:r>
              <a:rPr lang="en-US" sz="2400" dirty="0" smtClean="0"/>
              <a:t>          	with the School administration</a:t>
            </a:r>
          </a:p>
          <a:p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09600"/>
            <a:ext cx="88392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2 : BROADBAND SCHOOL &amp; 				    COMMUNITY ACCESS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97" y="54057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Bid evaluation in progress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557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52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Objective:  </a:t>
            </a:r>
          </a:p>
          <a:p>
            <a:r>
              <a:rPr lang="en-US" sz="2400" dirty="0" smtClean="0"/>
              <a:t>	To provide voice </a:t>
            </a:r>
            <a:r>
              <a:rPr lang="en-US" sz="2400" dirty="0"/>
              <a:t>and data/Internet telecommunications </a:t>
            </a:r>
            <a:r>
              <a:rPr lang="en-US" sz="2400" dirty="0" smtClean="0"/>
              <a:t>	network </a:t>
            </a:r>
            <a:r>
              <a:rPr lang="en-US" sz="2400" dirty="0"/>
              <a:t>and service </a:t>
            </a:r>
            <a:r>
              <a:rPr lang="en-US" sz="2400" dirty="0" smtClean="0"/>
              <a:t>in selected </a:t>
            </a:r>
            <a:r>
              <a:rPr lang="en-US" sz="2400" dirty="0"/>
              <a:t>geographic locations </a:t>
            </a:r>
            <a:r>
              <a:rPr lang="en-US" sz="2400" dirty="0" smtClean="0"/>
              <a:t>	that </a:t>
            </a:r>
            <a:r>
              <a:rPr lang="en-US" sz="2400" dirty="0"/>
              <a:t>currently do not have 3G internet </a:t>
            </a:r>
            <a:r>
              <a:rPr lang="en-US" sz="2400" dirty="0" smtClean="0"/>
              <a:t>services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2474" y="3886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Either upgrade from 2G or new greenfield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6017" y="519460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Bid evaluation in progress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09600"/>
            <a:ext cx="8839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3 : 3G INTERNET SERVICE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3048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UAS FUNDING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251" y="2743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First collection of UAS levy is in progress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60417" y="3505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Other source of funding will be from NICTA and </a:t>
            </a:r>
            <a:r>
              <a:rPr lang="en-US" sz="2400" dirty="0" err="1" smtClean="0"/>
              <a:t>GoPNG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2263" y="1600200"/>
            <a:ext cx="585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Pilot Projects funded by the </a:t>
            </a:r>
            <a:r>
              <a:rPr lang="en-US" sz="2400" dirty="0" err="1" smtClean="0"/>
              <a:t>GoPNG</a:t>
            </a:r>
            <a:r>
              <a:rPr lang="en-US" sz="2400" dirty="0" smtClean="0"/>
              <a:t>, others to be funded by the UAS LEVY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760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72180"/>
            <a:ext cx="5181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STEPS TAKEN &amp; WAY FORWARD</a:t>
            </a:r>
            <a:endParaRPr lang="en-A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302" y="3276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Continue from the three Pilot Projects (Voice &amp; Internet) 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" y="3962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Other projects in line with our National Broadband Policy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669" y="4724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Continue dialogue with other stakeholders in dealing with underlying concerns like, infrastructure and rural and remote access. 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0669" y="1754557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Land Mediation process for Land Ownership issues, land rentals in a trust account awaiting land mediation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9302" y="260308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More awareness in the rural areas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128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533400" y="3048000"/>
            <a:ext cx="8153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 dirty="0" smtClean="0">
                <a:solidFill>
                  <a:srgbClr val="FF0000"/>
                </a:solidFill>
                <a:latin typeface="Lucida Sans" pitchFamily="34" charset="0"/>
              </a:rPr>
              <a:t>Thank you..</a:t>
            </a:r>
            <a:endParaRPr lang="en-AU" sz="48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011" y="579009"/>
            <a:ext cx="35291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Outline of Presentation </a:t>
            </a:r>
            <a:endParaRPr lang="en-A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3581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PNG KEY STATISTICS</a:t>
            </a:r>
            <a:endParaRPr lang="en-A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560" y="2209800"/>
            <a:ext cx="3505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PNG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OPERATORS</a:t>
            </a:r>
            <a:endParaRPr lang="en-A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743200"/>
            <a:ext cx="5486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UNIVERSAL ACCESS &amp; SERVICE STRUCTURE</a:t>
            </a:r>
            <a:endParaRPr lang="en-A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520" y="3352800"/>
            <a:ext cx="6553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PILOT PROECTS ON UNIVERSIAL ACCESS &amp; SERVICE</a:t>
            </a:r>
            <a:endParaRPr lang="en-A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520" y="3962400"/>
            <a:ext cx="6553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PROJECT 1: VOICE TELEPHONY</a:t>
            </a:r>
            <a:endParaRPr lang="en-A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457" y="4558937"/>
            <a:ext cx="7315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PROECT 2 : BROADBAND SCHOOL &amp; COMMUNITY ACCESS</a:t>
            </a:r>
            <a:endParaRPr lang="en-A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520" y="5105400"/>
            <a:ext cx="7010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7. UAS FUNDING</a:t>
            </a:r>
            <a:endParaRPr lang="en-A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217" y="5787459"/>
            <a:ext cx="4648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8. STEPS TAKEN &amp; WAYFORD</a:t>
            </a:r>
            <a:endParaRPr lang="en-A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70114"/>
            <a:ext cx="4343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PNG : KEY STATISTIC</a:t>
            </a:r>
            <a:endParaRPr lang="en-A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57250"/>
            <a:ext cx="90773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371600"/>
            <a:ext cx="45720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Landmass : </a:t>
            </a:r>
            <a:r>
              <a:rPr lang="en-AU" sz="2400" dirty="0" smtClean="0">
                <a:solidFill>
                  <a:schemeClr val="bg1"/>
                </a:solidFill>
              </a:rPr>
              <a:t>462,840</a:t>
            </a:r>
            <a:r>
              <a:rPr lang="en-AU" sz="2400" dirty="0">
                <a:solidFill>
                  <a:schemeClr val="bg1"/>
                </a:solidFill>
              </a:rPr>
              <a:t> km</a:t>
            </a:r>
            <a:r>
              <a:rPr lang="en-AU" sz="2400" baseline="30000" dirty="0">
                <a:solidFill>
                  <a:schemeClr val="bg1"/>
                </a:solidFill>
              </a:rPr>
              <a:t>2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905000"/>
            <a:ext cx="45720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Population: About 8 million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07176" y="2512534"/>
            <a:ext cx="4722223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3 MNO (GSM, CDMA,UMTS &amp; LTE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2342" y="3124200"/>
            <a:ext cx="4909458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Mobile Penetration: About 40-50%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07177" y="3757204"/>
            <a:ext cx="487462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PSTN Penetration: 1.2%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176" y="4495800"/>
            <a:ext cx="4874625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1 Fixed Cable Network Operator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4187" y="5260199"/>
            <a:ext cx="483761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International fiber cable links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8" y="1423988"/>
            <a:ext cx="8550742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533400"/>
            <a:ext cx="2514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PNG STATUS</a:t>
            </a:r>
            <a:endParaRPr lang="en-A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3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6838"/>
            <a:ext cx="8125858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457200"/>
            <a:ext cx="2362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PNG STATUS</a:t>
            </a:r>
            <a:endParaRPr lang="en-A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3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0A15-05FE-4967-84B2-C85FDB19E591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2667000" y="2438399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TELIKOM PNG : (FIXED and MOBILE)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 - ADSL, Fiber, </a:t>
            </a:r>
            <a:r>
              <a:rPr lang="en-US" dirty="0" err="1" smtClean="0"/>
              <a:t>WiMAX</a:t>
            </a:r>
            <a:r>
              <a:rPr lang="en-US" dirty="0" smtClean="0"/>
              <a:t>, Satellite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MOBILE – CDMA +EVDO (3G), UMTS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65039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BEMOBILE :     (MOBILE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MOBILE - GSM EDGE (2.5G) UMTS (3G)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4812268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DIGICEL :         (MOBILE &amp; FIXED WIRELESS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 -  Satellite , </a:t>
            </a:r>
            <a:r>
              <a:rPr lang="en-US" dirty="0" err="1" smtClean="0"/>
              <a:t>WiFi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MOBILE </a:t>
            </a:r>
            <a:r>
              <a:rPr lang="en-US" dirty="0"/>
              <a:t>- GSM +EDGE (2.5 </a:t>
            </a:r>
            <a:r>
              <a:rPr lang="en-US" dirty="0" smtClean="0"/>
              <a:t>G) UMTS+HSDPA (3G)</a:t>
            </a:r>
          </a:p>
          <a:p>
            <a:r>
              <a:rPr lang="en-US" dirty="0" smtClean="0"/>
              <a:t>                     LTE (4G)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2438400" cy="6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389" y="4876800"/>
            <a:ext cx="23662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2133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38400" y="778635"/>
            <a:ext cx="4495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PNG: Major Operators</a:t>
            </a:r>
            <a:endParaRPr lang="en-A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04744"/>
            <a:ext cx="8153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UNIVERSAL ACCESS &amp; SERVICE STRUCTURE</a:t>
            </a:r>
            <a:endParaRPr lang="en-A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9050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NICTA Board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219200" y="27432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UAS Board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219200" y="3733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UAS Director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219200" y="45720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UAS Secretariat</a:t>
            </a:r>
            <a:endParaRPr lang="en-AU" dirty="0"/>
          </a:p>
        </p:txBody>
      </p:sp>
      <p:cxnSp>
        <p:nvCxnSpPr>
          <p:cNvPr id="10" name="Straight Connector 9"/>
          <p:cNvCxnSpPr>
            <a:stCxn id="4" idx="0"/>
            <a:endCxn id="3" idx="2"/>
          </p:cNvCxnSpPr>
          <p:nvPr/>
        </p:nvCxnSpPr>
        <p:spPr>
          <a:xfrm flipV="1">
            <a:off x="2019300" y="2362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</p:cNvCxnSpPr>
          <p:nvPr/>
        </p:nvCxnSpPr>
        <p:spPr>
          <a:xfrm flipV="1">
            <a:off x="2019300" y="32766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19300" y="41148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2133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Under NICTA (Regulator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460966" y="30099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UAS board reports to NICTA board</a:t>
            </a:r>
            <a:endParaRPr lang="en-A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411262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NICTA board has the final say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23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957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</a:t>
            </a:r>
            <a:r>
              <a:rPr lang="en-US" sz="2400" dirty="0"/>
              <a:t>D</a:t>
            </a:r>
            <a:r>
              <a:rPr lang="en-US" sz="2400" dirty="0" smtClean="0"/>
              <a:t>emonstration Projects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22057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Voice Telephony - Completed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846" y="2912906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Broadband School &amp; Community Access – Evaluation Process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36531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3G Internet Access – Evaluation Process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88392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PILOT PROJECTS ON UNIVERSIAL ACCESS &amp; SERVICE 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8343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Least Cost Subsidy Approach (with highest population)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7387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Only Voice Telephony – 2G service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4137" y="3500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Awarded to Digicel PNG Limited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1865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Total of 59 towers (30m high)</a:t>
            </a:r>
            <a:endParaRPr lang="en-A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743" y="496366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Completed ( May 2014-May2015)</a:t>
            </a:r>
            <a:endParaRPr lang="en-A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034" y="5728398"/>
            <a:ext cx="827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Independent Verification Agent (IVA) Verified milestone</a:t>
            </a: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609600"/>
            <a:ext cx="6172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VOICE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TELEPHONY</a:t>
            </a:r>
            <a:endParaRPr lang="en-A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799BD4-B7EF-41AC-9043-6741D5092BDF}"/>
</file>

<file path=customXml/itemProps2.xml><?xml version="1.0" encoding="utf-8"?>
<ds:datastoreItem xmlns:ds="http://schemas.openxmlformats.org/officeDocument/2006/customXml" ds:itemID="{F4123D85-E18F-4C2C-A896-09C5F73F1794}"/>
</file>

<file path=customXml/itemProps3.xml><?xml version="1.0" encoding="utf-8"?>
<ds:datastoreItem xmlns:ds="http://schemas.openxmlformats.org/officeDocument/2006/customXml" ds:itemID="{E70F77F0-A054-420E-85EF-76DF09FD80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14400</TotalTime>
  <Words>572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Custom Design</vt:lpstr>
      <vt:lpstr>1_Custom Design</vt:lpstr>
      <vt:lpstr>   ROLLING OUT BROADBAND NETWORKS AND SERVICES IN THE RURAL AREAS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PANGTEL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REPORT in PAPUA NEW GUINEA</dc:title>
  <dc:creator>wsuti</dc:creator>
  <cp:lastModifiedBy>wsuti</cp:lastModifiedBy>
  <cp:revision>488</cp:revision>
  <cp:lastPrinted>2013-04-17T03:08:39Z</cp:lastPrinted>
  <dcterms:created xsi:type="dcterms:W3CDTF">2005-09-29T05:18:49Z</dcterms:created>
  <dcterms:modified xsi:type="dcterms:W3CDTF">2015-09-04T05:44:38Z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