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8" r:id="rId5"/>
    <p:sldId id="258" r:id="rId6"/>
    <p:sldId id="269" r:id="rId7"/>
    <p:sldId id="270" r:id="rId8"/>
    <p:sldId id="271" r:id="rId9"/>
    <p:sldId id="28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Defending Against Modern Cyber Advisories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Rajitha</a:t>
            </a:r>
            <a:r>
              <a:rPr lang="en-US" b="1" dirty="0" smtClean="0"/>
              <a:t> </a:t>
            </a:r>
            <a:r>
              <a:rPr lang="en-US" b="1" dirty="0" err="1" smtClean="0"/>
              <a:t>Udayanga</a:t>
            </a:r>
            <a:r>
              <a:rPr lang="en-US" b="1" dirty="0" smtClean="0"/>
              <a:t> , CISSP | rajitha.udayanga@gmail.com</a:t>
            </a:r>
          </a:p>
        </p:txBody>
      </p:sp>
    </p:spTree>
    <p:extLst>
      <p:ext uri="{BB962C8B-B14F-4D97-AF65-F5344CB8AC3E}">
        <p14:creationId xmlns=""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comes in to my  office??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coming from the internet</a:t>
            </a:r>
          </a:p>
          <a:p>
            <a:r>
              <a:rPr lang="en-US" dirty="0" smtClean="0"/>
              <a:t>Malware coming from a trusted source</a:t>
            </a:r>
          </a:p>
          <a:p>
            <a:r>
              <a:rPr lang="en-GB" dirty="0" smtClean="0"/>
              <a:t>Wireless break-ins</a:t>
            </a:r>
          </a:p>
          <a:p>
            <a:r>
              <a:rPr lang="en-GB" dirty="0" smtClean="0"/>
              <a:t>Social engineering</a:t>
            </a:r>
          </a:p>
          <a:p>
            <a:r>
              <a:rPr lang="en-GB" dirty="0" smtClean="0"/>
              <a:t>“Inappropriate” connections</a:t>
            </a:r>
          </a:p>
          <a:p>
            <a:r>
              <a:rPr lang="en-GB" dirty="0" smtClean="0"/>
              <a:t>Compromise data storage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Myth |</a:t>
            </a:r>
            <a:br>
              <a:rPr lang="en-US" b="1" dirty="0" smtClean="0"/>
            </a:br>
            <a:r>
              <a:rPr lang="en-US" b="1" dirty="0" smtClean="0"/>
              <a:t> “We have security by obscurity”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“My systems are too old and obscure to be interest to attackers.”</a:t>
            </a:r>
          </a:p>
          <a:p>
            <a:r>
              <a:rPr lang="en-US" dirty="0" smtClean="0"/>
              <a:t>“No one can understand what my system is doing – they can break in but they could not figure out how to abuse </a:t>
            </a:r>
            <a:r>
              <a:rPr lang="en-GB" dirty="0" smtClean="0"/>
              <a:t>the system”</a:t>
            </a:r>
          </a:p>
          <a:p>
            <a:r>
              <a:rPr lang="en-GB" dirty="0" smtClean="0"/>
              <a:t>System, language, and control </a:t>
            </a:r>
            <a:r>
              <a:rPr lang="en-US" dirty="0" smtClean="0"/>
              <a:t>information is readily available on the </a:t>
            </a:r>
            <a:r>
              <a:rPr lang="en-GB" dirty="0" smtClean="0"/>
              <a:t>Internet.</a:t>
            </a:r>
          </a:p>
          <a:p>
            <a:r>
              <a:rPr lang="en-US" dirty="0" smtClean="0"/>
              <a:t>Exercises have shown that given enough time and interest, a hacker can crack and take over most systems.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457518"/>
            <a:ext cx="10781211" cy="11887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Myth|</a:t>
            </a:r>
            <a:br>
              <a:rPr lang="en-US" b="1" dirty="0" smtClean="0"/>
            </a:br>
            <a:r>
              <a:rPr lang="en-US" b="1" dirty="0" smtClean="0"/>
              <a:t> “We have firewall and anti virus guard. So we protected</a:t>
            </a:r>
            <a:r>
              <a:rPr lang="en-GB" b="1" dirty="0" smtClean="0"/>
              <a:t>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Provide protection from what?</a:t>
            </a:r>
          </a:p>
          <a:p>
            <a:pPr lvl="1"/>
            <a:r>
              <a:rPr lang="en-GB" dirty="0" smtClean="0"/>
              <a:t>Known viruses/worms</a:t>
            </a:r>
          </a:p>
          <a:p>
            <a:pPr lvl="1"/>
            <a:r>
              <a:rPr lang="en-GB" dirty="0" smtClean="0"/>
              <a:t>Some attack pathways</a:t>
            </a:r>
          </a:p>
          <a:p>
            <a:r>
              <a:rPr lang="en-US" dirty="0" smtClean="0"/>
              <a:t>A firewall is only as good as its </a:t>
            </a:r>
            <a:r>
              <a:rPr lang="en-GB" dirty="0" smtClean="0"/>
              <a:t>configuration</a:t>
            </a:r>
          </a:p>
          <a:p>
            <a:r>
              <a:rPr lang="en-US" dirty="0" smtClean="0"/>
              <a:t>Purpose: </a:t>
            </a:r>
            <a:r>
              <a:rPr lang="en-US" b="1" dirty="0" smtClean="0"/>
              <a:t>Deter, delay, detect, &amp; deny</a:t>
            </a:r>
          </a:p>
          <a:p>
            <a:r>
              <a:rPr lang="en-US" dirty="0" smtClean="0"/>
              <a:t>Are firewall logs being monitored to </a:t>
            </a:r>
            <a:r>
              <a:rPr lang="en-GB" dirty="0" smtClean="0"/>
              <a:t>detect an ongoing attack?</a:t>
            </a:r>
          </a:p>
          <a:p>
            <a:r>
              <a:rPr lang="en-US" dirty="0" smtClean="0"/>
              <a:t>Anti-virus tools only protect you from  known viruses. Zero-day viruses cannot </a:t>
            </a:r>
            <a:r>
              <a:rPr lang="en-GB" dirty="0" smtClean="0"/>
              <a:t>be stopped.</a:t>
            </a:r>
          </a:p>
          <a:p>
            <a:r>
              <a:rPr lang="en-US" dirty="0" smtClean="0"/>
              <a:t>There may be multiple pathways around </a:t>
            </a:r>
            <a:r>
              <a:rPr lang="en-GB" dirty="0" smtClean="0"/>
              <a:t>(or through) firewalls and anti-virus products.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Myth |</a:t>
            </a:r>
            <a:br>
              <a:rPr lang="en-US" b="1" dirty="0" smtClean="0"/>
            </a:br>
            <a:r>
              <a:rPr lang="en-US" b="1" dirty="0" smtClean="0"/>
              <a:t> “We have no insider threat!”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the most secure organizations cannot  discount the threat posed by insiders (current or former staff members)</a:t>
            </a:r>
          </a:p>
          <a:p>
            <a:r>
              <a:rPr lang="en-US" dirty="0" smtClean="0"/>
              <a:t>Co-workers tend to protect colleagues</a:t>
            </a:r>
          </a:p>
          <a:p>
            <a:r>
              <a:rPr lang="en-US" dirty="0" smtClean="0"/>
              <a:t>Managers tend to protect their team members. “</a:t>
            </a:r>
            <a:r>
              <a:rPr lang="en-US" i="1" dirty="0" smtClean="0"/>
              <a:t>Michel is having a tough time right now, but they will pull through this.”</a:t>
            </a:r>
          </a:p>
          <a:p>
            <a:r>
              <a:rPr lang="en-US" dirty="0" smtClean="0"/>
              <a:t>It is psychologically easier to mount a cyber attack than a physical attack.</a:t>
            </a:r>
          </a:p>
          <a:p>
            <a:r>
              <a:rPr lang="en-US" dirty="0" smtClean="0"/>
              <a:t>Non-malicious activities or the failure to  follow security policies can turn out to be the insider threat that poses the greatest </a:t>
            </a:r>
            <a:r>
              <a:rPr lang="en-GB" dirty="0" smtClean="0"/>
              <a:t>risk.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secure….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Examine organization- or corporate-wide cyber  </a:t>
            </a:r>
            <a:r>
              <a:rPr lang="en-GB" dirty="0" smtClean="0"/>
              <a:t>security practices</a:t>
            </a:r>
          </a:p>
          <a:p>
            <a:r>
              <a:rPr lang="en-GB" dirty="0" smtClean="0"/>
              <a:t>Identify important computer/digital assets</a:t>
            </a:r>
          </a:p>
          <a:p>
            <a:r>
              <a:rPr lang="en-GB" dirty="0" smtClean="0"/>
              <a:t>Conduct table top reviews</a:t>
            </a:r>
          </a:p>
          <a:p>
            <a:r>
              <a:rPr lang="en-US" dirty="0" smtClean="0"/>
              <a:t>Conduct walk-through inspections and validation </a:t>
            </a:r>
            <a:r>
              <a:rPr lang="en-GB" dirty="0" smtClean="0"/>
              <a:t>testing</a:t>
            </a:r>
          </a:p>
          <a:p>
            <a:r>
              <a:rPr lang="en-US" dirty="0" smtClean="0"/>
              <a:t>Assess potential threats, attack vectors, and </a:t>
            </a:r>
            <a:r>
              <a:rPr lang="en-GB" dirty="0" smtClean="0"/>
              <a:t>vulnerabilities</a:t>
            </a:r>
          </a:p>
          <a:p>
            <a:r>
              <a:rPr lang="en-US" dirty="0" smtClean="0"/>
              <a:t>Determine the consequences of compromise</a:t>
            </a:r>
          </a:p>
          <a:p>
            <a:r>
              <a:rPr lang="en-GB" dirty="0" smtClean="0"/>
              <a:t>Perform simple risk assessments</a:t>
            </a:r>
          </a:p>
          <a:p>
            <a:r>
              <a:rPr lang="en-US" dirty="0" smtClean="0"/>
              <a:t>Evaluate “new” security controls and make risk based </a:t>
            </a:r>
            <a:r>
              <a:rPr lang="en-GB" dirty="0" smtClean="0"/>
              <a:t>decisions on security enhancements</a:t>
            </a:r>
          </a:p>
          <a:p>
            <a:r>
              <a:rPr lang="en-US" dirty="0" smtClean="0"/>
              <a:t>Maintain an ongoing cyber security program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four mitigating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1"/>
            <a:ext cx="10706100" cy="426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1. Rigorously conduct system patching</a:t>
            </a:r>
          </a:p>
          <a:p>
            <a:pPr lvl="1"/>
            <a:r>
              <a:rPr lang="en-US" dirty="0" smtClean="0"/>
              <a:t>Do not let known vulnerabilities persist for extend  </a:t>
            </a:r>
            <a:r>
              <a:rPr lang="en-GB" dirty="0" smtClean="0"/>
              <a:t>periods of time</a:t>
            </a:r>
          </a:p>
          <a:p>
            <a:pPr>
              <a:buNone/>
            </a:pPr>
            <a:r>
              <a:rPr lang="en-GB" dirty="0" smtClean="0"/>
              <a:t>2. Restrict administrative privileges</a:t>
            </a:r>
          </a:p>
          <a:p>
            <a:pPr lvl="1"/>
            <a:r>
              <a:rPr lang="en-US" dirty="0" smtClean="0"/>
              <a:t>Accounts with these privileges are prime targets for </a:t>
            </a:r>
            <a:r>
              <a:rPr lang="en-GB" dirty="0" smtClean="0"/>
              <a:t>attackers</a:t>
            </a:r>
          </a:p>
          <a:p>
            <a:pPr lvl="1"/>
            <a:r>
              <a:rPr lang="en-US" dirty="0" smtClean="0"/>
              <a:t>Limit and tightly control accounts with these privileges</a:t>
            </a:r>
          </a:p>
          <a:p>
            <a:pPr>
              <a:buNone/>
            </a:pPr>
            <a:r>
              <a:rPr lang="en-US" dirty="0" smtClean="0"/>
              <a:t>3. Perform and enforce application white listing</a:t>
            </a:r>
          </a:p>
          <a:p>
            <a:pPr lvl="1"/>
            <a:r>
              <a:rPr lang="en-US" dirty="0" smtClean="0"/>
              <a:t> Only allows authorized applications to run</a:t>
            </a:r>
          </a:p>
          <a:p>
            <a:pPr>
              <a:buNone/>
            </a:pPr>
            <a:r>
              <a:rPr lang="en-GB" dirty="0" smtClean="0"/>
              <a:t>4. Implement defence in depth</a:t>
            </a:r>
          </a:p>
          <a:p>
            <a:pPr lvl="1"/>
            <a:r>
              <a:rPr lang="en-US" dirty="0" smtClean="0"/>
              <a:t>Do not rely on one single technology or defensive  measure; have multiple security controls in case one </a:t>
            </a:r>
            <a:r>
              <a:rPr lang="en-GB" dirty="0" smtClean="0"/>
              <a:t>approach fails.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90088" y="2769326"/>
            <a:ext cx="5383204" cy="768096"/>
          </a:xfrm>
        </p:spPr>
        <p:txBody>
          <a:bodyPr/>
          <a:lstStyle/>
          <a:p>
            <a:r>
              <a:rPr lang="en-US" dirty="0" smtClean="0"/>
              <a:t>Any questions ????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 smtClean="0">
                <a:latin typeface="Arial"/>
                <a:cs typeface="Arial"/>
              </a:rPr>
              <a:t>Introductions</a:t>
            </a:r>
          </a:p>
          <a:p>
            <a:pPr marL="12700">
              <a:lnSpc>
                <a:spcPct val="100000"/>
              </a:lnSpc>
            </a:pPr>
            <a:r>
              <a:rPr lang="en-US" dirty="0" smtClean="0">
                <a:latin typeface="Arial"/>
                <a:cs typeface="Arial"/>
              </a:rPr>
              <a:t>Cyber</a:t>
            </a:r>
            <a:r>
              <a:rPr lang="en-US" spc="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attacks</a:t>
            </a:r>
            <a:r>
              <a:rPr lang="en-US" spc="-2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and</a:t>
            </a:r>
            <a:r>
              <a:rPr lang="en-US" spc="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their consequences</a:t>
            </a:r>
          </a:p>
          <a:p>
            <a:pPr marL="12700" marR="1184275">
              <a:lnSpc>
                <a:spcPts val="3860"/>
              </a:lnSpc>
              <a:spcBef>
                <a:spcPts val="200"/>
              </a:spcBef>
            </a:pPr>
            <a:r>
              <a:rPr lang="en-US" dirty="0" smtClean="0">
                <a:latin typeface="Arial"/>
                <a:cs typeface="Arial"/>
              </a:rPr>
              <a:t>Adversary</a:t>
            </a:r>
            <a:r>
              <a:rPr lang="en-US" spc="-1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capabilities </a:t>
            </a:r>
          </a:p>
          <a:p>
            <a:pPr marL="12700" marR="1184275">
              <a:lnSpc>
                <a:spcPts val="3860"/>
              </a:lnSpc>
              <a:spcBef>
                <a:spcPts val="200"/>
              </a:spcBef>
            </a:pPr>
            <a:r>
              <a:rPr lang="en-US" dirty="0" smtClean="0">
                <a:latin typeface="Arial"/>
                <a:cs typeface="Arial"/>
              </a:rPr>
              <a:t>Types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of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attacks</a:t>
            </a:r>
            <a:r>
              <a:rPr lang="en-US" spc="-2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pathways </a:t>
            </a:r>
          </a:p>
          <a:p>
            <a:pPr marL="12700" marR="1184275">
              <a:lnSpc>
                <a:spcPts val="3860"/>
              </a:lnSpc>
              <a:spcBef>
                <a:spcPts val="200"/>
              </a:spcBef>
            </a:pPr>
            <a:r>
              <a:rPr lang="en-US" dirty="0" smtClean="0">
                <a:latin typeface="Arial"/>
                <a:cs typeface="Arial"/>
              </a:rPr>
              <a:t>Cyber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security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myths</a:t>
            </a:r>
          </a:p>
          <a:p>
            <a:pPr marL="12700" marR="1184275">
              <a:lnSpc>
                <a:spcPts val="3860"/>
              </a:lnSpc>
              <a:spcBef>
                <a:spcPts val="200"/>
              </a:spcBef>
            </a:pPr>
            <a:r>
              <a:rPr lang="en-US" dirty="0" smtClean="0">
                <a:latin typeface="Arial"/>
                <a:cs typeface="Arial"/>
              </a:rPr>
              <a:t>Steps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for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implementing</a:t>
            </a:r>
            <a:r>
              <a:rPr lang="en-US" spc="1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an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effective cyber</a:t>
            </a:r>
            <a:r>
              <a:rPr lang="en-US" spc="-1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security</a:t>
            </a:r>
            <a:r>
              <a:rPr lang="en-US" spc="-1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program</a:t>
            </a:r>
          </a:p>
          <a:p>
            <a:pPr marL="12700" marR="528955">
              <a:lnSpc>
                <a:spcPts val="3860"/>
              </a:lnSpc>
              <a:spcBef>
                <a:spcPts val="200"/>
              </a:spcBef>
            </a:pPr>
            <a:r>
              <a:rPr lang="en-US" dirty="0" smtClean="0">
                <a:latin typeface="Arial"/>
                <a:cs typeface="Arial"/>
              </a:rPr>
              <a:t>Cyber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security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controls Resilience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in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face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of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cyber attack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bad guy and where is he ???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439988" y="1972491"/>
            <a:ext cx="542108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Person who hate for western </a:t>
            </a:r>
          </a:p>
          <a:p>
            <a:endParaRPr lang="en-US" sz="2000" dirty="0" smtClean="0"/>
          </a:p>
          <a:p>
            <a:r>
              <a:rPr lang="en-US" sz="2000" dirty="0" smtClean="0"/>
              <a:t>Person who has some disorder</a:t>
            </a:r>
          </a:p>
          <a:p>
            <a:endParaRPr lang="en-US" sz="2000" dirty="0" smtClean="0"/>
          </a:p>
          <a:p>
            <a:r>
              <a:rPr lang="en-US" sz="2000" dirty="0" smtClean="0"/>
              <a:t>Person who want to show their colors</a:t>
            </a:r>
          </a:p>
          <a:p>
            <a:endParaRPr lang="en-US" sz="2000" dirty="0" smtClean="0"/>
          </a:p>
          <a:p>
            <a:r>
              <a:rPr lang="en-US" sz="2000" dirty="0" smtClean="0"/>
              <a:t>Living in Russian federation </a:t>
            </a:r>
            <a:endParaRPr lang="en-US" dirty="0" smtClean="0"/>
          </a:p>
          <a:p>
            <a:endParaRPr lang="en-US" dirty="0" smtClean="0"/>
          </a:p>
          <a:p>
            <a:r>
              <a:rPr lang="en-US" sz="4000" dirty="0" smtClean="0"/>
              <a:t>BUT</a:t>
            </a:r>
            <a:endParaRPr lang="en-US" dirty="0" smtClean="0"/>
          </a:p>
          <a:p>
            <a:endParaRPr lang="en-US" dirty="0" smtClean="0"/>
          </a:p>
          <a:p>
            <a:r>
              <a:rPr lang="en-US" sz="5400" dirty="0" smtClean="0"/>
              <a:t>It has changed</a:t>
            </a:r>
            <a:endParaRPr lang="en-GB" sz="5400" dirty="0"/>
          </a:p>
        </p:txBody>
      </p:sp>
      <p:pic>
        <p:nvPicPr>
          <p:cNvPr id="1028" name="Picture 4" descr="http://beerpla.net/wp-content/uploads/for_the_geek_shall_inherit_the_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226" y="1891800"/>
            <a:ext cx="5143500" cy="37719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who ????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“Insiders” (yes..yes.. Your employees.....)</a:t>
            </a:r>
          </a:p>
          <a:p>
            <a:r>
              <a:rPr lang="en-US" dirty="0" smtClean="0"/>
              <a:t>Evolving technologies and organizational policies</a:t>
            </a:r>
            <a:endParaRPr lang="en-GB" dirty="0" smtClean="0"/>
          </a:p>
          <a:p>
            <a:r>
              <a:rPr lang="en-US" dirty="0" smtClean="0"/>
              <a:t>Negligence </a:t>
            </a:r>
            <a:endParaRPr lang="en-GB" dirty="0" smtClean="0"/>
          </a:p>
          <a:p>
            <a:r>
              <a:rPr lang="en-GB" dirty="0" smtClean="0"/>
              <a:t>Industrial Competitors</a:t>
            </a:r>
          </a:p>
          <a:p>
            <a:r>
              <a:rPr lang="en-GB" dirty="0" smtClean="0"/>
              <a:t>Organized Crime</a:t>
            </a:r>
          </a:p>
          <a:p>
            <a:r>
              <a:rPr lang="en-GB" dirty="0" smtClean="0"/>
              <a:t>Extremists / Terrorists</a:t>
            </a:r>
          </a:p>
          <a:p>
            <a:r>
              <a:rPr lang="en-GB" dirty="0" smtClean="0"/>
              <a:t>Nation States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623" y="6162543"/>
            <a:ext cx="7493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Source : http://www.cisco.com/web/offer/gist_ty2_asset/Cisco_2014_ASR.pdf</a:t>
            </a:r>
            <a:endParaRPr lang="en-GB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Disaffected employees</a:t>
            </a:r>
          </a:p>
          <a:p>
            <a:r>
              <a:rPr lang="en-GB" dirty="0" smtClean="0"/>
              <a:t>Former employees</a:t>
            </a:r>
          </a:p>
          <a:p>
            <a:r>
              <a:rPr lang="en-US" dirty="0" smtClean="0"/>
              <a:t>Current or prospective employees</a:t>
            </a:r>
          </a:p>
          <a:p>
            <a:r>
              <a:rPr lang="en-US" dirty="0" smtClean="0"/>
              <a:t>Contractors  / out sourced employees</a:t>
            </a:r>
          </a:p>
          <a:p>
            <a:r>
              <a:rPr lang="en-US" dirty="0" smtClean="0"/>
              <a:t>Support service employees</a:t>
            </a:r>
          </a:p>
          <a:p>
            <a:r>
              <a:rPr lang="en-GB" dirty="0" smtClean="0"/>
              <a:t>Unintentional action / negligence </a:t>
            </a:r>
          </a:p>
          <a:p>
            <a:pPr lvl="1"/>
            <a:r>
              <a:rPr lang="en-US" dirty="0" smtClean="0"/>
              <a:t>Insecure coding / software development</a:t>
            </a:r>
          </a:p>
          <a:p>
            <a:pPr lvl="1"/>
            <a:r>
              <a:rPr lang="en-US" dirty="0" smtClean="0"/>
              <a:t>Design / implementation errors 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4877" y="804590"/>
            <a:ext cx="27336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technologies and organizational policies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“Where does our critical data reside?” and “How can we create a secure environment to protect that data, especially when new business models like cloud computing and mobility leave us with little control over it?”</a:t>
            </a:r>
          </a:p>
          <a:p>
            <a:pPr>
              <a:buNone/>
            </a:pPr>
            <a:r>
              <a:rPr lang="en-US" dirty="0" smtClean="0"/>
              <a:t>								</a:t>
            </a:r>
            <a:r>
              <a:rPr lang="en-US" sz="2800" dirty="0" smtClean="0"/>
              <a:t> - </a:t>
            </a:r>
            <a:r>
              <a:rPr lang="en-US" sz="1800" dirty="0" err="1" smtClean="0"/>
              <a:t>cisco</a:t>
            </a:r>
            <a:r>
              <a:rPr lang="en-US" sz="1800" dirty="0" smtClean="0"/>
              <a:t> security expert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BYOD (Now it’s BYOT)- Bring your own device / thing</a:t>
            </a:r>
          </a:p>
          <a:p>
            <a:r>
              <a:rPr lang="en-US" dirty="0" smtClean="0"/>
              <a:t>IOT  - Internet of things</a:t>
            </a:r>
          </a:p>
          <a:p>
            <a:r>
              <a:rPr lang="en-US" dirty="0" smtClean="0"/>
              <a:t>Big data</a:t>
            </a:r>
          </a:p>
          <a:p>
            <a:r>
              <a:rPr lang="en-US" dirty="0" smtClean="0"/>
              <a:t>Cloud services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82569"/>
            <a:ext cx="10058400" cy="1188720"/>
          </a:xfrm>
        </p:spPr>
        <p:txBody>
          <a:bodyPr/>
          <a:lstStyle/>
          <a:p>
            <a:r>
              <a:rPr lang="en-US" dirty="0" smtClean="0"/>
              <a:t>Organized crimes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264914"/>
            <a:ext cx="11290663" cy="4267200"/>
          </a:xfrm>
        </p:spPr>
        <p:txBody>
          <a:bodyPr>
            <a:noAutofit/>
          </a:bodyPr>
          <a:lstStyle/>
          <a:p>
            <a:r>
              <a:rPr lang="en-US" b="1" dirty="0" smtClean="0"/>
              <a:t>Threat: Organized crime is using cyber attacks to </a:t>
            </a:r>
            <a:r>
              <a:rPr lang="en-US" dirty="0" smtClean="0"/>
              <a:t>make billions of dollars per year through:</a:t>
            </a:r>
          </a:p>
          <a:p>
            <a:pPr lvl="1"/>
            <a:r>
              <a:rPr lang="en-GB" dirty="0" smtClean="0"/>
              <a:t>Theft</a:t>
            </a:r>
          </a:p>
          <a:p>
            <a:pPr lvl="1"/>
            <a:r>
              <a:rPr lang="en-GB" dirty="0" smtClean="0"/>
              <a:t>Extortion</a:t>
            </a:r>
          </a:p>
          <a:p>
            <a:pPr lvl="1"/>
            <a:r>
              <a:rPr lang="en-GB" dirty="0" smtClean="0"/>
              <a:t>Commodity market manipulation</a:t>
            </a:r>
          </a:p>
          <a:p>
            <a:pPr lvl="1"/>
            <a:r>
              <a:rPr lang="en-GB" dirty="0" smtClean="0"/>
              <a:t>Selling exploits to others</a:t>
            </a:r>
          </a:p>
          <a:p>
            <a:r>
              <a:rPr lang="en-US" b="1" dirty="0" smtClean="0"/>
              <a:t>Real World Example: In 2008, cyber attacks</a:t>
            </a:r>
          </a:p>
          <a:p>
            <a:r>
              <a:rPr lang="en-US" dirty="0" smtClean="0"/>
              <a:t>disrupted electrical power in South America.</a:t>
            </a:r>
          </a:p>
          <a:p>
            <a:r>
              <a:rPr lang="en-US" b="1" dirty="0" smtClean="0"/>
              <a:t>Impact: Disrupted power in multiple cities.</a:t>
            </a:r>
          </a:p>
          <a:p>
            <a:r>
              <a:rPr lang="en-GB" b="1" dirty="0" smtClean="0"/>
              <a:t>Cause: European organized crime syndicate</a:t>
            </a:r>
          </a:p>
          <a:p>
            <a:r>
              <a:rPr lang="en-GB" sz="1600" dirty="0" smtClean="0"/>
              <a:t>(see http://news.cnet.com/CIA-Cyberattack-caused-multiple-city-blackout/2100-7349_3-6227090.htmll</a:t>
            </a:r>
            <a:endParaRPr lang="en-GB" sz="1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Extremist/Terrorist Threat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Threat: Disruption or destruction of critical </a:t>
            </a:r>
            <a:r>
              <a:rPr lang="en-GB" dirty="0" smtClean="0"/>
              <a:t>infrastructure, (including emergency response </a:t>
            </a:r>
            <a:r>
              <a:rPr lang="en-US" dirty="0" smtClean="0"/>
              <a:t>services), denial of service of attacks, theft of </a:t>
            </a:r>
            <a:r>
              <a:rPr lang="en-GB" dirty="0" smtClean="0"/>
              <a:t>information, etc.</a:t>
            </a:r>
          </a:p>
          <a:p>
            <a:r>
              <a:rPr lang="en-GB" b="1" dirty="0" smtClean="0"/>
              <a:t>Real World Examples:</a:t>
            </a:r>
          </a:p>
          <a:p>
            <a:r>
              <a:rPr lang="en-US" dirty="0" smtClean="0"/>
              <a:t>al Qaeda called for "cyber jihad”</a:t>
            </a:r>
          </a:p>
          <a:p>
            <a:r>
              <a:rPr lang="en-US" dirty="0" smtClean="0"/>
              <a:t>“They will enter the cyber world because it‘s comparatively remote, comparatively safer than strapping on a bomb” said </a:t>
            </a:r>
            <a:r>
              <a:rPr lang="en-US" dirty="0" err="1" smtClean="0"/>
              <a:t>Cofer</a:t>
            </a:r>
            <a:r>
              <a:rPr lang="en-US" dirty="0" smtClean="0"/>
              <a:t> Black, former head of the CIA Counter Terrorism Center.</a:t>
            </a:r>
          </a:p>
          <a:p>
            <a:r>
              <a:rPr lang="en-US" dirty="0" smtClean="0"/>
              <a:t>In 2011, Anonymous conducted denial of service attacks and broke into “secure” computer systems</a:t>
            </a:r>
          </a:p>
          <a:p>
            <a:r>
              <a:rPr lang="en-US" dirty="0" smtClean="0"/>
              <a:t>operated by governments and private industry.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State Threats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Threat: Over 100 countries are actively </a:t>
            </a:r>
            <a:r>
              <a:rPr lang="en-US" dirty="0" smtClean="0"/>
              <a:t>involved in acquiring cyber warfare </a:t>
            </a:r>
            <a:r>
              <a:rPr lang="en-GB" dirty="0" smtClean="0"/>
              <a:t>capabilities.</a:t>
            </a:r>
          </a:p>
          <a:p>
            <a:r>
              <a:rPr lang="en-GB" b="1" dirty="0" smtClean="0"/>
              <a:t>Low cost / high impact</a:t>
            </a:r>
          </a:p>
          <a:p>
            <a:r>
              <a:rPr lang="en-GB" b="1" dirty="0" smtClean="0"/>
              <a:t>Real-World Example: </a:t>
            </a:r>
            <a:r>
              <a:rPr lang="en-GB" b="1" dirty="0" err="1" smtClean="0"/>
              <a:t>Stuxnet</a:t>
            </a:r>
            <a:endParaRPr lang="en-GB" b="1" dirty="0" smtClean="0"/>
          </a:p>
          <a:p>
            <a:r>
              <a:rPr lang="en-US" dirty="0" err="1" smtClean="0"/>
              <a:t>Stuxnet</a:t>
            </a:r>
            <a:r>
              <a:rPr lang="en-US" dirty="0" smtClean="0"/>
              <a:t> worm targets nuclear industry software and equipment in Iran. </a:t>
            </a:r>
            <a:r>
              <a:rPr lang="en-GB" dirty="0" err="1" smtClean="0"/>
              <a:t>Stuxnet</a:t>
            </a:r>
            <a:r>
              <a:rPr lang="en-GB" dirty="0" smtClean="0"/>
              <a:t> impacts only clandestinely obtained Siemens control systems.</a:t>
            </a:r>
          </a:p>
          <a:p>
            <a:r>
              <a:rPr lang="en-GB" dirty="0" smtClean="0"/>
              <a:t>Damages plant infrastructure causing extended shutdowns at Iranian nuclear facilities.</a:t>
            </a:r>
          </a:p>
          <a:p>
            <a:r>
              <a:rPr lang="en-US" dirty="0" smtClean="0"/>
              <a:t>Speculation is that a worm of such complexity could only be developed </a:t>
            </a:r>
            <a:r>
              <a:rPr lang="en-GB" dirty="0" smtClean="0"/>
              <a:t>by a nation-state.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96A22D-3696-45D7-8CC2-FE702FC27311}"/>
</file>

<file path=customXml/itemProps2.xml><?xml version="1.0" encoding="utf-8"?>
<ds:datastoreItem xmlns:ds="http://schemas.openxmlformats.org/officeDocument/2006/customXml" ds:itemID="{B2C2A88A-35BC-4BFD-88A5-D147CC1F382B}"/>
</file>

<file path=customXml/itemProps3.xml><?xml version="1.0" encoding="utf-8"?>
<ds:datastoreItem xmlns:ds="http://schemas.openxmlformats.org/officeDocument/2006/customXml" ds:itemID="{F91422EB-74B4-4712-857F-F1A4DC39819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846</Words>
  <Application>Microsoft Office PowerPoint</Application>
  <PresentationFormat>Custom</PresentationFormat>
  <Paragraphs>122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Cherry Blossom 16x9</vt:lpstr>
      <vt:lpstr>Defending Against Modern Cyber Advisories</vt:lpstr>
      <vt:lpstr>The Flow……</vt:lpstr>
      <vt:lpstr>Who is the bad guy and where is he ???</vt:lpstr>
      <vt:lpstr>Then who ????</vt:lpstr>
      <vt:lpstr>Insiders</vt:lpstr>
      <vt:lpstr>Evolving technologies and organizational policies</vt:lpstr>
      <vt:lpstr>Organized crimes</vt:lpstr>
      <vt:lpstr>Extremist/Terrorist Threat</vt:lpstr>
      <vt:lpstr>National State Threats</vt:lpstr>
      <vt:lpstr>How they comes in to my  office??</vt:lpstr>
      <vt:lpstr>Myth |  “We have security by obscurity”</vt:lpstr>
      <vt:lpstr>Myth|  “We have firewall and anti virus guard. So we protected”</vt:lpstr>
      <vt:lpstr>Myth |  “We have no insider threat!”</vt:lpstr>
      <vt:lpstr>To be secure…. </vt:lpstr>
      <vt:lpstr>Top four mitigating steps</vt:lpstr>
      <vt:lpstr>Any questions ????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2013-07-30T20:14:24Z</dcterms:created>
  <dcterms:modified xsi:type="dcterms:W3CDTF">2015-05-17T16:39:54Z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