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8" r:id="rId4"/>
    <p:sldId id="262" r:id="rId5"/>
    <p:sldId id="264" r:id="rId6"/>
    <p:sldId id="270" r:id="rId7"/>
    <p:sldId id="265" r:id="rId8"/>
    <p:sldId id="266" r:id="rId9"/>
    <p:sldId id="267" r:id="rId10"/>
    <p:sldId id="263" r:id="rId11"/>
    <p:sldId id="269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80" d="100"/>
          <a:sy n="80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D3056-E3EA-4F28-9E46-49913CA86BC5}" type="datetimeFigureOut">
              <a:rPr lang="de-DE" smtClean="0"/>
              <a:t>19.06.2015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72C6E-A8DD-4F4D-8C18-FD8B096B2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24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642F6-568C-4273-99F2-574A6A0EED70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3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5A925-4236-4F47-A588-D8750E8F72F7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5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A947-714F-491E-933A-079AA4AADABD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8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0BB3-B53E-4EFE-8582-95E4A42F5F87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4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9680-B536-4A42-91A8-89610EE265FB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B9F2-53D2-46A8-AF88-12DB877326D6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8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EDD5-2734-4D0A-946F-7473D88BF299}" type="datetime1">
              <a:rPr lang="en-US" smtClean="0"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1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FC6C-8633-44C3-BD4F-C958BE1D531C}" type="datetime1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2008-6DAC-4CFC-A9D0-06CD69290248}" type="datetime1">
              <a:rPr lang="en-US" smtClean="0"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6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AB00-EA2D-4965-9DA1-9F91E5BEF77C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4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123A-F71F-4FAB-BD8C-1D48C9481363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1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2764F-10B1-4717-ACAA-781E9EC1014D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33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m-agreement.eu/http/englisch/verwaltung/index_europakarte.ht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70517" y="5393906"/>
            <a:ext cx="7002966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NBTC/ITU </a:t>
            </a:r>
            <a:r>
              <a:rPr lang="en-US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Workshop</a:t>
            </a:r>
            <a:br>
              <a:rPr lang="en-US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</a:t>
            </a:r>
            <a:r>
              <a:rPr lang="en-US" b="1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Cross-Border Frequency Coordination</a:t>
            </a:r>
          </a:p>
          <a:p>
            <a:pPr lvl="0" algn="ctr" defTabSz="914400">
              <a:defRPr/>
            </a:pPr>
            <a:r>
              <a:rPr lang="en-US" kern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June 29 - 30, 2015</a:t>
            </a:r>
          </a:p>
          <a:p>
            <a:pPr lvl="0" algn="ctr" defTabSz="914400">
              <a:defRPr/>
            </a:pPr>
            <a:r>
              <a:rPr lang="en-US" b="1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Bangkok, Thailand</a:t>
            </a:r>
          </a:p>
        </p:txBody>
      </p:sp>
    </p:spTree>
    <p:extLst>
      <p:ext uri="{BB962C8B-B14F-4D97-AF65-F5344CB8AC3E}">
        <p14:creationId xmlns:p14="http://schemas.microsoft.com/office/powerpoint/2010/main" val="179221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xmlns:p14="http://schemas.microsoft.com/office/powerpoint/2010/main" spd="med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605" y="797430"/>
            <a:ext cx="8390633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>
                <a:solidFill>
                  <a:srgbClr val="1F497D"/>
                </a:solidFill>
              </a:rPr>
              <a:t>Annex 9</a:t>
            </a:r>
          </a:p>
          <a:p>
            <a:pPr lvl="0"/>
            <a:r>
              <a:rPr lang="en-US" sz="2200" dirty="0">
                <a:solidFill>
                  <a:srgbClr val="1F497D"/>
                </a:solidFill>
              </a:rPr>
              <a:t>Threshold Degradation in the Fixed Service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10</a:t>
            </a:r>
          </a:p>
          <a:p>
            <a:r>
              <a:rPr lang="en-US" sz="2200" dirty="0">
                <a:solidFill>
                  <a:schemeClr val="tx2"/>
                </a:solidFill>
              </a:rPr>
              <a:t>Determination of the basic transmission loss in the Fixed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11</a:t>
            </a:r>
          </a:p>
          <a:p>
            <a:r>
              <a:rPr lang="en-US" sz="2200" dirty="0">
                <a:solidFill>
                  <a:schemeClr val="tx2"/>
                </a:solidFill>
              </a:rPr>
              <a:t>Trigger for co-ordination in the Fixed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  <a:p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44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605" y="797430"/>
            <a:ext cx="8390633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Experience with the HCM-Agreement: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Application of harmonized calculation method leads to reproducible </a:t>
            </a:r>
            <a:r>
              <a:rPr lang="en-US" sz="2200" dirty="0" smtClean="0">
                <a:solidFill>
                  <a:schemeClr val="tx2"/>
                </a:solidFill>
              </a:rPr>
              <a:t>results </a:t>
            </a:r>
            <a:r>
              <a:rPr lang="en-US" sz="2200" dirty="0" smtClean="0">
                <a:solidFill>
                  <a:schemeClr val="tx2"/>
                </a:solidFill>
              </a:rPr>
              <a:t>on </a:t>
            </a:r>
            <a:r>
              <a:rPr lang="en-US" sz="2200" dirty="0">
                <a:solidFill>
                  <a:schemeClr val="tx2"/>
                </a:solidFill>
              </a:rPr>
              <a:t>both sides of the </a:t>
            </a:r>
            <a:r>
              <a:rPr lang="en-US" sz="2200" dirty="0" smtClean="0">
                <a:solidFill>
                  <a:schemeClr val="tx2"/>
                </a:solidFill>
              </a:rPr>
              <a:t>border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In case of inconsistencies the </a:t>
            </a:r>
            <a:r>
              <a:rPr lang="en-US" sz="2200" dirty="0" smtClean="0">
                <a:solidFill>
                  <a:schemeClr val="tx2"/>
                </a:solidFill>
              </a:rPr>
              <a:t>HCM-Agreement </a:t>
            </a:r>
            <a:r>
              <a:rPr lang="en-US" sz="2200" dirty="0" smtClean="0">
                <a:solidFill>
                  <a:schemeClr val="tx2"/>
                </a:solidFill>
              </a:rPr>
              <a:t>provides guidance on resolution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HCM-Agreement </a:t>
            </a:r>
            <a:r>
              <a:rPr lang="en-US" sz="2200" dirty="0" smtClean="0">
                <a:solidFill>
                  <a:schemeClr val="tx2"/>
                </a:solidFill>
              </a:rPr>
              <a:t>solid basis for </a:t>
            </a:r>
            <a:r>
              <a:rPr lang="en-US" sz="2200" dirty="0" smtClean="0">
                <a:solidFill>
                  <a:schemeClr val="tx2"/>
                </a:solidFill>
              </a:rPr>
              <a:t>a multitude of bi- </a:t>
            </a:r>
            <a:r>
              <a:rPr lang="en-US" sz="2200" dirty="0">
                <a:solidFill>
                  <a:schemeClr val="tx2"/>
                </a:solidFill>
              </a:rPr>
              <a:t>or multilateral </a:t>
            </a:r>
            <a:r>
              <a:rPr lang="en-US" sz="2200" dirty="0" smtClean="0">
                <a:solidFill>
                  <a:schemeClr val="tx2"/>
                </a:solidFill>
              </a:rPr>
              <a:t>Agreements among Administrations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Very </a:t>
            </a:r>
            <a:r>
              <a:rPr lang="en-US" sz="2200" dirty="0" smtClean="0">
                <a:solidFill>
                  <a:schemeClr val="tx2"/>
                </a:solidFill>
              </a:rPr>
              <a:t>low interference cases experienced in recent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Investigation showed that most cases were caused by deviating data between co-ordination database and real transmit parameters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Permissible levels are rather conservative, therefore some tolerance in co-ordination triggers and status assignment based on calculations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All </a:t>
            </a:r>
            <a:r>
              <a:rPr lang="en-US" sz="2200" dirty="0" smtClean="0">
                <a:solidFill>
                  <a:schemeClr val="tx2"/>
                </a:solidFill>
              </a:rPr>
              <a:t>Signatories contribute to the further development of the HCM-Agreement</a:t>
            </a:r>
          </a:p>
        </p:txBody>
      </p:sp>
    </p:spTree>
    <p:extLst>
      <p:ext uri="{BB962C8B-B14F-4D97-AF65-F5344CB8AC3E}">
        <p14:creationId xmlns:p14="http://schemas.microsoft.com/office/powerpoint/2010/main" val="135107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2"/>
          <p:cNvSpPr txBox="1"/>
          <p:nvPr/>
        </p:nvSpPr>
        <p:spPr>
          <a:xfrm>
            <a:off x="1639230" y="2767280"/>
            <a:ext cx="58655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de-DE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endParaRPr lang="de-DE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4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xmlns:p14="http://schemas.microsoft.com/office/powerpoint/2010/main" spd="med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361507" y="1158949"/>
            <a:ext cx="83668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The web-site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European </a:t>
            </a:r>
            <a:r>
              <a:rPr lang="de-DE" sz="2400" dirty="0" err="1" smtClean="0"/>
              <a:t>Frequency</a:t>
            </a:r>
            <a:r>
              <a:rPr lang="de-DE" sz="2400" dirty="0" smtClean="0"/>
              <a:t> Co-ordination Agreement,</a:t>
            </a:r>
          </a:p>
          <a:p>
            <a:r>
              <a:rPr lang="de-DE" sz="2400" dirty="0" smtClean="0"/>
              <a:t>The HCM-Agreement (</a:t>
            </a:r>
            <a:r>
              <a:rPr lang="de-DE" sz="2400" dirty="0" err="1" smtClean="0"/>
              <a:t>Harmonized</a:t>
            </a:r>
            <a:r>
              <a:rPr lang="de-DE" sz="2400" dirty="0" smtClean="0"/>
              <a:t> </a:t>
            </a:r>
            <a:r>
              <a:rPr lang="de-DE" sz="2400" dirty="0" err="1" smtClean="0"/>
              <a:t>Calculation</a:t>
            </a:r>
            <a:r>
              <a:rPr lang="de-DE" sz="2400" dirty="0" smtClean="0"/>
              <a:t> </a:t>
            </a:r>
            <a:r>
              <a:rPr lang="de-DE" sz="2400" dirty="0" err="1" smtClean="0"/>
              <a:t>Method</a:t>
            </a:r>
            <a:r>
              <a:rPr lang="de-DE" sz="2400" dirty="0" smtClean="0"/>
              <a:t>)</a:t>
            </a:r>
          </a:p>
          <a:p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accessed</a:t>
            </a:r>
            <a:r>
              <a:rPr lang="de-DE" sz="2400" dirty="0" smtClean="0"/>
              <a:t> via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following</a:t>
            </a:r>
            <a:r>
              <a:rPr lang="de-DE" sz="2400" dirty="0" smtClean="0"/>
              <a:t> link:</a:t>
            </a:r>
          </a:p>
          <a:p>
            <a:endParaRPr lang="de-DE" sz="2400" dirty="0"/>
          </a:p>
          <a:p>
            <a:r>
              <a:rPr lang="en-US" sz="2400" dirty="0" smtClean="0">
                <a:hlinkClick r:id="rId3"/>
              </a:rPr>
              <a:t>Federal Network Agency | Managing Administration of the "HCM Agreement" | Map of Europe</a:t>
            </a:r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http</a:t>
            </a:r>
            <a:r>
              <a:rPr lang="de-DE" sz="2400" dirty="0"/>
              <a:t>://</a:t>
            </a:r>
            <a:r>
              <a:rPr lang="de-DE" sz="2400" dirty="0" smtClean="0"/>
              <a:t>www.hcm-agreement.eu/http/englisch/verwaltung/index_europakarte.htm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39153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40" y="523220"/>
            <a:ext cx="8346558" cy="533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087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" y="744279"/>
            <a:ext cx="7992362" cy="499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55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366118" y="892431"/>
            <a:ext cx="839787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solidFill>
                  <a:schemeClr val="tx2"/>
                </a:solidFill>
              </a:rPr>
              <a:t>Information on the HCM web-site:</a:t>
            </a:r>
          </a:p>
          <a:p>
            <a:pPr>
              <a:spcBef>
                <a:spcPts val="1200"/>
              </a:spcBef>
            </a:pPr>
            <a:r>
              <a:rPr lang="en-US" sz="2200" u="sng" dirty="0" smtClean="0">
                <a:solidFill>
                  <a:schemeClr val="tx2"/>
                </a:solidFill>
              </a:rPr>
              <a:t>HCM programs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Legacy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smtClean="0">
                <a:solidFill>
                  <a:schemeClr val="tx2"/>
                </a:solidFill>
              </a:rPr>
              <a:t>test and official versions for fixed and mobile service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.EXE </a:t>
            </a:r>
            <a:r>
              <a:rPr lang="en-US" sz="2200" dirty="0" smtClean="0">
                <a:solidFill>
                  <a:schemeClr val="tx2"/>
                </a:solidFill>
              </a:rPr>
              <a:t>executable test program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.DLL </a:t>
            </a:r>
            <a:r>
              <a:rPr lang="en-US" sz="2200" dirty="0" smtClean="0">
                <a:solidFill>
                  <a:schemeClr val="tx2"/>
                </a:solidFill>
              </a:rPr>
              <a:t>calculation kernel accessible from surrounding </a:t>
            </a:r>
            <a:r>
              <a:rPr lang="en-US" sz="2200" dirty="0" smtClean="0">
                <a:solidFill>
                  <a:schemeClr val="tx2"/>
                </a:solidFill>
              </a:rPr>
              <a:t>programs</a:t>
            </a:r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Source code, Documentation, User Guide and </a:t>
            </a:r>
            <a:r>
              <a:rPr lang="en-US" sz="2200" dirty="0" smtClean="0">
                <a:solidFill>
                  <a:schemeClr val="tx2"/>
                </a:solidFill>
              </a:rPr>
              <a:t>further tools</a:t>
            </a:r>
            <a:endParaRPr lang="en-US" sz="22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200" u="sng" dirty="0" smtClean="0">
                <a:solidFill>
                  <a:schemeClr val="tx2"/>
                </a:solidFill>
              </a:rPr>
              <a:t>HCM Border data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Border data of various regions, border program, manuals</a:t>
            </a:r>
          </a:p>
          <a:p>
            <a:pPr>
              <a:spcBef>
                <a:spcPts val="600"/>
              </a:spcBef>
            </a:pPr>
            <a:r>
              <a:rPr lang="en-US" sz="2200" u="sng" dirty="0" smtClean="0">
                <a:solidFill>
                  <a:schemeClr val="tx2"/>
                </a:solidFill>
              </a:rPr>
              <a:t>HCM Topo data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Height data of various regions, topo-viewer, manuals</a:t>
            </a:r>
            <a:endParaRPr lang="en-US" sz="22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200" u="sng" dirty="0" smtClean="0">
                <a:solidFill>
                  <a:schemeClr val="tx2"/>
                </a:solidFill>
              </a:rPr>
              <a:t>HCM </a:t>
            </a:r>
            <a:r>
              <a:rPr lang="en-US" sz="2200" u="sng" dirty="0" err="1" smtClean="0">
                <a:solidFill>
                  <a:schemeClr val="tx2"/>
                </a:solidFill>
              </a:rPr>
              <a:t>Morpho</a:t>
            </a:r>
            <a:r>
              <a:rPr lang="en-US" sz="2200" u="sng" dirty="0" smtClean="0">
                <a:solidFill>
                  <a:schemeClr val="tx2"/>
                </a:solidFill>
              </a:rPr>
              <a:t> data</a:t>
            </a:r>
          </a:p>
          <a:p>
            <a:pPr>
              <a:spcBef>
                <a:spcPts val="600"/>
              </a:spcBef>
            </a:pPr>
            <a:r>
              <a:rPr lang="en-US" sz="2200" dirty="0" err="1" smtClean="0">
                <a:solidFill>
                  <a:schemeClr val="tx2"/>
                </a:solidFill>
              </a:rPr>
              <a:t>Morpho</a:t>
            </a:r>
            <a:r>
              <a:rPr lang="en-US" sz="2200" dirty="0" smtClean="0">
                <a:solidFill>
                  <a:schemeClr val="tx2"/>
                </a:solidFill>
              </a:rPr>
              <a:t> data of various regions, </a:t>
            </a:r>
            <a:r>
              <a:rPr lang="en-US" sz="2200" dirty="0" err="1" smtClean="0">
                <a:solidFill>
                  <a:schemeClr val="tx2"/>
                </a:solidFill>
              </a:rPr>
              <a:t>morpho</a:t>
            </a:r>
            <a:r>
              <a:rPr lang="en-US" sz="2200" dirty="0" smtClean="0">
                <a:solidFill>
                  <a:schemeClr val="tx2"/>
                </a:solidFill>
              </a:rPr>
              <a:t>-viewer, manuals</a:t>
            </a:r>
          </a:p>
        </p:txBody>
      </p:sp>
    </p:spTree>
    <p:extLst>
      <p:ext uri="{BB962C8B-B14F-4D97-AF65-F5344CB8AC3E}">
        <p14:creationId xmlns:p14="http://schemas.microsoft.com/office/powerpoint/2010/main" val="334257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6118" y="892431"/>
            <a:ext cx="8397872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solidFill>
                  <a:schemeClr val="tx2"/>
                </a:solidFill>
              </a:rPr>
              <a:t>Structure and main features of the HCM-Agreement: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/>
                </a:solidFill>
              </a:rPr>
              <a:t>Main Text and fixed/mobile service specific Annexes</a:t>
            </a:r>
            <a:endParaRPr lang="en-US" sz="2200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Main Text</a:t>
            </a:r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17 Member Administrations (Signatories)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Frequency Range 29.7 MHz – 43.5 GHz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Fixed Service and Land Mobile Service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Definition of Frequency </a:t>
            </a:r>
            <a:r>
              <a:rPr lang="en-US" sz="2200" dirty="0">
                <a:solidFill>
                  <a:schemeClr val="tx2"/>
                </a:solidFill>
              </a:rPr>
              <a:t>R</a:t>
            </a:r>
            <a:r>
              <a:rPr lang="en-US" sz="2200" dirty="0" smtClean="0">
                <a:solidFill>
                  <a:schemeClr val="tx2"/>
                </a:solidFill>
              </a:rPr>
              <a:t>anges for fixed and mobile  service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Definition of Frequency Categories</a:t>
            </a:r>
          </a:p>
          <a:p>
            <a:r>
              <a:rPr lang="en-US" sz="2200" dirty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stablishment of Frequency Register and Exchange of Lists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Description of Technical Provisions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Description of Co-ordination Procedure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Status of co-ordinations prior to Agreement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2014" y="892432"/>
            <a:ext cx="859198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Annexes:</a:t>
            </a:r>
            <a:endParaRPr lang="en-US" sz="2200" u="sng" dirty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1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Maximum </a:t>
            </a:r>
            <a:r>
              <a:rPr lang="en-US" sz="2200" dirty="0">
                <a:solidFill>
                  <a:schemeClr val="tx2"/>
                </a:solidFill>
              </a:rPr>
              <a:t>permissible interference field strengths and </a:t>
            </a:r>
            <a:r>
              <a:rPr lang="en-US" sz="2200" dirty="0" smtClean="0">
                <a:solidFill>
                  <a:schemeClr val="tx2"/>
                </a:solidFill>
              </a:rPr>
              <a:t>maximum </a:t>
            </a:r>
            <a:r>
              <a:rPr lang="en-US" sz="2200" dirty="0">
                <a:solidFill>
                  <a:schemeClr val="tx2"/>
                </a:solidFill>
              </a:rPr>
              <a:t>cross-border ranges of harmful interference </a:t>
            </a:r>
            <a:r>
              <a:rPr lang="en-US" sz="2200" dirty="0" smtClean="0">
                <a:solidFill>
                  <a:schemeClr val="tx2"/>
                </a:solidFill>
              </a:rPr>
              <a:t>for </a:t>
            </a:r>
            <a:r>
              <a:rPr lang="en-US" sz="2200" dirty="0">
                <a:solidFill>
                  <a:schemeClr val="tx2"/>
                </a:solidFill>
              </a:rPr>
              <a:t>frequencies requiring co-ordination in the </a:t>
            </a:r>
            <a:r>
              <a:rPr lang="en-US" sz="2200" dirty="0" smtClean="0">
                <a:solidFill>
                  <a:schemeClr val="tx2"/>
                </a:solidFill>
              </a:rPr>
              <a:t>Land </a:t>
            </a:r>
            <a:r>
              <a:rPr lang="en-US" sz="2200" dirty="0">
                <a:solidFill>
                  <a:schemeClr val="tx2"/>
                </a:solidFill>
              </a:rPr>
              <a:t>Mobile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  <a:endParaRPr lang="en-US" sz="2200" dirty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2A</a:t>
            </a:r>
            <a:endParaRPr lang="en-US" sz="2200" u="sng" dirty="0">
              <a:solidFill>
                <a:schemeClr val="tx2"/>
              </a:solidFill>
            </a:endParaRPr>
          </a:p>
          <a:p>
            <a:r>
              <a:rPr lang="en-US" sz="2200" dirty="0">
                <a:solidFill>
                  <a:schemeClr val="tx2"/>
                </a:solidFill>
              </a:rPr>
              <a:t>Data </a:t>
            </a:r>
            <a:r>
              <a:rPr lang="en-US" sz="2200" dirty="0" smtClean="0">
                <a:solidFill>
                  <a:schemeClr val="tx2"/>
                </a:solidFill>
              </a:rPr>
              <a:t>exchange in </a:t>
            </a:r>
            <a:r>
              <a:rPr lang="en-US" sz="2200" dirty="0">
                <a:solidFill>
                  <a:schemeClr val="tx2"/>
                </a:solidFill>
              </a:rPr>
              <a:t>the Land Mobile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2B</a:t>
            </a:r>
          </a:p>
          <a:p>
            <a:r>
              <a:rPr lang="en-US" sz="2200" dirty="0">
                <a:solidFill>
                  <a:schemeClr val="tx2"/>
                </a:solidFill>
              </a:rPr>
              <a:t>Data exchange in the Fixed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</p:txBody>
      </p:sp>
    </p:spTree>
    <p:extLst>
      <p:ext uri="{BB962C8B-B14F-4D97-AF65-F5344CB8AC3E}">
        <p14:creationId xmlns:p14="http://schemas.microsoft.com/office/powerpoint/2010/main" val="176693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761" y="892432"/>
            <a:ext cx="839585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>
                <a:solidFill>
                  <a:srgbClr val="1F497D"/>
                </a:solidFill>
              </a:rPr>
              <a:t>Annex 3A</a:t>
            </a:r>
          </a:p>
          <a:p>
            <a:pPr lvl="0"/>
            <a:r>
              <a:rPr lang="en-US" sz="2200" dirty="0">
                <a:solidFill>
                  <a:srgbClr val="1F497D"/>
                </a:solidFill>
              </a:rPr>
              <a:t>Determination of the correction factor for the permissible interference field strength at different nominal frequencies in the Land Mobile </a:t>
            </a:r>
            <a:r>
              <a:rPr lang="en-US" sz="2200" dirty="0" smtClean="0">
                <a:solidFill>
                  <a:srgbClr val="1F497D"/>
                </a:solidFill>
              </a:rPr>
              <a:t>Service</a:t>
            </a:r>
            <a:endParaRPr lang="en-US" sz="2200" u="sng" dirty="0" smtClean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3B</a:t>
            </a:r>
          </a:p>
          <a:p>
            <a:r>
              <a:rPr lang="en-US" sz="2200" dirty="0">
                <a:solidFill>
                  <a:schemeClr val="tx2"/>
                </a:solidFill>
              </a:rPr>
              <a:t>Determination of the Masks Discrimination and the Net Filter Discrimination in the Fixed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4</a:t>
            </a:r>
          </a:p>
          <a:p>
            <a:r>
              <a:rPr lang="en-US" sz="2200" dirty="0">
                <a:solidFill>
                  <a:schemeClr val="tx2"/>
                </a:solidFill>
              </a:rPr>
              <a:t>Propagation curves in the Land Mobile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5</a:t>
            </a:r>
          </a:p>
          <a:p>
            <a:r>
              <a:rPr lang="en-US" sz="2200" dirty="0">
                <a:solidFill>
                  <a:schemeClr val="tx2"/>
                </a:solidFill>
              </a:rPr>
              <a:t>Determination of the interference field strength in the Land Mobile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  <a:p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22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718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Examples: European HCM-Agreement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868" y="892432"/>
            <a:ext cx="836224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>
                <a:solidFill>
                  <a:srgbClr val="1F497D"/>
                </a:solidFill>
              </a:rPr>
              <a:t>Annex 6</a:t>
            </a:r>
          </a:p>
          <a:p>
            <a:pPr lvl="0"/>
            <a:r>
              <a:rPr lang="en-US" sz="2200" dirty="0">
                <a:solidFill>
                  <a:srgbClr val="1F497D"/>
                </a:solidFill>
              </a:rPr>
              <a:t>Coding instructions for antenna diagrams in the Land Mobile Service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</a:t>
            </a:r>
            <a:r>
              <a:rPr lang="en-US" sz="2200" u="sng" dirty="0">
                <a:solidFill>
                  <a:schemeClr val="tx2"/>
                </a:solidFill>
              </a:rPr>
              <a:t>7</a:t>
            </a:r>
          </a:p>
          <a:p>
            <a:r>
              <a:rPr lang="en-US" sz="2200" dirty="0">
                <a:solidFill>
                  <a:schemeClr val="tx2"/>
                </a:solidFill>
              </a:rPr>
              <a:t>Provisions on measurement </a:t>
            </a:r>
            <a:r>
              <a:rPr lang="en-US" sz="2200" dirty="0" smtClean="0">
                <a:solidFill>
                  <a:schemeClr val="tx2"/>
                </a:solidFill>
              </a:rPr>
              <a:t>procedures in </a:t>
            </a:r>
            <a:r>
              <a:rPr lang="en-US" sz="2200" dirty="0">
                <a:solidFill>
                  <a:schemeClr val="tx2"/>
                </a:solidFill>
              </a:rPr>
              <a:t>the Fixed Service and the Land Mobile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8A</a:t>
            </a:r>
          </a:p>
          <a:p>
            <a:r>
              <a:rPr lang="en-US" sz="2200" dirty="0">
                <a:solidFill>
                  <a:schemeClr val="tx2"/>
                </a:solidFill>
              </a:rPr>
              <a:t>Method for combining the horizontal and vertical antenna patterns</a:t>
            </a:r>
          </a:p>
          <a:p>
            <a:r>
              <a:rPr lang="en-US" sz="2200" dirty="0">
                <a:solidFill>
                  <a:schemeClr val="tx2"/>
                </a:solidFill>
              </a:rPr>
              <a:t>in the land mobile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Annex 8B</a:t>
            </a:r>
            <a:endParaRPr lang="en-US" sz="2200" u="sng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Method </a:t>
            </a:r>
            <a:r>
              <a:rPr lang="en-US" sz="2200" dirty="0">
                <a:solidFill>
                  <a:schemeClr val="tx2"/>
                </a:solidFill>
              </a:rPr>
              <a:t>for combining the horizontal and vertical antenna </a:t>
            </a:r>
            <a:r>
              <a:rPr lang="en-US" sz="2200" dirty="0" smtClean="0">
                <a:solidFill>
                  <a:schemeClr val="tx2"/>
                </a:solidFill>
              </a:rPr>
              <a:t>patterns </a:t>
            </a:r>
            <a:r>
              <a:rPr lang="en-US" sz="2200" dirty="0">
                <a:solidFill>
                  <a:schemeClr val="tx2"/>
                </a:solidFill>
              </a:rPr>
              <a:t>in the Fixed </a:t>
            </a:r>
            <a:r>
              <a:rPr lang="en-US" sz="2200" dirty="0" smtClean="0">
                <a:solidFill>
                  <a:schemeClr val="tx2"/>
                </a:solidFill>
              </a:rPr>
              <a:t>Service</a:t>
            </a:r>
          </a:p>
        </p:txBody>
      </p:sp>
    </p:spTree>
    <p:extLst>
      <p:ext uri="{BB962C8B-B14F-4D97-AF65-F5344CB8AC3E}">
        <p14:creationId xmlns:p14="http://schemas.microsoft.com/office/powerpoint/2010/main" val="325007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3733350-2213-4C1A-BDE1-F021CCB960E8}"/>
</file>

<file path=customXml/itemProps2.xml><?xml version="1.0" encoding="utf-8"?>
<ds:datastoreItem xmlns:ds="http://schemas.openxmlformats.org/officeDocument/2006/customXml" ds:itemID="{B822CD73-7326-4032-B65D-EA21247F57D4}"/>
</file>

<file path=customXml/itemProps3.xml><?xml version="1.0" encoding="utf-8"?>
<ds:datastoreItem xmlns:ds="http://schemas.openxmlformats.org/officeDocument/2006/customXml" ds:itemID="{87147FD6-6845-4154-BADD-22749F645CD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Office PowerPoint</Application>
  <PresentationFormat>Bildschirmpräsentation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Jesús Vicente</dc:creator>
  <cp:lastModifiedBy>Tobias Schnetzer</cp:lastModifiedBy>
  <cp:revision>44</cp:revision>
  <dcterms:created xsi:type="dcterms:W3CDTF">2014-09-26T07:59:03Z</dcterms:created>
  <dcterms:modified xsi:type="dcterms:W3CDTF">2015-06-19T12:24:55Z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