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2" r:id="rId4"/>
    <p:sldId id="266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0" d="100"/>
          <a:sy n="8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D7D01-8958-4BA6-8363-AD13A0185E8E}" type="datetimeFigureOut">
              <a:rPr lang="de-DE" smtClean="0"/>
              <a:t>19.06.2015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5BF-8AD6-4830-9452-8FF1983DA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35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95B3-E1CF-40CE-9994-C6953DAEFFF5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E8E7-7D6C-463E-BD5D-C95A514DB2E4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5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A4A3-C152-497D-963B-85CFAAE0ABA8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8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C13F-F047-4670-AC83-36FCDE0F2DF1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4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2A26B-E81E-44A1-BB70-FFAD6ADC1E6F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AB80-E226-4A6C-8436-8C13C495480D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8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B456-4A17-464D-9967-0A4C220FB7F1}" type="datetime1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D1B-7B41-40EB-92D8-53DA07D28777}" type="datetime1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32D3-6079-4730-B6D9-0B573F464E2D}" type="datetime1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6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E2575-1AE5-43F5-A227-A912A0756316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5F17-B8D6-44AD-853A-706FEE895B17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1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D5DD-65E0-4079-BADC-7F73F3769C0B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D969-03C7-784E-AEC3-C2E8E8FBC1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3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70517" y="5370156"/>
            <a:ext cx="7002966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NBTC/ITU </a:t>
            </a: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Workshop</a:t>
            </a:r>
            <a:b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kern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</a:t>
            </a: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Cross-Border Frequency Coordination</a:t>
            </a:r>
          </a:p>
          <a:p>
            <a:pPr lvl="0" algn="ctr" defTabSz="914400">
              <a:defRPr/>
            </a:pPr>
            <a:r>
              <a:rPr lang="en-US" kern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June 29 - 30, 2015</a:t>
            </a:r>
          </a:p>
          <a:p>
            <a:pPr lvl="0" algn="ctr" defTabSz="914400">
              <a:defRPr/>
            </a:pPr>
            <a:r>
              <a:rPr lang="en-US" b="1" kern="0" dirty="0">
                <a:solidFill>
                  <a:schemeClr val="accent1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Bangkok, Thailand</a:t>
            </a:r>
          </a:p>
        </p:txBody>
      </p:sp>
    </p:spTree>
    <p:extLst>
      <p:ext uri="{BB962C8B-B14F-4D97-AF65-F5344CB8AC3E}">
        <p14:creationId xmlns:p14="http://schemas.microsoft.com/office/powerpoint/2010/main" val="179221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xmlns:p14="http://schemas.microsoft.com/office/powerpoint/2010/main"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4778809" cy="533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Roles of </a:t>
            </a:r>
            <a:r>
              <a:rPr lang="en-US" sz="3500" b="1" dirty="0">
                <a:solidFill>
                  <a:schemeClr val="tx2"/>
                </a:solidFill>
              </a:rPr>
              <a:t>R</a:t>
            </a:r>
            <a:r>
              <a:rPr lang="en-US" sz="3500" b="1" dirty="0" smtClean="0">
                <a:solidFill>
                  <a:schemeClr val="tx2"/>
                </a:solidFill>
              </a:rPr>
              <a:t>egional Offices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868" y="906090"/>
            <a:ext cx="83147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Regional Offices may represent the first contact point for applicants requiring radio frequency assignments.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>
                <a:solidFill>
                  <a:schemeClr val="tx2"/>
                </a:solidFill>
              </a:rPr>
              <a:t>The presence and/or necessity of Regional Offices </a:t>
            </a:r>
            <a:r>
              <a:rPr lang="en-US" sz="2200" u="sng" dirty="0" smtClean="0">
                <a:solidFill>
                  <a:schemeClr val="tx2"/>
                </a:solidFill>
              </a:rPr>
              <a:t>may depend </a:t>
            </a:r>
            <a:r>
              <a:rPr lang="en-US" sz="2200" u="sng" dirty="0">
                <a:solidFill>
                  <a:schemeClr val="tx2"/>
                </a:solidFill>
              </a:rPr>
              <a:t>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Historical development of organizational structure of the Frequency Administration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Country size and population density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u="sng" dirty="0" smtClean="0">
                <a:solidFill>
                  <a:schemeClr val="tx2"/>
                </a:solidFill>
              </a:rPr>
              <a:t>Two types/roles of </a:t>
            </a:r>
            <a:r>
              <a:rPr lang="en-US" sz="2200" u="sng" dirty="0">
                <a:solidFill>
                  <a:schemeClr val="tx2"/>
                </a:solidFill>
              </a:rPr>
              <a:t>R</a:t>
            </a:r>
            <a:r>
              <a:rPr lang="en-US" sz="2200" u="sng" dirty="0" smtClean="0">
                <a:solidFill>
                  <a:schemeClr val="tx2"/>
                </a:solidFill>
              </a:rPr>
              <a:t>egional Offices*: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In the center of a country frequency assignment might be possible without frequency co-ordination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Frequency </a:t>
            </a:r>
            <a:r>
              <a:rPr lang="en-US" sz="2200" dirty="0">
                <a:solidFill>
                  <a:schemeClr val="tx2"/>
                </a:solidFill>
              </a:rPr>
              <a:t>assignment i</a:t>
            </a:r>
            <a:r>
              <a:rPr lang="en-US" sz="2200" dirty="0" smtClean="0">
                <a:solidFill>
                  <a:schemeClr val="tx2"/>
                </a:solidFill>
              </a:rPr>
              <a:t>n the border zones </a:t>
            </a:r>
            <a:r>
              <a:rPr lang="en-US" sz="2200" dirty="0">
                <a:solidFill>
                  <a:schemeClr val="tx2"/>
                </a:solidFill>
              </a:rPr>
              <a:t>will probably </a:t>
            </a:r>
            <a:r>
              <a:rPr lang="en-US" sz="2200" dirty="0" smtClean="0">
                <a:solidFill>
                  <a:schemeClr val="tx2"/>
                </a:solidFill>
              </a:rPr>
              <a:t>require foregoing frequency co-ordination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</a:endParaRPr>
          </a:p>
          <a:p>
            <a:r>
              <a:rPr lang="en-US" sz="1400" dirty="0" smtClean="0">
                <a:solidFill>
                  <a:schemeClr val="tx2"/>
                </a:solidFill>
              </a:rPr>
              <a:t>*may </a:t>
            </a:r>
            <a:r>
              <a:rPr lang="en-US" sz="1400" dirty="0">
                <a:solidFill>
                  <a:schemeClr val="tx2"/>
                </a:solidFill>
              </a:rPr>
              <a:t>be co-located with other </a:t>
            </a:r>
            <a:r>
              <a:rPr lang="en-US" sz="1400" dirty="0" smtClean="0">
                <a:solidFill>
                  <a:schemeClr val="tx2"/>
                </a:solidFill>
              </a:rPr>
              <a:t>organizational units/tasks</a:t>
            </a:r>
            <a:r>
              <a:rPr lang="en-US" sz="1400" dirty="0">
                <a:solidFill>
                  <a:schemeClr val="tx2"/>
                </a:solidFill>
              </a:rPr>
              <a:t>, e. g. </a:t>
            </a:r>
            <a:r>
              <a:rPr lang="en-US" sz="1400" dirty="0" smtClean="0">
                <a:solidFill>
                  <a:schemeClr val="tx2"/>
                </a:solidFill>
              </a:rPr>
              <a:t>Monitoring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3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4778809" cy="533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Roles of </a:t>
            </a:r>
            <a:r>
              <a:rPr lang="en-US" sz="3500" b="1" dirty="0">
                <a:solidFill>
                  <a:schemeClr val="tx2"/>
                </a:solidFill>
              </a:rPr>
              <a:t>R</a:t>
            </a:r>
            <a:r>
              <a:rPr lang="en-US" sz="3500" b="1" dirty="0" smtClean="0">
                <a:solidFill>
                  <a:schemeClr val="tx2"/>
                </a:solidFill>
              </a:rPr>
              <a:t>egional Offices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255442" y="892432"/>
            <a:ext cx="84610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In history the role of Regional Offices was quite substantial. To evaluate applications on frequency assignment </a:t>
            </a:r>
            <a:r>
              <a:rPr lang="en-US" sz="2200" dirty="0">
                <a:solidFill>
                  <a:schemeClr val="tx2"/>
                </a:solidFill>
              </a:rPr>
              <a:t>and </a:t>
            </a:r>
            <a:r>
              <a:rPr lang="en-US" sz="2200" dirty="0" smtClean="0">
                <a:solidFill>
                  <a:schemeClr val="tx2"/>
                </a:solidFill>
              </a:rPr>
              <a:t>the potential </a:t>
            </a:r>
            <a:r>
              <a:rPr lang="en-US" sz="2200" dirty="0" smtClean="0">
                <a:solidFill>
                  <a:schemeClr val="tx2"/>
                </a:solidFill>
              </a:rPr>
              <a:t>border co-ordination  obligation </a:t>
            </a:r>
            <a:r>
              <a:rPr lang="en-US" sz="2200" dirty="0" smtClean="0">
                <a:solidFill>
                  <a:schemeClr val="tx2"/>
                </a:solidFill>
              </a:rPr>
              <a:t>staff in Regional Offices had to be familiar with the geographical characteristics of the landscape.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Nowadays with the availability of electronic geo-data knowledge upon geography is no more </a:t>
            </a:r>
            <a:r>
              <a:rPr lang="en-US" sz="2200" dirty="0" smtClean="0">
                <a:solidFill>
                  <a:schemeClr val="tx2"/>
                </a:solidFill>
              </a:rPr>
              <a:t>bound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to local presence. </a:t>
            </a:r>
            <a:r>
              <a:rPr lang="en-US" sz="2200" dirty="0" smtClean="0">
                <a:solidFill>
                  <a:schemeClr val="tx2"/>
                </a:solidFill>
              </a:rPr>
              <a:t/>
            </a:r>
            <a:br>
              <a:rPr lang="en-US" sz="2200" dirty="0" smtClean="0">
                <a:solidFill>
                  <a:schemeClr val="tx2"/>
                </a:solidFill>
              </a:rPr>
            </a:br>
            <a:r>
              <a:rPr lang="en-US" sz="2200" dirty="0" smtClean="0">
                <a:solidFill>
                  <a:schemeClr val="tx2"/>
                </a:solidFill>
              </a:rPr>
              <a:t>It is accessible by Spectrum Management </a:t>
            </a:r>
            <a:r>
              <a:rPr lang="en-US" sz="2200" dirty="0">
                <a:solidFill>
                  <a:schemeClr val="tx2"/>
                </a:solidFill>
              </a:rPr>
              <a:t>S</a:t>
            </a:r>
            <a:r>
              <a:rPr lang="en-US" sz="2200" dirty="0" smtClean="0">
                <a:solidFill>
                  <a:schemeClr val="tx2"/>
                </a:solidFill>
              </a:rPr>
              <a:t>ystems or Geographical </a:t>
            </a:r>
            <a:r>
              <a:rPr lang="en-US" sz="2200" dirty="0" smtClean="0">
                <a:solidFill>
                  <a:schemeClr val="tx2"/>
                </a:solidFill>
              </a:rPr>
              <a:t>Information Systems (GIS</a:t>
            </a:r>
            <a:r>
              <a:rPr lang="en-US" sz="2200" dirty="0" smtClean="0">
                <a:solidFill>
                  <a:schemeClr val="tx2"/>
                </a:solidFill>
              </a:rPr>
              <a:t>).</a:t>
            </a:r>
            <a:endParaRPr lang="en-US" sz="2200" dirty="0" smtClean="0">
              <a:solidFill>
                <a:schemeClr val="tx2"/>
              </a:solidFill>
            </a:endParaRP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E. g. within the German Frequency Administration in recent years the number of Regional Offices entrusted with frequency assignment has been reduced stepwise from about 50 to 5 !</a:t>
            </a:r>
          </a:p>
          <a:p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4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4778809" cy="533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Roles of </a:t>
            </a:r>
            <a:r>
              <a:rPr lang="en-US" sz="3500" b="1" dirty="0">
                <a:solidFill>
                  <a:schemeClr val="tx2"/>
                </a:solidFill>
              </a:rPr>
              <a:t>R</a:t>
            </a:r>
            <a:r>
              <a:rPr lang="en-US" sz="3500" b="1" dirty="0" smtClean="0">
                <a:solidFill>
                  <a:schemeClr val="tx2"/>
                </a:solidFill>
              </a:rPr>
              <a:t>egional Offices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6118" y="975559"/>
            <a:ext cx="83741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If Regional Offices are established their tasks regarding frequency assignment my be restricted to specific  radio services or applications,</a:t>
            </a:r>
            <a:br>
              <a:rPr lang="en-US" sz="2200" dirty="0" smtClean="0">
                <a:solidFill>
                  <a:schemeClr val="tx2"/>
                </a:solidFill>
              </a:rPr>
            </a:br>
            <a:r>
              <a:rPr lang="en-US" sz="2200" dirty="0" smtClean="0">
                <a:solidFill>
                  <a:schemeClr val="tx2"/>
                </a:solidFill>
              </a:rPr>
              <a:t>e. 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Small business radio (PMR)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R</a:t>
            </a:r>
            <a:r>
              <a:rPr lang="en-US" sz="2200" dirty="0" smtClean="0">
                <a:solidFill>
                  <a:schemeClr val="tx2"/>
                </a:solidFill>
              </a:rPr>
              <a:t>adio for emergency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Short-wave / long-wave broadcasting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Amateur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>
                <a:solidFill>
                  <a:schemeClr val="tx2"/>
                </a:solidFill>
              </a:rPr>
              <a:t>w</a:t>
            </a:r>
            <a:r>
              <a:rPr lang="en-US" sz="2200" dirty="0" smtClean="0">
                <a:solidFill>
                  <a:schemeClr val="tx2"/>
                </a:solidFill>
              </a:rPr>
              <a:t>hereas  other radio services may be assigned from a Central </a:t>
            </a:r>
            <a:r>
              <a:rPr lang="en-US" sz="2200" dirty="0">
                <a:solidFill>
                  <a:schemeClr val="tx2"/>
                </a:solidFill>
              </a:rPr>
              <a:t>O</a:t>
            </a:r>
            <a:r>
              <a:rPr lang="en-US" sz="2200" dirty="0" smtClean="0">
                <a:solidFill>
                  <a:schemeClr val="tx2"/>
                </a:solidFill>
              </a:rPr>
              <a:t>ffice ,</a:t>
            </a:r>
            <a:br>
              <a:rPr lang="en-US" sz="2200" dirty="0" smtClean="0">
                <a:solidFill>
                  <a:schemeClr val="tx2"/>
                </a:solidFill>
              </a:rPr>
            </a:br>
            <a:r>
              <a:rPr lang="en-US" sz="2200" dirty="0" smtClean="0">
                <a:solidFill>
                  <a:schemeClr val="tx2"/>
                </a:solidFill>
              </a:rPr>
              <a:t>e. 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Trunk Radio (TETRA, TETRAPOL)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Radio Relay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Broadcast (DAB, DVB-T)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Satellite Services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5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4778809" cy="533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Roles of </a:t>
            </a:r>
            <a:r>
              <a:rPr lang="en-US" sz="3500" b="1" dirty="0">
                <a:solidFill>
                  <a:schemeClr val="tx2"/>
                </a:solidFill>
              </a:rPr>
              <a:t>R</a:t>
            </a:r>
            <a:r>
              <a:rPr lang="en-US" sz="3500" b="1" dirty="0" smtClean="0">
                <a:solidFill>
                  <a:schemeClr val="tx2"/>
                </a:solidFill>
              </a:rPr>
              <a:t>egional Offices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230088" y="938151"/>
            <a:ext cx="2648198" cy="4536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71354" y="2606173"/>
            <a:ext cx="15200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Central Office</a:t>
            </a:r>
          </a:p>
          <a:p>
            <a:endParaRPr lang="de-DE" dirty="0"/>
          </a:p>
          <a:p>
            <a:r>
              <a:rPr lang="de-DE" dirty="0" smtClean="0"/>
              <a:t>International </a:t>
            </a:r>
            <a:r>
              <a:rPr lang="de-DE" dirty="0" err="1"/>
              <a:t>F</a:t>
            </a:r>
            <a:r>
              <a:rPr lang="de-DE" dirty="0" err="1" smtClean="0"/>
              <a:t>requency</a:t>
            </a:r>
            <a:r>
              <a:rPr lang="de-DE" dirty="0" smtClean="0"/>
              <a:t> Co-ordination</a:t>
            </a:r>
          </a:p>
        </p:txBody>
      </p:sp>
      <p:sp>
        <p:nvSpPr>
          <p:cNvPr id="7" name="Ellipse 6"/>
          <p:cNvSpPr/>
          <p:nvPr/>
        </p:nvSpPr>
        <p:spPr>
          <a:xfrm>
            <a:off x="6590802" y="2669668"/>
            <a:ext cx="1983179" cy="10687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6590803" y="1031174"/>
            <a:ext cx="1983179" cy="10687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6590804" y="4405745"/>
            <a:ext cx="1983179" cy="10687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970813" y="1398527"/>
            <a:ext cx="122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Country A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970816" y="3021672"/>
            <a:ext cx="122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Country B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970813" y="4755469"/>
            <a:ext cx="122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Country C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942608" y="1730622"/>
            <a:ext cx="122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Country X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498764" y="938151"/>
            <a:ext cx="1828800" cy="7366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498764" y="2237830"/>
            <a:ext cx="1828800" cy="7366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98764" y="3438159"/>
            <a:ext cx="1828800" cy="7366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98764" y="4737632"/>
            <a:ext cx="1828800" cy="7366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599704" y="983327"/>
            <a:ext cx="162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Regional Office</a:t>
            </a:r>
          </a:p>
          <a:p>
            <a:r>
              <a:rPr lang="de-DE" dirty="0" smtClean="0"/>
              <a:t>Fr. </a:t>
            </a:r>
            <a:r>
              <a:rPr lang="de-DE" dirty="0" err="1" smtClean="0"/>
              <a:t>Assignment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599704" y="2283006"/>
            <a:ext cx="162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Regional Office</a:t>
            </a:r>
          </a:p>
          <a:p>
            <a:r>
              <a:rPr lang="de-DE" dirty="0" smtClean="0"/>
              <a:t>Fr. </a:t>
            </a:r>
            <a:r>
              <a:rPr lang="de-DE" dirty="0" err="1" smtClean="0"/>
              <a:t>Assignment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599704" y="4801635"/>
            <a:ext cx="162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Central Office</a:t>
            </a:r>
          </a:p>
          <a:p>
            <a:r>
              <a:rPr lang="de-DE" dirty="0" smtClean="0"/>
              <a:t>Fr. </a:t>
            </a:r>
            <a:r>
              <a:rPr lang="de-DE" dirty="0" err="1" smtClean="0"/>
              <a:t>Assignment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599704" y="3483336"/>
            <a:ext cx="1626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Central Office</a:t>
            </a:r>
          </a:p>
          <a:p>
            <a:r>
              <a:rPr lang="de-DE" dirty="0" smtClean="0"/>
              <a:t>Fr. </a:t>
            </a:r>
            <a:r>
              <a:rPr lang="de-DE" dirty="0" err="1" smtClean="0"/>
              <a:t>Assignment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4" idx="3"/>
          </p:cNvCxnSpPr>
          <p:nvPr/>
        </p:nvCxnSpPr>
        <p:spPr>
          <a:xfrm>
            <a:off x="2327564" y="1306494"/>
            <a:ext cx="1163781" cy="461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5" idx="3"/>
          </p:cNvCxnSpPr>
          <p:nvPr/>
        </p:nvCxnSpPr>
        <p:spPr>
          <a:xfrm>
            <a:off x="2327564" y="2606173"/>
            <a:ext cx="902524" cy="131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16" idx="3"/>
          </p:cNvCxnSpPr>
          <p:nvPr/>
        </p:nvCxnSpPr>
        <p:spPr>
          <a:xfrm flipV="1">
            <a:off x="2327564" y="3633849"/>
            <a:ext cx="902524" cy="1726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7" idx="3"/>
          </p:cNvCxnSpPr>
          <p:nvPr/>
        </p:nvCxnSpPr>
        <p:spPr>
          <a:xfrm flipV="1">
            <a:off x="2327564" y="4619501"/>
            <a:ext cx="1163781" cy="486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endCxn id="8" idx="2"/>
          </p:cNvCxnSpPr>
          <p:nvPr/>
        </p:nvCxnSpPr>
        <p:spPr>
          <a:xfrm flipV="1">
            <a:off x="5640779" y="1565564"/>
            <a:ext cx="950024" cy="3497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4" idx="6"/>
            <a:endCxn id="7" idx="2"/>
          </p:cNvCxnSpPr>
          <p:nvPr/>
        </p:nvCxnSpPr>
        <p:spPr>
          <a:xfrm flipV="1">
            <a:off x="5878286" y="3204058"/>
            <a:ext cx="712516" cy="2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endCxn id="9" idx="2"/>
          </p:cNvCxnSpPr>
          <p:nvPr/>
        </p:nvCxnSpPr>
        <p:spPr>
          <a:xfrm>
            <a:off x="5640779" y="4619501"/>
            <a:ext cx="950025" cy="3206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2644846" y="5605155"/>
            <a:ext cx="382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(Illustration </a:t>
            </a:r>
            <a:r>
              <a:rPr lang="de-DE" dirty="0" err="1" smtClean="0"/>
              <a:t>refers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radio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502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42" y="0"/>
            <a:ext cx="4778809" cy="533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500" b="1" dirty="0" smtClean="0">
                <a:solidFill>
                  <a:schemeClr val="tx2"/>
                </a:solidFill>
              </a:rPr>
              <a:t>Roles of </a:t>
            </a:r>
            <a:r>
              <a:rPr lang="en-US" sz="3500" b="1" dirty="0">
                <a:solidFill>
                  <a:schemeClr val="tx2"/>
                </a:solidFill>
              </a:rPr>
              <a:t>R</a:t>
            </a:r>
            <a:r>
              <a:rPr lang="en-US" sz="3500" b="1" dirty="0" smtClean="0">
                <a:solidFill>
                  <a:schemeClr val="tx2"/>
                </a:solidFill>
              </a:rPr>
              <a:t>egional Offices</a:t>
            </a:r>
            <a:endParaRPr lang="en-US" sz="35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6644" y="892431"/>
            <a:ext cx="248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 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338570" y="931310"/>
            <a:ext cx="833041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>
                <a:solidFill>
                  <a:schemeClr val="tx2"/>
                </a:solidFill>
              </a:rPr>
              <a:t>Conclusions: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E</a:t>
            </a:r>
            <a:r>
              <a:rPr lang="en-US" sz="2200" dirty="0" smtClean="0">
                <a:solidFill>
                  <a:schemeClr val="tx2"/>
                </a:solidFill>
              </a:rPr>
              <a:t>xisting </a:t>
            </a:r>
            <a:r>
              <a:rPr lang="en-US" sz="2200" dirty="0">
                <a:solidFill>
                  <a:schemeClr val="tx2"/>
                </a:solidFill>
              </a:rPr>
              <a:t>Regional Offices may </a:t>
            </a:r>
            <a:r>
              <a:rPr lang="en-US" sz="2200" dirty="0" smtClean="0">
                <a:solidFill>
                  <a:schemeClr val="tx2"/>
                </a:solidFill>
              </a:rPr>
              <a:t>be maintained </a:t>
            </a:r>
            <a:r>
              <a:rPr lang="en-US" sz="2200" dirty="0">
                <a:solidFill>
                  <a:schemeClr val="tx2"/>
                </a:solidFill>
              </a:rPr>
              <a:t>but the necessity to establish new Regional Offices is </a:t>
            </a:r>
            <a:r>
              <a:rPr lang="en-US" sz="2200" dirty="0" smtClean="0">
                <a:solidFill>
                  <a:schemeClr val="tx2"/>
                </a:solidFill>
              </a:rPr>
              <a:t>doubted</a:t>
            </a:r>
            <a:endParaRPr lang="en-US" sz="2200" dirty="0">
              <a:solidFill>
                <a:schemeClr val="tx2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I</a:t>
            </a:r>
            <a:r>
              <a:rPr lang="en-US" sz="2200" dirty="0" smtClean="0">
                <a:solidFill>
                  <a:schemeClr val="tx2"/>
                </a:solidFill>
              </a:rPr>
              <a:t>ntended assignments in the border </a:t>
            </a:r>
            <a:r>
              <a:rPr lang="en-US" sz="2200" dirty="0">
                <a:solidFill>
                  <a:schemeClr val="tx2"/>
                </a:solidFill>
              </a:rPr>
              <a:t>area have to </a:t>
            </a:r>
            <a:r>
              <a:rPr lang="en-US" sz="2200" dirty="0" smtClean="0">
                <a:solidFill>
                  <a:schemeClr val="tx2"/>
                </a:solidFill>
              </a:rPr>
              <a:t>be evaluated by Regional </a:t>
            </a:r>
            <a:r>
              <a:rPr lang="en-US" sz="2200" dirty="0">
                <a:solidFill>
                  <a:schemeClr val="tx2"/>
                </a:solidFill>
              </a:rPr>
              <a:t>Offices if </a:t>
            </a:r>
            <a:r>
              <a:rPr lang="en-US" sz="2200" dirty="0" smtClean="0">
                <a:solidFill>
                  <a:schemeClr val="tx2"/>
                </a:solidFill>
              </a:rPr>
              <a:t>international frequency co-ordination is necessary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If yes, it is recommended that </a:t>
            </a:r>
            <a:r>
              <a:rPr lang="en-US" sz="2200" dirty="0">
                <a:solidFill>
                  <a:schemeClr val="tx2"/>
                </a:solidFill>
              </a:rPr>
              <a:t>R</a:t>
            </a:r>
            <a:r>
              <a:rPr lang="en-US" sz="2200" dirty="0" smtClean="0">
                <a:solidFill>
                  <a:schemeClr val="tx2"/>
                </a:solidFill>
              </a:rPr>
              <a:t>egional Offices send the co-ordination request to their Central </a:t>
            </a:r>
            <a:r>
              <a:rPr lang="en-US" sz="2200" dirty="0">
                <a:solidFill>
                  <a:schemeClr val="tx2"/>
                </a:solidFill>
              </a:rPr>
              <a:t>O</a:t>
            </a:r>
            <a:r>
              <a:rPr lang="en-US" sz="2200" dirty="0" smtClean="0">
                <a:solidFill>
                  <a:schemeClr val="tx2"/>
                </a:solidFill>
              </a:rPr>
              <a:t>ffice which initiates co-ordination with neighboring administration(s)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Single contact points for international frequency co-ordination considered advantageous</a:t>
            </a:r>
          </a:p>
          <a:p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7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2"/>
          <p:cNvSpPr txBox="1"/>
          <p:nvPr/>
        </p:nvSpPr>
        <p:spPr>
          <a:xfrm>
            <a:off x="1639230" y="2767280"/>
            <a:ext cx="58655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de-D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xmlns:p14="http://schemas.microsoft.com/office/powerpoint/2010/main"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E8C4BE4-FC2F-48B7-9AF4-1B85A69E5706}"/>
</file>

<file path=customXml/itemProps2.xml><?xml version="1.0" encoding="utf-8"?>
<ds:datastoreItem xmlns:ds="http://schemas.openxmlformats.org/officeDocument/2006/customXml" ds:itemID="{EF504505-E2CF-4A3B-84BB-5202EDB1B615}"/>
</file>

<file path=customXml/itemProps3.xml><?xml version="1.0" encoding="utf-8"?>
<ds:datastoreItem xmlns:ds="http://schemas.openxmlformats.org/officeDocument/2006/customXml" ds:itemID="{4476FC1E-15CE-4351-AE68-8202BE35B52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Bildschirmpräsentation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Jesús Vicente</dc:creator>
  <cp:lastModifiedBy>Tobias Schnetzer</cp:lastModifiedBy>
  <cp:revision>37</cp:revision>
  <dcterms:created xsi:type="dcterms:W3CDTF">2014-09-26T07:59:03Z</dcterms:created>
  <dcterms:modified xsi:type="dcterms:W3CDTF">2015-06-19T12:19:06Z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