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EC1E3-2EE6-4ED4-92D6-C6FDA83C2FD5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F156-68CA-41A4-9B8D-73358FDCC8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3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12C9-E833-4A52-803A-4CEA98844F0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3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88C7-EFA7-4772-A2DD-8779F9532938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AC7-8B6F-4971-B260-FF4F24AE9986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DD04-B9BE-40F4-80D5-B49C6FF132B0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0EBD-DC9F-4B2D-B99B-064DA8F65B5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2558-B255-4413-BEF8-CA674B048A24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064D-520E-4938-8270-306392256DFB}" type="datetime1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8DDD-6213-490C-B579-F553627FF655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6885-8FE2-4C24-A3F2-0054C8B1ECD7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A14-8F06-4774-BE74-B0DDB16DB089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E6BC-638A-4BC7-A39A-BB605123FBBC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C873-422D-4BEC-B4B3-3C9B6D34A5E4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D969-03C7-784E-AEC3-C2E8E8FBC1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0517" y="5334529"/>
            <a:ext cx="700296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NBTC/ITU </a:t>
            </a:r>
            <a:r>
              <a:rPr lang="en-US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</a:t>
            </a:r>
            <a:br>
              <a:rPr lang="en-US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Cross-Border Frequency Coordination</a:t>
            </a:r>
          </a:p>
          <a:p>
            <a:pPr lvl="0" algn="ctr" defTabSz="914400">
              <a:defRPr/>
            </a:pPr>
            <a:r>
              <a:rPr lang="en-US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June 29 - 30, 2015</a:t>
            </a:r>
          </a:p>
          <a:p>
            <a:pPr lvl="0" algn="ctr" defTabSz="914400">
              <a:defRPr/>
            </a:pP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Bangkok, Thailand</a:t>
            </a:r>
          </a:p>
        </p:txBody>
      </p:sp>
    </p:spTree>
    <p:extLst>
      <p:ext uri="{BB962C8B-B14F-4D97-AF65-F5344CB8AC3E}">
        <p14:creationId xmlns:p14="http://schemas.microsoft.com/office/powerpoint/2010/main" val="17922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6" y="600739"/>
            <a:ext cx="8328192" cy="51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636874" y="2934586"/>
            <a:ext cx="3657600" cy="3827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88149" y="1860698"/>
            <a:ext cx="2296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refusal</a:t>
            </a:r>
            <a:r>
              <a:rPr lang="de-DE" dirty="0" smtClean="0"/>
              <a:t> </a:t>
            </a:r>
            <a:r>
              <a:rPr lang="de-DE" dirty="0" err="1" smtClean="0"/>
              <a:t>permitted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positive </a:t>
            </a:r>
            <a:r>
              <a:rPr lang="de-DE" dirty="0" err="1"/>
              <a:t>P</a:t>
            </a:r>
            <a:r>
              <a:rPr lang="de-DE" dirty="0" err="1" smtClean="0"/>
              <a:t>rotection</a:t>
            </a:r>
            <a:r>
              <a:rPr lang="de-DE" dirty="0" smtClean="0"/>
              <a:t> Margin on CBR-Line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627320"/>
            <a:ext cx="8431619" cy="51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4481622" y="2690036"/>
            <a:ext cx="653903" cy="6698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358270" y="2436557"/>
            <a:ext cx="1977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/>
          </a:p>
          <a:p>
            <a:r>
              <a:rPr lang="de-DE" dirty="0" smtClean="0"/>
              <a:t>x-km-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smtClean="0"/>
              <a:t>50 km </a:t>
            </a:r>
            <a:r>
              <a:rPr lang="de-DE" dirty="0" err="1" smtClean="0"/>
              <a:t>and</a:t>
            </a:r>
            <a:r>
              <a:rPr lang="de-DE" dirty="0" smtClean="0"/>
              <a:t> Country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6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627320"/>
            <a:ext cx="8399721" cy="51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656719" y="3040910"/>
            <a:ext cx="3809295" cy="2764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88149" y="1701805"/>
            <a:ext cx="2371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preferential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refusal</a:t>
            </a:r>
            <a:r>
              <a:rPr lang="de-DE" dirty="0" smtClean="0"/>
              <a:t> </a:t>
            </a:r>
            <a:r>
              <a:rPr lang="de-DE" dirty="0" err="1" smtClean="0"/>
              <a:t>permitted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positive </a:t>
            </a:r>
            <a:r>
              <a:rPr lang="de-DE" dirty="0" err="1" smtClean="0"/>
              <a:t>Protection</a:t>
            </a:r>
            <a:r>
              <a:rPr lang="de-DE" dirty="0" smtClean="0"/>
              <a:t> Margin on x-km-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9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" y="618914"/>
            <a:ext cx="8325034" cy="51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040912" y="3024119"/>
            <a:ext cx="1307804" cy="2803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411433" y="2004613"/>
            <a:ext cx="1488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Cmode</a:t>
            </a:r>
            <a:r>
              <a:rPr lang="de-DE" dirty="0" smtClean="0"/>
              <a:t> 0: </a:t>
            </a:r>
            <a:r>
              <a:rPr lang="de-DE" dirty="0" err="1" smtClean="0"/>
              <a:t>Interference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:</a:t>
            </a:r>
          </a:p>
          <a:p>
            <a:r>
              <a:rPr lang="de-DE" dirty="0" smtClean="0"/>
              <a:t>Point-</a:t>
            </a:r>
            <a:r>
              <a:rPr lang="de-DE" dirty="0" err="1" smtClean="0"/>
              <a:t>to</a:t>
            </a:r>
            <a:r>
              <a:rPr lang="de-DE" dirty="0" smtClean="0"/>
              <a:t>-Point</a:t>
            </a:r>
          </a:p>
        </p:txBody>
      </p:sp>
    </p:spTree>
    <p:extLst>
      <p:ext uri="{BB962C8B-B14F-4D97-AF65-F5344CB8AC3E}">
        <p14:creationId xmlns:p14="http://schemas.microsoft.com/office/powerpoint/2010/main" val="4713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606055"/>
            <a:ext cx="8354290" cy="51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32698" y="2330785"/>
            <a:ext cx="202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Input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transmitting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3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8" y="712381"/>
            <a:ext cx="8261497" cy="50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88518" y="2612011"/>
            <a:ext cx="171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Input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receiving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616687"/>
            <a:ext cx="8304289" cy="523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283842" y="2413591"/>
            <a:ext cx="2169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Negative </a:t>
            </a:r>
            <a:r>
              <a:rPr lang="de-DE" dirty="0" err="1" smtClean="0"/>
              <a:t>Protection</a:t>
            </a:r>
            <a:r>
              <a:rPr lang="de-DE" dirty="0" smtClean="0"/>
              <a:t> Margin at </a:t>
            </a:r>
            <a:r>
              <a:rPr lang="de-DE" dirty="0" err="1" smtClean="0"/>
              <a:t>receiving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refusal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request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966484" y="2820769"/>
            <a:ext cx="2434856" cy="3859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8" y="627321"/>
            <a:ext cx="8346558" cy="516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59619" y="2232837"/>
            <a:ext cx="1222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Station </a:t>
            </a:r>
            <a:r>
              <a:rPr lang="de-DE" dirty="0" err="1" smtClean="0">
                <a:solidFill>
                  <a:srgbClr val="FF0000"/>
                </a:solidFill>
              </a:rPr>
              <a:t>retrieved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database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1" y="627321"/>
            <a:ext cx="8558949" cy="517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286539" y="1924493"/>
            <a:ext cx="2626242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12781" y="1504530"/>
            <a:ext cx="1329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Select </a:t>
            </a:r>
            <a:r>
              <a:rPr lang="de-DE" dirty="0" err="1" smtClean="0">
                <a:solidFill>
                  <a:srgbClr val="FF0000"/>
                </a:solidFill>
              </a:rPr>
              <a:t>complete</a:t>
            </a:r>
            <a:r>
              <a:rPr lang="de-DE" dirty="0" smtClean="0">
                <a:solidFill>
                  <a:srgbClr val="FF0000"/>
                </a:solidFill>
              </a:rPr>
              <a:t> HCM-</a:t>
            </a:r>
            <a:r>
              <a:rPr lang="de-DE" dirty="0" err="1" smtClean="0">
                <a:solidFill>
                  <a:srgbClr val="FF0000"/>
                </a:solidFill>
              </a:rPr>
              <a:t>calculations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menue</a:t>
            </a:r>
            <a:r>
              <a:rPr lang="de-DE" dirty="0" smtClean="0">
                <a:solidFill>
                  <a:srgbClr val="FF0000"/>
                </a:solidFill>
              </a:rPr>
              <a:t>, i. e.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P2L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P2P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3" y="616688"/>
            <a:ext cx="8325032" cy="51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2381693" y="1626781"/>
            <a:ext cx="4901609" cy="6166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545549" y="1257449"/>
            <a:ext cx="273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Complete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results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pre</a:t>
            </a:r>
            <a:r>
              <a:rPr lang="de-DE" dirty="0" smtClean="0">
                <a:solidFill>
                  <a:srgbClr val="FF0000"/>
                </a:solidFill>
              </a:rPr>
              <a:t>-view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493" y="906090"/>
            <a:ext cx="827911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Based on previous introduction of IT-supported frequency co-</a:t>
            </a:r>
            <a:r>
              <a:rPr lang="en-US" sz="2200" dirty="0" err="1" smtClean="0">
                <a:solidFill>
                  <a:schemeClr val="tx2"/>
                </a:solidFill>
              </a:rPr>
              <a:t>ordina</a:t>
            </a:r>
            <a:r>
              <a:rPr lang="en-US" sz="2200" dirty="0" smtClean="0">
                <a:solidFill>
                  <a:schemeClr val="tx2"/>
                </a:solidFill>
              </a:rPr>
              <a:t>-</a:t>
            </a:r>
            <a:r>
              <a:rPr lang="en-US" sz="2200" dirty="0" err="1" smtClean="0">
                <a:solidFill>
                  <a:schemeClr val="tx2"/>
                </a:solidFill>
              </a:rPr>
              <a:t>tion</a:t>
            </a:r>
            <a:r>
              <a:rPr lang="en-US" sz="2200" dirty="0" smtClean="0">
                <a:solidFill>
                  <a:schemeClr val="tx2"/>
                </a:solidFill>
              </a:rPr>
              <a:t> following examples shall illustrate evaluation of co-ordination obligation and interference calculations in fixed and mobile service:</a:t>
            </a:r>
          </a:p>
          <a:p>
            <a:pPr>
              <a:spcBef>
                <a:spcPts val="1200"/>
              </a:spcBef>
            </a:pPr>
            <a:r>
              <a:rPr lang="en-US" sz="2200" u="sng" dirty="0" smtClean="0">
                <a:solidFill>
                  <a:schemeClr val="tx2"/>
                </a:solidFill>
              </a:rPr>
              <a:t>Fixed Service (</a:t>
            </a:r>
            <a:r>
              <a:rPr lang="en-US" sz="2200" u="sng" dirty="0" err="1" smtClean="0">
                <a:solidFill>
                  <a:schemeClr val="tx2"/>
                </a:solidFill>
              </a:rPr>
              <a:t>CalcFiSH</a:t>
            </a:r>
            <a:r>
              <a:rPr lang="en-US" sz="2200" u="sng" dirty="0" smtClean="0">
                <a:solidFill>
                  <a:schemeClr val="tx2"/>
                </a:solidFill>
              </a:rPr>
              <a:t>):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Co-ordination Distance (determination of affected country)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Threshold Degradation (stations: point-to-point)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u="sng" dirty="0" smtClean="0">
                <a:solidFill>
                  <a:schemeClr val="tx2"/>
                </a:solidFill>
              </a:rPr>
              <a:t>Mobile Service (HCM-MS and GREKO/FLAP):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Co-ordination Trigger (determination of PM on border-line)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Cross Border Range (determination of PM on CBR-line)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Preferential Condition ( determination of PM on x-km-line)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Stations: point-to-point (determination of PM at counter-stations)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Point-to-Area prediction (propagation from a station to an area) 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2" y="594985"/>
            <a:ext cx="8345633" cy="51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3752850" y="1790700"/>
            <a:ext cx="1828800" cy="2095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867952" y="2466975"/>
            <a:ext cx="41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Single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: Point </a:t>
            </a:r>
            <a:r>
              <a:rPr lang="de-DE" dirty="0" err="1" smtClean="0"/>
              <a:t>to</a:t>
            </a:r>
            <a:r>
              <a:rPr lang="de-DE" dirty="0" smtClean="0"/>
              <a:t> x-km-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4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69442" y="1743740"/>
            <a:ext cx="313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Single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:</a:t>
            </a:r>
          </a:p>
          <a:p>
            <a:r>
              <a:rPr lang="de-DE" dirty="0" smtClean="0"/>
              <a:t>Point </a:t>
            </a:r>
            <a:r>
              <a:rPr lang="de-DE" dirty="0" err="1" smtClean="0"/>
              <a:t>to</a:t>
            </a:r>
            <a:r>
              <a:rPr lang="de-DE" dirty="0" smtClean="0"/>
              <a:t> x-km-</a:t>
            </a:r>
            <a:r>
              <a:rPr lang="de-DE" dirty="0" err="1" smtClean="0"/>
              <a:t>line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8" y="637732"/>
            <a:ext cx="8357190" cy="513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3519377" y="4455042"/>
            <a:ext cx="1020726" cy="2658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722474" y="4136065"/>
            <a:ext cx="744279" cy="3189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839433" y="3205605"/>
            <a:ext cx="340241" cy="2074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369442" y="2559274"/>
            <a:ext cx="280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Single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graphic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:</a:t>
            </a:r>
          </a:p>
          <a:p>
            <a:r>
              <a:rPr lang="de-DE" dirty="0" smtClean="0"/>
              <a:t>Point </a:t>
            </a:r>
            <a:r>
              <a:rPr lang="de-DE" dirty="0" err="1" smtClean="0"/>
              <a:t>to</a:t>
            </a:r>
            <a:r>
              <a:rPr lang="de-DE" dirty="0" smtClean="0"/>
              <a:t> x-km-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6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" y="648586"/>
            <a:ext cx="8357192" cy="513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80462" y="1754372"/>
            <a:ext cx="25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Point </a:t>
            </a:r>
            <a:r>
              <a:rPr lang="de-DE" dirty="0" err="1" smtClean="0"/>
              <a:t>to</a:t>
            </a:r>
            <a:r>
              <a:rPr lang="de-DE" dirty="0" smtClean="0"/>
              <a:t> Area </a:t>
            </a:r>
            <a:r>
              <a:rPr lang="de-DE" dirty="0" err="1" smtClean="0"/>
              <a:t>prediction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480462" y="3125973"/>
            <a:ext cx="2711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Colors/Levels </a:t>
            </a:r>
            <a:r>
              <a:rPr lang="de-DE" dirty="0" err="1" smtClean="0"/>
              <a:t>chosen</a:t>
            </a:r>
            <a:r>
              <a:rPr lang="de-DE" dirty="0" smtClean="0"/>
              <a:t>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exceeded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in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/>
          <p:nvPr/>
        </p:nvSpPr>
        <p:spPr>
          <a:xfrm>
            <a:off x="1639230" y="2767280"/>
            <a:ext cx="5865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de-DE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653142"/>
            <a:ext cx="8419605" cy="50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400300" y="1390650"/>
            <a:ext cx="800100" cy="8286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29339" y="3689498"/>
            <a:ext cx="752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N</a:t>
            </a:r>
            <a:r>
              <a:rPr lang="de-DE" dirty="0" err="1" smtClean="0">
                <a:solidFill>
                  <a:srgbClr val="FF0000"/>
                </a:solidFill>
              </a:rPr>
              <a:t>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obligation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</a:t>
            </a:r>
            <a:r>
              <a:rPr lang="de-DE" dirty="0" smtClean="0">
                <a:solidFill>
                  <a:srgbClr val="FF0000"/>
                </a:solidFill>
              </a:rPr>
              <a:t>-ordinate </a:t>
            </a:r>
            <a:r>
              <a:rPr lang="de-DE" dirty="0" err="1" smtClean="0">
                <a:solidFill>
                  <a:srgbClr val="FF0000"/>
                </a:solidFill>
              </a:rPr>
              <a:t>as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country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affected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700644"/>
            <a:ext cx="8407729" cy="50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714625" y="1438275"/>
            <a:ext cx="120015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23014" y="4019107"/>
            <a:ext cx="741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Station Potsdam A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refused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</a:t>
            </a:r>
            <a:r>
              <a:rPr lang="de-DE" dirty="0" smtClean="0">
                <a:solidFill>
                  <a:srgbClr val="FF0000"/>
                </a:solidFill>
              </a:rPr>
              <a:t> TD  &gt; 1 at </a:t>
            </a:r>
            <a:r>
              <a:rPr lang="de-DE" dirty="0" err="1" smtClean="0">
                <a:solidFill>
                  <a:srgbClr val="FF0000"/>
                </a:solidFill>
              </a:rPr>
              <a:t>station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affected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country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616688"/>
            <a:ext cx="8314660" cy="51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867952" y="3216348"/>
            <a:ext cx="2001760" cy="1860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305107" y="1842533"/>
            <a:ext cx="213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endParaRPr lang="de-DE" dirty="0"/>
          </a:p>
          <a:p>
            <a:r>
              <a:rPr lang="de-DE" dirty="0" err="1" smtClean="0"/>
              <a:t>Cmode</a:t>
            </a:r>
            <a:r>
              <a:rPr lang="de-DE" dirty="0" smtClean="0"/>
              <a:t> -1:</a:t>
            </a:r>
          </a:p>
          <a:p>
            <a:r>
              <a:rPr lang="de-DE" dirty="0" smtClean="0"/>
              <a:t>Point-</a:t>
            </a:r>
            <a:r>
              <a:rPr lang="de-DE" dirty="0" err="1" smtClean="0"/>
              <a:t>to</a:t>
            </a:r>
            <a:r>
              <a:rPr lang="de-DE" dirty="0" smtClean="0"/>
              <a:t>-Line:</a:t>
            </a:r>
            <a:endParaRPr lang="de-DE" dirty="0" smtClean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dirty="0" err="1" smtClean="0"/>
              <a:t>Border-line</a:t>
            </a:r>
            <a:endParaRPr lang="de-DE" dirty="0" smtClean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dirty="0" smtClean="0"/>
              <a:t>Cross </a:t>
            </a:r>
            <a:r>
              <a:rPr lang="de-DE" dirty="0" err="1" smtClean="0"/>
              <a:t>Border</a:t>
            </a:r>
            <a:r>
              <a:rPr lang="de-DE" dirty="0" smtClean="0"/>
              <a:t> Range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dirty="0" smtClean="0"/>
              <a:t>x</a:t>
            </a:r>
            <a:r>
              <a:rPr lang="de-DE" dirty="0" smtClean="0"/>
              <a:t>-km-</a:t>
            </a:r>
            <a:r>
              <a:rPr lang="de-DE" dirty="0" err="1" smtClean="0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606056"/>
            <a:ext cx="8378456" cy="51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43330" y="2245020"/>
            <a:ext cx="193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Input </a:t>
            </a:r>
            <a:r>
              <a:rPr lang="de-DE" dirty="0" err="1" smtClean="0"/>
              <a:t>of</a:t>
            </a:r>
            <a:endParaRPr lang="de-DE" dirty="0" smtClean="0"/>
          </a:p>
          <a:p>
            <a:r>
              <a:rPr lang="de-DE" dirty="0" smtClean="0"/>
              <a:t>Data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ransmitting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7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680484"/>
            <a:ext cx="8257954" cy="51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47637" y="2529591"/>
            <a:ext cx="195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Borderline</a:t>
            </a:r>
            <a:endParaRPr lang="de-DE" dirty="0" smtClean="0"/>
          </a:p>
          <a:p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/>
              <a:t>C</a:t>
            </a:r>
            <a:r>
              <a:rPr lang="de-DE" dirty="0" smtClean="0"/>
              <a:t>ountry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4469217" y="2801575"/>
            <a:ext cx="613145" cy="5264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9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5" y="621473"/>
            <a:ext cx="8346558" cy="51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652824" y="3003168"/>
            <a:ext cx="3742660" cy="2256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241311" y="1669312"/>
            <a:ext cx="2243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Co-ordination </a:t>
            </a:r>
            <a:r>
              <a:rPr lang="de-DE" dirty="0" err="1" smtClean="0"/>
              <a:t>obligatory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negative </a:t>
            </a:r>
            <a:r>
              <a:rPr lang="de-DE" dirty="0" err="1" smtClean="0"/>
              <a:t>Protection</a:t>
            </a:r>
            <a:r>
              <a:rPr lang="de-DE" dirty="0" smtClean="0"/>
              <a:t> Margin on </a:t>
            </a:r>
            <a:r>
              <a:rPr lang="de-DE" dirty="0" err="1" smtClean="0"/>
              <a:t>border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4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42" y="0"/>
            <a:ext cx="52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b="1" dirty="0" smtClean="0">
                <a:solidFill>
                  <a:schemeClr val="tx2"/>
                </a:solidFill>
              </a:rPr>
              <a:t>Calculation of interference</a:t>
            </a:r>
            <a:endParaRPr lang="en-US" sz="35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" y="659219"/>
            <a:ext cx="8325293" cy="51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4492254" y="2806994"/>
            <a:ext cx="579476" cy="5741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251943" y="2344922"/>
            <a:ext cx="196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Cross </a:t>
            </a:r>
            <a:r>
              <a:rPr lang="de-DE" dirty="0" err="1" smtClean="0"/>
              <a:t>Border</a:t>
            </a:r>
            <a:r>
              <a:rPr lang="de-DE" dirty="0" smtClean="0"/>
              <a:t> Range Line </a:t>
            </a:r>
            <a:r>
              <a:rPr lang="de-DE" dirty="0" err="1" smtClean="0"/>
              <a:t>and</a:t>
            </a:r>
            <a:r>
              <a:rPr lang="de-DE" dirty="0" smtClean="0"/>
              <a:t> Country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FB5A51-85D3-4245-A4BF-23F9B36962FD}"/>
</file>

<file path=customXml/itemProps2.xml><?xml version="1.0" encoding="utf-8"?>
<ds:datastoreItem xmlns:ds="http://schemas.openxmlformats.org/officeDocument/2006/customXml" ds:itemID="{4C455D31-75F8-4D85-B277-0713925A3DF5}"/>
</file>

<file path=customXml/itemProps3.xml><?xml version="1.0" encoding="utf-8"?>
<ds:datastoreItem xmlns:ds="http://schemas.openxmlformats.org/officeDocument/2006/customXml" ds:itemID="{D509493C-0244-4359-B850-6821361666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Bildschirmpräsentation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Tobias Schnetzer</cp:lastModifiedBy>
  <cp:revision>64</cp:revision>
  <dcterms:created xsi:type="dcterms:W3CDTF">2014-09-26T07:59:03Z</dcterms:created>
  <dcterms:modified xsi:type="dcterms:W3CDTF">2015-06-19T07:24:07Z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