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1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presentation.xml" ContentType="application/vnd.openxmlformats-officedocument.presentationml.presentation.main+xml"/>
  <Override PartName="/ppt/slides/slide1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63.xml" ContentType="application/vnd.openxmlformats-officedocument.presentationml.slideLayout+xml"/>
  <Override PartName="/ppt/slideLayouts/slideLayout59.xml" ContentType="application/vnd.openxmlformats-officedocument.presentationml.slideLayout+xml"/>
  <Override PartName="/ppt/slideLayouts/slideLayout6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95.xml" ContentType="application/vnd.openxmlformats-officedocument.presentationml.slideLayout+xml"/>
  <Override PartName="/ppt/slideLayouts/slideLayout64.xml" ContentType="application/vnd.openxmlformats-officedocument.presentationml.slideLayout+xml"/>
  <Override PartName="/ppt/slideLayouts/slideLayout93.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10.xml" ContentType="application/vnd.openxmlformats-officedocument.presentationml.slideLayout+xml"/>
  <Override PartName="/ppt/slideMasters/slideMaster1.xml" ContentType="application/vnd.openxmlformats-officedocument.presentationml.slideMaster+xml"/>
  <Override PartName="/ppt/slideLayouts/slideLayout109.xml" ContentType="application/vnd.openxmlformats-officedocument.presentationml.slideLayout+xml"/>
  <Override PartName="/ppt/slideLayouts/slideLayout108.xml" ContentType="application/vnd.openxmlformats-officedocument.presentationml.slideLayout+xml"/>
  <Override PartName="/ppt/slideLayouts/slideLayout107.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88.xml" ContentType="application/vnd.openxmlformats-officedocument.presentationml.slideLayout+xml"/>
  <Override PartName="/ppt/slideLayouts/slideLayout94.xml" ContentType="application/vnd.openxmlformats-officedocument.presentationml.slideLayout+xml"/>
  <Override PartName="/ppt/slideLayouts/slideLayout66.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87.xml" ContentType="application/vnd.openxmlformats-officedocument.presentationml.slideLayout+xml"/>
  <Override PartName="/ppt/slideLayouts/slideLayout71.xml" ContentType="application/vnd.openxmlformats-officedocument.presentationml.slideLayout+xml"/>
  <Override PartName="/ppt/slideLayouts/slideLayout70.xml" ContentType="application/vnd.openxmlformats-officedocument.presentationml.slideLayout+xml"/>
  <Override PartName="/ppt/slideLayouts/slideLayout69.xml" ContentType="application/vnd.openxmlformats-officedocument.presentationml.slideLayout+xml"/>
  <Override PartName="/ppt/slideLayouts/slideLayout68.xml" ContentType="application/vnd.openxmlformats-officedocument.presentationml.slideLayout+xml"/>
  <Override PartName="/ppt/slideLayouts/slideLayout67.xml" ContentType="application/vnd.openxmlformats-officedocument.presentationml.slideLayout+xml"/>
  <Override PartName="/ppt/slideLayouts/slideLayout77.xml" ContentType="application/vnd.openxmlformats-officedocument.presentationml.slideLayout+xml"/>
  <Override PartName="/ppt/slideLayouts/slideLayout72.xml" ContentType="application/vnd.openxmlformats-officedocument.presentationml.slideLayout+xml"/>
  <Override PartName="/ppt/slideLayouts/slideLayout86.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85.xml" ContentType="application/vnd.openxmlformats-officedocument.presentationml.slideLayout+xml"/>
  <Override PartName="/ppt/slideLayouts/slideLayout80.xml" ContentType="application/vnd.openxmlformats-officedocument.presentationml.slideLayout+xml"/>
  <Override PartName="/ppt/slideLayouts/slideLayout79.xml" ContentType="application/vnd.openxmlformats-officedocument.presentationml.slideLayout+xml"/>
  <Override PartName="/ppt/slideLayouts/slideLayout84.xml" ContentType="application/vnd.openxmlformats-officedocument.presentationml.slideLayout+xml"/>
  <Override PartName="/ppt/slideLayouts/slideLayout7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6.xml" ContentType="application/vnd.openxmlformats-officedocument.theme+xml"/>
  <Override PartName="/ppt/theme/theme11.xml" ContentType="application/vnd.openxmlformats-officedocument.theme+xml"/>
  <Override PartName="/ppt/theme/theme9.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heme/theme10.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852" r:id="rId2"/>
    <p:sldMasterId id="2147483864" r:id="rId3"/>
    <p:sldMasterId id="2147483876" r:id="rId4"/>
    <p:sldMasterId id="2147483888" r:id="rId5"/>
    <p:sldMasterId id="2147483900" r:id="rId6"/>
    <p:sldMasterId id="2147483912" r:id="rId7"/>
    <p:sldMasterId id="2147483924" r:id="rId8"/>
    <p:sldMasterId id="2147483936" r:id="rId9"/>
    <p:sldMasterId id="2147483948" r:id="rId10"/>
  </p:sldMasterIdLst>
  <p:notesMasterIdLst>
    <p:notesMasterId r:id="rId31"/>
  </p:notesMasterIdLst>
  <p:sldIdLst>
    <p:sldId id="256"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2" r:id="rId24"/>
    <p:sldId id="301" r:id="rId25"/>
    <p:sldId id="304" r:id="rId26"/>
    <p:sldId id="305" r:id="rId27"/>
    <p:sldId id="306" r:id="rId28"/>
    <p:sldId id="303" r:id="rId29"/>
    <p:sldId id="261"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21" Type="http://schemas.openxmlformats.org/officeDocument/2006/relationships/slide" Target="slides/slide11.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customXml" Target="../customXml/item1.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tableStyles" Target="tableStyles.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CCE20C-F2FA-40B5-AE33-646555F7CB95}" type="datetimeFigureOut">
              <a:rPr lang="en-US" smtClean="0"/>
              <a:t>21/06/2015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B3A645-8A2D-4219-BCB9-C4BEC4AB6D11}" type="slidenum">
              <a:rPr lang="en-US" smtClean="0"/>
              <a:t>‹#›</a:t>
            </a:fld>
            <a:endParaRPr lang="en-US"/>
          </a:p>
        </p:txBody>
      </p:sp>
    </p:spTree>
    <p:extLst>
      <p:ext uri="{BB962C8B-B14F-4D97-AF65-F5344CB8AC3E}">
        <p14:creationId xmlns:p14="http://schemas.microsoft.com/office/powerpoint/2010/main" val="1032268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79243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30775231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4870631"/>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0455406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263036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467983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306624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289018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880545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816783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5210252"/>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1425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2643883130"/>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14214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64482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8139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1444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1577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9094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35956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6224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661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41265460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2872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6823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1161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5577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15546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90183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46253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683509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57496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657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t>21/06/2015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310747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3878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05694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4613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12388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13608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71667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96459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00827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35678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860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t>21/06/2015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427798417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61093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761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4269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176721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1183538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619663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06149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23983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2206492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3223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t>21/06/2015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59071528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93255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001555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036298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05741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78616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18833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94630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55271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4440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3856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t>21/06/2015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218787857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81340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819830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2097899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90144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738075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449905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066391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9302548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602091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6946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t>21/06/2015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359406538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7878485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688393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8415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8363271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76176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069994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71850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3015134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908354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442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t>21/06/2015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55824143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735449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135255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50176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808084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51993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535134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97377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4031987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706424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B67AC-4891-43C5-98CC-64D60A64908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9416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t>21/06/2015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27D969-03C7-784E-AEC3-C2E8E8FBC165}" type="slidenum">
              <a:rPr lang="en-US" smtClean="0"/>
              <a:t>‹#›</a:t>
            </a:fld>
            <a:endParaRPr lang="en-US"/>
          </a:p>
        </p:txBody>
      </p:sp>
    </p:spTree>
    <p:extLst>
      <p:ext uri="{BB962C8B-B14F-4D97-AF65-F5344CB8AC3E}">
        <p14:creationId xmlns:p14="http://schemas.microsoft.com/office/powerpoint/2010/main" val="278291568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BEEAAA-8C86-4AA4-BA00-EDA45522C9C3}"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523713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3851B-2F7C-4F72-97A0-5725EC7DD4A6}"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65442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2C11204-450B-4F9B-B099-C8E9A9256C3B}"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336930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66B1B3-CA78-42D4-ADFE-3A0A688F5982}" type="datetime1">
              <a:rPr lang="en-US" smtClean="0">
                <a:solidFill>
                  <a:prstClr val="black">
                    <a:tint val="75000"/>
                  </a:prstClr>
                </a:solidFill>
              </a:rPr>
              <a:pPr/>
              <a:t>21/06/2015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87160534"/>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F33768-9D82-416A-B7A1-5DC821BFDAFD}" type="datetime1">
              <a:rPr lang="en-US" smtClean="0">
                <a:solidFill>
                  <a:prstClr val="black">
                    <a:tint val="75000"/>
                  </a:prstClr>
                </a:solidFill>
              </a:rPr>
              <a:pPr/>
              <a:t>21/06/2015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9466456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4CF52-9600-45E8-982C-8E786DED8135}" type="datetime1">
              <a:rPr lang="en-US" smtClean="0">
                <a:solidFill>
                  <a:prstClr val="black">
                    <a:tint val="75000"/>
                  </a:prstClr>
                </a:solidFill>
              </a:rPr>
              <a:pPr/>
              <a:t>21/06/2015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186946"/>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BB95C-BA14-46D4-B9E0-ADEE48104F90}"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36733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8B5F17-C672-401E-9F72-4DFF68E14162}" type="datetime1">
              <a:rPr lang="en-US" smtClean="0">
                <a:solidFill>
                  <a:prstClr val="black">
                    <a:tint val="75000"/>
                  </a:prstClr>
                </a:solidFill>
              </a:rPr>
              <a:pPr/>
              <a:t>21/06/2015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457811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49C8E-B456-42C8-B402-5A406F98FBFB}"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982663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8C97B3-F315-47B2-B879-63E2861C81A1}"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9797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t>21/06/2015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t>‹#›</a:t>
            </a:fld>
            <a:endParaRPr lang="en-US"/>
          </a:p>
        </p:txBody>
      </p:sp>
    </p:spTree>
    <p:extLst>
      <p:ext uri="{BB962C8B-B14F-4D97-AF65-F5344CB8AC3E}">
        <p14:creationId xmlns:p14="http://schemas.microsoft.com/office/powerpoint/2010/main" val="2261433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7882467"/>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622311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922715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084660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9509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3289896"/>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80399915"/>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8027085"/>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290117-DE79-4CF5-89D9-9729D7AE9EA7}" type="datetime1">
              <a:rPr lang="en-US" smtClean="0">
                <a:solidFill>
                  <a:prstClr val="black">
                    <a:tint val="75000"/>
                  </a:prstClr>
                </a:solidFill>
              </a:rPr>
              <a:pPr/>
              <a:t>21/06/2015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27D969-03C7-784E-AEC3-C2E8E8FBC16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0137208"/>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6.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8.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00.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9.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971600" y="5546535"/>
            <a:ext cx="7128792" cy="1077218"/>
          </a:xfrm>
          <a:prstGeom prst="rect">
            <a:avLst/>
          </a:prstGeom>
          <a:noFill/>
        </p:spPr>
        <p:txBody>
          <a:bodyPr wrap="square" rtlCol="0">
            <a:spAutoFit/>
          </a:bodyPr>
          <a:lstStyle/>
          <a:p>
            <a:pPr algn="ctr"/>
            <a:r>
              <a:rPr lang="en-US" sz="1600" b="1" kern="0" dirty="0">
                <a:solidFill>
                  <a:schemeClr val="bg1">
                    <a:lumMod val="95000"/>
                  </a:schemeClr>
                </a:solidFill>
                <a:latin typeface="Verdana" pitchFamily="34" charset="0"/>
                <a:ea typeface="Verdana" pitchFamily="34" charset="0"/>
                <a:cs typeface="Verdana" pitchFamily="34" charset="0"/>
              </a:rPr>
              <a:t>NBTC/ITU Workshop on Cross-Border Frequency Coordination</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chemeClr val="bg1">
                    <a:lumMod val="95000"/>
                  </a:schemeClr>
                </a:solidFill>
                <a:effectLst/>
                <a:uLnTx/>
                <a:uFillTx/>
              </a:rPr>
              <a:t>June 29 - 30, 2015</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chemeClr val="bg1">
                    <a:lumMod val="95000"/>
                  </a:schemeClr>
                </a:solidFill>
                <a:effectLst/>
                <a:uLnTx/>
                <a:uFillTx/>
                <a:latin typeface="Verdana" pitchFamily="34" charset="0"/>
                <a:ea typeface="Verdana" pitchFamily="34" charset="0"/>
                <a:cs typeface="Verdana" pitchFamily="34" charset="0"/>
              </a:rPr>
              <a:t>Bangkok, Thailand</a:t>
            </a:r>
          </a:p>
        </p:txBody>
      </p:sp>
      <p:sp>
        <p:nvSpPr>
          <p:cNvPr id="4" name="Title 1"/>
          <p:cNvSpPr txBox="1">
            <a:spLocks/>
          </p:cNvSpPr>
          <p:nvPr/>
        </p:nvSpPr>
        <p:spPr bwMode="auto">
          <a:xfrm>
            <a:off x="96239" y="118947"/>
            <a:ext cx="8879514" cy="1635512"/>
          </a:xfrm>
          <a:prstGeom prst="rect">
            <a:avLst/>
          </a:prstGeom>
          <a:noFill/>
          <a:ln>
            <a:noFill/>
          </a:ln>
          <a:effectLst>
            <a:outerShdw blurRad="101600" dist="152400" dir="5400000" algn="tr" rotWithShape="0">
              <a:srgbClr val="FFFFFF">
                <a:lumMod val="75000"/>
                <a:alpha val="5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7" tIns="45709" rIns="91417" bIns="45709" numCol="1" anchor="ctr" anchorCtr="0" compatLnSpc="1">
            <a:prstTxWarp prst="textNoShape">
              <a:avLst/>
            </a:prstTxWarp>
            <a:noAutofit/>
            <a:scene3d>
              <a:camera prst="orthographicFront"/>
              <a:lightRig rig="soft" dir="t">
                <a:rot lat="0" lon="0" rev="10800000"/>
              </a:lightRig>
            </a:scene3d>
            <a:sp3d>
              <a:bevelT w="27940" h="12700"/>
              <a:contourClr>
                <a:srgbClr val="DDDDDD"/>
              </a:contourClr>
            </a:sp3d>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cs typeface="Arial" pitchFamily="34" charset="0"/>
              </a:defRPr>
            </a:lvl2pPr>
            <a:lvl3pPr algn="ctr" rtl="0" eaLnBrk="0" fontAlgn="base" hangingPunct="0">
              <a:spcBef>
                <a:spcPct val="0"/>
              </a:spcBef>
              <a:spcAft>
                <a:spcPct val="0"/>
              </a:spcAft>
              <a:defRPr sz="3600" b="1">
                <a:solidFill>
                  <a:srgbClr val="1B5BA2"/>
                </a:solidFill>
                <a:latin typeface="Verdana" pitchFamily="34" charset="0"/>
                <a:cs typeface="Arial" pitchFamily="34" charset="0"/>
              </a:defRPr>
            </a:lvl3pPr>
            <a:lvl4pPr algn="ctr" rtl="0" eaLnBrk="0" fontAlgn="base" hangingPunct="0">
              <a:spcBef>
                <a:spcPct val="0"/>
              </a:spcBef>
              <a:spcAft>
                <a:spcPct val="0"/>
              </a:spcAft>
              <a:defRPr sz="3600" b="1">
                <a:solidFill>
                  <a:srgbClr val="1B5BA2"/>
                </a:solidFill>
                <a:latin typeface="Verdana" pitchFamily="34" charset="0"/>
                <a:cs typeface="Arial" pitchFamily="34" charset="0"/>
              </a:defRPr>
            </a:lvl4pPr>
            <a:lvl5pPr algn="ctr" rtl="0" eaLnBrk="0" fontAlgn="base" hangingPunct="0">
              <a:spcBef>
                <a:spcPct val="0"/>
              </a:spcBef>
              <a:spcAft>
                <a:spcPct val="0"/>
              </a:spcAft>
              <a:defRPr sz="3600" b="1">
                <a:solidFill>
                  <a:srgbClr val="1B5BA2"/>
                </a:solidFill>
                <a:latin typeface="Verdana" pitchFamily="34" charset="0"/>
                <a:cs typeface="Arial" pitchFamily="34" charset="0"/>
              </a:defRPr>
            </a:lvl5pPr>
            <a:lvl6pPr marL="457086" algn="ctr" rtl="0" fontAlgn="base">
              <a:spcBef>
                <a:spcPct val="0"/>
              </a:spcBef>
              <a:spcAft>
                <a:spcPct val="0"/>
              </a:spcAft>
              <a:defRPr sz="3600" b="1">
                <a:solidFill>
                  <a:srgbClr val="1B5BA2"/>
                </a:solidFill>
                <a:latin typeface="Verdana" pitchFamily="34" charset="0"/>
                <a:cs typeface="Arial" pitchFamily="34" charset="0"/>
              </a:defRPr>
            </a:lvl6pPr>
            <a:lvl7pPr marL="914172" algn="ctr" rtl="0" fontAlgn="base">
              <a:spcBef>
                <a:spcPct val="0"/>
              </a:spcBef>
              <a:spcAft>
                <a:spcPct val="0"/>
              </a:spcAft>
              <a:defRPr sz="3600" b="1">
                <a:solidFill>
                  <a:srgbClr val="1B5BA2"/>
                </a:solidFill>
                <a:latin typeface="Verdana" pitchFamily="34" charset="0"/>
                <a:cs typeface="Arial" pitchFamily="34" charset="0"/>
              </a:defRPr>
            </a:lvl7pPr>
            <a:lvl8pPr marL="1371258" algn="ctr" rtl="0" fontAlgn="base">
              <a:spcBef>
                <a:spcPct val="0"/>
              </a:spcBef>
              <a:spcAft>
                <a:spcPct val="0"/>
              </a:spcAft>
              <a:defRPr sz="3600" b="1">
                <a:solidFill>
                  <a:srgbClr val="1B5BA2"/>
                </a:solidFill>
                <a:latin typeface="Verdana" pitchFamily="34" charset="0"/>
                <a:cs typeface="Arial" pitchFamily="34" charset="0"/>
              </a:defRPr>
            </a:lvl8pPr>
            <a:lvl9pPr marL="1828344" algn="ctr" rtl="0" fontAlgn="base">
              <a:spcBef>
                <a:spcPct val="0"/>
              </a:spcBef>
              <a:spcAft>
                <a:spcPct val="0"/>
              </a:spcAft>
              <a:defRPr sz="3600" b="1">
                <a:solidFill>
                  <a:srgbClr val="1B5BA2"/>
                </a:solidFill>
                <a:latin typeface="Verdana" pitchFamily="34" charset="0"/>
                <a:cs typeface="Arial" pitchFamily="34" charset="0"/>
              </a:defRPr>
            </a:lvl9pPr>
          </a:lstStyle>
          <a:p>
            <a:pPr lvl="0" defTabSz="914400">
              <a:defRPr/>
            </a:pPr>
            <a:r>
              <a:rPr lang="en-US" sz="2800" kern="0" spc="150" dirty="0" smtClean="0">
                <a:ln w="11430"/>
                <a:solidFill>
                  <a:schemeClr val="tx1"/>
                </a:solidFill>
                <a:effectLst>
                  <a:outerShdw blurRad="25400" algn="tl" rotWithShape="0">
                    <a:srgbClr val="000000">
                      <a:alpha val="43000"/>
                    </a:srgbClr>
                  </a:outerShdw>
                </a:effectLst>
                <a:latin typeface="Verdana"/>
                <a:cs typeface="Arial"/>
              </a:rPr>
              <a:t>Calculation </a:t>
            </a:r>
            <a:r>
              <a:rPr lang="en-US" sz="2800" kern="0" spc="150" smtClean="0">
                <a:ln w="11430"/>
                <a:solidFill>
                  <a:schemeClr val="tx1"/>
                </a:solidFill>
                <a:effectLst>
                  <a:outerShdw blurRad="25400" algn="tl" rotWithShape="0">
                    <a:srgbClr val="000000">
                      <a:alpha val="43000"/>
                    </a:srgbClr>
                  </a:outerShdw>
                </a:effectLst>
                <a:latin typeface="Verdana"/>
                <a:cs typeface="Arial"/>
              </a:rPr>
              <a:t>of </a:t>
            </a:r>
            <a:r>
              <a:rPr lang="en-US" sz="2800" kern="0" spc="150" smtClean="0">
                <a:ln w="11430"/>
                <a:solidFill>
                  <a:schemeClr val="tx1"/>
                </a:solidFill>
                <a:effectLst>
                  <a:outerShdw blurRad="25400" algn="tl" rotWithShape="0">
                    <a:srgbClr val="000000">
                      <a:alpha val="43000"/>
                    </a:srgbClr>
                  </a:outerShdw>
                </a:effectLst>
                <a:latin typeface="Verdana"/>
                <a:cs typeface="Arial"/>
              </a:rPr>
              <a:t>interference:</a:t>
            </a:r>
            <a:endParaRPr lang="en-US" sz="2800" kern="0" spc="150" dirty="0" smtClean="0">
              <a:ln w="11430"/>
              <a:solidFill>
                <a:schemeClr val="tx1"/>
              </a:solidFill>
              <a:effectLst>
                <a:outerShdw blurRad="25400" algn="tl" rotWithShape="0">
                  <a:srgbClr val="000000">
                    <a:alpha val="43000"/>
                  </a:srgbClr>
                </a:outerShdw>
              </a:effectLst>
              <a:latin typeface="Verdana"/>
              <a:cs typeface="Arial"/>
            </a:endParaRPr>
          </a:p>
          <a:p>
            <a:pPr lvl="0" defTabSz="914400">
              <a:defRPr/>
            </a:pPr>
            <a:r>
              <a:rPr kumimoji="0" lang="en-US" sz="2800" i="1" u="none" strike="noStrike" kern="0" spc="150" normalizeH="0" baseline="0" noProof="0" dirty="0" smtClean="0">
                <a:ln w="11430"/>
                <a:solidFill>
                  <a:schemeClr val="tx1"/>
                </a:solidFill>
                <a:effectLst>
                  <a:outerShdw blurRad="25400" algn="tl" rotWithShape="0">
                    <a:srgbClr val="000000">
                      <a:alpha val="43000"/>
                    </a:srgbClr>
                  </a:outerShdw>
                </a:effectLst>
                <a:uLnTx/>
                <a:uFillTx/>
                <a:latin typeface="Verdana"/>
                <a:cs typeface="Arial"/>
              </a:rPr>
              <a:t>Broadcasting,</a:t>
            </a:r>
            <a:r>
              <a:rPr kumimoji="0" lang="en-US" sz="2800" i="1" u="none" strike="noStrike" kern="0" spc="150" normalizeH="0" noProof="0" dirty="0" smtClean="0">
                <a:ln w="11430"/>
                <a:solidFill>
                  <a:schemeClr val="tx1"/>
                </a:solidFill>
                <a:effectLst>
                  <a:outerShdw blurRad="25400" algn="tl" rotWithShape="0">
                    <a:srgbClr val="000000">
                      <a:alpha val="43000"/>
                    </a:srgbClr>
                  </a:outerShdw>
                </a:effectLst>
                <a:uLnTx/>
                <a:uFillTx/>
                <a:latin typeface="Verdana"/>
                <a:cs typeface="Arial"/>
              </a:rPr>
              <a:t> satellite earth station</a:t>
            </a:r>
            <a:endParaRPr kumimoji="0" lang="en-US" sz="2800" i="1" u="none" strike="noStrike" kern="0" spc="150" normalizeH="0" baseline="0" noProof="0" dirty="0">
              <a:ln w="11430"/>
              <a:solidFill>
                <a:schemeClr val="tx1"/>
              </a:solidFill>
              <a:effectLst>
                <a:outerShdw blurRad="25400" algn="tl" rotWithShape="0">
                  <a:srgbClr val="000000">
                    <a:alpha val="43000"/>
                  </a:srgbClr>
                </a:outerShdw>
              </a:effectLst>
              <a:uLnTx/>
              <a:uFillTx/>
              <a:latin typeface="Verdana"/>
              <a:cs typeface="Arial"/>
            </a:endParaRPr>
          </a:p>
        </p:txBody>
      </p:sp>
      <p:sp>
        <p:nvSpPr>
          <p:cNvPr id="6" name="TextBox 5"/>
          <p:cNvSpPr txBox="1"/>
          <p:nvPr/>
        </p:nvSpPr>
        <p:spPr>
          <a:xfrm>
            <a:off x="1023639" y="4612716"/>
            <a:ext cx="7128792" cy="830997"/>
          </a:xfrm>
          <a:prstGeom prst="rect">
            <a:avLst/>
          </a:prstGeom>
          <a:noFill/>
        </p:spPr>
        <p:txBody>
          <a:bodyPr wrap="square" rtlCol="0">
            <a:spAutoFit/>
          </a:bodyPr>
          <a:lstStyle/>
          <a:p>
            <a:pPr algn="ctr"/>
            <a:r>
              <a:rPr lang="en-US" sz="1600" b="1" kern="0" dirty="0" smtClean="0">
                <a:solidFill>
                  <a:schemeClr val="accent1">
                    <a:lumMod val="50000"/>
                  </a:schemeClr>
                </a:solidFill>
                <a:latin typeface="Verdana" pitchFamily="34" charset="0"/>
                <a:ea typeface="Verdana" pitchFamily="34" charset="0"/>
                <a:cs typeface="Verdana" pitchFamily="34" charset="0"/>
              </a:rPr>
              <a:t>István Bozsóki</a:t>
            </a:r>
          </a:p>
          <a:p>
            <a:pPr algn="ctr"/>
            <a:r>
              <a:rPr lang="en-US" sz="1600" b="1" kern="0" dirty="0" smtClean="0">
                <a:solidFill>
                  <a:schemeClr val="accent1">
                    <a:lumMod val="50000"/>
                  </a:schemeClr>
                </a:solidFill>
                <a:latin typeface="Verdana" pitchFamily="34" charset="0"/>
                <a:ea typeface="Verdana" pitchFamily="34" charset="0"/>
                <a:cs typeface="Verdana" pitchFamily="34" charset="0"/>
              </a:rPr>
              <a:t>Head of Division</a:t>
            </a:r>
          </a:p>
          <a:p>
            <a:pPr algn="ctr"/>
            <a:r>
              <a:rPr lang="en-US" sz="1600" b="1" kern="0" dirty="0" smtClean="0">
                <a:solidFill>
                  <a:schemeClr val="accent1">
                    <a:lumMod val="50000"/>
                  </a:schemeClr>
                </a:solidFill>
                <a:latin typeface="Verdana" pitchFamily="34" charset="0"/>
                <a:ea typeface="Verdana" pitchFamily="34" charset="0"/>
                <a:cs typeface="Verdana" pitchFamily="34" charset="0"/>
              </a:rPr>
              <a:t>BDT/IEE/SBD</a:t>
            </a:r>
            <a:endParaRPr lang="en-US" sz="1600" b="1" kern="0" dirty="0">
              <a:solidFill>
                <a:schemeClr val="accent1">
                  <a:lumMod val="50000"/>
                </a:schemeClr>
              </a:solidFill>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4F27D969-03C7-784E-AEC3-C2E8E8FBC165}" type="slidenum">
              <a:rPr lang="en-US" smtClean="0"/>
              <a:t>1</a:t>
            </a:fld>
            <a:endParaRPr lang="en-US"/>
          </a:p>
        </p:txBody>
      </p:sp>
    </p:spTree>
    <p:extLst>
      <p:ext uri="{BB962C8B-B14F-4D97-AF65-F5344CB8AC3E}">
        <p14:creationId xmlns:p14="http://schemas.microsoft.com/office/powerpoint/2010/main" val="1792210445"/>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10</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sz="2800" dirty="0"/>
              <a:t>GE06 </a:t>
            </a:r>
            <a:r>
              <a:rPr lang="en-US" sz="2800" dirty="0" smtClean="0"/>
              <a:t>Co-ordination</a:t>
            </a:r>
            <a:endParaRPr lang="en-US" sz="2800" dirty="0"/>
          </a:p>
        </p:txBody>
      </p:sp>
      <p:sp>
        <p:nvSpPr>
          <p:cNvPr id="3" name="Rectangle 2"/>
          <p:cNvSpPr/>
          <p:nvPr/>
        </p:nvSpPr>
        <p:spPr>
          <a:xfrm>
            <a:off x="722671" y="663677"/>
            <a:ext cx="7742903" cy="4524315"/>
          </a:xfrm>
          <a:prstGeom prst="rect">
            <a:avLst/>
          </a:prstGeom>
        </p:spPr>
        <p:txBody>
          <a:bodyPr wrap="square">
            <a:spAutoFit/>
          </a:bodyPr>
          <a:lstStyle/>
          <a:p>
            <a:r>
              <a:rPr lang="en-US" sz="2400" dirty="0" smtClean="0"/>
              <a:t>Plans </a:t>
            </a:r>
            <a:r>
              <a:rPr lang="en-US" sz="2400" dirty="0"/>
              <a:t>for VHF/UHF analogue and digital broadcasting in parts of Regions 1 and 3, in the frequency bands 174-230 MHz and 470-862 MHz, Geneva 2006 (GE06</a:t>
            </a:r>
            <a:r>
              <a:rPr lang="en-US" sz="2400" dirty="0" smtClean="0"/>
              <a:t>)</a:t>
            </a:r>
            <a:endParaRPr lang="en-US" sz="2400" i="1" dirty="0"/>
          </a:p>
          <a:p>
            <a:pPr marL="342900" indent="-342900">
              <a:buFont typeface="Arial" panose="020B0604020202020204" pitchFamily="34" charset="0"/>
              <a:buChar char="•"/>
            </a:pPr>
            <a:endParaRPr lang="en-US" sz="2400" i="1" dirty="0" smtClean="0"/>
          </a:p>
          <a:p>
            <a:pPr marL="342900" indent="-342900">
              <a:buFont typeface="Arial" panose="020B0604020202020204" pitchFamily="34" charset="0"/>
              <a:buChar char="•"/>
            </a:pPr>
            <a:r>
              <a:rPr lang="en-US" sz="2400" i="1" dirty="0" smtClean="0"/>
              <a:t>BCBT2BCBT </a:t>
            </a:r>
            <a:r>
              <a:rPr lang="en-US" sz="2400" i="1" dirty="0"/>
              <a:t>(Affected Admin):</a:t>
            </a:r>
            <a:r>
              <a:rPr lang="en-US" sz="2400" dirty="0"/>
              <a:t> identifies Administrations whose Sound or TV Broadcast services might be affected by a Sound or TV broadcast transmitter of another Administration. </a:t>
            </a:r>
          </a:p>
          <a:p>
            <a:pPr marL="342900" indent="-342900">
              <a:buFont typeface="Arial" panose="020B0604020202020204" pitchFamily="34" charset="0"/>
              <a:buChar char="•"/>
            </a:pPr>
            <a:r>
              <a:rPr lang="en-US" sz="2400" i="1" dirty="0"/>
              <a:t>BCBT2FXLM (Affected Admin):</a:t>
            </a:r>
            <a:r>
              <a:rPr lang="en-US" sz="2400" dirty="0"/>
              <a:t> identifies Administrations whose Fixed or Land Mobile services might be affected by a Sound or TV broadcast transmitter of another Administration. </a:t>
            </a:r>
          </a:p>
        </p:txBody>
      </p:sp>
    </p:spTree>
    <p:extLst>
      <p:ext uri="{BB962C8B-B14F-4D97-AF65-F5344CB8AC3E}">
        <p14:creationId xmlns:p14="http://schemas.microsoft.com/office/powerpoint/2010/main" val="2678884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11</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GE06</a:t>
            </a:r>
            <a:endParaRPr lang="en-GB" altLang="en-US" sz="2800" dirty="0">
              <a:solidFill>
                <a:srgbClr val="1F497D"/>
              </a:solidFill>
            </a:endParaRPr>
          </a:p>
        </p:txBody>
      </p:sp>
      <p:sp>
        <p:nvSpPr>
          <p:cNvPr id="3" name="Rectangle 2"/>
          <p:cNvSpPr/>
          <p:nvPr/>
        </p:nvSpPr>
        <p:spPr>
          <a:xfrm>
            <a:off x="471948" y="538608"/>
            <a:ext cx="8332839" cy="4524315"/>
          </a:xfrm>
          <a:prstGeom prst="rect">
            <a:avLst/>
          </a:prstGeom>
        </p:spPr>
        <p:txBody>
          <a:bodyPr wrap="square">
            <a:spAutoFit/>
          </a:bodyPr>
          <a:lstStyle/>
          <a:p>
            <a:pPr marL="342900" indent="-342900">
              <a:buFont typeface="Arial" panose="020B0604020202020204" pitchFamily="34" charset="0"/>
              <a:buChar char="•"/>
            </a:pPr>
            <a:r>
              <a:rPr lang="en-US" sz="2400" i="1" dirty="0"/>
              <a:t>FXLM2BCBT (Affected Admin):</a:t>
            </a:r>
            <a:r>
              <a:rPr lang="en-US" sz="2400" dirty="0"/>
              <a:t> identifies Administrations whose Sound or TV broadcast services might be affected by a Fixed or Land Mobile transmitter of another Administration.</a:t>
            </a:r>
          </a:p>
          <a:p>
            <a:pPr marL="342900" indent="-342900">
              <a:buFont typeface="Arial" panose="020B0604020202020204" pitchFamily="34" charset="0"/>
              <a:buChar char="•"/>
            </a:pPr>
            <a:r>
              <a:rPr lang="en-US" sz="2400" i="1" dirty="0"/>
              <a:t>FXLM2BCBT (Affected Admin)/TX FXLM:</a:t>
            </a:r>
            <a:r>
              <a:rPr lang="en-US" sz="2400" dirty="0"/>
              <a:t> identifies by a coordination contour (defined in the GE06 Plan) Administrations whose broadcasting service might be affected by a Fixed or Land Mobile transmitter of another Administration.</a:t>
            </a:r>
            <a:endParaRPr lang="en-US" sz="2400" dirty="0">
              <a:solidFill>
                <a:prstClr val="black"/>
              </a:solidFill>
            </a:endParaRPr>
          </a:p>
          <a:p>
            <a:pPr marL="342900" indent="-342900">
              <a:buFont typeface="Arial" panose="020B0604020202020204" pitchFamily="34" charset="0"/>
              <a:buChar char="•"/>
            </a:pPr>
            <a:r>
              <a:rPr lang="en-US" sz="2400" i="1" dirty="0" smtClean="0"/>
              <a:t>FXLM2BCBT </a:t>
            </a:r>
            <a:r>
              <a:rPr lang="en-US" sz="2400" i="1" dirty="0"/>
              <a:t>(Affected Admin)/RX FXLM:</a:t>
            </a:r>
            <a:r>
              <a:rPr lang="en-US" sz="2400" dirty="0"/>
              <a:t> identifies by a coordination contour (defined in the GE06 Plan) Administrations whose broadcasting service might be affected by a Fixed or Land Mobile receiver of another Administration</a:t>
            </a:r>
            <a:r>
              <a:rPr lang="en-US" sz="2400" dirty="0" smtClean="0"/>
              <a:t>.</a:t>
            </a:r>
            <a:endParaRPr lang="en-US" sz="2400" dirty="0"/>
          </a:p>
        </p:txBody>
      </p:sp>
    </p:spTree>
    <p:extLst>
      <p:ext uri="{BB962C8B-B14F-4D97-AF65-F5344CB8AC3E}">
        <p14:creationId xmlns:p14="http://schemas.microsoft.com/office/powerpoint/2010/main" val="42178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12</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GE06</a:t>
            </a:r>
            <a:endParaRPr lang="en-GB" altLang="en-US" sz="2800" dirty="0">
              <a:solidFill>
                <a:srgbClr val="1F497D"/>
              </a:solidFill>
            </a:endParaRPr>
          </a:p>
        </p:txBody>
      </p:sp>
      <p:sp>
        <p:nvSpPr>
          <p:cNvPr id="3" name="Rectangle 2"/>
          <p:cNvSpPr/>
          <p:nvPr/>
        </p:nvSpPr>
        <p:spPr>
          <a:xfrm>
            <a:off x="471948" y="538608"/>
            <a:ext cx="8332839" cy="4154984"/>
          </a:xfrm>
          <a:prstGeom prst="rect">
            <a:avLst/>
          </a:prstGeom>
        </p:spPr>
        <p:txBody>
          <a:bodyPr wrap="square">
            <a:spAutoFit/>
          </a:bodyPr>
          <a:lstStyle/>
          <a:p>
            <a:pPr marL="342900" indent="-342900">
              <a:buFont typeface="Arial" panose="020B0604020202020204" pitchFamily="34" charset="0"/>
              <a:buChar char="•"/>
            </a:pPr>
            <a:r>
              <a:rPr lang="en-US" sz="2200" i="1" dirty="0" smtClean="0">
                <a:solidFill>
                  <a:prstClr val="black"/>
                </a:solidFill>
              </a:rPr>
              <a:t>Coverage </a:t>
            </a:r>
            <a:r>
              <a:rPr lang="en-US" sz="2200" i="1" dirty="0">
                <a:solidFill>
                  <a:prstClr val="black"/>
                </a:solidFill>
              </a:rPr>
              <a:t>Area:</a:t>
            </a:r>
            <a:r>
              <a:rPr lang="en-US" sz="2200" dirty="0">
                <a:solidFill>
                  <a:prstClr val="black"/>
                </a:solidFill>
              </a:rPr>
              <a:t> calculates the noise-limited and interference-limited coverage areas for a wanted broadcasting assignment. </a:t>
            </a:r>
            <a:r>
              <a:rPr lang="en-US" sz="2200" dirty="0">
                <a:solidFill>
                  <a:prstClr val="black"/>
                </a:solidFill>
              </a:rPr>
              <a:t>These may be displayed on the DEM.</a:t>
            </a:r>
          </a:p>
          <a:p>
            <a:pPr marL="342900" indent="-342900">
              <a:buFont typeface="Arial" panose="020B0604020202020204" pitchFamily="34" charset="0"/>
              <a:buChar char="•"/>
            </a:pPr>
            <a:r>
              <a:rPr lang="en-US" sz="2200" i="1" dirty="0">
                <a:solidFill>
                  <a:prstClr val="black"/>
                </a:solidFill>
              </a:rPr>
              <a:t>Service Area:</a:t>
            </a:r>
            <a:r>
              <a:rPr lang="en-US" sz="2200" dirty="0">
                <a:solidFill>
                  <a:prstClr val="black"/>
                </a:solidFill>
              </a:rPr>
              <a:t> calculates the service area test points for a wanted broadcasting assignment. These may be displayed on the DEM.</a:t>
            </a:r>
          </a:p>
          <a:p>
            <a:pPr marL="342900" indent="-342900">
              <a:buFont typeface="Arial" panose="020B0604020202020204" pitchFamily="34" charset="0"/>
              <a:buChar char="•"/>
            </a:pPr>
            <a:r>
              <a:rPr lang="en-US" sz="2200" i="1" dirty="0">
                <a:solidFill>
                  <a:prstClr val="black"/>
                </a:solidFill>
              </a:rPr>
              <a:t>Interference To </a:t>
            </a:r>
            <a:r>
              <a:rPr lang="en-US" sz="2200" dirty="0">
                <a:solidFill>
                  <a:prstClr val="black"/>
                </a:solidFill>
              </a:rPr>
              <a:t>and</a:t>
            </a:r>
            <a:r>
              <a:rPr lang="en-US" sz="2200" i="1" dirty="0">
                <a:solidFill>
                  <a:prstClr val="black"/>
                </a:solidFill>
              </a:rPr>
              <a:t> Interference From:</a:t>
            </a:r>
            <a:r>
              <a:rPr lang="en-US" sz="2200" b="1" dirty="0">
                <a:solidFill>
                  <a:prstClr val="black"/>
                </a:solidFill>
              </a:rPr>
              <a:t> </a:t>
            </a:r>
            <a:r>
              <a:rPr lang="en-US" sz="2200" dirty="0">
                <a:solidFill>
                  <a:prstClr val="black"/>
                </a:solidFill>
              </a:rPr>
              <a:t>different scenarios are implemented to calculate interference between the broadcasting assignments/allotments and between the broadcasting assignments/allotments and stations in the fixed and land mobile services included in the GE06 Plan. These scenarios include interference to and from Digital Sound/TV, Analogue TV, Fixed and Land Mobile services</a:t>
            </a:r>
          </a:p>
        </p:txBody>
      </p:sp>
    </p:spTree>
    <p:extLst>
      <p:ext uri="{BB962C8B-B14F-4D97-AF65-F5344CB8AC3E}">
        <p14:creationId xmlns:p14="http://schemas.microsoft.com/office/powerpoint/2010/main" val="12295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13</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GE06</a:t>
            </a:r>
            <a:endParaRPr lang="en-GB" altLang="en-US" sz="2800" dirty="0">
              <a:solidFill>
                <a:srgbClr val="1F497D"/>
              </a:solidFill>
            </a:endParaRPr>
          </a:p>
        </p:txBody>
      </p:sp>
      <p:sp>
        <p:nvSpPr>
          <p:cNvPr id="3" name="Rectangle 2"/>
          <p:cNvSpPr/>
          <p:nvPr/>
        </p:nvSpPr>
        <p:spPr>
          <a:xfrm>
            <a:off x="471948" y="538608"/>
            <a:ext cx="8332839" cy="4154984"/>
          </a:xfrm>
          <a:prstGeom prst="rect">
            <a:avLst/>
          </a:prstGeom>
        </p:spPr>
        <p:txBody>
          <a:bodyPr wrap="square">
            <a:spAutoFit/>
          </a:bodyPr>
          <a:lstStyle/>
          <a:p>
            <a:pPr marL="342900" indent="-342900">
              <a:buFont typeface="Arial" panose="020B0604020202020204" pitchFamily="34" charset="0"/>
              <a:buChar char="•"/>
            </a:pPr>
            <a:r>
              <a:rPr lang="en-US" sz="2200" i="1" dirty="0" smtClean="0">
                <a:solidFill>
                  <a:prstClr val="black"/>
                </a:solidFill>
              </a:rPr>
              <a:t>Coverage </a:t>
            </a:r>
            <a:r>
              <a:rPr lang="en-US" sz="2200" i="1" dirty="0">
                <a:solidFill>
                  <a:prstClr val="black"/>
                </a:solidFill>
              </a:rPr>
              <a:t>Area:</a:t>
            </a:r>
            <a:r>
              <a:rPr lang="en-US" sz="2200" dirty="0">
                <a:solidFill>
                  <a:prstClr val="black"/>
                </a:solidFill>
              </a:rPr>
              <a:t> calculates the noise-limited and interference-limited coverage areas for a wanted broadcasting assignment. These may be displayed on the DEM.</a:t>
            </a:r>
          </a:p>
          <a:p>
            <a:pPr marL="342900" indent="-342900">
              <a:buFont typeface="Arial" panose="020B0604020202020204" pitchFamily="34" charset="0"/>
              <a:buChar char="•"/>
            </a:pPr>
            <a:r>
              <a:rPr lang="en-US" sz="2200" i="1" dirty="0">
                <a:solidFill>
                  <a:prstClr val="black"/>
                </a:solidFill>
              </a:rPr>
              <a:t>Service Area:</a:t>
            </a:r>
            <a:r>
              <a:rPr lang="en-US" sz="2200" dirty="0">
                <a:solidFill>
                  <a:prstClr val="black"/>
                </a:solidFill>
              </a:rPr>
              <a:t> calculates the service area test points for a wanted broadcasting assignment. These may be displayed on the DEM.</a:t>
            </a:r>
          </a:p>
          <a:p>
            <a:pPr marL="342900" indent="-342900">
              <a:buFont typeface="Arial" panose="020B0604020202020204" pitchFamily="34" charset="0"/>
              <a:buChar char="•"/>
            </a:pPr>
            <a:r>
              <a:rPr lang="en-US" sz="2200" i="1" dirty="0">
                <a:solidFill>
                  <a:prstClr val="black"/>
                </a:solidFill>
              </a:rPr>
              <a:t>Interference To </a:t>
            </a:r>
            <a:r>
              <a:rPr lang="en-US" sz="2200" dirty="0">
                <a:solidFill>
                  <a:prstClr val="black"/>
                </a:solidFill>
              </a:rPr>
              <a:t>and</a:t>
            </a:r>
            <a:r>
              <a:rPr lang="en-US" sz="2200" i="1" dirty="0">
                <a:solidFill>
                  <a:prstClr val="black"/>
                </a:solidFill>
              </a:rPr>
              <a:t> Interference From:</a:t>
            </a:r>
            <a:r>
              <a:rPr lang="en-US" sz="2200" b="1" dirty="0">
                <a:solidFill>
                  <a:prstClr val="black"/>
                </a:solidFill>
              </a:rPr>
              <a:t> </a:t>
            </a:r>
            <a:r>
              <a:rPr lang="en-US" sz="2200" dirty="0">
                <a:solidFill>
                  <a:prstClr val="black"/>
                </a:solidFill>
              </a:rPr>
              <a:t>different scenarios are implemented to calculate interference between the broadcasting assignments/allotments and between the broadcasting assignments/allotments and stations in the fixed and land mobile services included in the GE06 Plan. These scenarios include interference to and from Digital Sound/TV, Analogue TV, Fixed and Land Mobile services</a:t>
            </a:r>
          </a:p>
        </p:txBody>
      </p:sp>
    </p:spTree>
    <p:extLst>
      <p:ext uri="{BB962C8B-B14F-4D97-AF65-F5344CB8AC3E}">
        <p14:creationId xmlns:p14="http://schemas.microsoft.com/office/powerpoint/2010/main" val="9593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14</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GE06 modification and coordination procedure</a:t>
            </a:r>
            <a:endParaRPr lang="en-GB" altLang="en-US" sz="2800" dirty="0">
              <a:solidFill>
                <a:srgbClr val="1F497D"/>
              </a:solidFill>
            </a:endParaRPr>
          </a:p>
        </p:txBody>
      </p:sp>
      <p:sp>
        <p:nvSpPr>
          <p:cNvPr id="3" name="Rectangle 2"/>
          <p:cNvSpPr/>
          <p:nvPr/>
        </p:nvSpPr>
        <p:spPr>
          <a:xfrm>
            <a:off x="471948" y="538608"/>
            <a:ext cx="8332839" cy="4154984"/>
          </a:xfrm>
          <a:prstGeom prst="rect">
            <a:avLst/>
          </a:prstGeom>
        </p:spPr>
        <p:txBody>
          <a:bodyPr wrap="square">
            <a:spAutoFit/>
          </a:bodyPr>
          <a:lstStyle/>
          <a:p>
            <a:pPr hangingPunct="0"/>
            <a:r>
              <a:rPr lang="en-GB" sz="2400" dirty="0" smtClean="0">
                <a:solidFill>
                  <a:prstClr val="black"/>
                </a:solidFill>
              </a:rPr>
              <a:t>When </a:t>
            </a:r>
            <a:r>
              <a:rPr lang="en-GB" sz="2400" dirty="0">
                <a:solidFill>
                  <a:prstClr val="black"/>
                </a:solidFill>
              </a:rPr>
              <a:t>an administration proposes to make a modification to the digital Plan or the analogue Plan, i.e. in cases where an administration needs:</a:t>
            </a:r>
            <a:endParaRPr lang="en-US" sz="2400" dirty="0">
              <a:solidFill>
                <a:prstClr val="black"/>
              </a:solidFill>
            </a:endParaRPr>
          </a:p>
          <a:p>
            <a:pPr hangingPunct="0"/>
            <a:r>
              <a:rPr lang="en-GB" sz="2400" i="1" dirty="0">
                <a:solidFill>
                  <a:prstClr val="black"/>
                </a:solidFill>
              </a:rPr>
              <a:t>a)</a:t>
            </a:r>
            <a:r>
              <a:rPr lang="en-GB" sz="2400" dirty="0">
                <a:solidFill>
                  <a:prstClr val="black"/>
                </a:solidFill>
              </a:rPr>
              <a:t>	to change the characteristics of an allotment, or of an assignment to a broadcasting station, appearing in the </a:t>
            </a:r>
            <a:r>
              <a:rPr lang="en-GB" sz="2400" i="1" dirty="0">
                <a:solidFill>
                  <a:prstClr val="black"/>
                </a:solidFill>
              </a:rPr>
              <a:t>Plans</a:t>
            </a:r>
            <a:r>
              <a:rPr lang="en-GB" sz="2400" dirty="0">
                <a:solidFill>
                  <a:prstClr val="black"/>
                </a:solidFill>
              </a:rPr>
              <a:t>; or</a:t>
            </a:r>
            <a:endParaRPr lang="en-US" sz="2400" dirty="0">
              <a:solidFill>
                <a:prstClr val="black"/>
              </a:solidFill>
            </a:endParaRPr>
          </a:p>
          <a:p>
            <a:pPr hangingPunct="0"/>
            <a:r>
              <a:rPr lang="en-GB" sz="2400" i="1" dirty="0">
                <a:solidFill>
                  <a:prstClr val="black"/>
                </a:solidFill>
              </a:rPr>
              <a:t>b)</a:t>
            </a:r>
            <a:r>
              <a:rPr lang="en-GB" sz="2400" dirty="0">
                <a:solidFill>
                  <a:prstClr val="black"/>
                </a:solidFill>
              </a:rPr>
              <a:t>	to add to the </a:t>
            </a:r>
            <a:r>
              <a:rPr lang="en-GB" sz="2400" i="1" dirty="0">
                <a:solidFill>
                  <a:prstClr val="black"/>
                </a:solidFill>
              </a:rPr>
              <a:t>Plans</a:t>
            </a:r>
            <a:r>
              <a:rPr lang="en-GB" sz="2400" dirty="0">
                <a:solidFill>
                  <a:prstClr val="black"/>
                </a:solidFill>
              </a:rPr>
              <a:t> an allotment, or an assignment to a broadcasting station; or</a:t>
            </a:r>
            <a:endParaRPr lang="en-US" sz="2400" dirty="0">
              <a:solidFill>
                <a:prstClr val="black"/>
              </a:solidFill>
            </a:endParaRPr>
          </a:p>
          <a:p>
            <a:pPr hangingPunct="0"/>
            <a:r>
              <a:rPr lang="en-GB" sz="2400" i="1" dirty="0">
                <a:solidFill>
                  <a:prstClr val="black"/>
                </a:solidFill>
              </a:rPr>
              <a:t>c)</a:t>
            </a:r>
            <a:r>
              <a:rPr lang="en-GB" sz="2400" dirty="0">
                <a:solidFill>
                  <a:prstClr val="black"/>
                </a:solidFill>
              </a:rPr>
              <a:t>	to add to the digital Plan an assignment stemming from an allotment in the digital Plan; or</a:t>
            </a:r>
            <a:endParaRPr lang="en-US" sz="2400" dirty="0">
              <a:solidFill>
                <a:prstClr val="black"/>
              </a:solidFill>
            </a:endParaRPr>
          </a:p>
          <a:p>
            <a:pPr hangingPunct="0"/>
            <a:r>
              <a:rPr lang="en-GB" sz="2400" i="1" dirty="0">
                <a:solidFill>
                  <a:prstClr val="black"/>
                </a:solidFill>
              </a:rPr>
              <a:t>d)</a:t>
            </a:r>
            <a:r>
              <a:rPr lang="en-GB" sz="2400" dirty="0">
                <a:solidFill>
                  <a:prstClr val="black"/>
                </a:solidFill>
              </a:rPr>
              <a:t>	to cancel from the </a:t>
            </a:r>
            <a:r>
              <a:rPr lang="en-GB" sz="2400" i="1" dirty="0">
                <a:solidFill>
                  <a:prstClr val="black"/>
                </a:solidFill>
              </a:rPr>
              <a:t>Plans</a:t>
            </a:r>
            <a:r>
              <a:rPr lang="en-GB" sz="2400" dirty="0">
                <a:solidFill>
                  <a:prstClr val="black"/>
                </a:solidFill>
              </a:rPr>
              <a:t> an allotment, or an assignment to a broadcasting station</a:t>
            </a:r>
            <a:r>
              <a:rPr lang="en-GB" sz="2400" dirty="0" smtClean="0">
                <a:solidFill>
                  <a:prstClr val="black"/>
                </a:solidFill>
              </a:rPr>
              <a:t>,</a:t>
            </a:r>
            <a:endParaRPr lang="en-US" sz="2400" dirty="0">
              <a:solidFill>
                <a:prstClr val="black"/>
              </a:solidFill>
            </a:endParaRPr>
          </a:p>
        </p:txBody>
      </p:sp>
    </p:spTree>
    <p:extLst>
      <p:ext uri="{BB962C8B-B14F-4D97-AF65-F5344CB8AC3E}">
        <p14:creationId xmlns:p14="http://schemas.microsoft.com/office/powerpoint/2010/main" val="2692912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15</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GE06 modification and coordination procedure</a:t>
            </a:r>
            <a:endParaRPr lang="en-GB" altLang="en-US" sz="2800" dirty="0">
              <a:solidFill>
                <a:srgbClr val="1F497D"/>
              </a:solidFill>
            </a:endParaRPr>
          </a:p>
        </p:txBody>
      </p:sp>
      <p:sp>
        <p:nvSpPr>
          <p:cNvPr id="3" name="Rectangle 2"/>
          <p:cNvSpPr/>
          <p:nvPr/>
        </p:nvSpPr>
        <p:spPr>
          <a:xfrm>
            <a:off x="471948" y="538608"/>
            <a:ext cx="8332839" cy="3785652"/>
          </a:xfrm>
          <a:prstGeom prst="rect">
            <a:avLst/>
          </a:prstGeom>
        </p:spPr>
        <p:txBody>
          <a:bodyPr wrap="square">
            <a:spAutoFit/>
          </a:bodyPr>
          <a:lstStyle/>
          <a:p>
            <a:pPr marL="342900" indent="-342900" hangingPunct="0">
              <a:buFont typeface="Arial" panose="020B0604020202020204" pitchFamily="34" charset="0"/>
              <a:buChar char="•"/>
            </a:pPr>
            <a:r>
              <a:rPr lang="en-GB" sz="2400" dirty="0" smtClean="0"/>
              <a:t>Any </a:t>
            </a:r>
            <a:r>
              <a:rPr lang="en-GB" sz="2400" dirty="0"/>
              <a:t>administration proposing to change the characteristics of an assignment/allotment appearing in the </a:t>
            </a:r>
            <a:r>
              <a:rPr lang="en-GB" sz="2400" i="1" dirty="0"/>
              <a:t>Plans</a:t>
            </a:r>
            <a:r>
              <a:rPr lang="en-GB" sz="2400" dirty="0"/>
              <a:t>, or to add a new assignment/allotment to the </a:t>
            </a:r>
            <a:r>
              <a:rPr lang="en-GB" sz="2400" i="1" dirty="0"/>
              <a:t>Plans,</a:t>
            </a:r>
            <a:r>
              <a:rPr lang="en-GB" sz="2400" dirty="0"/>
              <a:t> shall seek the agreement of any other administration whose broadcasting service and/or </a:t>
            </a:r>
            <a:r>
              <a:rPr lang="en-GB" sz="2400" i="1" dirty="0"/>
              <a:t>other primary terrestrial services</a:t>
            </a:r>
            <a:r>
              <a:rPr lang="en-GB" sz="2400" dirty="0"/>
              <a:t> are considered to be affected</a:t>
            </a:r>
            <a:r>
              <a:rPr lang="en-GB" sz="2400" dirty="0" smtClean="0"/>
              <a:t>.</a:t>
            </a:r>
          </a:p>
          <a:p>
            <a:pPr marL="342900" indent="-342900" hangingPunct="0">
              <a:buFont typeface="Arial" panose="020B0604020202020204" pitchFamily="34" charset="0"/>
              <a:buChar char="•"/>
            </a:pPr>
            <a:r>
              <a:rPr lang="en-GB" sz="2400" dirty="0"/>
              <a:t>An administration is considered to be affected in respect of its </a:t>
            </a:r>
            <a:r>
              <a:rPr lang="en-GB" sz="2400" i="1" dirty="0"/>
              <a:t>other primary terrestrial services </a:t>
            </a:r>
            <a:r>
              <a:rPr lang="en-GB" sz="2400" dirty="0"/>
              <a:t>when the limits given in Section I of Annex 4 are exceeded for any of the </a:t>
            </a:r>
            <a:r>
              <a:rPr lang="en-GB" sz="2400" i="1" dirty="0" smtClean="0"/>
              <a:t>existing </a:t>
            </a:r>
            <a:r>
              <a:rPr lang="en-GB" sz="2400" i="1" dirty="0"/>
              <a:t>assignments to other primary terrestrial </a:t>
            </a:r>
            <a:r>
              <a:rPr lang="en-GB" sz="2400" i="1" dirty="0" smtClean="0"/>
              <a:t>services</a:t>
            </a:r>
          </a:p>
        </p:txBody>
      </p:sp>
    </p:spTree>
    <p:extLst>
      <p:ext uri="{BB962C8B-B14F-4D97-AF65-F5344CB8AC3E}">
        <p14:creationId xmlns:p14="http://schemas.microsoft.com/office/powerpoint/2010/main" val="1027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16</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Field-strength prediction</a:t>
            </a:r>
            <a:endParaRPr lang="en-GB" altLang="en-US" sz="2800" dirty="0">
              <a:solidFill>
                <a:srgbClr val="1F497D"/>
              </a:solidFill>
            </a:endParaRPr>
          </a:p>
        </p:txBody>
      </p:sp>
      <p:sp>
        <p:nvSpPr>
          <p:cNvPr id="3" name="Rectangle 2"/>
          <p:cNvSpPr/>
          <p:nvPr/>
        </p:nvSpPr>
        <p:spPr>
          <a:xfrm>
            <a:off x="471948" y="538608"/>
            <a:ext cx="8332839" cy="3385542"/>
          </a:xfrm>
          <a:prstGeom prst="rect">
            <a:avLst/>
          </a:prstGeom>
        </p:spPr>
        <p:txBody>
          <a:bodyPr wrap="square">
            <a:spAutoFit/>
          </a:bodyPr>
          <a:lstStyle/>
          <a:p>
            <a:pPr marL="342900" indent="-342900" hangingPunct="0">
              <a:buFont typeface="Arial" panose="020B0604020202020204" pitchFamily="34" charset="0"/>
              <a:buChar char="•"/>
            </a:pPr>
            <a:r>
              <a:rPr lang="en-GB" sz="2400" dirty="0" smtClean="0">
                <a:solidFill>
                  <a:prstClr val="black"/>
                </a:solidFill>
              </a:rPr>
              <a:t>Recommendation </a:t>
            </a:r>
            <a:r>
              <a:rPr lang="en-GB" sz="2400" dirty="0">
                <a:solidFill>
                  <a:prstClr val="black"/>
                </a:solidFill>
              </a:rPr>
              <a:t>ITU‑R P.1546‑2 forms the basis of a field‑strength prediction method applicable for the broadcasting, land mobile, maritime mobile and certain fixed services (e.g. those using point-to-multipoint systems). The complete description of the prediction method is provided in Appendix 2.1 </a:t>
            </a:r>
            <a:r>
              <a:rPr lang="en-GB" sz="2400" dirty="0" smtClean="0">
                <a:solidFill>
                  <a:prstClr val="black"/>
                </a:solidFill>
              </a:rPr>
              <a:t>to the Chapter2 to Annex 2. </a:t>
            </a:r>
            <a:r>
              <a:rPr lang="en-GB" sz="2400" dirty="0">
                <a:solidFill>
                  <a:prstClr val="black"/>
                </a:solidFill>
              </a:rPr>
              <a:t>The method can be applied using either graphical or automated (computer) procedures. </a:t>
            </a:r>
            <a:endParaRPr lang="en-US" sz="2400" dirty="0">
              <a:solidFill>
                <a:prstClr val="black"/>
              </a:solidFill>
            </a:endParaRPr>
          </a:p>
          <a:p>
            <a:endParaRPr lang="en-US" sz="2200" dirty="0">
              <a:solidFill>
                <a:prstClr val="black"/>
              </a:solidFill>
            </a:endParaRPr>
          </a:p>
        </p:txBody>
      </p:sp>
    </p:spTree>
    <p:extLst>
      <p:ext uri="{BB962C8B-B14F-4D97-AF65-F5344CB8AC3E}">
        <p14:creationId xmlns:p14="http://schemas.microsoft.com/office/powerpoint/2010/main" val="138294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17</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Satellite earth station – RR Appendix 7</a:t>
            </a:r>
            <a:endParaRPr lang="en-GB" altLang="en-US" sz="2800" dirty="0">
              <a:solidFill>
                <a:srgbClr val="1F497D"/>
              </a:solidFill>
            </a:endParaRPr>
          </a:p>
        </p:txBody>
      </p:sp>
      <p:sp>
        <p:nvSpPr>
          <p:cNvPr id="3" name="Rectangle 2"/>
          <p:cNvSpPr/>
          <p:nvPr/>
        </p:nvSpPr>
        <p:spPr>
          <a:xfrm>
            <a:off x="471948" y="538608"/>
            <a:ext cx="8332839" cy="5509200"/>
          </a:xfrm>
          <a:prstGeom prst="rect">
            <a:avLst/>
          </a:prstGeom>
        </p:spPr>
        <p:txBody>
          <a:bodyPr wrap="square">
            <a:spAutoFit/>
          </a:bodyPr>
          <a:lstStyle/>
          <a:p>
            <a:r>
              <a:rPr lang="en-US" sz="2200" b="1" dirty="0"/>
              <a:t>Procedure for effecting coordination of earth stations with respect to terrestrial stations as well as other earth stations </a:t>
            </a:r>
            <a:endParaRPr lang="en-US" sz="2200" dirty="0"/>
          </a:p>
          <a:p>
            <a:r>
              <a:rPr lang="en-US" sz="2200" dirty="0"/>
              <a:t>Coordination of earth stations with respect to terrestrial stations or earth stations is based on the concept of a coordination area. The procedure for effecting coordination of earth stations involves: </a:t>
            </a:r>
          </a:p>
          <a:p>
            <a:pPr marL="285750" indent="-285750">
              <a:buFont typeface="Arial" panose="020B0604020202020204" pitchFamily="34" charset="0"/>
              <a:buChar char="•"/>
            </a:pPr>
            <a:r>
              <a:rPr lang="en-US" sz="2200" dirty="0" smtClean="0"/>
              <a:t>collection </a:t>
            </a:r>
            <a:r>
              <a:rPr lang="en-US" sz="2200" dirty="0"/>
              <a:t>of coordination data using </a:t>
            </a:r>
            <a:r>
              <a:rPr lang="en-US" sz="2200" dirty="0" err="1"/>
              <a:t>SpaceCap</a:t>
            </a:r>
            <a:r>
              <a:rPr lang="en-US" sz="2200" dirty="0"/>
              <a:t> program (see RR Appendix </a:t>
            </a:r>
            <a:r>
              <a:rPr lang="en-US" sz="2200" b="1" dirty="0"/>
              <a:t>4 </a:t>
            </a:r>
            <a:r>
              <a:rPr lang="en-US" sz="2200" dirty="0"/>
              <a:t>Annex 2), preparing the coordination contour using GIBC/AP7 program (see RR Appendix </a:t>
            </a:r>
            <a:r>
              <a:rPr lang="en-US" sz="2200" b="1" dirty="0"/>
              <a:t>7</a:t>
            </a:r>
            <a:r>
              <a:rPr lang="en-US" sz="2200" dirty="0"/>
              <a:t>) and providing coordination information by Administration A to any concerned Administration B; </a:t>
            </a:r>
          </a:p>
          <a:p>
            <a:pPr marL="285750" indent="-285750">
              <a:buFont typeface="Arial" panose="020B0604020202020204" pitchFamily="34" charset="0"/>
              <a:buChar char="•"/>
            </a:pPr>
            <a:r>
              <a:rPr lang="en-US" sz="2200" dirty="0" smtClean="0"/>
              <a:t>action </a:t>
            </a:r>
            <a:r>
              <a:rPr lang="en-US" sz="2200" dirty="0"/>
              <a:t>taken by Administration B receiving the coordination information; </a:t>
            </a:r>
          </a:p>
          <a:p>
            <a:pPr marL="285750" indent="-285750">
              <a:buFont typeface="Arial" panose="020B0604020202020204" pitchFamily="34" charset="0"/>
              <a:buChar char="•"/>
            </a:pPr>
            <a:r>
              <a:rPr lang="en-US" sz="2200" dirty="0" smtClean="0"/>
              <a:t>consultation </a:t>
            </a:r>
            <a:r>
              <a:rPr lang="en-US" sz="2200" dirty="0"/>
              <a:t>between Administrations A and B as required, and </a:t>
            </a:r>
          </a:p>
          <a:p>
            <a:pPr marL="285750" indent="-285750">
              <a:buFont typeface="Arial" panose="020B0604020202020204" pitchFamily="34" charset="0"/>
              <a:buChar char="•"/>
            </a:pPr>
            <a:r>
              <a:rPr lang="en-US" sz="2200" dirty="0" smtClean="0"/>
              <a:t>conclusion </a:t>
            </a:r>
            <a:r>
              <a:rPr lang="en-US" sz="2200" dirty="0"/>
              <a:t>of coordination agreement or disagreement between administrations. </a:t>
            </a:r>
          </a:p>
          <a:p>
            <a:r>
              <a:rPr lang="en-US" sz="2200" dirty="0" smtClean="0"/>
              <a:t>The </a:t>
            </a:r>
            <a:r>
              <a:rPr lang="en-US" sz="2200" dirty="0"/>
              <a:t>procedure is mainly based on the provisions of </a:t>
            </a:r>
            <a:endParaRPr lang="en-US" sz="2200" dirty="0" smtClean="0"/>
          </a:p>
          <a:p>
            <a:r>
              <a:rPr lang="en-US" sz="2200" dirty="0" smtClean="0"/>
              <a:t>Article </a:t>
            </a:r>
            <a:r>
              <a:rPr lang="en-US" sz="2200" b="1" dirty="0"/>
              <a:t>9</a:t>
            </a:r>
            <a:r>
              <a:rPr lang="en-US" sz="2200" dirty="0"/>
              <a:t>, Appendix </a:t>
            </a:r>
            <a:r>
              <a:rPr lang="en-US" sz="2200" b="1" dirty="0"/>
              <a:t>5 </a:t>
            </a:r>
            <a:r>
              <a:rPr lang="en-US" sz="2200" dirty="0"/>
              <a:t>and Appendix </a:t>
            </a:r>
            <a:r>
              <a:rPr lang="en-US" sz="2200" b="1" dirty="0"/>
              <a:t>7 </a:t>
            </a:r>
            <a:r>
              <a:rPr lang="en-US" sz="2200" dirty="0"/>
              <a:t>of the Radio Regulations. </a:t>
            </a:r>
            <a:endParaRPr lang="en-US" dirty="0" smtClean="0">
              <a:solidFill>
                <a:prstClr val="black"/>
              </a:solidFill>
            </a:endParaRPr>
          </a:p>
        </p:txBody>
      </p:sp>
    </p:spTree>
    <p:extLst>
      <p:ext uri="{BB962C8B-B14F-4D97-AF65-F5344CB8AC3E}">
        <p14:creationId xmlns:p14="http://schemas.microsoft.com/office/powerpoint/2010/main" val="419411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18</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Coordination area</a:t>
            </a:r>
            <a:endParaRPr lang="en-GB" altLang="en-US" sz="2800" dirty="0">
              <a:solidFill>
                <a:srgbClr val="1F497D"/>
              </a:solidFill>
            </a:endParaRPr>
          </a:p>
        </p:txBody>
      </p:sp>
      <p:sp>
        <p:nvSpPr>
          <p:cNvPr id="3" name="Rectangle 2"/>
          <p:cNvSpPr/>
          <p:nvPr/>
        </p:nvSpPr>
        <p:spPr>
          <a:xfrm>
            <a:off x="471948" y="538608"/>
            <a:ext cx="8332839" cy="5324535"/>
          </a:xfrm>
          <a:prstGeom prst="rect">
            <a:avLst/>
          </a:prstGeom>
        </p:spPr>
        <p:txBody>
          <a:bodyPr wrap="square">
            <a:spAutoFit/>
          </a:bodyPr>
          <a:lstStyle/>
          <a:p>
            <a:pPr marL="342900" indent="-342900">
              <a:buFont typeface="Arial" panose="020B0604020202020204" pitchFamily="34" charset="0"/>
              <a:buChar char="•"/>
            </a:pPr>
            <a:r>
              <a:rPr lang="en-US" sz="2000" dirty="0"/>
              <a:t>Appendix 7 of Radio Regulations explains the concept and the detailed methods for the determination of the coordination area around an earth station in the frequency bands between 100 MHz and 105 GHz. </a:t>
            </a:r>
          </a:p>
          <a:p>
            <a:pPr marL="342900" indent="-342900">
              <a:buFont typeface="Arial" panose="020B0604020202020204" pitchFamily="34" charset="0"/>
              <a:buChar char="•"/>
            </a:pPr>
            <a:r>
              <a:rPr lang="en-US" sz="2000" dirty="0"/>
              <a:t>The </a:t>
            </a:r>
            <a:r>
              <a:rPr lang="en-US" sz="2000" i="1" dirty="0"/>
              <a:t>coordination area </a:t>
            </a:r>
            <a:r>
              <a:rPr lang="en-US" sz="2000" dirty="0"/>
              <a:t>is defined as “the area surrounding an </a:t>
            </a:r>
            <a:r>
              <a:rPr lang="en-US" sz="2000" i="1" dirty="0"/>
              <a:t>earth station </a:t>
            </a:r>
            <a:r>
              <a:rPr lang="en-US" sz="2000" dirty="0"/>
              <a:t>sharing the same frequency band with </a:t>
            </a:r>
            <a:r>
              <a:rPr lang="en-US" sz="2000" i="1" dirty="0"/>
              <a:t>terrestrial stations</a:t>
            </a:r>
            <a:r>
              <a:rPr lang="en-US" sz="2000" dirty="0"/>
              <a:t>, or surrounding a transmitting </a:t>
            </a:r>
            <a:r>
              <a:rPr lang="en-US" sz="2000" i="1" dirty="0"/>
              <a:t>earth station </a:t>
            </a:r>
            <a:r>
              <a:rPr lang="en-US" sz="2000" dirty="0"/>
              <a:t>sharing the same </a:t>
            </a:r>
            <a:r>
              <a:rPr lang="en-US" sz="2000" dirty="0" err="1"/>
              <a:t>bidirectionally</a:t>
            </a:r>
            <a:r>
              <a:rPr lang="en-US" sz="2000" dirty="0"/>
              <a:t> allocated frequency band with receiving </a:t>
            </a:r>
            <a:r>
              <a:rPr lang="en-US" sz="2000" i="1" dirty="0"/>
              <a:t>earth stations</a:t>
            </a:r>
            <a:r>
              <a:rPr lang="en-US" sz="2000" dirty="0"/>
              <a:t>, beyond which the level of </a:t>
            </a:r>
            <a:r>
              <a:rPr lang="en-US" sz="2000" i="1" dirty="0"/>
              <a:t>permissible interference </a:t>
            </a:r>
            <a:r>
              <a:rPr lang="en-US" sz="2000" dirty="0"/>
              <a:t>will not be exceeded and coordination is therefore not required” (No. </a:t>
            </a:r>
            <a:r>
              <a:rPr lang="en-US" sz="2000" b="1" dirty="0"/>
              <a:t>1.171</a:t>
            </a:r>
            <a:r>
              <a:rPr lang="en-US" sz="2000" dirty="0"/>
              <a:t>). </a:t>
            </a:r>
            <a:endParaRPr lang="en-US" sz="2000" dirty="0" smtClean="0"/>
          </a:p>
          <a:p>
            <a:pPr marL="342900" indent="-342900">
              <a:buFont typeface="Arial" panose="020B0604020202020204" pitchFamily="34" charset="0"/>
              <a:buChar char="•"/>
            </a:pPr>
            <a:r>
              <a:rPr lang="en-US" sz="2000" dirty="0"/>
              <a:t>It is important to note that, although the determination of the coordination area is based on technical criteria, it represents a regulatory concept. Its purpose is to identify the area within which detailed evaluations of the interference potential need to be performed in order to determine whether the coordinating earth station or any of the terrestrial stations, or in the case of a bidirectional allocation, any of the receiving earth stations that are sharing the same frequency band will experience unacceptable levels of interference </a:t>
            </a:r>
            <a:endParaRPr lang="en-US" sz="2000" dirty="0" smtClean="0">
              <a:solidFill>
                <a:prstClr val="black"/>
              </a:solidFill>
            </a:endParaRPr>
          </a:p>
        </p:txBody>
      </p:sp>
    </p:spTree>
    <p:extLst>
      <p:ext uri="{BB962C8B-B14F-4D97-AF65-F5344CB8AC3E}">
        <p14:creationId xmlns:p14="http://schemas.microsoft.com/office/powerpoint/2010/main" val="1414591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19</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Interference calculation</a:t>
            </a:r>
            <a:endParaRPr lang="en-GB" altLang="en-US" sz="2800" dirty="0">
              <a:solidFill>
                <a:srgbClr val="1F497D"/>
              </a:solidFill>
            </a:endParaRPr>
          </a:p>
        </p:txBody>
      </p:sp>
      <p:sp>
        <p:nvSpPr>
          <p:cNvPr id="3" name="Rectangle 2"/>
          <p:cNvSpPr/>
          <p:nvPr/>
        </p:nvSpPr>
        <p:spPr>
          <a:xfrm>
            <a:off x="471948" y="538608"/>
            <a:ext cx="8332839" cy="5247590"/>
          </a:xfrm>
          <a:prstGeom prst="rect">
            <a:avLst/>
          </a:prstGeom>
        </p:spPr>
        <p:txBody>
          <a:bodyPr wrap="square">
            <a:spAutoFit/>
          </a:bodyPr>
          <a:lstStyle/>
          <a:p>
            <a:pPr lvl="0"/>
            <a:r>
              <a:rPr lang="en-GB" sz="2300" dirty="0" smtClean="0"/>
              <a:t>ITU-R Recommendation P.452 by </a:t>
            </a:r>
            <a:r>
              <a:rPr lang="en-GB" sz="2300" dirty="0"/>
              <a:t>consideration of </a:t>
            </a:r>
            <a:r>
              <a:rPr lang="en-GB" sz="2300" dirty="0" smtClean="0"/>
              <a:t>antenna </a:t>
            </a:r>
            <a:r>
              <a:rPr lang="en-GB" sz="2300" dirty="0"/>
              <a:t>pattern</a:t>
            </a:r>
            <a:endParaRPr lang="en-GB" sz="2300" dirty="0" smtClean="0"/>
          </a:p>
          <a:p>
            <a:pPr marL="342900" lvl="0" indent="-342900">
              <a:buFont typeface="Arial" panose="020B0604020202020204" pitchFamily="34" charset="0"/>
              <a:buChar char="•"/>
            </a:pPr>
            <a:r>
              <a:rPr lang="en-GB" sz="2400" dirty="0" smtClean="0"/>
              <a:t>Interference </a:t>
            </a:r>
            <a:r>
              <a:rPr lang="en-GB" sz="2400" dirty="0"/>
              <a:t>caused or received by a selected Earth station, operating with geostationary satellites, on or from other Earth stations located inside a circular area around the selected earth station </a:t>
            </a:r>
            <a:r>
              <a:rPr lang="en-GB" sz="2400" dirty="0" smtClean="0"/>
              <a:t> </a:t>
            </a:r>
          </a:p>
          <a:p>
            <a:pPr marL="342900" lvl="0" indent="-342900">
              <a:buFont typeface="Arial" panose="020B0604020202020204" pitchFamily="34" charset="0"/>
              <a:buChar char="•"/>
            </a:pPr>
            <a:r>
              <a:rPr lang="en-GB" sz="2400" dirty="0" smtClean="0"/>
              <a:t>“</a:t>
            </a:r>
            <a:r>
              <a:rPr lang="en-GB" sz="2400" dirty="0"/>
              <a:t>Interference to” and </a:t>
            </a:r>
            <a:r>
              <a:rPr lang="en-GB" sz="2400" dirty="0" smtClean="0"/>
              <a:t>“</a:t>
            </a:r>
            <a:r>
              <a:rPr lang="en-GB" sz="2400" dirty="0"/>
              <a:t>Interference from</a:t>
            </a:r>
            <a:r>
              <a:rPr lang="en-GB" sz="2400" dirty="0" smtClean="0"/>
              <a:t>”, to </a:t>
            </a:r>
            <a:r>
              <a:rPr lang="en-GB" sz="2400" dirty="0"/>
              <a:t>calculate the interference caused by a wanted transmitting Earth station to victim receiving Earth stations or the interference caused by other Earth stations to a wanted receiving Earth station, respectively. </a:t>
            </a:r>
            <a:endParaRPr lang="en-GB" sz="2400" dirty="0" smtClean="0"/>
          </a:p>
          <a:p>
            <a:pPr marL="342900" lvl="0" indent="-342900">
              <a:buFont typeface="Arial" panose="020B0604020202020204" pitchFamily="34" charset="0"/>
              <a:buChar char="•"/>
            </a:pPr>
            <a:r>
              <a:rPr lang="en-GB" sz="2400" dirty="0" smtClean="0"/>
              <a:t>Interference </a:t>
            </a:r>
            <a:r>
              <a:rPr lang="en-GB" sz="2400" dirty="0"/>
              <a:t>caused by a selected earth station, operating with geostationary satellites, on terrestrial stations in the fixed service, above 1GHz, located inside a circular area around the selected earth </a:t>
            </a:r>
            <a:r>
              <a:rPr lang="en-GB" sz="2400" dirty="0" smtClean="0"/>
              <a:t>station</a:t>
            </a:r>
            <a:endParaRPr lang="en-US" sz="2400" dirty="0">
              <a:solidFill>
                <a:prstClr val="black"/>
              </a:solidFill>
            </a:endParaRPr>
          </a:p>
        </p:txBody>
      </p:sp>
    </p:spTree>
    <p:extLst>
      <p:ext uri="{BB962C8B-B14F-4D97-AF65-F5344CB8AC3E}">
        <p14:creationId xmlns:p14="http://schemas.microsoft.com/office/powerpoint/2010/main" val="41127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2</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Propagation models</a:t>
            </a:r>
            <a:endParaRPr lang="en-GB" altLang="en-US" sz="2800" dirty="0">
              <a:solidFill>
                <a:srgbClr val="1F497D"/>
              </a:solidFill>
            </a:endParaRPr>
          </a:p>
        </p:txBody>
      </p:sp>
      <p:sp>
        <p:nvSpPr>
          <p:cNvPr id="6" name="Rectangle 5"/>
          <p:cNvSpPr/>
          <p:nvPr/>
        </p:nvSpPr>
        <p:spPr>
          <a:xfrm>
            <a:off x="442453" y="681161"/>
            <a:ext cx="8082116" cy="5170646"/>
          </a:xfrm>
          <a:prstGeom prst="rect">
            <a:avLst/>
          </a:prstGeom>
        </p:spPr>
        <p:txBody>
          <a:bodyPr wrap="square">
            <a:spAutoFit/>
          </a:bodyPr>
          <a:lstStyle/>
          <a:p>
            <a:pPr marL="342900" indent="-342900">
              <a:buFont typeface="Arial" panose="020B0604020202020204" pitchFamily="34" charset="0"/>
              <a:buChar char="•"/>
            </a:pPr>
            <a:r>
              <a:rPr lang="en-US" sz="2200" dirty="0"/>
              <a:t>Several well-known propagation models (including ITU-R “classics”, such as those specified in regulatory agreements) have been implemented in SMS4DC.  </a:t>
            </a:r>
            <a:endParaRPr lang="en-US" sz="2200" dirty="0" smtClean="0"/>
          </a:p>
          <a:p>
            <a:pPr marL="342900" indent="-342900">
              <a:buFont typeface="Arial" panose="020B0604020202020204" pitchFamily="34" charset="0"/>
              <a:buChar char="•"/>
            </a:pPr>
            <a:r>
              <a:rPr lang="en-US" sz="2200" dirty="0" smtClean="0"/>
              <a:t>Two </a:t>
            </a:r>
            <a:r>
              <a:rPr lang="en-US" sz="2200" dirty="0"/>
              <a:t>main types of model for predicting propagation are required: those for point-to-point systems (e.g. fixed services) and those for point to area systems (e.g. land mobile or broadcasting services). Some models can be used for both types. </a:t>
            </a:r>
            <a:endParaRPr lang="en-US" sz="2200" dirty="0" smtClean="0"/>
          </a:p>
          <a:p>
            <a:pPr marL="342900" indent="-342900">
              <a:buFont typeface="Arial" panose="020B0604020202020204" pitchFamily="34" charset="0"/>
              <a:buChar char="•"/>
            </a:pPr>
            <a:r>
              <a:rPr lang="en-US" sz="2200" dirty="0" smtClean="0"/>
              <a:t>All </a:t>
            </a:r>
            <a:r>
              <a:rPr lang="en-US" sz="2200" dirty="0"/>
              <a:t>propagation models are designed to enable different values of parameters to be used to take account of differences in the particular path or area under examination and SMS4DC includes various pop-up menu boxes to enable the engineer to enter the appropriate values. </a:t>
            </a:r>
            <a:endParaRPr lang="en-US" sz="2200" dirty="0" smtClean="0"/>
          </a:p>
          <a:p>
            <a:pPr marL="342900" indent="-342900">
              <a:buFont typeface="Arial" panose="020B0604020202020204" pitchFamily="34" charset="0"/>
              <a:buChar char="•"/>
            </a:pPr>
            <a:r>
              <a:rPr lang="en-US" sz="2200" dirty="0" smtClean="0"/>
              <a:t>Of </a:t>
            </a:r>
            <a:r>
              <a:rPr lang="en-US" sz="2200" dirty="0"/>
              <a:t>course, the engineer must have the necessary training and experience of propagation modeling to understand how to use the SMS4DC tools to obtain valid results</a:t>
            </a:r>
            <a:r>
              <a:rPr lang="en-US" sz="2200" dirty="0" smtClean="0"/>
              <a:t>.</a:t>
            </a:r>
            <a:endParaRPr lang="en-GB" sz="2400" dirty="0"/>
          </a:p>
        </p:txBody>
      </p:sp>
    </p:spTree>
    <p:extLst>
      <p:ext uri="{BB962C8B-B14F-4D97-AF65-F5344CB8AC3E}">
        <p14:creationId xmlns:p14="http://schemas.microsoft.com/office/powerpoint/2010/main" val="652819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27D969-03C7-784E-AEC3-C2E8E8FBC165}" type="slidenum">
              <a:rPr lang="en-US" smtClean="0"/>
              <a:t>20</a:t>
            </a:fld>
            <a:endParaRPr lang="en-US"/>
          </a:p>
        </p:txBody>
      </p:sp>
      <p:sp>
        <p:nvSpPr>
          <p:cNvPr id="4" name="Content Placeholder 2"/>
          <p:cNvSpPr>
            <a:spLocks noGrp="1"/>
          </p:cNvSpPr>
          <p:nvPr/>
        </p:nvSpPr>
        <p:spPr>
          <a:xfrm>
            <a:off x="297509" y="2452691"/>
            <a:ext cx="8686800" cy="648072"/>
          </a:xfrm>
          <a:prstGeom prst="rect">
            <a:avLst/>
          </a:prstGeom>
        </p:spPr>
        <p:txBody>
          <a:bodyPr vert="horz">
            <a:norm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lvl="1" indent="0" algn="ctr" defTabSz="457200" fontAlgn="auto">
              <a:lnSpc>
                <a:spcPct val="80000"/>
              </a:lnSpc>
              <a:spcAft>
                <a:spcPts val="0"/>
              </a:spcAft>
              <a:buClr>
                <a:srgbClr val="F0A22E"/>
              </a:buClr>
              <a:buNone/>
            </a:pPr>
            <a:r>
              <a:rPr lang="en-GB" sz="4400" b="1" kern="0" dirty="0" smtClean="0">
                <a:solidFill>
                  <a:srgbClr val="1F497D"/>
                </a:solidFill>
                <a:cs typeface="Arial"/>
              </a:rPr>
              <a:t>Thank you !</a:t>
            </a:r>
            <a:endParaRPr lang="en-GB" sz="4400" b="1" i="1" kern="0" dirty="0" smtClean="0">
              <a:solidFill>
                <a:srgbClr val="1F497D"/>
              </a:solidFill>
              <a:cs typeface="Arial"/>
            </a:endParaRPr>
          </a:p>
        </p:txBody>
      </p:sp>
      <p:sp>
        <p:nvSpPr>
          <p:cNvPr id="5" name="Content Placeholder 2"/>
          <p:cNvSpPr>
            <a:spLocks noGrp="1"/>
          </p:cNvSpPr>
          <p:nvPr/>
        </p:nvSpPr>
        <p:spPr>
          <a:xfrm>
            <a:off x="1635655" y="4876510"/>
            <a:ext cx="6162764" cy="1167450"/>
          </a:xfrm>
          <a:prstGeom prst="rect">
            <a:avLst/>
          </a:prstGeom>
        </p:spPr>
        <p:txBody>
          <a:bodyPr vert="horz">
            <a:no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lvl="1" indent="0" algn="ctr" defTabSz="457200" fontAlgn="auto">
              <a:lnSpc>
                <a:spcPct val="80000"/>
              </a:lnSpc>
              <a:spcAft>
                <a:spcPts val="0"/>
              </a:spcAft>
              <a:buClr>
                <a:srgbClr val="F0A22E"/>
              </a:buClr>
              <a:buNone/>
            </a:pPr>
            <a:r>
              <a:rPr lang="en-GB" sz="1600" b="1" kern="0" dirty="0" smtClean="0">
                <a:solidFill>
                  <a:srgbClr val="1F497D"/>
                </a:solidFill>
                <a:cs typeface="Arial"/>
              </a:rPr>
              <a:t>István Bozsóki</a:t>
            </a:r>
          </a:p>
          <a:p>
            <a:pPr marL="0" lvl="1" indent="0" algn="ctr" defTabSz="457200" fontAlgn="auto">
              <a:lnSpc>
                <a:spcPct val="80000"/>
              </a:lnSpc>
              <a:spcAft>
                <a:spcPts val="0"/>
              </a:spcAft>
              <a:buClr>
                <a:srgbClr val="F0A22E"/>
              </a:buClr>
              <a:buNone/>
            </a:pPr>
            <a:r>
              <a:rPr lang="en-GB" sz="1600" b="1" i="1" kern="0" dirty="0" smtClean="0">
                <a:solidFill>
                  <a:srgbClr val="1F497D"/>
                </a:solidFill>
                <a:cs typeface="Arial"/>
              </a:rPr>
              <a:t>Head of Division</a:t>
            </a:r>
          </a:p>
          <a:p>
            <a:pPr marL="0" lvl="1" indent="0" algn="ctr" defTabSz="457200" fontAlgn="auto">
              <a:lnSpc>
                <a:spcPct val="80000"/>
              </a:lnSpc>
              <a:spcAft>
                <a:spcPts val="0"/>
              </a:spcAft>
              <a:buClr>
                <a:srgbClr val="F0A22E"/>
              </a:buClr>
              <a:buNone/>
            </a:pPr>
            <a:r>
              <a:rPr lang="en-GB" sz="1600" b="1" i="1" kern="0" dirty="0" smtClean="0">
                <a:solidFill>
                  <a:srgbClr val="1F497D"/>
                </a:solidFill>
                <a:cs typeface="Arial"/>
              </a:rPr>
              <a:t>BDT/IEE/SBD</a:t>
            </a:r>
          </a:p>
          <a:p>
            <a:pPr marL="0" lvl="1" indent="0" algn="ctr" defTabSz="457200" fontAlgn="auto">
              <a:lnSpc>
                <a:spcPct val="80000"/>
              </a:lnSpc>
              <a:spcAft>
                <a:spcPts val="0"/>
              </a:spcAft>
              <a:buClr>
                <a:srgbClr val="F0A22E"/>
              </a:buClr>
              <a:buNone/>
            </a:pPr>
            <a:r>
              <a:rPr lang="en-GB" sz="1600" b="1" i="1" kern="0" dirty="0" smtClean="0">
                <a:solidFill>
                  <a:srgbClr val="1F497D"/>
                </a:solidFill>
                <a:cs typeface="Arial"/>
              </a:rPr>
              <a:t>Istvan.bozsoki@itu.int</a:t>
            </a:r>
          </a:p>
        </p:txBody>
      </p:sp>
    </p:spTree>
    <p:extLst>
      <p:ext uri="{BB962C8B-B14F-4D97-AF65-F5344CB8AC3E}">
        <p14:creationId xmlns:p14="http://schemas.microsoft.com/office/powerpoint/2010/main" val="3269848345"/>
      </p:ext>
    </p:extLst>
  </p:cSld>
  <p:clrMapOvr>
    <a:masterClrMapping/>
  </p:clrMapOvr>
  <mc:AlternateContent xmlns:mc="http://schemas.openxmlformats.org/markup-compatibility/2006" xmlns:p14="http://schemas.microsoft.com/office/powerpoint/2010/main">
    <mc:Choice Requires="p14">
      <p:transition spd="med" p14:dur="700" advClick="0" advTm="2000">
        <p:fade/>
      </p:transition>
    </mc:Choice>
    <mc:Fallback xmlns="">
      <p:transition xmlns:p14="http://schemas.microsoft.com/office/powerpoint/2010/main" spd="med" advClick="0" advTm="2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3</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Analysis types</a:t>
            </a:r>
          </a:p>
        </p:txBody>
      </p:sp>
      <p:graphicFrame>
        <p:nvGraphicFramePr>
          <p:cNvPr id="3" name="Table 2"/>
          <p:cNvGraphicFramePr>
            <a:graphicFrameLocks noGrp="1"/>
          </p:cNvGraphicFramePr>
          <p:nvPr>
            <p:extLst>
              <p:ext uri="{D42A27DB-BD31-4B8C-83A1-F6EECF244321}">
                <p14:modId xmlns:p14="http://schemas.microsoft.com/office/powerpoint/2010/main" val="3930773074"/>
              </p:ext>
            </p:extLst>
          </p:nvPr>
        </p:nvGraphicFramePr>
        <p:xfrm>
          <a:off x="728355" y="827963"/>
          <a:ext cx="7911616" cy="4850162"/>
        </p:xfrm>
        <a:graphic>
          <a:graphicData uri="http://schemas.openxmlformats.org/drawingml/2006/table">
            <a:tbl>
              <a:tblPr/>
              <a:tblGrid>
                <a:gridCol w="3438883"/>
                <a:gridCol w="382658"/>
                <a:gridCol w="382658"/>
                <a:gridCol w="382658"/>
                <a:gridCol w="382658"/>
                <a:gridCol w="980141"/>
                <a:gridCol w="980980"/>
                <a:gridCol w="980980"/>
              </a:tblGrid>
              <a:tr h="692881">
                <a:tc rowSpan="2">
                  <a:txBody>
                    <a:bodyPr/>
                    <a:lstStyle/>
                    <a:p>
                      <a:pPr algn="ctr">
                        <a:spcAft>
                          <a:spcPts val="0"/>
                        </a:spcAft>
                      </a:pPr>
                      <a:r>
                        <a:rPr lang="en-US" sz="1200" b="1" dirty="0">
                          <a:effectLst/>
                          <a:latin typeface="Times New Roman"/>
                          <a:ea typeface="Times New Roman"/>
                        </a:rPr>
                        <a:t>Propagation Models</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spcAft>
                          <a:spcPts val="0"/>
                        </a:spcAft>
                      </a:pPr>
                      <a:r>
                        <a:rPr lang="en-US" sz="1200" b="1">
                          <a:effectLst/>
                          <a:latin typeface="Times New Roman"/>
                          <a:ea typeface="Times New Roman"/>
                        </a:rPr>
                        <a:t>Analysis type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a:spcAft>
                          <a:spcPts val="0"/>
                        </a:spcAft>
                      </a:pPr>
                      <a:r>
                        <a:rPr lang="en-US" sz="1200" b="1">
                          <a:effectLst/>
                          <a:latin typeface="Times New Roman"/>
                          <a:ea typeface="Times New Roman"/>
                        </a:rPr>
                        <a:t>Network Processor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039321">
                <a:tc vMerge="1">
                  <a:txBody>
                    <a:bodyPr/>
                    <a:lstStyle/>
                    <a:p>
                      <a:endParaRPr lang="en-US"/>
                    </a:p>
                  </a:txBody>
                  <a:tcPr/>
                </a:tc>
                <a:tc>
                  <a:txBody>
                    <a:bodyPr/>
                    <a:lstStyle/>
                    <a:p>
                      <a:pPr marL="71755" marR="71755">
                        <a:spcAft>
                          <a:spcPts val="0"/>
                        </a:spcAft>
                      </a:pPr>
                      <a:r>
                        <a:rPr lang="en-US" sz="1200">
                          <a:effectLst/>
                          <a:latin typeface="Times New Roman"/>
                          <a:ea typeface="Times New Roman"/>
                        </a:rPr>
                        <a:t>Line</a:t>
                      </a: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200">
                          <a:effectLst/>
                          <a:latin typeface="Times New Roman"/>
                          <a:ea typeface="Times New Roman"/>
                        </a:rPr>
                        <a:t>Polyline</a:t>
                      </a: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200">
                          <a:effectLst/>
                          <a:latin typeface="Times New Roman"/>
                          <a:ea typeface="Times New Roman"/>
                        </a:rPr>
                        <a:t>Area</a:t>
                      </a: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200">
                          <a:effectLst/>
                          <a:latin typeface="Times New Roman"/>
                          <a:ea typeface="Times New Roman"/>
                        </a:rPr>
                        <a:t>Link</a:t>
                      </a: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spcAft>
                          <a:spcPts val="0"/>
                        </a:spcAft>
                      </a:pPr>
                      <a:r>
                        <a:rPr lang="en-US" sz="1200">
                          <a:effectLst/>
                          <a:latin typeface="Times New Roman"/>
                          <a:ea typeface="Times New Roman"/>
                        </a:rPr>
                        <a:t>Contour</a:t>
                      </a:r>
                    </a:p>
                  </a:txBody>
                  <a:tcPr marL="68580" marR="68580"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Max Field Strength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Best Server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40">
                <a:tc>
                  <a:txBody>
                    <a:bodyPr/>
                    <a:lstStyle/>
                    <a:p>
                      <a:pPr>
                        <a:spcAft>
                          <a:spcPts val="0"/>
                        </a:spcAft>
                      </a:pPr>
                      <a:r>
                        <a:rPr lang="en-US" sz="1200">
                          <a:effectLst/>
                          <a:latin typeface="Times New Roman"/>
                          <a:ea typeface="Times New Roman"/>
                        </a:rPr>
                        <a:t>Free Space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40">
                <a:tc>
                  <a:txBody>
                    <a:bodyPr/>
                    <a:lstStyle/>
                    <a:p>
                      <a:pPr>
                        <a:spcAft>
                          <a:spcPts val="0"/>
                        </a:spcAft>
                      </a:pPr>
                      <a:r>
                        <a:rPr lang="en-US" sz="1200">
                          <a:effectLst/>
                          <a:latin typeface="Times New Roman"/>
                          <a:ea typeface="Times New Roman"/>
                        </a:rPr>
                        <a:t>Line of Sight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40">
                <a:tc>
                  <a:txBody>
                    <a:bodyPr/>
                    <a:lstStyle/>
                    <a:p>
                      <a:pPr>
                        <a:spcAft>
                          <a:spcPts val="0"/>
                        </a:spcAft>
                      </a:pPr>
                      <a:r>
                        <a:rPr lang="en-US" sz="1200" i="1" dirty="0">
                          <a:effectLst/>
                          <a:latin typeface="Times New Roman"/>
                          <a:ea typeface="Times New Roman"/>
                        </a:rPr>
                        <a:t>ITU-R P.370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40">
                <a:tc>
                  <a:txBody>
                    <a:bodyPr/>
                    <a:lstStyle/>
                    <a:p>
                      <a:pPr>
                        <a:spcAft>
                          <a:spcPts val="0"/>
                        </a:spcAft>
                      </a:pPr>
                      <a:r>
                        <a:rPr lang="en-US" sz="1200" b="1" dirty="0">
                          <a:effectLst/>
                          <a:latin typeface="Times New Roman"/>
                          <a:ea typeface="Times New Roman"/>
                        </a:rPr>
                        <a:t>ITU-R P.1546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40">
                <a:tc>
                  <a:txBody>
                    <a:bodyPr/>
                    <a:lstStyle/>
                    <a:p>
                      <a:pPr>
                        <a:spcAft>
                          <a:spcPts val="0"/>
                        </a:spcAft>
                      </a:pPr>
                      <a:r>
                        <a:rPr lang="en-US" sz="1200" dirty="0">
                          <a:effectLst/>
                          <a:latin typeface="Times New Roman"/>
                          <a:ea typeface="Times New Roman"/>
                        </a:rPr>
                        <a:t>Okumura-</a:t>
                      </a:r>
                      <a:r>
                        <a:rPr lang="en-US" sz="1200" dirty="0" err="1">
                          <a:effectLst/>
                          <a:latin typeface="Times New Roman"/>
                          <a:ea typeface="Times New Roman"/>
                        </a:rPr>
                        <a:t>Hata</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Y</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40">
                <a:tc>
                  <a:txBody>
                    <a:bodyPr/>
                    <a:lstStyle/>
                    <a:p>
                      <a:pPr>
                        <a:spcAft>
                          <a:spcPts val="0"/>
                        </a:spcAft>
                      </a:pPr>
                      <a:r>
                        <a:rPr lang="en-US" sz="1200">
                          <a:effectLst/>
                          <a:latin typeface="Times New Roman"/>
                          <a:ea typeface="Times New Roman"/>
                        </a:rPr>
                        <a:t>ITU-R P.526 (by diffraction)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40">
                <a:tc>
                  <a:txBody>
                    <a:bodyPr/>
                    <a:lstStyle/>
                    <a:p>
                      <a:pPr>
                        <a:spcAft>
                          <a:spcPts val="0"/>
                        </a:spcAft>
                      </a:pPr>
                      <a:r>
                        <a:rPr lang="en-US" sz="1200">
                          <a:effectLst/>
                          <a:latin typeface="Times New Roman"/>
                          <a:ea typeface="Times New Roman"/>
                        </a:rPr>
                        <a:t>ITU-R P.526 (Smooth Earth)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40">
                <a:tc>
                  <a:txBody>
                    <a:bodyPr/>
                    <a:lstStyle/>
                    <a:p>
                      <a:pPr>
                        <a:spcAft>
                          <a:spcPts val="0"/>
                        </a:spcAft>
                      </a:pPr>
                      <a:r>
                        <a:rPr lang="en-US" sz="1200">
                          <a:effectLst/>
                          <a:latin typeface="Times New Roman"/>
                          <a:ea typeface="Times New Roman"/>
                        </a:rPr>
                        <a:t>ITU-R P.452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6440">
                <a:tc>
                  <a:txBody>
                    <a:bodyPr/>
                    <a:lstStyle/>
                    <a:p>
                      <a:pPr>
                        <a:spcAft>
                          <a:spcPts val="0"/>
                        </a:spcAft>
                      </a:pPr>
                      <a:r>
                        <a:rPr lang="en-US" sz="1200">
                          <a:effectLst/>
                          <a:latin typeface="Times New Roman"/>
                          <a:ea typeface="Times New Roman"/>
                        </a:rPr>
                        <a:t>ITU-R P.530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200">
                          <a:effectLst/>
                          <a:latin typeface="Times New Roman"/>
                          <a:ea typeface="Times New Roman"/>
                        </a:rPr>
                        <a:t>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dirty="0">
                          <a:effectLst/>
                          <a:latin typeface="Times New Roman"/>
                          <a:ea typeface="Times New Roman"/>
                        </a:rPr>
                        <a:t>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43626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4</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Calculations</a:t>
            </a:r>
            <a:endParaRPr lang="en-GB" altLang="en-US" sz="2800" dirty="0">
              <a:solidFill>
                <a:srgbClr val="1F497D"/>
              </a:solidFill>
            </a:endParaRPr>
          </a:p>
        </p:txBody>
      </p:sp>
      <p:sp>
        <p:nvSpPr>
          <p:cNvPr id="6" name="Rectangle 5"/>
          <p:cNvSpPr/>
          <p:nvPr/>
        </p:nvSpPr>
        <p:spPr>
          <a:xfrm>
            <a:off x="442453" y="681161"/>
            <a:ext cx="8082116" cy="4832092"/>
          </a:xfrm>
          <a:prstGeom prst="rect">
            <a:avLst/>
          </a:prstGeom>
        </p:spPr>
        <p:txBody>
          <a:bodyPr wrap="square">
            <a:spAutoFit/>
          </a:bodyPr>
          <a:lstStyle/>
          <a:p>
            <a:pPr marL="342900" indent="-342900">
              <a:buFont typeface="Arial" panose="020B0604020202020204" pitchFamily="34" charset="0"/>
              <a:buChar char="•"/>
            </a:pPr>
            <a:r>
              <a:rPr lang="en-US" sz="2200" b="1" i="1" dirty="0"/>
              <a:t>Lines, Polylines or an Area</a:t>
            </a:r>
            <a:r>
              <a:rPr lang="en-US" sz="2200" dirty="0"/>
              <a:t> </a:t>
            </a:r>
            <a:r>
              <a:rPr lang="en-US" sz="2200" dirty="0" smtClean="0"/>
              <a:t>may </a:t>
            </a:r>
            <a:r>
              <a:rPr lang="en-US" sz="2200" dirty="0"/>
              <a:t>be defined (drawn) on the Digital Elevation Map using the DEM toolbar </a:t>
            </a:r>
            <a:r>
              <a:rPr lang="en-US" sz="2200" dirty="0" smtClean="0"/>
              <a:t>functions. </a:t>
            </a:r>
          </a:p>
          <a:p>
            <a:pPr marL="342900" indent="-342900">
              <a:buFont typeface="Arial" panose="020B0604020202020204" pitchFamily="34" charset="0"/>
              <a:buChar char="•"/>
            </a:pPr>
            <a:r>
              <a:rPr lang="en-US" sz="2200" b="1" i="1" dirty="0" smtClean="0"/>
              <a:t>Propagation Tools: </a:t>
            </a:r>
            <a:r>
              <a:rPr lang="en-US" sz="2200" dirty="0" smtClean="0"/>
              <a:t>further </a:t>
            </a:r>
            <a:r>
              <a:rPr lang="en-US" sz="2200" dirty="0"/>
              <a:t>analysis in accordance with Table </a:t>
            </a:r>
            <a:r>
              <a:rPr lang="en-US" sz="2200" dirty="0" smtClean="0"/>
              <a:t>above </a:t>
            </a:r>
            <a:r>
              <a:rPr lang="en-US" sz="2200" dirty="0"/>
              <a:t>(valid combinations are marked Y). Depending on the analysis type and model, the output could be, for example, a graph of field strength along a line or polyline, or a window containing a </a:t>
            </a:r>
            <a:r>
              <a:rPr lang="en-US" sz="2200" dirty="0" err="1"/>
              <a:t>colour</a:t>
            </a:r>
            <a:r>
              <a:rPr lang="en-US" sz="2200" dirty="0"/>
              <a:t>-scale field strength value map from a selected transmitter in a defined area. Such maps may be overlaid (with variable transparency) on the Digital Elevation Map.</a:t>
            </a:r>
          </a:p>
          <a:p>
            <a:pPr marL="342900" indent="-342900">
              <a:buFont typeface="Arial" panose="020B0604020202020204" pitchFamily="34" charset="0"/>
              <a:buChar char="•"/>
            </a:pPr>
            <a:r>
              <a:rPr lang="en-US" sz="2200" b="1" i="1" dirty="0"/>
              <a:t> </a:t>
            </a:r>
            <a:r>
              <a:rPr lang="en-US" sz="2200" b="1" i="1" dirty="0" smtClean="0"/>
              <a:t>Link</a:t>
            </a:r>
            <a:r>
              <a:rPr lang="en-US" sz="2200" dirty="0" smtClean="0"/>
              <a:t> </a:t>
            </a:r>
            <a:r>
              <a:rPr lang="en-US" sz="2200" dirty="0"/>
              <a:t>analysis enables a complete analysis of the link budget between selected stations  in a point-to-point link, including the path profile and Fresnel zones, in a comprehensive graphical display. Various parameters may be adjusted and the link budget is automatically recalculated to determine the effect</a:t>
            </a:r>
            <a:r>
              <a:rPr lang="en-US" sz="2200" dirty="0" smtClean="0"/>
              <a:t>.</a:t>
            </a:r>
            <a:endParaRPr lang="en-GB" sz="2200" dirty="0">
              <a:solidFill>
                <a:prstClr val="black"/>
              </a:solidFill>
            </a:endParaRPr>
          </a:p>
        </p:txBody>
      </p:sp>
    </p:spTree>
    <p:extLst>
      <p:ext uri="{BB962C8B-B14F-4D97-AF65-F5344CB8AC3E}">
        <p14:creationId xmlns:p14="http://schemas.microsoft.com/office/powerpoint/2010/main" val="2291312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5</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Calculations</a:t>
            </a:r>
            <a:endParaRPr lang="en-GB" altLang="en-US" sz="2800" dirty="0">
              <a:solidFill>
                <a:srgbClr val="1F497D"/>
              </a:solidFill>
            </a:endParaRPr>
          </a:p>
        </p:txBody>
      </p:sp>
      <p:sp>
        <p:nvSpPr>
          <p:cNvPr id="3" name="Rectangle 2"/>
          <p:cNvSpPr/>
          <p:nvPr/>
        </p:nvSpPr>
        <p:spPr>
          <a:xfrm>
            <a:off x="722671" y="663677"/>
            <a:ext cx="7742903" cy="4893647"/>
          </a:xfrm>
          <a:prstGeom prst="rect">
            <a:avLst/>
          </a:prstGeom>
        </p:spPr>
        <p:txBody>
          <a:bodyPr wrap="square">
            <a:spAutoFit/>
          </a:bodyPr>
          <a:lstStyle/>
          <a:p>
            <a:pPr marL="342900" indent="-342900">
              <a:buFont typeface="Arial" panose="020B0604020202020204" pitchFamily="34" charset="0"/>
              <a:buChar char="•"/>
            </a:pPr>
            <a:r>
              <a:rPr lang="en-US" sz="2400" b="1" dirty="0"/>
              <a:t>Contour analysis </a:t>
            </a:r>
            <a:r>
              <a:rPr lang="en-US" sz="2400" dirty="0"/>
              <a:t>determines field strength values along each radial at 1 degree intervals around the selected transmitter and draws a contour through all locations where the field strength is equal to a specified value. For example using P.1546 as the model, within this contour, the field strength at L% of locations and T% of time should be greater than the specified field strength (values for L and T may be specified in accordance with P.1546).</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dirty="0"/>
              <a:t>The Network Processor analysis </a:t>
            </a:r>
            <a:r>
              <a:rPr lang="en-US" sz="2400" dirty="0"/>
              <a:t>enables comparison of the service areas (or interference areas) from two or more transmitters to be determined and displayed in different </a:t>
            </a:r>
            <a:r>
              <a:rPr lang="en-US" sz="2400" dirty="0" err="1"/>
              <a:t>colours</a:t>
            </a:r>
            <a:r>
              <a:rPr lang="en-US" sz="2400" dirty="0"/>
              <a:t> on the Digital Elevation Map.</a:t>
            </a:r>
          </a:p>
        </p:txBody>
      </p:sp>
    </p:spTree>
    <p:extLst>
      <p:ext uri="{BB962C8B-B14F-4D97-AF65-F5344CB8AC3E}">
        <p14:creationId xmlns:p14="http://schemas.microsoft.com/office/powerpoint/2010/main" val="193741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6</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Broadcasting service co-ordination</a:t>
            </a:r>
            <a:endParaRPr lang="en-GB" altLang="en-US" sz="2800" dirty="0">
              <a:solidFill>
                <a:srgbClr val="1F497D"/>
              </a:solidFill>
            </a:endParaRPr>
          </a:p>
        </p:txBody>
      </p:sp>
      <p:sp>
        <p:nvSpPr>
          <p:cNvPr id="3" name="Rectangle 2"/>
          <p:cNvSpPr/>
          <p:nvPr/>
        </p:nvSpPr>
        <p:spPr>
          <a:xfrm>
            <a:off x="722671" y="663677"/>
            <a:ext cx="7742903" cy="3785652"/>
          </a:xfrm>
          <a:prstGeom prst="rect">
            <a:avLst/>
          </a:prstGeom>
        </p:spPr>
        <p:txBody>
          <a:bodyPr wrap="square">
            <a:spAutoFit/>
          </a:bodyPr>
          <a:lstStyle/>
          <a:p>
            <a:pPr marL="342900" indent="-342900">
              <a:buFont typeface="Arial" panose="020B0604020202020204" pitchFamily="34" charset="0"/>
              <a:buChar char="•"/>
            </a:pPr>
            <a:r>
              <a:rPr lang="en-US" sz="2400" b="1" i="1" dirty="0"/>
              <a:t>Broadcasting service</a:t>
            </a:r>
            <a:r>
              <a:rPr lang="en-US" sz="2400" dirty="0"/>
              <a:t> co-ordination includes </a:t>
            </a:r>
            <a:r>
              <a:rPr lang="en-US" sz="2400" dirty="0" smtClean="0"/>
              <a:t>interference </a:t>
            </a:r>
            <a:r>
              <a:rPr lang="en-US" sz="2400" dirty="0"/>
              <a:t>analysis and frequency co-ordination tools between Broadcasting Services and between Broadcasting Services and some of the other services (Fixed and Land Mobile only) sharing the frequency bands in the ST61, GE84, GE89, and GE06 Agreements</a:t>
            </a:r>
            <a:r>
              <a:rPr lang="en-US" sz="2400" dirty="0" smtClean="0"/>
              <a:t>.</a:t>
            </a:r>
          </a:p>
          <a:p>
            <a:pPr marL="342900" indent="-342900">
              <a:buFont typeface="Arial" panose="020B0604020202020204" pitchFamily="34" charset="0"/>
              <a:buChar char="•"/>
            </a:pPr>
            <a:r>
              <a:rPr lang="en-US" sz="2400" dirty="0" smtClean="0"/>
              <a:t>Interference </a:t>
            </a:r>
            <a:r>
              <a:rPr lang="en-US" sz="2400" dirty="0"/>
              <a:t>analysis methods are in conformity with the relevant requirements of the Agreements.</a:t>
            </a:r>
          </a:p>
          <a:p>
            <a:r>
              <a:rPr lang="en-US" sz="2400" b="1" i="1" dirty="0"/>
              <a:t> </a:t>
            </a:r>
            <a:endParaRPr lang="en-US" sz="2400" dirty="0"/>
          </a:p>
          <a:p>
            <a:endParaRPr lang="en-US" sz="2400" dirty="0">
              <a:solidFill>
                <a:prstClr val="black"/>
              </a:solidFill>
            </a:endParaRPr>
          </a:p>
        </p:txBody>
      </p:sp>
    </p:spTree>
    <p:extLst>
      <p:ext uri="{BB962C8B-B14F-4D97-AF65-F5344CB8AC3E}">
        <p14:creationId xmlns:p14="http://schemas.microsoft.com/office/powerpoint/2010/main" val="266013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7</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altLang="en-US" sz="2800" dirty="0" smtClean="0">
                <a:solidFill>
                  <a:srgbClr val="1F497D"/>
                </a:solidFill>
              </a:rPr>
              <a:t>ST 61 Coordination</a:t>
            </a:r>
            <a:endParaRPr lang="en-GB" altLang="en-US" sz="2800" dirty="0">
              <a:solidFill>
                <a:srgbClr val="1F497D"/>
              </a:solidFill>
            </a:endParaRPr>
          </a:p>
        </p:txBody>
      </p:sp>
      <p:sp>
        <p:nvSpPr>
          <p:cNvPr id="3" name="Rectangle 2"/>
          <p:cNvSpPr/>
          <p:nvPr/>
        </p:nvSpPr>
        <p:spPr>
          <a:xfrm>
            <a:off x="722671" y="663677"/>
            <a:ext cx="7742903" cy="4154984"/>
          </a:xfrm>
          <a:prstGeom prst="rect">
            <a:avLst/>
          </a:prstGeom>
        </p:spPr>
        <p:txBody>
          <a:bodyPr wrap="square">
            <a:spAutoFit/>
          </a:bodyPr>
          <a:lstStyle/>
          <a:p>
            <a:r>
              <a:rPr lang="en-US" sz="2400" b="1" i="1" dirty="0"/>
              <a:t>ST61 </a:t>
            </a:r>
            <a:r>
              <a:rPr lang="en-US" sz="2400" b="1" i="1" dirty="0" smtClean="0"/>
              <a:t>Assignment Plan</a:t>
            </a:r>
          </a:p>
          <a:p>
            <a:r>
              <a:rPr lang="en-US" sz="2400" dirty="0"/>
              <a:t>Plan for television and sound broadcasting in the European broadcasting area, Stockholm, 1961 Rev.2006 (ST61</a:t>
            </a:r>
            <a:r>
              <a:rPr lang="en-US" sz="2400" dirty="0" smtClean="0"/>
              <a:t>).</a:t>
            </a:r>
          </a:p>
          <a:p>
            <a:endParaRPr lang="en-US" sz="2400" dirty="0" smtClean="0"/>
          </a:p>
          <a:p>
            <a:r>
              <a:rPr lang="en-US" sz="2400" dirty="0" smtClean="0"/>
              <a:t>For </a:t>
            </a:r>
            <a:r>
              <a:rPr lang="en-US" sz="2400" dirty="0"/>
              <a:t>the few remaining frequency bands still subject to ST61 co-ordination, [BC,BT]2[BC,BT] calculates the co-ordination distance of a wanted VHF sound or TV broadcasting station to the nearest point on the border of neighboring countries which are in ST61 plan, Rev.2006</a:t>
            </a:r>
          </a:p>
          <a:p>
            <a:r>
              <a:rPr lang="en-US" sz="2400" b="1" i="1" dirty="0">
                <a:solidFill>
                  <a:prstClr val="black"/>
                </a:solidFill>
              </a:rPr>
              <a:t> </a:t>
            </a:r>
            <a:endParaRPr lang="en-US" sz="2400" dirty="0">
              <a:solidFill>
                <a:prstClr val="black"/>
              </a:solidFill>
            </a:endParaRPr>
          </a:p>
          <a:p>
            <a:endParaRPr lang="en-US" sz="2400" dirty="0">
              <a:solidFill>
                <a:prstClr val="black"/>
              </a:solidFill>
            </a:endParaRPr>
          </a:p>
        </p:txBody>
      </p:sp>
    </p:spTree>
    <p:extLst>
      <p:ext uri="{BB962C8B-B14F-4D97-AF65-F5344CB8AC3E}">
        <p14:creationId xmlns:p14="http://schemas.microsoft.com/office/powerpoint/2010/main" val="111371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8</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sz="2800" dirty="0"/>
              <a:t>GE89 </a:t>
            </a:r>
            <a:r>
              <a:rPr lang="en-US" sz="2800" dirty="0" smtClean="0"/>
              <a:t>Co-ordination</a:t>
            </a:r>
            <a:endParaRPr lang="en-US" sz="2800" dirty="0"/>
          </a:p>
        </p:txBody>
      </p:sp>
      <p:sp>
        <p:nvSpPr>
          <p:cNvPr id="3" name="Rectangle 2"/>
          <p:cNvSpPr/>
          <p:nvPr/>
        </p:nvSpPr>
        <p:spPr>
          <a:xfrm>
            <a:off x="722671" y="663677"/>
            <a:ext cx="7742903" cy="4893647"/>
          </a:xfrm>
          <a:prstGeom prst="rect">
            <a:avLst/>
          </a:prstGeom>
        </p:spPr>
        <p:txBody>
          <a:bodyPr wrap="square">
            <a:spAutoFit/>
          </a:bodyPr>
          <a:lstStyle/>
          <a:p>
            <a:r>
              <a:rPr lang="en-US" sz="2400" dirty="0"/>
              <a:t>Plan for VHF/UHF television broadcasting in the African Broadcasting Area and neighboring countries, Geneva, 1989 Rev. 2006 (GE89).</a:t>
            </a:r>
            <a:endParaRPr lang="en-US" sz="2400" dirty="0" smtClean="0"/>
          </a:p>
          <a:p>
            <a:r>
              <a:rPr lang="en-US" sz="2400" dirty="0" smtClean="0"/>
              <a:t>For </a:t>
            </a:r>
            <a:r>
              <a:rPr lang="en-US" sz="2400" dirty="0"/>
              <a:t>the few remaining frequency bands still subject to GE89 co-ordination, there are several tools to identify stations in neighboring countries that maybe affected by a wanted TV (BT) station: </a:t>
            </a:r>
            <a:endParaRPr lang="en-US" sz="2400" dirty="0" smtClean="0"/>
          </a:p>
          <a:p>
            <a:pPr marL="342900" indent="-342900">
              <a:buFont typeface="Arial" panose="020B0604020202020204" pitchFamily="34" charset="0"/>
              <a:buChar char="•"/>
            </a:pPr>
            <a:r>
              <a:rPr lang="en-US" sz="2400" dirty="0" smtClean="0"/>
              <a:t>Television </a:t>
            </a:r>
            <a:r>
              <a:rPr lang="en-US" sz="2400" dirty="0"/>
              <a:t>(</a:t>
            </a:r>
            <a:r>
              <a:rPr lang="en-US" sz="2400" i="1" dirty="0"/>
              <a:t>BT2BT</a:t>
            </a:r>
            <a:r>
              <a:rPr lang="en-US" sz="2400" dirty="0"/>
              <a:t> </a:t>
            </a:r>
            <a:r>
              <a:rPr lang="en-US" sz="2400" i="1" dirty="0"/>
              <a:t>co-ordination distance</a:t>
            </a:r>
            <a:r>
              <a:rPr lang="en-US" sz="2400" dirty="0"/>
              <a:t>); </a:t>
            </a:r>
            <a:endParaRPr lang="en-US" sz="2400" dirty="0" smtClean="0"/>
          </a:p>
          <a:p>
            <a:pPr marL="342900" indent="-342900">
              <a:buFont typeface="Arial" panose="020B0604020202020204" pitchFamily="34" charset="0"/>
              <a:buChar char="•"/>
            </a:pPr>
            <a:r>
              <a:rPr lang="en-US" sz="2400" dirty="0" smtClean="0"/>
              <a:t>Fixed </a:t>
            </a:r>
            <a:r>
              <a:rPr lang="en-US" sz="2400" dirty="0"/>
              <a:t>(</a:t>
            </a:r>
            <a:r>
              <a:rPr lang="en-US" sz="2400" i="1" dirty="0"/>
              <a:t>BT2FX field strength</a:t>
            </a:r>
            <a:r>
              <a:rPr lang="en-US" sz="2400" dirty="0"/>
              <a:t>); </a:t>
            </a:r>
            <a:endParaRPr lang="en-US" sz="2400" dirty="0" smtClean="0"/>
          </a:p>
          <a:p>
            <a:pPr marL="342900" indent="-342900">
              <a:buFont typeface="Arial" panose="020B0604020202020204" pitchFamily="34" charset="0"/>
              <a:buChar char="•"/>
            </a:pPr>
            <a:r>
              <a:rPr lang="en-US" sz="2400" dirty="0" smtClean="0"/>
              <a:t>Land </a:t>
            </a:r>
            <a:r>
              <a:rPr lang="en-US" sz="2400" dirty="0"/>
              <a:t>Mobile (</a:t>
            </a:r>
            <a:r>
              <a:rPr lang="en-US" sz="2400" i="1" dirty="0"/>
              <a:t>BT2LM field strength</a:t>
            </a:r>
            <a:r>
              <a:rPr lang="en-US" sz="2400" dirty="0"/>
              <a:t>). </a:t>
            </a:r>
            <a:endParaRPr lang="en-US" sz="2400" dirty="0" smtClean="0"/>
          </a:p>
          <a:p>
            <a:pPr marL="342900" indent="-342900">
              <a:buFont typeface="Arial" panose="020B0604020202020204" pitchFamily="34" charset="0"/>
              <a:buChar char="•"/>
            </a:pPr>
            <a:r>
              <a:rPr lang="en-US" sz="2400" dirty="0" smtClean="0"/>
              <a:t>Also </a:t>
            </a:r>
            <a:r>
              <a:rPr lang="en-US" sz="2400" dirty="0"/>
              <a:t>Fixed and Land Mobile stations that may affect a TV station (</a:t>
            </a:r>
            <a:r>
              <a:rPr lang="en-US" sz="2400" i="1" dirty="0"/>
              <a:t>[FX,LM]2BT field strength</a:t>
            </a:r>
            <a:r>
              <a:rPr lang="en-US" sz="2400" dirty="0"/>
              <a:t>).</a:t>
            </a:r>
          </a:p>
          <a:p>
            <a:endParaRPr lang="en-US" sz="2400" dirty="0">
              <a:solidFill>
                <a:prstClr val="black"/>
              </a:solidFill>
            </a:endParaRPr>
          </a:p>
        </p:txBody>
      </p:sp>
    </p:spTree>
    <p:extLst>
      <p:ext uri="{BB962C8B-B14F-4D97-AF65-F5344CB8AC3E}">
        <p14:creationId xmlns:p14="http://schemas.microsoft.com/office/powerpoint/2010/main" val="584553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F27D969-03C7-784E-AEC3-C2E8E8FBC165}" type="slidenum">
              <a:rPr lang="en-US" smtClean="0">
                <a:solidFill>
                  <a:prstClr val="black">
                    <a:tint val="75000"/>
                  </a:prstClr>
                </a:solidFill>
              </a:rPr>
              <a:pPr/>
              <a:t>9</a:t>
            </a:fld>
            <a:endParaRPr lang="en-US">
              <a:solidFill>
                <a:prstClr val="black">
                  <a:tint val="75000"/>
                </a:prstClr>
              </a:solidFill>
            </a:endParaRPr>
          </a:p>
        </p:txBody>
      </p:sp>
      <p:sp>
        <p:nvSpPr>
          <p:cNvPr id="5" name="Rectangle 2"/>
          <p:cNvSpPr>
            <a:spLocks noChangeArrowheads="1"/>
          </p:cNvSpPr>
          <p:nvPr/>
        </p:nvSpPr>
        <p:spPr bwMode="auto">
          <a:xfrm>
            <a:off x="575469" y="15388"/>
            <a:ext cx="8064500" cy="523220"/>
          </a:xfrm>
          <a:prstGeom prst="rect">
            <a:avLst/>
          </a:prstGeom>
          <a:noFill/>
          <a:ln w="9525">
            <a:noFill/>
            <a:miter lim="800000"/>
            <a:headEnd/>
            <a:tailEnd/>
          </a:ln>
        </p:spPr>
        <p:txBody>
          <a:bodyPr anchor="ctr">
            <a:spAutoFit/>
          </a:bodyPr>
          <a:lstStyle/>
          <a:p>
            <a:r>
              <a:rPr lang="en-US" sz="2800" dirty="0"/>
              <a:t>GE84 </a:t>
            </a:r>
            <a:r>
              <a:rPr lang="en-US" sz="2800" dirty="0" smtClean="0"/>
              <a:t>Co-ordination</a:t>
            </a:r>
            <a:endParaRPr lang="en-GB" altLang="en-US" sz="2800" dirty="0">
              <a:solidFill>
                <a:srgbClr val="1F497D"/>
              </a:solidFill>
            </a:endParaRPr>
          </a:p>
        </p:txBody>
      </p:sp>
      <p:sp>
        <p:nvSpPr>
          <p:cNvPr id="3" name="Rectangle 2"/>
          <p:cNvSpPr/>
          <p:nvPr/>
        </p:nvSpPr>
        <p:spPr>
          <a:xfrm>
            <a:off x="722671" y="663677"/>
            <a:ext cx="7742903" cy="5047536"/>
          </a:xfrm>
          <a:prstGeom prst="rect">
            <a:avLst/>
          </a:prstGeom>
        </p:spPr>
        <p:txBody>
          <a:bodyPr wrap="square">
            <a:spAutoFit/>
          </a:bodyPr>
          <a:lstStyle/>
          <a:p>
            <a:r>
              <a:rPr lang="en-US" sz="2300" dirty="0"/>
              <a:t>Plan for use of the band 87.5-108 MHz for FM sound broadcasting in Region 1 and part of Region 3, Geneva, 1984 (GE84).</a:t>
            </a:r>
            <a:endParaRPr lang="en-US" sz="2300" dirty="0" smtClean="0"/>
          </a:p>
          <a:p>
            <a:r>
              <a:rPr lang="en-US" sz="2300" dirty="0" smtClean="0"/>
              <a:t>There </a:t>
            </a:r>
            <a:r>
              <a:rPr lang="en-US" sz="2300" dirty="0"/>
              <a:t>are several tools to co-ordinate FM sound broadcasting station with stations in the broadcasting, fixed and land mobile </a:t>
            </a:r>
            <a:r>
              <a:rPr lang="en-US" sz="2300" dirty="0" err="1"/>
              <a:t>radiocommunication</a:t>
            </a:r>
            <a:r>
              <a:rPr lang="en-US" sz="2300" dirty="0"/>
              <a:t> services, in accordance with the GE84 plan: </a:t>
            </a:r>
            <a:endParaRPr lang="en-US" sz="2300" dirty="0" smtClean="0"/>
          </a:p>
          <a:p>
            <a:pPr marL="342900" indent="-342900">
              <a:buFont typeface="Arial" panose="020B0604020202020204" pitchFamily="34" charset="0"/>
              <a:buChar char="•"/>
            </a:pPr>
            <a:r>
              <a:rPr lang="en-US" sz="2300" dirty="0" smtClean="0"/>
              <a:t>Sound </a:t>
            </a:r>
            <a:r>
              <a:rPr lang="en-US" sz="2300" dirty="0"/>
              <a:t>broadcasting stations (</a:t>
            </a:r>
            <a:r>
              <a:rPr lang="en-US" sz="2300" i="1" dirty="0"/>
              <a:t>BC2BC coordination distance</a:t>
            </a:r>
            <a:r>
              <a:rPr lang="en-US" sz="2300" dirty="0" smtClean="0"/>
              <a:t>);</a:t>
            </a:r>
          </a:p>
          <a:p>
            <a:pPr marL="342900" indent="-342900">
              <a:buFont typeface="Arial" panose="020B0604020202020204" pitchFamily="34" charset="0"/>
              <a:buChar char="•"/>
            </a:pPr>
            <a:r>
              <a:rPr lang="en-US" sz="2300" dirty="0" smtClean="0"/>
              <a:t>ST61 </a:t>
            </a:r>
            <a:r>
              <a:rPr lang="en-US" sz="2300" dirty="0"/>
              <a:t>TV stations (BC2BT ST61</a:t>
            </a:r>
            <a:r>
              <a:rPr lang="en-US" sz="2300" i="1" dirty="0"/>
              <a:t> coordination distance</a:t>
            </a:r>
            <a:r>
              <a:rPr lang="en-US" sz="2300" dirty="0"/>
              <a:t>); </a:t>
            </a:r>
            <a:endParaRPr lang="en-US" sz="2300" dirty="0" smtClean="0"/>
          </a:p>
          <a:p>
            <a:pPr marL="342900" indent="-342900">
              <a:buFont typeface="Arial" panose="020B0604020202020204" pitchFamily="34" charset="0"/>
              <a:buChar char="•"/>
            </a:pPr>
            <a:r>
              <a:rPr lang="en-US" sz="2300" dirty="0" smtClean="0"/>
              <a:t>Fixed </a:t>
            </a:r>
            <a:r>
              <a:rPr lang="en-US" sz="2300" dirty="0"/>
              <a:t>(</a:t>
            </a:r>
            <a:r>
              <a:rPr lang="en-US" sz="2300" i="1" dirty="0"/>
              <a:t>BC2FX field strength</a:t>
            </a:r>
            <a:r>
              <a:rPr lang="en-US" sz="2300" dirty="0"/>
              <a:t>); Land Mobile (</a:t>
            </a:r>
            <a:r>
              <a:rPr lang="en-US" sz="2300" i="1" dirty="0"/>
              <a:t>BC2LM field strength</a:t>
            </a:r>
            <a:r>
              <a:rPr lang="en-US" sz="2300" dirty="0"/>
              <a:t>). </a:t>
            </a:r>
            <a:endParaRPr lang="en-US" sz="2300" dirty="0" smtClean="0"/>
          </a:p>
          <a:p>
            <a:r>
              <a:rPr lang="en-US" sz="2300" dirty="0" smtClean="0"/>
              <a:t>There </a:t>
            </a:r>
            <a:r>
              <a:rPr lang="en-US" sz="2300" dirty="0"/>
              <a:t>are additional tools to calculate aggregate interference and nuisance field strengths to and from sound broadcasting stations to other sound broadcasting stations</a:t>
            </a:r>
            <a:r>
              <a:rPr lang="en-US" sz="2300" dirty="0" smtClean="0"/>
              <a:t>.</a:t>
            </a:r>
            <a:endParaRPr lang="en-US" sz="2300" dirty="0">
              <a:solidFill>
                <a:prstClr val="black"/>
              </a:solidFill>
            </a:endParaRPr>
          </a:p>
        </p:txBody>
      </p:sp>
    </p:spTree>
    <p:extLst>
      <p:ext uri="{BB962C8B-B14F-4D97-AF65-F5344CB8AC3E}">
        <p14:creationId xmlns:p14="http://schemas.microsoft.com/office/powerpoint/2010/main" val="2757480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2BB634496EAB498A685EA26DE87D9A" ma:contentTypeVersion="2" ma:contentTypeDescription="Create a new document." ma:contentTypeScope="" ma:versionID="d754c1b691f26b256599553752d7519d">
  <xsd:schema xmlns:xsd="http://www.w3.org/2001/XMLSchema" xmlns:xs="http://www.w3.org/2001/XMLSchema" xmlns:p="http://schemas.microsoft.com/office/2006/metadata/properties" xmlns:ns1="http://schemas.microsoft.com/sharepoint/v3" xmlns:ns2="ce1d9229-ea97-4c6f-a2f4-dd635208ba85" targetNamespace="http://schemas.microsoft.com/office/2006/metadata/properties" ma:root="true" ma:fieldsID="59cb006743196f0fda619637c9e8a09d" ns1:_="" ns2:_="">
    <xsd:import namespace="http://schemas.microsoft.com/sharepoint/v3"/>
    <xsd:import namespace="ce1d9229-ea97-4c6f-a2f4-dd635208ba8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e1d9229-ea97-4c6f-a2f4-dd635208ba85"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BCBB6F5-66CE-43DB-9084-51EC1B58182F}"/>
</file>

<file path=customXml/itemProps2.xml><?xml version="1.0" encoding="utf-8"?>
<ds:datastoreItem xmlns:ds="http://schemas.openxmlformats.org/officeDocument/2006/customXml" ds:itemID="{389FF973-94A0-4CB3-B435-8CF8D420D213}"/>
</file>

<file path=customXml/itemProps3.xml><?xml version="1.0" encoding="utf-8"?>
<ds:datastoreItem xmlns:ds="http://schemas.openxmlformats.org/officeDocument/2006/customXml" ds:itemID="{D85E7F4F-6DFE-4C9B-8D5D-39142A6E3A50}"/>
</file>

<file path=docProps/app.xml><?xml version="1.0" encoding="utf-8"?>
<Properties xmlns="http://schemas.openxmlformats.org/officeDocument/2006/extended-properties" xmlns:vt="http://schemas.openxmlformats.org/officeDocument/2006/docPropsVTypes">
  <TotalTime>436</TotalTime>
  <Words>1823</Words>
  <Application>Microsoft Office PowerPoint</Application>
  <PresentationFormat>On-screen Show (4:3)</PresentationFormat>
  <Paragraphs>199</Paragraphs>
  <Slides>20</Slides>
  <Notes>0</Notes>
  <HiddenSlides>0</HiddenSlides>
  <MMClips>0</MMClips>
  <ScaleCrop>false</ScaleCrop>
  <HeadingPairs>
    <vt:vector size="4" baseType="variant">
      <vt:variant>
        <vt:lpstr>Theme</vt:lpstr>
      </vt:variant>
      <vt:variant>
        <vt:i4>10</vt:i4>
      </vt:variant>
      <vt:variant>
        <vt:lpstr>Slide Titles</vt:lpstr>
      </vt:variant>
      <vt:variant>
        <vt:i4>20</vt:i4>
      </vt:variant>
    </vt:vector>
  </HeadingPairs>
  <TitlesOfParts>
    <vt:vector size="30" baseType="lpstr">
      <vt:lpstr>Office Theme</vt:lpstr>
      <vt:lpstr>16_Office Theme</vt:lpstr>
      <vt:lpstr>1_Office Theme</vt:lpstr>
      <vt:lpstr>2_Office Theme</vt:lpstr>
      <vt:lpstr>3_Office Theme</vt:lpstr>
      <vt:lpstr>4_Office Theme</vt:lpstr>
      <vt:lpstr>5_Office Theme</vt:lpstr>
      <vt:lpstr>6_Office Theme</vt:lpstr>
      <vt:lpstr>7_Office Theme</vt:lpstr>
      <vt:lpstr>8_Office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Jesús Vicente</dc:creator>
  <cp:lastModifiedBy>BDT-BI</cp:lastModifiedBy>
  <cp:revision>51</cp:revision>
  <dcterms:created xsi:type="dcterms:W3CDTF">2014-09-26T07:59:03Z</dcterms:created>
  <dcterms:modified xsi:type="dcterms:W3CDTF">2015-06-21T17:15:37Z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0x010100202BB634496EAB498A685EA26DE87D9A</vt:lpwstr>
  </property>
</Properties>
</file>