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71" r:id="rId10"/>
    <p:sldId id="269" r:id="rId11"/>
    <p:sldId id="267" r:id="rId12"/>
    <p:sldId id="272" r:id="rId13"/>
    <p:sldId id="273" r:id="rId14"/>
    <p:sldId id="274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5" autoAdjust="0"/>
  </p:normalViewPr>
  <p:slideViewPr>
    <p:cSldViewPr snapToGrid="0" snapToObjects="1" showGuides="1">
      <p:cViewPr>
        <p:scale>
          <a:sx n="80" d="100"/>
          <a:sy n="80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C6B54-BBFF-43CE-97DE-C4D5B728833D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27913-1E46-4335-8745-69C257992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0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091C-BB52-4CDC-B85F-FDC1DBEA723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3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77F-17B7-4B5C-8048-6B10CCBE058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DCB9-DCCF-42F1-B303-665572D291E8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7266-6E1A-4CAD-BFD1-5AC9F0893576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3E1-710F-407F-8F40-C4B01FEAD50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244A-31A8-4712-AAFC-A489D912DFFD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78F2-96CC-4FDA-A591-E7E590163FEC}" type="datetime1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7454-075D-4939-95EA-8FA98BF33473}" type="datetime1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8199-B9F7-4FFC-AEC2-22A4F738F7C0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6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BFFE-4635-44A6-A489-523CD83EEB65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E523-21E0-4E00-BF85-38A702D7E2DA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C4E3-949C-46F1-8DF8-11F23F3FAF1C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63639" y="5417657"/>
            <a:ext cx="700296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NBTC/ITU </a:t>
            </a:r>
            <a:r>
              <a:rPr lang="en-US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</a:t>
            </a:r>
            <a:br>
              <a:rPr lang="en-US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</a:t>
            </a: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Cross-Border Frequency Coordination</a:t>
            </a:r>
          </a:p>
          <a:p>
            <a:pPr lvl="0" algn="ctr" defTabSz="914400">
              <a:defRPr/>
            </a:pPr>
            <a:r>
              <a:rPr lang="en-US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June 29 - 30, 2015</a:t>
            </a:r>
          </a:p>
          <a:p>
            <a:pPr lvl="0" algn="ctr" defTabSz="914400">
              <a:defRPr/>
            </a:pP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Bangkok, Thailand</a:t>
            </a:r>
          </a:p>
        </p:txBody>
      </p:sp>
    </p:spTree>
    <p:extLst>
      <p:ext uri="{BB962C8B-B14F-4D97-AF65-F5344CB8AC3E}">
        <p14:creationId xmlns:p14="http://schemas.microsoft.com/office/powerpoint/2010/main" val="17922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9" y="533992"/>
            <a:ext cx="8271043" cy="529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721956" y="1900052"/>
            <a:ext cx="149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LS </a:t>
            </a:r>
            <a:r>
              <a:rPr lang="de-DE" dirty="0" err="1" smtClean="0"/>
              <a:t>telcom</a:t>
            </a:r>
            <a:endParaRPr lang="de-DE" dirty="0"/>
          </a:p>
          <a:p>
            <a:r>
              <a:rPr lang="de-DE" dirty="0" smtClean="0"/>
              <a:t>CHIR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2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3424" y="868679"/>
            <a:ext cx="832118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Common to all these </a:t>
            </a:r>
            <a:r>
              <a:rPr lang="en-US" sz="2200" dirty="0" smtClean="0">
                <a:solidFill>
                  <a:schemeClr val="tx2"/>
                </a:solidFill>
              </a:rPr>
              <a:t>software </a:t>
            </a:r>
            <a:r>
              <a:rPr lang="en-US" sz="2200" dirty="0">
                <a:solidFill>
                  <a:schemeClr val="tx2"/>
                </a:solidFill>
              </a:rPr>
              <a:t>is their dependency on </a:t>
            </a:r>
            <a:r>
              <a:rPr lang="en-US" sz="2200" dirty="0" smtClean="0">
                <a:solidFill>
                  <a:schemeClr val="tx2"/>
                </a:solidFill>
              </a:rPr>
              <a:t>geographical data.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In </a:t>
            </a:r>
            <a:r>
              <a:rPr lang="en-US" sz="2200" dirty="0">
                <a:solidFill>
                  <a:schemeClr val="tx2"/>
                </a:solidFill>
              </a:rPr>
              <a:t>order to achieve similar calculation results </a:t>
            </a:r>
            <a:r>
              <a:rPr lang="en-US" sz="2200" dirty="0" smtClean="0">
                <a:solidFill>
                  <a:schemeClr val="tx2"/>
                </a:solidFill>
              </a:rPr>
              <a:t>on both sides of the border geo-data </a:t>
            </a:r>
            <a:r>
              <a:rPr lang="en-US" sz="2200" dirty="0">
                <a:solidFill>
                  <a:schemeClr val="tx2"/>
                </a:solidFill>
              </a:rPr>
              <a:t>has to be agreed among administrations </a:t>
            </a:r>
            <a:r>
              <a:rPr lang="en-US" sz="2200" dirty="0" smtClean="0">
                <a:solidFill>
                  <a:schemeClr val="tx2"/>
                </a:solidFill>
              </a:rPr>
              <a:t>applying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a co-ordination </a:t>
            </a:r>
            <a:r>
              <a:rPr lang="en-US" sz="2200" dirty="0">
                <a:solidFill>
                  <a:schemeClr val="tx2"/>
                </a:solidFill>
              </a:rPr>
              <a:t>procedure.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Data </a:t>
            </a:r>
            <a:r>
              <a:rPr lang="en-US" sz="2200" dirty="0">
                <a:solidFill>
                  <a:schemeClr val="tx2"/>
                </a:solidFill>
              </a:rPr>
              <a:t>has to cover the own country and an additional area in the border zone(s) of neighboring countries, e. </a:t>
            </a:r>
            <a:r>
              <a:rPr lang="en-US" sz="2200" dirty="0" smtClean="0">
                <a:solidFill>
                  <a:schemeClr val="tx2"/>
                </a:solidFill>
              </a:rPr>
              <a:t>g. land </a:t>
            </a:r>
            <a:r>
              <a:rPr lang="en-US" sz="2200" dirty="0">
                <a:solidFill>
                  <a:schemeClr val="tx2"/>
                </a:solidFill>
              </a:rPr>
              <a:t>mobile service 100 </a:t>
            </a:r>
            <a:r>
              <a:rPr lang="en-US" sz="2200" dirty="0" smtClean="0">
                <a:solidFill>
                  <a:schemeClr val="tx2"/>
                </a:solidFill>
              </a:rPr>
              <a:t>km,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fixed </a:t>
            </a:r>
            <a:r>
              <a:rPr lang="en-US" sz="2200" dirty="0">
                <a:solidFill>
                  <a:schemeClr val="tx2"/>
                </a:solidFill>
              </a:rPr>
              <a:t>service 200-400 km.</a:t>
            </a:r>
          </a:p>
          <a:p>
            <a:pPr>
              <a:spcAft>
                <a:spcPts val="1200"/>
              </a:spcAft>
            </a:pPr>
            <a:r>
              <a:rPr lang="en-US" sz="2200" u="sng" dirty="0" smtClean="0">
                <a:solidFill>
                  <a:schemeClr val="tx2"/>
                </a:solidFill>
              </a:rPr>
              <a:t>Geographical information comprises: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Borderline data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Topographical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Morphological data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83424" y="868679"/>
            <a:ext cx="83211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u="sng" dirty="0" smtClean="0">
                <a:solidFill>
                  <a:schemeClr val="tx2"/>
                </a:solidFill>
              </a:rPr>
              <a:t>(Border-)line data: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Not necessarily the political borders  </a:t>
            </a:r>
            <a:r>
              <a:rPr 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co-ordination lines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Comprises land-borders, sea-borders, border-distance-lines (x-km)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</a:rPr>
              <a:t>Line points are defined by their geographical </a:t>
            </a:r>
            <a:r>
              <a:rPr lang="en-US" sz="2200" dirty="0" smtClean="0">
                <a:solidFill>
                  <a:schemeClr val="tx2"/>
                </a:solidFill>
              </a:rPr>
              <a:t>co-ordinates</a:t>
            </a:r>
            <a:endParaRPr lang="en-US" sz="2200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Necessary granularity dependent on course of border, e. g. 50 m, 200 m</a:t>
            </a:r>
            <a:endParaRPr lang="en-US" sz="22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It is recommended that line points in decimal form be stored in files consisting of fixed length records.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 smtClean="0">
              <a:solidFill>
                <a:schemeClr val="tx2"/>
              </a:solidFill>
            </a:endParaRPr>
          </a:p>
          <a:p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5947" y="873649"/>
            <a:ext cx="838991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sz="2200" u="sng" dirty="0">
                <a:solidFill>
                  <a:srgbClr val="1F497D"/>
                </a:solidFill>
              </a:rPr>
              <a:t>Topographical data:</a:t>
            </a:r>
          </a:p>
          <a:p>
            <a:pPr lvl="0"/>
            <a:r>
              <a:rPr lang="en-US" sz="2200" dirty="0">
                <a:solidFill>
                  <a:srgbClr val="1F497D"/>
                </a:solidFill>
              </a:rPr>
              <a:t>The geographical height information may be retrieved from different sources, e. 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</a:rPr>
              <a:t>Military (Digital Terrain Elevation Data (DTED) level 1 coverage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</a:rPr>
              <a:t>National Geographic Institutes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</a:rPr>
              <a:t>GTOPO30 </a:t>
            </a:r>
            <a:r>
              <a:rPr lang="en-US" sz="2200" dirty="0" smtClean="0">
                <a:solidFill>
                  <a:srgbClr val="1F497D"/>
                </a:solidFill>
              </a:rPr>
              <a:t>U.S. </a:t>
            </a:r>
            <a:r>
              <a:rPr lang="en-US" sz="2200" dirty="0">
                <a:solidFill>
                  <a:srgbClr val="1F497D"/>
                </a:solidFill>
              </a:rPr>
              <a:t>Geological </a:t>
            </a:r>
            <a:r>
              <a:rPr lang="en-US" sz="2200" dirty="0" smtClean="0">
                <a:solidFill>
                  <a:srgbClr val="1F497D"/>
                </a:solidFill>
              </a:rPr>
              <a:t>Survey (USGS), resolution 30 seconds</a:t>
            </a:r>
            <a:endParaRPr lang="en-US" sz="2200" dirty="0">
              <a:solidFill>
                <a:srgbClr val="1F497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</a:rPr>
              <a:t>SRTM3 </a:t>
            </a:r>
            <a:r>
              <a:rPr lang="en-US" sz="2200" dirty="0" smtClean="0">
                <a:solidFill>
                  <a:srgbClr val="1F497D"/>
                </a:solidFill>
              </a:rPr>
              <a:t>(Shuttle </a:t>
            </a:r>
            <a:r>
              <a:rPr lang="en-US" sz="2200" dirty="0">
                <a:solidFill>
                  <a:srgbClr val="1F497D"/>
                </a:solidFill>
              </a:rPr>
              <a:t>Radar Topography </a:t>
            </a:r>
            <a:r>
              <a:rPr lang="en-US" sz="2200" dirty="0" smtClean="0">
                <a:solidFill>
                  <a:srgbClr val="1F497D"/>
                </a:solidFill>
              </a:rPr>
              <a:t>Mission), resolution 3 seconds</a:t>
            </a:r>
            <a:endParaRPr lang="en-US" sz="2200" dirty="0">
              <a:solidFill>
                <a:srgbClr val="1F497D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200" dirty="0">
                <a:solidFill>
                  <a:srgbClr val="1F497D"/>
                </a:solidFill>
              </a:rPr>
              <a:t>It is recommended  that all source data be converted to a single </a:t>
            </a:r>
            <a:r>
              <a:rPr lang="en-US" sz="2200" dirty="0" smtClean="0">
                <a:solidFill>
                  <a:srgbClr val="1F497D"/>
                </a:solidFill>
              </a:rPr>
              <a:t>format, e. g. WGS84 (World Geodetic System 1984)</a:t>
            </a:r>
            <a:r>
              <a:rPr lang="en-US" sz="2200" dirty="0">
                <a:solidFill>
                  <a:srgbClr val="1F497D"/>
                </a:solidFill>
              </a:rPr>
              <a:t> and a certain </a:t>
            </a:r>
            <a:r>
              <a:rPr lang="en-US" sz="2200" dirty="0" smtClean="0">
                <a:solidFill>
                  <a:srgbClr val="1F497D"/>
                </a:solidFill>
              </a:rPr>
              <a:t>resolution,</a:t>
            </a:r>
          </a:p>
          <a:p>
            <a:pPr lvl="0"/>
            <a:r>
              <a:rPr lang="en-US" sz="2200" dirty="0" smtClean="0">
                <a:solidFill>
                  <a:srgbClr val="1F497D"/>
                </a:solidFill>
              </a:rPr>
              <a:t>e</a:t>
            </a:r>
            <a:r>
              <a:rPr lang="en-US" sz="2200" dirty="0">
                <a:solidFill>
                  <a:srgbClr val="1F497D"/>
                </a:solidFill>
              </a:rPr>
              <a:t>. g</a:t>
            </a:r>
            <a:r>
              <a:rPr lang="en-US" sz="2200" dirty="0" smtClean="0">
                <a:solidFill>
                  <a:srgbClr val="1F497D"/>
                </a:solidFill>
              </a:rPr>
              <a:t>. 3x3 or 3x6 geographical seconds.</a:t>
            </a:r>
            <a:endParaRPr lang="en-US" sz="2200" dirty="0">
              <a:solidFill>
                <a:srgbClr val="1F497D"/>
              </a:solidFill>
            </a:endParaRPr>
          </a:p>
          <a:p>
            <a:pPr lvl="0"/>
            <a:r>
              <a:rPr lang="en-US" sz="2200" dirty="0" smtClean="0">
                <a:solidFill>
                  <a:srgbClr val="1F497D"/>
                </a:solidFill>
              </a:rPr>
              <a:t>An appropriate store format has to be defined.</a:t>
            </a:r>
          </a:p>
          <a:p>
            <a:pPr lvl="0"/>
            <a:endParaRPr lang="en-US" sz="2200" dirty="0">
              <a:solidFill>
                <a:srgbClr val="1F497D"/>
              </a:solidFill>
            </a:endParaRPr>
          </a:p>
          <a:p>
            <a:pPr lvl="0"/>
            <a:endParaRPr lang="en-US" sz="2200" dirty="0" smtClean="0">
              <a:solidFill>
                <a:srgbClr val="1F497D"/>
              </a:solidFill>
            </a:endParaRPr>
          </a:p>
          <a:p>
            <a:pPr lvl="0"/>
            <a:r>
              <a:rPr lang="en-US" dirty="0" smtClean="0">
                <a:solidFill>
                  <a:srgbClr val="1F497D"/>
                </a:solidFill>
              </a:rPr>
              <a:t>1 geographical second </a:t>
            </a:r>
            <a:r>
              <a:rPr lang="en-US" dirty="0" err="1" smtClean="0">
                <a:solidFill>
                  <a:srgbClr val="1F497D"/>
                </a:solidFill>
              </a:rPr>
              <a:t>appr</a:t>
            </a:r>
            <a:r>
              <a:rPr lang="en-US" dirty="0" smtClean="0">
                <a:solidFill>
                  <a:srgbClr val="1F497D"/>
                </a:solidFill>
              </a:rPr>
              <a:t>. 31 meters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55106" y="838492"/>
            <a:ext cx="823763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200" u="sng" dirty="0">
                <a:solidFill>
                  <a:srgbClr val="1F497D"/>
                </a:solidFill>
              </a:rPr>
              <a:t>Morphological data</a:t>
            </a:r>
            <a:r>
              <a:rPr lang="en-US" sz="2200" u="sng" dirty="0" smtClean="0">
                <a:solidFill>
                  <a:srgbClr val="1F497D"/>
                </a:solidFill>
              </a:rPr>
              <a:t>:</a:t>
            </a:r>
          </a:p>
          <a:p>
            <a:pPr lvl="0"/>
            <a:r>
              <a:rPr lang="en-US" sz="2200" dirty="0" smtClean="0">
                <a:solidFill>
                  <a:srgbClr val="1F497D"/>
                </a:solidFill>
              </a:rPr>
              <a:t>Consideration of characteristics of objects on the surface may increase accuracy of calculations.</a:t>
            </a:r>
          </a:p>
          <a:p>
            <a:pPr lvl="0"/>
            <a:r>
              <a:rPr lang="en-US" sz="2200" dirty="0" smtClean="0">
                <a:solidFill>
                  <a:srgbClr val="1F497D"/>
                </a:solidFill>
              </a:rPr>
              <a:t>The predominant height of objects </a:t>
            </a:r>
            <a:r>
              <a:rPr lang="en-US" sz="2200" dirty="0">
                <a:solidFill>
                  <a:srgbClr val="1F497D"/>
                </a:solidFill>
              </a:rPr>
              <a:t>may be stored together </a:t>
            </a:r>
            <a:r>
              <a:rPr lang="en-US" sz="2200" dirty="0" smtClean="0">
                <a:solidFill>
                  <a:srgbClr val="1F497D"/>
                </a:solidFill>
              </a:rPr>
              <a:t>with morphology class information, e. 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Normal land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Sea, ocean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Small lake, river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Coastal area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Villages, towns, buildings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Trees</a:t>
            </a:r>
          </a:p>
          <a:p>
            <a:pPr lvl="0"/>
            <a:endParaRPr lang="en-US" sz="2200" dirty="0">
              <a:solidFill>
                <a:srgbClr val="1F497D"/>
              </a:solidFill>
            </a:endParaRPr>
          </a:p>
          <a:p>
            <a:pPr lvl="0"/>
            <a:r>
              <a:rPr lang="en-US" sz="2200" dirty="0" smtClean="0">
                <a:solidFill>
                  <a:srgbClr val="1F497D"/>
                </a:solidFill>
              </a:rPr>
              <a:t>A subset of mentioned criteria may be sufficient, source GTOPO30.</a:t>
            </a:r>
            <a:endParaRPr lang="en-US" sz="2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/>
          <p:nvPr/>
        </p:nvSpPr>
        <p:spPr>
          <a:xfrm>
            <a:off x="1639230" y="2767280"/>
            <a:ext cx="5865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2" y="749927"/>
            <a:ext cx="833849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u="sng" dirty="0" smtClean="0">
                <a:solidFill>
                  <a:schemeClr val="tx2"/>
                </a:solidFill>
              </a:rPr>
              <a:t>Steps towards IT-supported cross-border co-ordination:</a:t>
            </a:r>
            <a:endParaRPr lang="en-US" sz="2200" u="sng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Trigger </a:t>
            </a:r>
            <a:r>
              <a:rPr lang="en-US" sz="2200" dirty="0" smtClean="0">
                <a:solidFill>
                  <a:schemeClr val="tx2"/>
                </a:solidFill>
              </a:rPr>
              <a:t>levels</a:t>
            </a: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Frequency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Data, data exchange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Propagation model, curves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Calculation modes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200" u="sng" dirty="0" smtClean="0">
                <a:solidFill>
                  <a:schemeClr val="tx2"/>
                </a:solidFill>
              </a:rPr>
              <a:t>IT-support: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Software tools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Co-ordination programs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Spectrum Management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Common geographical data</a:t>
            </a:r>
            <a:endParaRPr lang="en-US" sz="2200" dirty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819" y="931424"/>
            <a:ext cx="83074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u="sng" dirty="0" smtClean="0">
                <a:solidFill>
                  <a:schemeClr val="tx2"/>
                </a:solidFill>
              </a:rPr>
              <a:t>Software tools:</a:t>
            </a:r>
            <a:endParaRPr lang="en-US" sz="2200" u="sng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Provide a calculation kernel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</a:t>
            </a:r>
            <a:r>
              <a:rPr lang="en-US" sz="2200" dirty="0" smtClean="0">
                <a:solidFill>
                  <a:schemeClr val="tx2"/>
                </a:solidFill>
              </a:rPr>
              <a:t>ingle calculations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Input manually or by simple file format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D</a:t>
            </a:r>
            <a:r>
              <a:rPr lang="en-US" sz="2200" dirty="0" smtClean="0">
                <a:solidFill>
                  <a:schemeClr val="tx2"/>
                </a:solidFill>
              </a:rPr>
              <a:t>eveloped often by regional harm./stand. groups</a:t>
            </a: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61448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Examples:</a:t>
            </a:r>
          </a:p>
          <a:p>
            <a:pPr marL="685800" indent="-342900">
              <a:buFont typeface="Wingdings" panose="05000000000000000000" pitchFamily="2" charset="2"/>
              <a:buChar char="§"/>
              <a:tabLst>
                <a:tab pos="161448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HCM-MS-tool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DLL and executable test-program</a:t>
            </a:r>
          </a:p>
          <a:p>
            <a:pPr marL="685800" indent="-342900" defTabSz="414338">
              <a:buFont typeface="Wingdings" panose="05000000000000000000" pitchFamily="2" charset="2"/>
              <a:buChar char="§"/>
              <a:tabLst>
                <a:tab pos="1520825" algn="l"/>
                <a:tab pos="1614488" algn="l"/>
                <a:tab pos="2244725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HCM-FS-tool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DLL and shell </a:t>
            </a:r>
            <a:r>
              <a:rPr lang="en-US" sz="2200" dirty="0" err="1" smtClean="0">
                <a:solidFill>
                  <a:schemeClr val="tx2"/>
                </a:solidFill>
              </a:rPr>
              <a:t>CalcFiSH</a:t>
            </a:r>
            <a:r>
              <a:rPr lang="en-US" sz="2200" dirty="0" smtClean="0">
                <a:solidFill>
                  <a:schemeClr val="tx2"/>
                </a:solidFill>
              </a:rPr>
              <a:t> (</a:t>
            </a:r>
            <a:r>
              <a:rPr lang="en-US" sz="2200" u="sng" dirty="0" smtClean="0">
                <a:solidFill>
                  <a:schemeClr val="tx2"/>
                </a:solidFill>
              </a:rPr>
              <a:t>Calc</a:t>
            </a:r>
            <a:r>
              <a:rPr lang="en-US" sz="2200" dirty="0" smtClean="0">
                <a:solidFill>
                  <a:schemeClr val="tx2"/>
                </a:solidFill>
              </a:rPr>
              <a:t>ulation </a:t>
            </a:r>
            <a:r>
              <a:rPr lang="en-US" sz="2200" u="sng" dirty="0" smtClean="0">
                <a:solidFill>
                  <a:schemeClr val="tx2"/>
                </a:solidFill>
              </a:rPr>
              <a:t>Fi</a:t>
            </a:r>
            <a:r>
              <a:rPr lang="en-US" sz="2200" dirty="0" smtClean="0">
                <a:solidFill>
                  <a:schemeClr val="tx2"/>
                </a:solidFill>
              </a:rPr>
              <a:t>xed </a:t>
            </a:r>
            <a:r>
              <a:rPr lang="en-US" sz="2200" u="sng" dirty="0" smtClean="0">
                <a:solidFill>
                  <a:schemeClr val="tx2"/>
                </a:solidFill>
              </a:rPr>
              <a:t>S</a:t>
            </a:r>
            <a:r>
              <a:rPr lang="en-US" sz="2200" dirty="0" smtClean="0">
                <a:solidFill>
                  <a:schemeClr val="tx2"/>
                </a:solidFill>
              </a:rPr>
              <a:t>ervice </a:t>
            </a:r>
            <a:r>
              <a:rPr lang="en-US" sz="2200" u="sng" dirty="0" smtClean="0">
                <a:solidFill>
                  <a:schemeClr val="tx2"/>
                </a:solidFill>
              </a:rPr>
              <a:t>H</a:t>
            </a:r>
            <a:r>
              <a:rPr lang="en-US" sz="2200" dirty="0" smtClean="0">
                <a:solidFill>
                  <a:schemeClr val="tx2"/>
                </a:solidFill>
              </a:rPr>
              <a:t>CM)</a:t>
            </a:r>
            <a:endParaRPr lang="en-US" sz="2200" dirty="0">
              <a:solidFill>
                <a:schemeClr val="tx2"/>
              </a:solidFill>
            </a:endParaRPr>
          </a:p>
          <a:p>
            <a:endParaRPr lang="en-US" sz="2200" dirty="0">
              <a:solidFill>
                <a:schemeClr val="tx2"/>
              </a:solidFill>
            </a:endParaRPr>
          </a:p>
          <a:p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533992"/>
            <a:ext cx="8372104" cy="528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72052" y="1638795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HCM-MS-tool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1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0" y="533991"/>
            <a:ext cx="8253351" cy="528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93278" y="1793174"/>
            <a:ext cx="260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HCM-FS-tool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CalcFiSH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3138" y="942844"/>
            <a:ext cx="820584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200" u="sng" dirty="0">
                <a:solidFill>
                  <a:srgbClr val="1F497D"/>
                </a:solidFill>
              </a:rPr>
              <a:t>Co-ordination </a:t>
            </a:r>
            <a:r>
              <a:rPr lang="en-US" sz="2200" u="sng" dirty="0" smtClean="0">
                <a:solidFill>
                  <a:srgbClr val="1F497D"/>
                </a:solidFill>
              </a:rPr>
              <a:t>programs:</a:t>
            </a:r>
            <a:endParaRPr lang="en-US" sz="2200" u="sng" dirty="0">
              <a:solidFill>
                <a:srgbClr val="1F497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Surrounding program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Calculation kernel </a:t>
            </a:r>
            <a:r>
              <a:rPr lang="en-US" sz="2200" dirty="0">
                <a:solidFill>
                  <a:srgbClr val="1F497D"/>
                </a:solidFill>
              </a:rPr>
              <a:t>(</a:t>
            </a:r>
            <a:r>
              <a:rPr lang="en-US" sz="2200" dirty="0" smtClean="0">
                <a:solidFill>
                  <a:srgbClr val="1F497D"/>
                </a:solidFill>
              </a:rPr>
              <a:t>.</a:t>
            </a:r>
            <a:r>
              <a:rPr lang="en-US" sz="2200" dirty="0" err="1" smtClean="0">
                <a:solidFill>
                  <a:srgbClr val="1F497D"/>
                </a:solidFill>
              </a:rPr>
              <a:t>dll</a:t>
            </a:r>
            <a:r>
              <a:rPr lang="en-US" sz="2200" dirty="0" smtClean="0">
                <a:solidFill>
                  <a:srgbClr val="1F497D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</a:rPr>
              <a:t>M</a:t>
            </a:r>
            <a:r>
              <a:rPr lang="en-US" sz="2200" dirty="0" smtClean="0">
                <a:solidFill>
                  <a:srgbClr val="1F497D"/>
                </a:solidFill>
              </a:rPr>
              <a:t>ass calculations possible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</a:rPr>
              <a:t>A</a:t>
            </a:r>
            <a:r>
              <a:rPr lang="en-US" sz="2200" dirty="0" smtClean="0">
                <a:solidFill>
                  <a:srgbClr val="1F497D"/>
                </a:solidFill>
              </a:rPr>
              <a:t>ttached database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Standard Interfaces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Proprietary products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Example:</a:t>
            </a:r>
          </a:p>
          <a:p>
            <a:pPr marL="355600" lvl="0" indent="2730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1F497D"/>
                </a:solidFill>
              </a:rPr>
              <a:t>GREKO by company OPTIMUM-Solutions</a:t>
            </a:r>
            <a:endParaRPr lang="en-US" sz="2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" y="533991"/>
            <a:ext cx="8367824" cy="535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47605" y="1888177"/>
            <a:ext cx="141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Border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</a:t>
            </a:r>
            <a:r>
              <a:rPr lang="de-DE" dirty="0" smtClean="0">
                <a:solidFill>
                  <a:srgbClr val="FF0000"/>
                </a:solidFill>
              </a:rPr>
              <a:t>-ordination </a:t>
            </a:r>
            <a:r>
              <a:rPr lang="de-DE" dirty="0" err="1" smtClean="0">
                <a:solidFill>
                  <a:srgbClr val="FF0000"/>
                </a:solidFill>
              </a:rPr>
              <a:t>program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GREKO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817" y="907040"/>
            <a:ext cx="82829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200" u="sng" dirty="0">
                <a:solidFill>
                  <a:srgbClr val="1F497D"/>
                </a:solidFill>
              </a:rPr>
              <a:t>Spectrum Management </a:t>
            </a:r>
            <a:r>
              <a:rPr lang="en-US" sz="2200" u="sng" dirty="0" smtClean="0">
                <a:solidFill>
                  <a:srgbClr val="1F497D"/>
                </a:solidFill>
              </a:rPr>
              <a:t>systems:</a:t>
            </a:r>
            <a:endParaRPr lang="en-US" sz="2200" u="sng" dirty="0">
              <a:solidFill>
                <a:srgbClr val="1F497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</a:rPr>
              <a:t>M</a:t>
            </a:r>
            <a:r>
              <a:rPr lang="en-US" sz="2200" dirty="0" smtClean="0">
                <a:solidFill>
                  <a:srgbClr val="1F497D"/>
                </a:solidFill>
              </a:rPr>
              <a:t>ass </a:t>
            </a:r>
            <a:r>
              <a:rPr lang="en-US" sz="2200" dirty="0">
                <a:solidFill>
                  <a:srgbClr val="1F497D"/>
                </a:solidFill>
              </a:rPr>
              <a:t>calculations for assignment and </a:t>
            </a:r>
            <a:r>
              <a:rPr lang="en-US" sz="2200" dirty="0" smtClean="0">
                <a:solidFill>
                  <a:srgbClr val="1F497D"/>
                </a:solidFill>
              </a:rPr>
              <a:t>border co-ordination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High-performance database(s)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</a:rPr>
              <a:t>I</a:t>
            </a:r>
            <a:r>
              <a:rPr lang="en-US" sz="2200" dirty="0" smtClean="0">
                <a:solidFill>
                  <a:srgbClr val="1F497D"/>
                </a:solidFill>
              </a:rPr>
              <a:t>nterfaces to import/export files </a:t>
            </a:r>
            <a:r>
              <a:rPr lang="en-US" sz="2200" dirty="0">
                <a:solidFill>
                  <a:srgbClr val="1F497D"/>
                </a:solidFill>
              </a:rPr>
              <a:t>and </a:t>
            </a:r>
            <a:r>
              <a:rPr lang="en-US" sz="2200" dirty="0" smtClean="0">
                <a:solidFill>
                  <a:srgbClr val="1F497D"/>
                </a:solidFill>
              </a:rPr>
              <a:t>correspondence required for assignment (licensing) and </a:t>
            </a:r>
            <a:r>
              <a:rPr lang="en-US" sz="2200" dirty="0" smtClean="0">
                <a:solidFill>
                  <a:srgbClr val="1F497D"/>
                </a:solidFill>
              </a:rPr>
              <a:t>border co-ordination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Often modular structure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Adaptation to individual requirements/environment necessary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/>
                </a:solidFill>
              </a:rPr>
              <a:t>Commercial </a:t>
            </a:r>
            <a:r>
              <a:rPr lang="en-US" sz="2200" dirty="0" smtClean="0">
                <a:solidFill>
                  <a:srgbClr val="1F497D"/>
                </a:solidFill>
              </a:rPr>
              <a:t>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497D"/>
                </a:solidFill>
              </a:rPr>
              <a:t>Examples:</a:t>
            </a:r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1F497D"/>
                </a:solidFill>
              </a:rPr>
              <a:t>ATDI ICS manager</a:t>
            </a:r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1F497D"/>
                </a:solidFill>
              </a:rPr>
              <a:t>LS-</a:t>
            </a:r>
            <a:r>
              <a:rPr lang="en-US" sz="2200" dirty="0" err="1" smtClean="0">
                <a:solidFill>
                  <a:srgbClr val="1F497D"/>
                </a:solidFill>
              </a:rPr>
              <a:t>telcom</a:t>
            </a:r>
            <a:r>
              <a:rPr lang="en-US" sz="2200" dirty="0" smtClean="0">
                <a:solidFill>
                  <a:srgbClr val="1F497D"/>
                </a:solidFill>
              </a:rPr>
              <a:t> spectra</a:t>
            </a:r>
          </a:p>
          <a:p>
            <a:pPr lvl="0"/>
            <a:endParaRPr lang="en-US" sz="2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6466514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Software Tools and Common Data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5" y="533992"/>
            <a:ext cx="8354168" cy="53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61413" y="1781299"/>
            <a:ext cx="2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ATDI ICS Manager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2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77B6E8-8E56-4D47-9CBB-FB5ECE3C9CC0}"/>
</file>

<file path=customXml/itemProps2.xml><?xml version="1.0" encoding="utf-8"?>
<ds:datastoreItem xmlns:ds="http://schemas.openxmlformats.org/officeDocument/2006/customXml" ds:itemID="{F5E32F52-5696-4F7E-8358-7C41A400D3F7}"/>
</file>

<file path=customXml/itemProps3.xml><?xml version="1.0" encoding="utf-8"?>
<ds:datastoreItem xmlns:ds="http://schemas.openxmlformats.org/officeDocument/2006/customXml" ds:itemID="{2D54768E-33F6-4E44-9798-95FB976B0C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Bildschirmpräsentation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Tobias Schnetzer</cp:lastModifiedBy>
  <cp:revision>70</cp:revision>
  <dcterms:created xsi:type="dcterms:W3CDTF">2014-09-26T07:59:03Z</dcterms:created>
  <dcterms:modified xsi:type="dcterms:W3CDTF">2015-06-19T07:32:10Z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