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slides/slide16.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presentation.xml" ContentType="application/vnd.openxmlformats-officedocument.presentationml.presentation.main+xml"/>
  <Override PartName="/ppt/slides/slide15.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1.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Masters/slideMaster10.xml" ContentType="application/vnd.openxmlformats-officedocument.presentationml.slideMaster+xml"/>
  <Override PartName="/ppt/slideMasters/slideMaster9.xml" ContentType="application/vnd.openxmlformats-officedocument.presentationml.slideMaster+xml"/>
  <Override PartName="/ppt/slideMasters/slideMaster8.xml" ContentType="application/vnd.openxmlformats-officedocument.presentationml.slideMaster+xml"/>
  <Override PartName="/ppt/slideMasters/slideMaster7.xml" ContentType="application/vnd.openxmlformats-officedocument.presentationml.slideMaster+xml"/>
  <Override PartName="/ppt/slideMasters/slideMaster6.xml" ContentType="application/vnd.openxmlformats-officedocument.presentationml.slideMaster+xml"/>
  <Override PartName="/ppt/slideMasters/slideMaster5.xml" ContentType="application/vnd.openxmlformats-officedocument.presentationml.slideMaster+xml"/>
  <Override PartName="/ppt/slideMasters/slideMaster4.xml" ContentType="application/vnd.openxmlformats-officedocument.presentationml.slideMaster+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0.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57.xml" ContentType="application/vnd.openxmlformats-officedocument.presentationml.slideLayout+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63.xml" ContentType="application/vnd.openxmlformats-officedocument.presentationml.slideLayout+xml"/>
  <Override PartName="/ppt/slideLayouts/slideLayout60.xml" ContentType="application/vnd.openxmlformats-officedocument.presentationml.slideLayout+xml"/>
  <Override PartName="/ppt/slideLayouts/slideLayout65.xml" ContentType="application/vnd.openxmlformats-officedocument.presentationml.slideLayout+xml"/>
  <Override PartName="/ppt/slideLayouts/slideLayout94.xml" ContentType="application/vnd.openxmlformats-officedocument.presentationml.slideLayout+xml"/>
  <Override PartName="/ppt/slideLayouts/slideLayout64.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3.xml" ContentType="application/vnd.openxmlformats-officedocument.presentationml.slideLayout+xml"/>
  <Override PartName="/ppt/slideLayouts/slideLayout92.xml" ContentType="application/vnd.openxmlformats-officedocument.presentationml.slideLayout+xml"/>
  <Override PartName="/ppt/slideLayouts/slideLayout91.xml" ContentType="application/vnd.openxmlformats-officedocument.presentationml.slideLayout+xml"/>
  <Override PartName="/ppt/slideLayouts/slideLayout90.xml" ContentType="application/vnd.openxmlformats-officedocument.presentationml.slideLayout+xml"/>
  <Override PartName="/ppt/slideLayouts/slideLayout89.xml" ContentType="application/vnd.openxmlformats-officedocument.presentationml.slideLayout+xml"/>
  <Override PartName="/ppt/slideLayouts/slideLayout88.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06.xml" ContentType="application/vnd.openxmlformats-officedocument.presentationml.slideLayout+xml"/>
  <Override PartName="/ppt/slideLayouts/slideLayout105.xml" ContentType="application/vnd.openxmlformats-officedocument.presentationml.slideLayout+xml"/>
  <Override PartName="/ppt/slideLayouts/slideLayout104.xml" ContentType="application/vnd.openxmlformats-officedocument.presentationml.slideLayout+xml"/>
  <Override PartName="/ppt/slideLayouts/slideLayout103.xml" ContentType="application/vnd.openxmlformats-officedocument.presentationml.slideLayout+xml"/>
  <Override PartName="/ppt/slideLayouts/slideLayout102.xml" ContentType="application/vnd.openxmlformats-officedocument.presentationml.slideLayout+xml"/>
  <Override PartName="/ppt/slideLayouts/slideLayout101.xml" ContentType="application/vnd.openxmlformats-officedocument.presentationml.slideLayout+xml"/>
  <Override PartName="/ppt/slideLayouts/slideLayout87.xml" ContentType="application/vnd.openxmlformats-officedocument.presentationml.slideLayout+xml"/>
  <Override PartName="/ppt/slideLayouts/slideLayout95.xml" ContentType="application/vnd.openxmlformats-officedocument.presentationml.slideLayout+xml"/>
  <Override PartName="/ppt/slideLayouts/slideLayout85.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1.xml" ContentType="application/vnd.openxmlformats-officedocument.presentationml.slideLayout+xml"/>
  <Override PartName="/ppt/slideLayouts/slideLayout86.xml" ContentType="application/vnd.openxmlformats-officedocument.presentationml.slideLayout+xml"/>
  <Override PartName="/ppt/slideLayouts/slideLayout69.xml" ContentType="application/vnd.openxmlformats-officedocument.presentationml.slideLayout+xml"/>
  <Override PartName="/ppt/slideLayouts/slideLayout68.xml" ContentType="application/vnd.openxmlformats-officedocument.presentationml.slideLayout+xml"/>
  <Override PartName="/ppt/slideLayouts/slideLayout67.xml" ContentType="application/vnd.openxmlformats-officedocument.presentationml.slideLayout+xml"/>
  <Override PartName="/ppt/slideLayouts/slideLayout66.xml" ContentType="application/vnd.openxmlformats-officedocument.presentationml.slideLayout+xml"/>
  <Override PartName="/ppt/slideLayouts/slideLayout76.xml" ContentType="application/vnd.openxmlformats-officedocument.presentationml.slideLayout+xml"/>
  <Override PartName="/ppt/slideLayouts/slideLayout70.xml" ContentType="application/vnd.openxmlformats-officedocument.presentationml.slideLayout+xml"/>
  <Override PartName="/ppt/slideLayouts/slideLayout81.xml" ContentType="application/vnd.openxmlformats-officedocument.presentationml.slideLayout+xml"/>
  <Override PartName="/ppt/slideLayouts/slideLayout80.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79.xml" ContentType="application/vnd.openxmlformats-officedocument.presentationml.slideLayout+xml"/>
  <Override PartName="/ppt/slideLayouts/slideLayout78.xml" ContentType="application/vnd.openxmlformats-officedocument.presentationml.slideLayout+xml"/>
  <Override PartName="/ppt/slideLayouts/slideLayout77.xml" ContentType="application/vnd.openxmlformats-officedocument.presentationml.slideLayout+xml"/>
  <Override PartName="/ppt/slideLayouts/slideLayout84.xml" ContentType="application/vnd.openxmlformats-officedocument.presentationml.slideLayout+xml"/>
  <Override PartName="/ppt/theme/theme7.xml" ContentType="application/vnd.openxmlformats-officedocument.theme+xml"/>
  <Override PartName="/ppt/notesMasters/notesMaster1.xml" ContentType="application/vnd.openxmlformats-officedocument.presentationml.notesMaster+xml"/>
  <Override PartName="/ppt/theme/theme1.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theme/theme9.xml" ContentType="application/vnd.openxmlformats-officedocument.theme+xml"/>
  <Override PartName="/ppt/theme/theme2.xml" ContentType="application/vnd.openxmlformats-officedocument.theme+xml"/>
  <Override PartName="/ppt/theme/theme5.xml" ContentType="application/vnd.openxmlformats-officedocument.theme+xml"/>
  <Override PartName="/ppt/theme/theme4.xml" ContentType="application/vnd.openxmlformats-officedocument.theme+xml"/>
  <Override PartName="/ppt/theme/theme6.xml" ContentType="application/vnd.openxmlformats-officedocument.theme+xml"/>
  <Override PartName="/ppt/theme/theme3.xml" ContentType="application/vnd.openxmlformats-officedocument.theme+xml"/>
  <Override PartName="/ppt/theme/theme8.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852" r:id="rId2"/>
    <p:sldMasterId id="2147483864" r:id="rId3"/>
    <p:sldMasterId id="2147483876" r:id="rId4"/>
    <p:sldMasterId id="2147483888" r:id="rId5"/>
    <p:sldMasterId id="2147483900" r:id="rId6"/>
    <p:sldMasterId id="2147483912" r:id="rId7"/>
    <p:sldMasterId id="2147483924" r:id="rId8"/>
    <p:sldMasterId id="2147483936" r:id="rId9"/>
    <p:sldMasterId id="2147483948" r:id="rId10"/>
  </p:sldMasterIdLst>
  <p:notesMasterIdLst>
    <p:notesMasterId r:id="rId30"/>
  </p:notesMasterIdLst>
  <p:sldIdLst>
    <p:sldId id="256" r:id="rId11"/>
    <p:sldId id="289" r:id="rId12"/>
    <p:sldId id="290" r:id="rId13"/>
    <p:sldId id="291" r:id="rId14"/>
    <p:sldId id="292" r:id="rId15"/>
    <p:sldId id="293" r:id="rId16"/>
    <p:sldId id="294" r:id="rId17"/>
    <p:sldId id="295" r:id="rId18"/>
    <p:sldId id="296" r:id="rId19"/>
    <p:sldId id="297" r:id="rId20"/>
    <p:sldId id="298" r:id="rId21"/>
    <p:sldId id="301" r:id="rId22"/>
    <p:sldId id="299" r:id="rId23"/>
    <p:sldId id="300" r:id="rId24"/>
    <p:sldId id="303" r:id="rId25"/>
    <p:sldId id="302" r:id="rId26"/>
    <p:sldId id="304" r:id="rId27"/>
    <p:sldId id="305" r:id="rId28"/>
    <p:sldId id="261"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showGuides="1">
      <p:cViewPr varScale="1">
        <p:scale>
          <a:sx n="65" d="100"/>
          <a:sy n="65" d="100"/>
        </p:scale>
        <p:origin x="-1452"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slide" Target="slides/slide16.xml"/><Relationship Id="rId21" Type="http://schemas.openxmlformats.org/officeDocument/2006/relationships/slide" Target="slides/slide11.xml"/><Relationship Id="rId34"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viewProps" Target="viewProps.xml"/><Relationship Id="rId37" Type="http://schemas.openxmlformats.org/officeDocument/2006/relationships/customXml" Target="../customXml/item3.xml"/><Relationship Id="rId5" Type="http://schemas.openxmlformats.org/officeDocument/2006/relationships/slideMaster" Target="slideMasters/slideMaster5.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slide" Target="slides/slide18.xml"/><Relationship Id="rId36" Type="http://schemas.openxmlformats.org/officeDocument/2006/relationships/customXml" Target="../customXml/item2.xml"/><Relationship Id="rId10" Type="http://schemas.openxmlformats.org/officeDocument/2006/relationships/slideMaster" Target="slideMasters/slideMaster10.xml"/><Relationship Id="rId19" Type="http://schemas.openxmlformats.org/officeDocument/2006/relationships/slide" Target="slides/slide9.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slide" Target="slides/slide17.xml"/><Relationship Id="rId30" Type="http://schemas.openxmlformats.org/officeDocument/2006/relationships/notesMaster" Target="notesMasters/notesMaster1.xml"/><Relationship Id="rId35" Type="http://schemas.openxmlformats.org/officeDocument/2006/relationships/customXml" Target="../customXml/item1.xml"/><Relationship Id="rId8" Type="http://schemas.openxmlformats.org/officeDocument/2006/relationships/slideMaster" Target="slideMasters/slideMaster8.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BCCE20C-F2FA-40B5-AE33-646555F7CB95}" type="datetimeFigureOut">
              <a:rPr lang="en-US" smtClean="0"/>
              <a:t>21/06/2015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B3A645-8A2D-4219-BCB9-C4BEC4AB6D11}" type="slidenum">
              <a:rPr lang="en-US" smtClean="0"/>
              <a:t>‹#›</a:t>
            </a:fld>
            <a:endParaRPr lang="en-US"/>
          </a:p>
        </p:txBody>
      </p:sp>
    </p:spTree>
    <p:extLst>
      <p:ext uri="{BB962C8B-B14F-4D97-AF65-F5344CB8AC3E}">
        <p14:creationId xmlns:p14="http://schemas.microsoft.com/office/powerpoint/2010/main" val="10322686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2B67AC-4891-43C5-98CC-64D60A649083}" type="datetime1">
              <a:rPr lang="en-US" smtClean="0"/>
              <a:t>21/06/2015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27D969-03C7-784E-AEC3-C2E8E8FBC165}" type="slidenum">
              <a:rPr lang="en-US" smtClean="0"/>
              <a:t>‹#›</a:t>
            </a:fld>
            <a:endParaRPr lang="en-US"/>
          </a:p>
        </p:txBody>
      </p:sp>
    </p:spTree>
    <p:extLst>
      <p:ext uri="{BB962C8B-B14F-4D97-AF65-F5344CB8AC3E}">
        <p14:creationId xmlns:p14="http://schemas.microsoft.com/office/powerpoint/2010/main" val="792430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749C8E-B456-42C8-B402-5A406F98FBFB}" type="datetime1">
              <a:rPr lang="en-US" smtClean="0"/>
              <a:t>21/06/2015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27D969-03C7-784E-AEC3-C2E8E8FBC165}" type="slidenum">
              <a:rPr lang="en-US" smtClean="0"/>
              <a:t>‹#›</a:t>
            </a:fld>
            <a:endParaRPr lang="en-US"/>
          </a:p>
        </p:txBody>
      </p:sp>
    </p:spTree>
    <p:extLst>
      <p:ext uri="{BB962C8B-B14F-4D97-AF65-F5344CB8AC3E}">
        <p14:creationId xmlns:p14="http://schemas.microsoft.com/office/powerpoint/2010/main" val="3307752319"/>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2B67AC-4891-43C5-98CC-64D60A649083}"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73945711"/>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BEEAAA-8C86-4AA4-BA00-EDA45522C9C3}"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0897775"/>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93851B-2F7C-4F72-97A0-5725EC7DD4A6}"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99390669"/>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C11204-450B-4F9B-B099-C8E9A9256C3B}" type="datetime1">
              <a:rPr lang="en-US" smtClean="0">
                <a:solidFill>
                  <a:prstClr val="black">
                    <a:tint val="75000"/>
                  </a:prstClr>
                </a:solidFill>
              </a:rPr>
              <a:pPr/>
              <a:t>21/06/2015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01798637"/>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66B1B3-CA78-42D4-ADFE-3A0A688F5982}" type="datetime1">
              <a:rPr lang="en-US" smtClean="0">
                <a:solidFill>
                  <a:prstClr val="black">
                    <a:tint val="75000"/>
                  </a:prstClr>
                </a:solidFill>
              </a:rPr>
              <a:pPr/>
              <a:t>21/06/2015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95178903"/>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F33768-9D82-416A-B7A1-5DC821BFDAFD}" type="datetime1">
              <a:rPr lang="en-US" smtClean="0">
                <a:solidFill>
                  <a:prstClr val="black">
                    <a:tint val="75000"/>
                  </a:prstClr>
                </a:solidFill>
              </a:rPr>
              <a:pPr/>
              <a:t>21/06/2015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91551762"/>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54CF52-9600-45E8-982C-8E786DED8135}" type="datetime1">
              <a:rPr lang="en-US" smtClean="0">
                <a:solidFill>
                  <a:prstClr val="black">
                    <a:tint val="75000"/>
                  </a:prstClr>
                </a:solidFill>
              </a:rPr>
              <a:pPr/>
              <a:t>21/06/2015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71111664"/>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1BB95C-BA14-46D4-B9E0-ADEE48104F90}" type="datetime1">
              <a:rPr lang="en-US" smtClean="0">
                <a:solidFill>
                  <a:prstClr val="black">
                    <a:tint val="75000"/>
                  </a:prstClr>
                </a:solidFill>
              </a:rPr>
              <a:pPr/>
              <a:t>21/06/2015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07447493"/>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8B5F17-C672-401E-9F72-4DFF68E14162}" type="datetime1">
              <a:rPr lang="en-US" smtClean="0">
                <a:solidFill>
                  <a:prstClr val="black">
                    <a:tint val="75000"/>
                  </a:prstClr>
                </a:solidFill>
              </a:rPr>
              <a:pPr/>
              <a:t>21/06/2015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07926967"/>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749C8E-B456-42C8-B402-5A406F98FBFB}"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71578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8C97B3-F315-47B2-B879-63E2861C81A1}" type="datetime1">
              <a:rPr lang="en-US" smtClean="0"/>
              <a:t>21/06/2015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27D969-03C7-784E-AEC3-C2E8E8FBC165}" type="slidenum">
              <a:rPr lang="en-US" smtClean="0"/>
              <a:t>‹#›</a:t>
            </a:fld>
            <a:endParaRPr lang="en-US"/>
          </a:p>
        </p:txBody>
      </p:sp>
    </p:spTree>
    <p:extLst>
      <p:ext uri="{BB962C8B-B14F-4D97-AF65-F5344CB8AC3E}">
        <p14:creationId xmlns:p14="http://schemas.microsoft.com/office/powerpoint/2010/main" val="2643883130"/>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8C97B3-F315-47B2-B879-63E2861C81A1}"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08548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2B67AC-4891-43C5-98CC-64D60A649083}"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764482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BEEAAA-8C86-4AA4-BA00-EDA45522C9C3}"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581398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93851B-2F7C-4F72-97A0-5725EC7DD4A6}"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614445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C11204-450B-4F9B-B099-C8E9A9256C3B}" type="datetime1">
              <a:rPr lang="en-US" smtClean="0">
                <a:solidFill>
                  <a:prstClr val="black">
                    <a:tint val="75000"/>
                  </a:prstClr>
                </a:solidFill>
              </a:rPr>
              <a:pPr/>
              <a:t>21/06/2015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615777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66B1B3-CA78-42D4-ADFE-3A0A688F5982}" type="datetime1">
              <a:rPr lang="en-US" smtClean="0">
                <a:solidFill>
                  <a:prstClr val="black">
                    <a:tint val="75000"/>
                  </a:prstClr>
                </a:solidFill>
              </a:rPr>
              <a:pPr/>
              <a:t>21/06/2015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990940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F33768-9D82-416A-B7A1-5DC821BFDAFD}" type="datetime1">
              <a:rPr lang="en-US" smtClean="0">
                <a:solidFill>
                  <a:prstClr val="black">
                    <a:tint val="75000"/>
                  </a:prstClr>
                </a:solidFill>
              </a:rPr>
              <a:pPr/>
              <a:t>21/06/2015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35956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54CF52-9600-45E8-982C-8E786DED8135}" type="datetime1">
              <a:rPr lang="en-US" smtClean="0">
                <a:solidFill>
                  <a:prstClr val="black">
                    <a:tint val="75000"/>
                  </a:prstClr>
                </a:solidFill>
              </a:rPr>
              <a:pPr/>
              <a:t>21/06/2015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162244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1BB95C-BA14-46D4-B9E0-ADEE48104F90}" type="datetime1">
              <a:rPr lang="en-US" smtClean="0">
                <a:solidFill>
                  <a:prstClr val="black">
                    <a:tint val="75000"/>
                  </a:prstClr>
                </a:solidFill>
              </a:rPr>
              <a:pPr/>
              <a:t>21/06/2015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46618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BEEAAA-8C86-4AA4-BA00-EDA45522C9C3}" type="datetime1">
              <a:rPr lang="en-US" smtClean="0"/>
              <a:t>21/06/2015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27D969-03C7-784E-AEC3-C2E8E8FBC165}" type="slidenum">
              <a:rPr lang="en-US" smtClean="0"/>
              <a:t>‹#›</a:t>
            </a:fld>
            <a:endParaRPr lang="en-US"/>
          </a:p>
        </p:txBody>
      </p:sp>
    </p:spTree>
    <p:extLst>
      <p:ext uri="{BB962C8B-B14F-4D97-AF65-F5344CB8AC3E}">
        <p14:creationId xmlns:p14="http://schemas.microsoft.com/office/powerpoint/2010/main" val="41265460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8B5F17-C672-401E-9F72-4DFF68E14162}" type="datetime1">
              <a:rPr lang="en-US" smtClean="0">
                <a:solidFill>
                  <a:prstClr val="black">
                    <a:tint val="75000"/>
                  </a:prstClr>
                </a:solidFill>
              </a:rPr>
              <a:pPr/>
              <a:t>21/06/2015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228727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749C8E-B456-42C8-B402-5A406F98FBFB}"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68233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8C97B3-F315-47B2-B879-63E2861C81A1}"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811618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2B67AC-4891-43C5-98CC-64D60A649083}"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6074020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BEEAAA-8C86-4AA4-BA00-EDA45522C9C3}"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45743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93851B-2F7C-4F72-97A0-5725EC7DD4A6}"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950898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C11204-450B-4F9B-B099-C8E9A9256C3B}" type="datetime1">
              <a:rPr lang="en-US" smtClean="0">
                <a:solidFill>
                  <a:prstClr val="black">
                    <a:tint val="75000"/>
                  </a:prstClr>
                </a:solidFill>
              </a:rPr>
              <a:pPr/>
              <a:t>21/06/2015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206286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66B1B3-CA78-42D4-ADFE-3A0A688F5982}" type="datetime1">
              <a:rPr lang="en-US" smtClean="0">
                <a:solidFill>
                  <a:prstClr val="black">
                    <a:tint val="75000"/>
                  </a:prstClr>
                </a:solidFill>
              </a:rPr>
              <a:pPr/>
              <a:t>21/06/2015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89986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F33768-9D82-416A-B7A1-5DC821BFDAFD}" type="datetime1">
              <a:rPr lang="en-US" smtClean="0">
                <a:solidFill>
                  <a:prstClr val="black">
                    <a:tint val="75000"/>
                  </a:prstClr>
                </a:solidFill>
              </a:rPr>
              <a:pPr/>
              <a:t>21/06/2015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954139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54CF52-9600-45E8-982C-8E786DED8135}" type="datetime1">
              <a:rPr lang="en-US" smtClean="0">
                <a:solidFill>
                  <a:prstClr val="black">
                    <a:tint val="75000"/>
                  </a:prstClr>
                </a:solidFill>
              </a:rPr>
              <a:pPr/>
              <a:t>21/06/2015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8937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93851B-2F7C-4F72-97A0-5725EC7DD4A6}" type="datetime1">
              <a:rPr lang="en-US" smtClean="0"/>
              <a:t>21/06/2015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27D969-03C7-784E-AEC3-C2E8E8FBC165}" type="slidenum">
              <a:rPr lang="en-US" smtClean="0"/>
              <a:t>‹#›</a:t>
            </a:fld>
            <a:endParaRPr lang="en-US"/>
          </a:p>
        </p:txBody>
      </p:sp>
    </p:spTree>
    <p:extLst>
      <p:ext uri="{BB962C8B-B14F-4D97-AF65-F5344CB8AC3E}">
        <p14:creationId xmlns:p14="http://schemas.microsoft.com/office/powerpoint/2010/main" val="33107474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1BB95C-BA14-46D4-B9E0-ADEE48104F90}" type="datetime1">
              <a:rPr lang="en-US" smtClean="0">
                <a:solidFill>
                  <a:prstClr val="black">
                    <a:tint val="75000"/>
                  </a:prstClr>
                </a:solidFill>
              </a:rPr>
              <a:pPr/>
              <a:t>21/06/2015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4643591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8B5F17-C672-401E-9F72-4DFF68E14162}" type="datetime1">
              <a:rPr lang="en-US" smtClean="0">
                <a:solidFill>
                  <a:prstClr val="black">
                    <a:tint val="75000"/>
                  </a:prstClr>
                </a:solidFill>
              </a:rPr>
              <a:pPr/>
              <a:t>21/06/2015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4685922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749C8E-B456-42C8-B402-5A406F98FBFB}"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9725771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8C97B3-F315-47B2-B879-63E2861C81A1}"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4146476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2B67AC-4891-43C5-98CC-64D60A649083}"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3176869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BEEAAA-8C86-4AA4-BA00-EDA45522C9C3}"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5879095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93851B-2F7C-4F72-97A0-5725EC7DD4A6}"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3219294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C11204-450B-4F9B-B099-C8E9A9256C3B}" type="datetime1">
              <a:rPr lang="en-US" smtClean="0">
                <a:solidFill>
                  <a:prstClr val="black">
                    <a:tint val="75000"/>
                  </a:prstClr>
                </a:solidFill>
              </a:rPr>
              <a:pPr/>
              <a:t>21/06/2015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334585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66B1B3-CA78-42D4-ADFE-3A0A688F5982}" type="datetime1">
              <a:rPr lang="en-US" smtClean="0">
                <a:solidFill>
                  <a:prstClr val="black">
                    <a:tint val="75000"/>
                  </a:prstClr>
                </a:solidFill>
              </a:rPr>
              <a:pPr/>
              <a:t>21/06/2015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3707220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F33768-9D82-416A-B7A1-5DC821BFDAFD}" type="datetime1">
              <a:rPr lang="en-US" smtClean="0">
                <a:solidFill>
                  <a:prstClr val="black">
                    <a:tint val="75000"/>
                  </a:prstClr>
                </a:solidFill>
              </a:rPr>
              <a:pPr/>
              <a:t>21/06/2015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73879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C11204-450B-4F9B-B099-C8E9A9256C3B}" type="datetime1">
              <a:rPr lang="en-US" smtClean="0"/>
              <a:t>21/06/2015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27D969-03C7-784E-AEC3-C2E8E8FBC165}" type="slidenum">
              <a:rPr lang="en-US" smtClean="0"/>
              <a:t>‹#›</a:t>
            </a:fld>
            <a:endParaRPr lang="en-US"/>
          </a:p>
        </p:txBody>
      </p:sp>
    </p:spTree>
    <p:extLst>
      <p:ext uri="{BB962C8B-B14F-4D97-AF65-F5344CB8AC3E}">
        <p14:creationId xmlns:p14="http://schemas.microsoft.com/office/powerpoint/2010/main" val="427798417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54CF52-9600-45E8-982C-8E786DED8135}" type="datetime1">
              <a:rPr lang="en-US" smtClean="0">
                <a:solidFill>
                  <a:prstClr val="black">
                    <a:tint val="75000"/>
                  </a:prstClr>
                </a:solidFill>
              </a:rPr>
              <a:pPr/>
              <a:t>21/06/2015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3281252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1BB95C-BA14-46D4-B9E0-ADEE48104F90}" type="datetime1">
              <a:rPr lang="en-US" smtClean="0">
                <a:solidFill>
                  <a:prstClr val="black">
                    <a:tint val="75000"/>
                  </a:prstClr>
                </a:solidFill>
              </a:rPr>
              <a:pPr/>
              <a:t>21/06/2015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1923503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8B5F17-C672-401E-9F72-4DFF68E14162}" type="datetime1">
              <a:rPr lang="en-US" smtClean="0">
                <a:solidFill>
                  <a:prstClr val="black">
                    <a:tint val="75000"/>
                  </a:prstClr>
                </a:solidFill>
              </a:rPr>
              <a:pPr/>
              <a:t>21/06/2015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148381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749C8E-B456-42C8-B402-5A406F98FBFB}"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0255019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8C97B3-F315-47B2-B879-63E2861C81A1}"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871570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2B67AC-4891-43C5-98CC-64D60A649083}"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3251449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BEEAAA-8C86-4AA4-BA00-EDA45522C9C3}"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4657501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93851B-2F7C-4F72-97A0-5725EC7DD4A6}"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716626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C11204-450B-4F9B-B099-C8E9A9256C3B}" type="datetime1">
              <a:rPr lang="en-US" smtClean="0">
                <a:solidFill>
                  <a:prstClr val="black">
                    <a:tint val="75000"/>
                  </a:prstClr>
                </a:solidFill>
              </a:rPr>
              <a:pPr/>
              <a:t>21/06/2015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6398484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66B1B3-CA78-42D4-ADFE-3A0A688F5982}" type="datetime1">
              <a:rPr lang="en-US" smtClean="0">
                <a:solidFill>
                  <a:prstClr val="black">
                    <a:tint val="75000"/>
                  </a:prstClr>
                </a:solidFill>
              </a:rPr>
              <a:pPr/>
              <a:t>21/06/2015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49898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66B1B3-CA78-42D4-ADFE-3A0A688F5982}" type="datetime1">
              <a:rPr lang="en-US" smtClean="0"/>
              <a:t>21/06/2015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27D969-03C7-784E-AEC3-C2E8E8FBC165}" type="slidenum">
              <a:rPr lang="en-US" smtClean="0"/>
              <a:t>‹#›</a:t>
            </a:fld>
            <a:endParaRPr lang="en-US"/>
          </a:p>
        </p:txBody>
      </p:sp>
    </p:spTree>
    <p:extLst>
      <p:ext uri="{BB962C8B-B14F-4D97-AF65-F5344CB8AC3E}">
        <p14:creationId xmlns:p14="http://schemas.microsoft.com/office/powerpoint/2010/main" val="359071528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F33768-9D82-416A-B7A1-5DC821BFDAFD}" type="datetime1">
              <a:rPr lang="en-US" smtClean="0">
                <a:solidFill>
                  <a:prstClr val="black">
                    <a:tint val="75000"/>
                  </a:prstClr>
                </a:solidFill>
              </a:rPr>
              <a:pPr/>
              <a:t>21/06/2015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9968621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54CF52-9600-45E8-982C-8E786DED8135}" type="datetime1">
              <a:rPr lang="en-US" smtClean="0">
                <a:solidFill>
                  <a:prstClr val="black">
                    <a:tint val="75000"/>
                  </a:prstClr>
                </a:solidFill>
              </a:rPr>
              <a:pPr/>
              <a:t>21/06/2015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5056255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1BB95C-BA14-46D4-B9E0-ADEE48104F90}" type="datetime1">
              <a:rPr lang="en-US" smtClean="0">
                <a:solidFill>
                  <a:prstClr val="black">
                    <a:tint val="75000"/>
                  </a:prstClr>
                </a:solidFill>
              </a:rPr>
              <a:pPr/>
              <a:t>21/06/2015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3203892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8B5F17-C672-401E-9F72-4DFF68E14162}" type="datetime1">
              <a:rPr lang="en-US" smtClean="0">
                <a:solidFill>
                  <a:prstClr val="black">
                    <a:tint val="75000"/>
                  </a:prstClr>
                </a:solidFill>
              </a:rPr>
              <a:pPr/>
              <a:t>21/06/2015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3719351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749C8E-B456-42C8-B402-5A406F98FBFB}"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4179288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8C97B3-F315-47B2-B879-63E2861C81A1}"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326337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2B67AC-4891-43C5-98CC-64D60A649083}"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3362054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BEEAAA-8C86-4AA4-BA00-EDA45522C9C3}"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2322845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93851B-2F7C-4F72-97A0-5725EC7DD4A6}"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8485556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C11204-450B-4F9B-B099-C8E9A9256C3B}" type="datetime1">
              <a:rPr lang="en-US" smtClean="0">
                <a:solidFill>
                  <a:prstClr val="black">
                    <a:tint val="75000"/>
                  </a:prstClr>
                </a:solidFill>
              </a:rPr>
              <a:pPr/>
              <a:t>21/06/2015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88403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F33768-9D82-416A-B7A1-5DC821BFDAFD}" type="datetime1">
              <a:rPr lang="en-US" smtClean="0"/>
              <a:t>21/06/2015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27D969-03C7-784E-AEC3-C2E8E8FBC165}" type="slidenum">
              <a:rPr lang="en-US" smtClean="0"/>
              <a:t>‹#›</a:t>
            </a:fld>
            <a:endParaRPr lang="en-US"/>
          </a:p>
        </p:txBody>
      </p:sp>
    </p:spTree>
    <p:extLst>
      <p:ext uri="{BB962C8B-B14F-4D97-AF65-F5344CB8AC3E}">
        <p14:creationId xmlns:p14="http://schemas.microsoft.com/office/powerpoint/2010/main" val="218787857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66B1B3-CA78-42D4-ADFE-3A0A688F5982}" type="datetime1">
              <a:rPr lang="en-US" smtClean="0">
                <a:solidFill>
                  <a:prstClr val="black">
                    <a:tint val="75000"/>
                  </a:prstClr>
                </a:solidFill>
              </a:rPr>
              <a:pPr/>
              <a:t>21/06/2015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5406662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F33768-9D82-416A-B7A1-5DC821BFDAFD}" type="datetime1">
              <a:rPr lang="en-US" smtClean="0">
                <a:solidFill>
                  <a:prstClr val="black">
                    <a:tint val="75000"/>
                  </a:prstClr>
                </a:solidFill>
              </a:rPr>
              <a:pPr/>
              <a:t>21/06/2015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0596160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54CF52-9600-45E8-982C-8E786DED8135}" type="datetime1">
              <a:rPr lang="en-US" smtClean="0">
                <a:solidFill>
                  <a:prstClr val="black">
                    <a:tint val="75000"/>
                  </a:prstClr>
                </a:solidFill>
              </a:rPr>
              <a:pPr/>
              <a:t>21/06/2015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94180766"/>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1BB95C-BA14-46D4-B9E0-ADEE48104F90}" type="datetime1">
              <a:rPr lang="en-US" smtClean="0">
                <a:solidFill>
                  <a:prstClr val="black">
                    <a:tint val="75000"/>
                  </a:prstClr>
                </a:solidFill>
              </a:rPr>
              <a:pPr/>
              <a:t>21/06/2015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57521462"/>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8B5F17-C672-401E-9F72-4DFF68E14162}" type="datetime1">
              <a:rPr lang="en-US" smtClean="0">
                <a:solidFill>
                  <a:prstClr val="black">
                    <a:tint val="75000"/>
                  </a:prstClr>
                </a:solidFill>
              </a:rPr>
              <a:pPr/>
              <a:t>21/06/2015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6786918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749C8E-B456-42C8-B402-5A406F98FBFB}"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4469082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8C97B3-F315-47B2-B879-63E2861C81A1}"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33692886"/>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2B67AC-4891-43C5-98CC-64D60A649083}"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23344705"/>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BEEAAA-8C86-4AA4-BA00-EDA45522C9C3}"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7481524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93851B-2F7C-4F72-97A0-5725EC7DD4A6}"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67246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54CF52-9600-45E8-982C-8E786DED8135}" type="datetime1">
              <a:rPr lang="en-US" smtClean="0"/>
              <a:t>21/06/2015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27D969-03C7-784E-AEC3-C2E8E8FBC165}" type="slidenum">
              <a:rPr lang="en-US" smtClean="0"/>
              <a:t>‹#›</a:t>
            </a:fld>
            <a:endParaRPr lang="en-US"/>
          </a:p>
        </p:txBody>
      </p:sp>
    </p:spTree>
    <p:extLst>
      <p:ext uri="{BB962C8B-B14F-4D97-AF65-F5344CB8AC3E}">
        <p14:creationId xmlns:p14="http://schemas.microsoft.com/office/powerpoint/2010/main" val="359406538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C11204-450B-4F9B-B099-C8E9A9256C3B}" type="datetime1">
              <a:rPr lang="en-US" smtClean="0">
                <a:solidFill>
                  <a:prstClr val="black">
                    <a:tint val="75000"/>
                  </a:prstClr>
                </a:solidFill>
              </a:rPr>
              <a:pPr/>
              <a:t>21/06/2015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8755310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66B1B3-CA78-42D4-ADFE-3A0A688F5982}" type="datetime1">
              <a:rPr lang="en-US" smtClean="0">
                <a:solidFill>
                  <a:prstClr val="black">
                    <a:tint val="75000"/>
                  </a:prstClr>
                </a:solidFill>
              </a:rPr>
              <a:pPr/>
              <a:t>21/06/2015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756719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F33768-9D82-416A-B7A1-5DC821BFDAFD}" type="datetime1">
              <a:rPr lang="en-US" smtClean="0">
                <a:solidFill>
                  <a:prstClr val="black">
                    <a:tint val="75000"/>
                  </a:prstClr>
                </a:solidFill>
              </a:rPr>
              <a:pPr/>
              <a:t>21/06/2015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9527106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54CF52-9600-45E8-982C-8E786DED8135}" type="datetime1">
              <a:rPr lang="en-US" smtClean="0">
                <a:solidFill>
                  <a:prstClr val="black">
                    <a:tint val="75000"/>
                  </a:prstClr>
                </a:solidFill>
              </a:rPr>
              <a:pPr/>
              <a:t>21/06/2015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28054479"/>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1BB95C-BA14-46D4-B9E0-ADEE48104F90}" type="datetime1">
              <a:rPr lang="en-US" smtClean="0">
                <a:solidFill>
                  <a:prstClr val="black">
                    <a:tint val="75000"/>
                  </a:prstClr>
                </a:solidFill>
              </a:rPr>
              <a:pPr/>
              <a:t>21/06/2015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3734778"/>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8B5F17-C672-401E-9F72-4DFF68E14162}" type="datetime1">
              <a:rPr lang="en-US" smtClean="0">
                <a:solidFill>
                  <a:prstClr val="black">
                    <a:tint val="75000"/>
                  </a:prstClr>
                </a:solidFill>
              </a:rPr>
              <a:pPr/>
              <a:t>21/06/2015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49892691"/>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749C8E-B456-42C8-B402-5A406F98FBFB}"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1417979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8C97B3-F315-47B2-B879-63E2861C81A1}"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30215652"/>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2B67AC-4891-43C5-98CC-64D60A649083}"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03629575"/>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BEEAAA-8C86-4AA4-BA00-EDA45522C9C3}"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1963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1BB95C-BA14-46D4-B9E0-ADEE48104F90}" type="datetime1">
              <a:rPr lang="en-US" smtClean="0"/>
              <a:t>21/06/2015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27D969-03C7-784E-AEC3-C2E8E8FBC165}" type="slidenum">
              <a:rPr lang="en-US" smtClean="0"/>
              <a:t>‹#›</a:t>
            </a:fld>
            <a:endParaRPr lang="en-US"/>
          </a:p>
        </p:txBody>
      </p:sp>
    </p:spTree>
    <p:extLst>
      <p:ext uri="{BB962C8B-B14F-4D97-AF65-F5344CB8AC3E}">
        <p14:creationId xmlns:p14="http://schemas.microsoft.com/office/powerpoint/2010/main" val="558241437"/>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93851B-2F7C-4F72-97A0-5725EC7DD4A6}"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57113098"/>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C11204-450B-4F9B-B099-C8E9A9256C3B}" type="datetime1">
              <a:rPr lang="en-US" smtClean="0">
                <a:solidFill>
                  <a:prstClr val="black">
                    <a:tint val="75000"/>
                  </a:prstClr>
                </a:solidFill>
              </a:rPr>
              <a:pPr/>
              <a:t>21/06/2015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0173717"/>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66B1B3-CA78-42D4-ADFE-3A0A688F5982}" type="datetime1">
              <a:rPr lang="en-US" smtClean="0">
                <a:solidFill>
                  <a:prstClr val="black">
                    <a:tint val="75000"/>
                  </a:prstClr>
                </a:solidFill>
              </a:rPr>
              <a:pPr/>
              <a:t>21/06/2015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51679241"/>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F33768-9D82-416A-B7A1-5DC821BFDAFD}" type="datetime1">
              <a:rPr lang="en-US" smtClean="0">
                <a:solidFill>
                  <a:prstClr val="black">
                    <a:tint val="75000"/>
                  </a:prstClr>
                </a:solidFill>
              </a:rPr>
              <a:pPr/>
              <a:t>21/06/2015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96425196"/>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54CF52-9600-45E8-982C-8E786DED8135}" type="datetime1">
              <a:rPr lang="en-US" smtClean="0">
                <a:solidFill>
                  <a:prstClr val="black">
                    <a:tint val="75000"/>
                  </a:prstClr>
                </a:solidFill>
              </a:rPr>
              <a:pPr/>
              <a:t>21/06/2015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41211433"/>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1BB95C-BA14-46D4-B9E0-ADEE48104F90}" type="datetime1">
              <a:rPr lang="en-US" smtClean="0">
                <a:solidFill>
                  <a:prstClr val="black">
                    <a:tint val="75000"/>
                  </a:prstClr>
                </a:solidFill>
              </a:rPr>
              <a:pPr/>
              <a:t>21/06/2015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34808286"/>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8B5F17-C672-401E-9F72-4DFF68E14162}" type="datetime1">
              <a:rPr lang="en-US" smtClean="0">
                <a:solidFill>
                  <a:prstClr val="black">
                    <a:tint val="75000"/>
                  </a:prstClr>
                </a:solidFill>
              </a:rPr>
              <a:pPr/>
              <a:t>21/06/2015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0693332"/>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749C8E-B456-42C8-B402-5A406F98FBFB}"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91835176"/>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8C97B3-F315-47B2-B879-63E2861C81A1}"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46270123"/>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2B67AC-4891-43C5-98CC-64D60A649083}"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18136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8B5F17-C672-401E-9F72-4DFF68E14162}" type="datetime1">
              <a:rPr lang="en-US" smtClean="0"/>
              <a:t>21/06/2015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27D969-03C7-784E-AEC3-C2E8E8FBC165}" type="slidenum">
              <a:rPr lang="en-US" smtClean="0"/>
              <a:t>‹#›</a:t>
            </a:fld>
            <a:endParaRPr lang="en-US"/>
          </a:p>
        </p:txBody>
      </p:sp>
    </p:spTree>
    <p:extLst>
      <p:ext uri="{BB962C8B-B14F-4D97-AF65-F5344CB8AC3E}">
        <p14:creationId xmlns:p14="http://schemas.microsoft.com/office/powerpoint/2010/main" val="2782915682"/>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BEEAAA-8C86-4AA4-BA00-EDA45522C9C3}"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78292258"/>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93851B-2F7C-4F72-97A0-5725EC7DD4A6}"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71694102"/>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C11204-450B-4F9B-B099-C8E9A9256C3B}" type="datetime1">
              <a:rPr lang="en-US" smtClean="0">
                <a:solidFill>
                  <a:prstClr val="black">
                    <a:tint val="75000"/>
                  </a:prstClr>
                </a:solidFill>
              </a:rPr>
              <a:pPr/>
              <a:t>21/06/2015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88433557"/>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66B1B3-CA78-42D4-ADFE-3A0A688F5982}" type="datetime1">
              <a:rPr lang="en-US" smtClean="0">
                <a:solidFill>
                  <a:prstClr val="black">
                    <a:tint val="75000"/>
                  </a:prstClr>
                </a:solidFill>
              </a:rPr>
              <a:pPr/>
              <a:t>21/06/2015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97831948"/>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F33768-9D82-416A-B7A1-5DC821BFDAFD}" type="datetime1">
              <a:rPr lang="en-US" smtClean="0">
                <a:solidFill>
                  <a:prstClr val="black">
                    <a:tint val="75000"/>
                  </a:prstClr>
                </a:solidFill>
              </a:rPr>
              <a:pPr/>
              <a:t>21/06/2015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00899692"/>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54CF52-9600-45E8-982C-8E786DED8135}" type="datetime1">
              <a:rPr lang="en-US" smtClean="0">
                <a:solidFill>
                  <a:prstClr val="black">
                    <a:tint val="75000"/>
                  </a:prstClr>
                </a:solidFill>
              </a:rPr>
              <a:pPr/>
              <a:t>21/06/2015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1110384"/>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1BB95C-BA14-46D4-B9E0-ADEE48104F90}" type="datetime1">
              <a:rPr lang="en-US" smtClean="0">
                <a:solidFill>
                  <a:prstClr val="black">
                    <a:tint val="75000"/>
                  </a:prstClr>
                </a:solidFill>
              </a:rPr>
              <a:pPr/>
              <a:t>21/06/2015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35375887"/>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8B5F17-C672-401E-9F72-4DFF68E14162}" type="datetime1">
              <a:rPr lang="en-US" smtClean="0">
                <a:solidFill>
                  <a:prstClr val="black">
                    <a:tint val="75000"/>
                  </a:prstClr>
                </a:solidFill>
              </a:rPr>
              <a:pPr/>
              <a:t>21/06/2015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74950818"/>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749C8E-B456-42C8-B402-5A406F98FBFB}"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22074610"/>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8C97B3-F315-47B2-B879-63E2861C81A1}"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12402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290117-DE79-4CF5-89D9-9729D7AE9EA7}" type="datetime1">
              <a:rPr lang="en-US" smtClean="0"/>
              <a:t>21/06/2015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27D969-03C7-784E-AEC3-C2E8E8FBC165}" type="slidenum">
              <a:rPr lang="en-US" smtClean="0"/>
              <a:t>‹#›</a:t>
            </a:fld>
            <a:endParaRPr lang="en-US"/>
          </a:p>
        </p:txBody>
      </p:sp>
    </p:spTree>
    <p:extLst>
      <p:ext uri="{BB962C8B-B14F-4D97-AF65-F5344CB8AC3E}">
        <p14:creationId xmlns:p14="http://schemas.microsoft.com/office/powerpoint/2010/main" val="22614332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290117-DE79-4CF5-89D9-9729D7AE9EA7}"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65586731"/>
      </p:ext>
    </p:extLst>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290117-DE79-4CF5-89D9-9729D7AE9EA7}"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36223117"/>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290117-DE79-4CF5-89D9-9729D7AE9EA7}"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4402785"/>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290117-DE79-4CF5-89D9-9729D7AE9EA7}"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44866121"/>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290117-DE79-4CF5-89D9-9729D7AE9EA7}"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62131064"/>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290117-DE79-4CF5-89D9-9729D7AE9EA7}"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76226825"/>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290117-DE79-4CF5-89D9-9729D7AE9EA7}"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6687604"/>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290117-DE79-4CF5-89D9-9729D7AE9EA7}"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04953952"/>
      </p:ext>
    </p:extLst>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290117-DE79-4CF5-89D9-9729D7AE9EA7}" type="datetime1">
              <a:rPr lang="en-US" smtClean="0">
                <a:solidFill>
                  <a:prstClr val="black">
                    <a:tint val="75000"/>
                  </a:prstClr>
                </a:solidFill>
              </a:rPr>
              <a:pPr/>
              <a:t>21/06/2015</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23239862"/>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6.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7.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g"/><Relationship Id="rId1" Type="http://schemas.openxmlformats.org/officeDocument/2006/relationships/slideLayout" Target="../slideLayouts/slideLayout89.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8.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g"/><Relationship Id="rId1" Type="http://schemas.openxmlformats.org/officeDocument/2006/relationships/slideLayout" Target="../slideLayouts/slideLayout100.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itu.int/pub/R-HDB-01" TargetMode="External"/><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4.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5.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971600" y="5546535"/>
            <a:ext cx="7128792" cy="1077218"/>
          </a:xfrm>
          <a:prstGeom prst="rect">
            <a:avLst/>
          </a:prstGeom>
          <a:noFill/>
        </p:spPr>
        <p:txBody>
          <a:bodyPr wrap="square" rtlCol="0">
            <a:spAutoFit/>
          </a:bodyPr>
          <a:lstStyle/>
          <a:p>
            <a:pPr algn="ctr"/>
            <a:r>
              <a:rPr lang="en-US" sz="1600" b="1" kern="0" dirty="0">
                <a:solidFill>
                  <a:schemeClr val="bg1">
                    <a:lumMod val="95000"/>
                  </a:schemeClr>
                </a:solidFill>
                <a:latin typeface="Verdana" pitchFamily="34" charset="0"/>
                <a:ea typeface="Verdana" pitchFamily="34" charset="0"/>
                <a:cs typeface="Verdana" pitchFamily="34" charset="0"/>
              </a:rPr>
              <a:t>NBTC/ITU Workshop on Cross-Border Frequency Coordination</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chemeClr val="bg1">
                    <a:lumMod val="95000"/>
                  </a:schemeClr>
                </a:solidFill>
                <a:effectLst/>
                <a:uLnTx/>
                <a:uFillTx/>
              </a:rPr>
              <a:t>June 29 - 30, 2015</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chemeClr val="bg1">
                    <a:lumMod val="95000"/>
                  </a:schemeClr>
                </a:solidFill>
                <a:effectLst/>
                <a:uLnTx/>
                <a:uFillTx/>
                <a:latin typeface="Verdana" pitchFamily="34" charset="0"/>
                <a:ea typeface="Verdana" pitchFamily="34" charset="0"/>
                <a:cs typeface="Verdana" pitchFamily="34" charset="0"/>
              </a:rPr>
              <a:t>Bangkok, Thailand</a:t>
            </a:r>
          </a:p>
        </p:txBody>
      </p:sp>
      <p:sp>
        <p:nvSpPr>
          <p:cNvPr id="4" name="Title 1"/>
          <p:cNvSpPr txBox="1">
            <a:spLocks/>
          </p:cNvSpPr>
          <p:nvPr/>
        </p:nvSpPr>
        <p:spPr bwMode="auto">
          <a:xfrm>
            <a:off x="96239" y="118947"/>
            <a:ext cx="8879514" cy="1635512"/>
          </a:xfrm>
          <a:prstGeom prst="rect">
            <a:avLst/>
          </a:prstGeom>
          <a:noFill/>
          <a:ln>
            <a:noFill/>
          </a:ln>
          <a:effectLst>
            <a:outerShdw blurRad="101600" dist="152400" dir="5400000" algn="tr" rotWithShape="0">
              <a:srgbClr val="FFFFFF">
                <a:lumMod val="75000"/>
                <a:alpha val="5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7" tIns="45709" rIns="91417" bIns="45709" numCol="1" anchor="ctr" anchorCtr="0" compatLnSpc="1">
            <a:prstTxWarp prst="textNoShape">
              <a:avLst/>
            </a:prstTxWarp>
            <a:noAutofit/>
            <a:scene3d>
              <a:camera prst="orthographicFront"/>
              <a:lightRig rig="soft" dir="t">
                <a:rot lat="0" lon="0" rev="10800000"/>
              </a:lightRig>
            </a:scene3d>
            <a:sp3d>
              <a:bevelT w="27940" h="12700"/>
              <a:contourClr>
                <a:srgbClr val="DDDDDD"/>
              </a:contourClr>
            </a:sp3d>
          </a:bodyPr>
          <a:lst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cs typeface="Arial" pitchFamily="34" charset="0"/>
              </a:defRPr>
            </a:lvl2pPr>
            <a:lvl3pPr algn="ctr" rtl="0" eaLnBrk="0" fontAlgn="base" hangingPunct="0">
              <a:spcBef>
                <a:spcPct val="0"/>
              </a:spcBef>
              <a:spcAft>
                <a:spcPct val="0"/>
              </a:spcAft>
              <a:defRPr sz="3600" b="1">
                <a:solidFill>
                  <a:srgbClr val="1B5BA2"/>
                </a:solidFill>
                <a:latin typeface="Verdana" pitchFamily="34" charset="0"/>
                <a:cs typeface="Arial" pitchFamily="34" charset="0"/>
              </a:defRPr>
            </a:lvl3pPr>
            <a:lvl4pPr algn="ctr" rtl="0" eaLnBrk="0" fontAlgn="base" hangingPunct="0">
              <a:spcBef>
                <a:spcPct val="0"/>
              </a:spcBef>
              <a:spcAft>
                <a:spcPct val="0"/>
              </a:spcAft>
              <a:defRPr sz="3600" b="1">
                <a:solidFill>
                  <a:srgbClr val="1B5BA2"/>
                </a:solidFill>
                <a:latin typeface="Verdana" pitchFamily="34" charset="0"/>
                <a:cs typeface="Arial" pitchFamily="34" charset="0"/>
              </a:defRPr>
            </a:lvl4pPr>
            <a:lvl5pPr algn="ctr" rtl="0" eaLnBrk="0" fontAlgn="base" hangingPunct="0">
              <a:spcBef>
                <a:spcPct val="0"/>
              </a:spcBef>
              <a:spcAft>
                <a:spcPct val="0"/>
              </a:spcAft>
              <a:defRPr sz="3600" b="1">
                <a:solidFill>
                  <a:srgbClr val="1B5BA2"/>
                </a:solidFill>
                <a:latin typeface="Verdana" pitchFamily="34" charset="0"/>
                <a:cs typeface="Arial" pitchFamily="34" charset="0"/>
              </a:defRPr>
            </a:lvl5pPr>
            <a:lvl6pPr marL="457086" algn="ctr" rtl="0" fontAlgn="base">
              <a:spcBef>
                <a:spcPct val="0"/>
              </a:spcBef>
              <a:spcAft>
                <a:spcPct val="0"/>
              </a:spcAft>
              <a:defRPr sz="3600" b="1">
                <a:solidFill>
                  <a:srgbClr val="1B5BA2"/>
                </a:solidFill>
                <a:latin typeface="Verdana" pitchFamily="34" charset="0"/>
                <a:cs typeface="Arial" pitchFamily="34" charset="0"/>
              </a:defRPr>
            </a:lvl6pPr>
            <a:lvl7pPr marL="914172" algn="ctr" rtl="0" fontAlgn="base">
              <a:spcBef>
                <a:spcPct val="0"/>
              </a:spcBef>
              <a:spcAft>
                <a:spcPct val="0"/>
              </a:spcAft>
              <a:defRPr sz="3600" b="1">
                <a:solidFill>
                  <a:srgbClr val="1B5BA2"/>
                </a:solidFill>
                <a:latin typeface="Verdana" pitchFamily="34" charset="0"/>
                <a:cs typeface="Arial" pitchFamily="34" charset="0"/>
              </a:defRPr>
            </a:lvl7pPr>
            <a:lvl8pPr marL="1371258" algn="ctr" rtl="0" fontAlgn="base">
              <a:spcBef>
                <a:spcPct val="0"/>
              </a:spcBef>
              <a:spcAft>
                <a:spcPct val="0"/>
              </a:spcAft>
              <a:defRPr sz="3600" b="1">
                <a:solidFill>
                  <a:srgbClr val="1B5BA2"/>
                </a:solidFill>
                <a:latin typeface="Verdana" pitchFamily="34" charset="0"/>
                <a:cs typeface="Arial" pitchFamily="34" charset="0"/>
              </a:defRPr>
            </a:lvl8pPr>
            <a:lvl9pPr marL="1828344" algn="ctr" rtl="0" fontAlgn="base">
              <a:spcBef>
                <a:spcPct val="0"/>
              </a:spcBef>
              <a:spcAft>
                <a:spcPct val="0"/>
              </a:spcAft>
              <a:defRPr sz="3600" b="1">
                <a:solidFill>
                  <a:srgbClr val="1B5BA2"/>
                </a:solidFill>
                <a:latin typeface="Verdana" pitchFamily="34" charset="0"/>
                <a:cs typeface="Arial" pitchFamily="34" charset="0"/>
              </a:defRPr>
            </a:lvl9pPr>
          </a:lstStyle>
          <a:p>
            <a:pPr lvl="0" defTabSz="914400">
              <a:defRPr/>
            </a:pPr>
            <a:r>
              <a:rPr lang="en-US" sz="2800" kern="0" spc="150" dirty="0" smtClean="0">
                <a:ln w="11430"/>
                <a:solidFill>
                  <a:schemeClr val="tx1"/>
                </a:solidFill>
                <a:effectLst>
                  <a:outerShdw blurRad="25400" algn="tl" rotWithShape="0">
                    <a:srgbClr val="000000">
                      <a:alpha val="43000"/>
                    </a:srgbClr>
                  </a:outerShdw>
                </a:effectLst>
                <a:latin typeface="Verdana"/>
                <a:cs typeface="Arial"/>
              </a:rPr>
              <a:t>Software </a:t>
            </a:r>
            <a:r>
              <a:rPr lang="en-US" sz="2800" kern="0" spc="150" dirty="0" smtClean="0">
                <a:ln w="11430"/>
                <a:solidFill>
                  <a:schemeClr val="tx1"/>
                </a:solidFill>
                <a:effectLst>
                  <a:outerShdw blurRad="25400" algn="tl" rotWithShape="0">
                    <a:srgbClr val="000000">
                      <a:alpha val="43000"/>
                    </a:srgbClr>
                  </a:outerShdw>
                </a:effectLst>
                <a:latin typeface="Verdana"/>
                <a:cs typeface="Arial"/>
              </a:rPr>
              <a:t>tools - ITU</a:t>
            </a:r>
            <a:endParaRPr kumimoji="0" lang="en-US" sz="2800" i="1" u="none" strike="noStrike" kern="0" spc="150" normalizeH="0" baseline="0" noProof="0" dirty="0">
              <a:ln w="11430"/>
              <a:solidFill>
                <a:schemeClr val="tx1"/>
              </a:solidFill>
              <a:effectLst>
                <a:outerShdw blurRad="25400" algn="tl" rotWithShape="0">
                  <a:srgbClr val="000000">
                    <a:alpha val="43000"/>
                  </a:srgbClr>
                </a:outerShdw>
              </a:effectLst>
              <a:uLnTx/>
              <a:uFillTx/>
              <a:latin typeface="Verdana"/>
              <a:cs typeface="Arial"/>
            </a:endParaRPr>
          </a:p>
        </p:txBody>
      </p:sp>
      <p:sp>
        <p:nvSpPr>
          <p:cNvPr id="6" name="TextBox 5"/>
          <p:cNvSpPr txBox="1"/>
          <p:nvPr/>
        </p:nvSpPr>
        <p:spPr>
          <a:xfrm>
            <a:off x="1023639" y="4612716"/>
            <a:ext cx="7128792" cy="830997"/>
          </a:xfrm>
          <a:prstGeom prst="rect">
            <a:avLst/>
          </a:prstGeom>
          <a:noFill/>
        </p:spPr>
        <p:txBody>
          <a:bodyPr wrap="square" rtlCol="0">
            <a:spAutoFit/>
          </a:bodyPr>
          <a:lstStyle/>
          <a:p>
            <a:pPr algn="ctr"/>
            <a:r>
              <a:rPr lang="en-US" sz="1600" b="1" kern="0" dirty="0" smtClean="0">
                <a:solidFill>
                  <a:schemeClr val="accent1">
                    <a:lumMod val="50000"/>
                  </a:schemeClr>
                </a:solidFill>
                <a:latin typeface="Verdana" pitchFamily="34" charset="0"/>
                <a:ea typeface="Verdana" pitchFamily="34" charset="0"/>
                <a:cs typeface="Verdana" pitchFamily="34" charset="0"/>
              </a:rPr>
              <a:t>István Bozsóki</a:t>
            </a:r>
          </a:p>
          <a:p>
            <a:pPr algn="ctr"/>
            <a:r>
              <a:rPr lang="en-US" sz="1600" b="1" kern="0" dirty="0" smtClean="0">
                <a:solidFill>
                  <a:schemeClr val="accent1">
                    <a:lumMod val="50000"/>
                  </a:schemeClr>
                </a:solidFill>
                <a:latin typeface="Verdana" pitchFamily="34" charset="0"/>
                <a:ea typeface="Verdana" pitchFamily="34" charset="0"/>
                <a:cs typeface="Verdana" pitchFamily="34" charset="0"/>
              </a:rPr>
              <a:t>Head of Division</a:t>
            </a:r>
          </a:p>
          <a:p>
            <a:pPr algn="ctr"/>
            <a:r>
              <a:rPr lang="en-US" sz="1600" b="1" kern="0" dirty="0" smtClean="0">
                <a:solidFill>
                  <a:schemeClr val="accent1">
                    <a:lumMod val="50000"/>
                  </a:schemeClr>
                </a:solidFill>
                <a:latin typeface="Verdana" pitchFamily="34" charset="0"/>
                <a:ea typeface="Verdana" pitchFamily="34" charset="0"/>
                <a:cs typeface="Verdana" pitchFamily="34" charset="0"/>
              </a:rPr>
              <a:t>BDT/IEE/SBD</a:t>
            </a:r>
            <a:endParaRPr lang="en-US" sz="1600" b="1" kern="0" dirty="0">
              <a:solidFill>
                <a:schemeClr val="accent1">
                  <a:lumMod val="50000"/>
                </a:schemeClr>
              </a:solidFill>
              <a:latin typeface="Verdana" pitchFamily="34" charset="0"/>
              <a:ea typeface="Verdana" pitchFamily="34" charset="0"/>
              <a:cs typeface="Verdana" pitchFamily="34" charset="0"/>
            </a:endParaRPr>
          </a:p>
        </p:txBody>
      </p:sp>
      <p:sp>
        <p:nvSpPr>
          <p:cNvPr id="3" name="Slide Number Placeholder 2"/>
          <p:cNvSpPr>
            <a:spLocks noGrp="1"/>
          </p:cNvSpPr>
          <p:nvPr>
            <p:ph type="sldNum" sz="quarter" idx="12"/>
          </p:nvPr>
        </p:nvSpPr>
        <p:spPr/>
        <p:txBody>
          <a:bodyPr/>
          <a:lstStyle/>
          <a:p>
            <a:fld id="{4F27D969-03C7-784E-AEC3-C2E8E8FBC165}" type="slidenum">
              <a:rPr lang="en-US" smtClean="0"/>
              <a:t>1</a:t>
            </a:fld>
            <a:endParaRPr lang="en-US"/>
          </a:p>
        </p:txBody>
      </p:sp>
    </p:spTree>
    <p:extLst>
      <p:ext uri="{BB962C8B-B14F-4D97-AF65-F5344CB8AC3E}">
        <p14:creationId xmlns:p14="http://schemas.microsoft.com/office/powerpoint/2010/main" val="1792210445"/>
      </p:ext>
    </p:extLst>
  </p:cSld>
  <p:clrMapOvr>
    <a:masterClrMapping/>
  </p:clrMapOvr>
  <mc:AlternateContent xmlns:mc="http://schemas.openxmlformats.org/markup-compatibility/2006" xmlns:p14="http://schemas.microsoft.com/office/powerpoint/2010/main">
    <mc:Choice Requires="p14">
      <p:transition spd="med" p14:dur="700" advClick="0" advTm="2000">
        <p:fade/>
      </p:transition>
    </mc:Choice>
    <mc:Fallback xmlns="">
      <p:transition xmlns:p14="http://schemas.microsoft.com/office/powerpoint/2010/main" spd="med" advClick="0" advTm="200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F27D969-03C7-784E-AEC3-C2E8E8FBC165}" type="slidenum">
              <a:rPr lang="en-US" smtClean="0">
                <a:solidFill>
                  <a:prstClr val="black">
                    <a:tint val="75000"/>
                  </a:prstClr>
                </a:solidFill>
              </a:rPr>
              <a:pPr/>
              <a:t>10</a:t>
            </a:fld>
            <a:endParaRPr lang="en-US">
              <a:solidFill>
                <a:prstClr val="black">
                  <a:tint val="75000"/>
                </a:prstClr>
              </a:solidFill>
            </a:endParaRPr>
          </a:p>
        </p:txBody>
      </p:sp>
      <p:sp>
        <p:nvSpPr>
          <p:cNvPr id="5" name="Rectangle 2"/>
          <p:cNvSpPr>
            <a:spLocks noChangeArrowheads="1"/>
          </p:cNvSpPr>
          <p:nvPr/>
        </p:nvSpPr>
        <p:spPr bwMode="auto">
          <a:xfrm>
            <a:off x="14749" y="0"/>
            <a:ext cx="8745793" cy="523220"/>
          </a:xfrm>
          <a:prstGeom prst="rect">
            <a:avLst/>
          </a:prstGeom>
          <a:noFill/>
          <a:ln w="9525">
            <a:noFill/>
            <a:miter lim="800000"/>
            <a:headEnd/>
            <a:tailEnd/>
          </a:ln>
        </p:spPr>
        <p:txBody>
          <a:bodyPr wrap="square" anchor="ctr">
            <a:spAutoFit/>
          </a:bodyPr>
          <a:lstStyle/>
          <a:p>
            <a:pPr algn="ctr"/>
            <a:r>
              <a:rPr lang="fr-FR" sz="2800" dirty="0" err="1"/>
              <a:t>Frequency</a:t>
            </a:r>
            <a:r>
              <a:rPr lang="fr-FR" sz="2800" dirty="0"/>
              <a:t> </a:t>
            </a:r>
            <a:r>
              <a:rPr lang="fr-FR" sz="2800" dirty="0" err="1"/>
              <a:t>Assignment</a:t>
            </a:r>
            <a:r>
              <a:rPr lang="fr-FR" sz="2800" dirty="0"/>
              <a:t> and </a:t>
            </a:r>
            <a:r>
              <a:rPr lang="fr-FR" sz="2800" dirty="0" err="1" smtClean="0"/>
              <a:t>Interference</a:t>
            </a:r>
            <a:r>
              <a:rPr lang="fr-FR" sz="2800" dirty="0" smtClean="0"/>
              <a:t> </a:t>
            </a:r>
            <a:r>
              <a:rPr lang="fr-FR" sz="2800" dirty="0" err="1" smtClean="0"/>
              <a:t>Calculation</a:t>
            </a:r>
            <a:endParaRPr lang="en-GB" altLang="en-US" sz="2800" dirty="0" smtClean="0">
              <a:solidFill>
                <a:srgbClr val="1F497D"/>
              </a:solidFill>
            </a:endParaRPr>
          </a:p>
        </p:txBody>
      </p:sp>
      <p:sp>
        <p:nvSpPr>
          <p:cNvPr id="6" name="Rectangle 5"/>
          <p:cNvSpPr/>
          <p:nvPr/>
        </p:nvSpPr>
        <p:spPr>
          <a:xfrm>
            <a:off x="368711" y="515498"/>
            <a:ext cx="8568812" cy="5509200"/>
          </a:xfrm>
          <a:prstGeom prst="rect">
            <a:avLst/>
          </a:prstGeom>
        </p:spPr>
        <p:txBody>
          <a:bodyPr wrap="square">
            <a:spAutoFit/>
          </a:bodyPr>
          <a:lstStyle/>
          <a:p>
            <a:pPr marL="342900" indent="-342900" hangingPunct="0">
              <a:buFont typeface="Arial" panose="020B0604020202020204" pitchFamily="34" charset="0"/>
              <a:buChar char="•"/>
            </a:pPr>
            <a:r>
              <a:rPr lang="en-US" sz="2200" dirty="0"/>
              <a:t>SMS4DC offers a range of functions that can be used to provide detailed technical and administrative assistance in the assignment of frequencies to the Land Mobile, Fixed and Broadcasting Services.</a:t>
            </a:r>
          </a:p>
          <a:p>
            <a:pPr marL="342900" indent="-342900" hangingPunct="0">
              <a:buFont typeface="Arial" panose="020B0604020202020204" pitchFamily="34" charset="0"/>
              <a:buChar char="•"/>
            </a:pPr>
            <a:r>
              <a:rPr lang="fr-FR" sz="2200" dirty="0" err="1"/>
              <a:t>These</a:t>
            </a:r>
            <a:r>
              <a:rPr lang="fr-FR" sz="2200" dirty="0"/>
              <a:t> </a:t>
            </a:r>
            <a:r>
              <a:rPr lang="fr-FR" sz="2200" dirty="0" err="1"/>
              <a:t>include</a:t>
            </a:r>
            <a:r>
              <a:rPr lang="fr-FR" sz="2200" dirty="0"/>
              <a:t>:</a:t>
            </a:r>
            <a:endParaRPr lang="en-US" sz="2200" dirty="0"/>
          </a:p>
          <a:p>
            <a:pPr marL="800100" lvl="1" indent="-342900">
              <a:buFont typeface="Arial" panose="020B0604020202020204" pitchFamily="34" charset="0"/>
              <a:buChar char="•"/>
            </a:pPr>
            <a:r>
              <a:rPr lang="en-US" sz="2200" dirty="0"/>
              <a:t>Providing a database structure that contains all the necessary technical and administrative information;</a:t>
            </a:r>
          </a:p>
          <a:p>
            <a:pPr marL="800100" lvl="1" indent="-342900">
              <a:buFont typeface="Arial" panose="020B0604020202020204" pitchFamily="34" charset="0"/>
              <a:buChar char="•"/>
            </a:pPr>
            <a:r>
              <a:rPr lang="en-US" sz="2200" dirty="0"/>
              <a:t>Ability to specify which channels are available;</a:t>
            </a:r>
          </a:p>
          <a:p>
            <a:pPr marL="800100" lvl="1" indent="-342900">
              <a:buFont typeface="Arial" panose="020B0604020202020204" pitchFamily="34" charset="0"/>
              <a:buChar char="•"/>
            </a:pPr>
            <a:r>
              <a:rPr lang="en-US" sz="2200" dirty="0"/>
              <a:t>Automatic assessment of all available channels in a given frequency range;</a:t>
            </a:r>
          </a:p>
          <a:p>
            <a:pPr marL="800100" lvl="1" indent="-342900">
              <a:buFont typeface="Arial" panose="020B0604020202020204" pitchFamily="34" charset="0"/>
              <a:buChar char="•"/>
            </a:pPr>
            <a:r>
              <a:rPr lang="en-US" sz="2200" dirty="0"/>
              <a:t>Propagation tools to estimate service/coverage/interference areas;</a:t>
            </a:r>
          </a:p>
          <a:p>
            <a:pPr marL="800100" lvl="1" indent="-342900">
              <a:buFont typeface="Arial" panose="020B0604020202020204" pitchFamily="34" charset="0"/>
              <a:buChar char="•"/>
            </a:pPr>
            <a:r>
              <a:rPr lang="en-US" sz="2200" dirty="0"/>
              <a:t>International frequency coordination tools</a:t>
            </a:r>
          </a:p>
          <a:p>
            <a:pPr marL="342900" indent="-342900" hangingPunct="0">
              <a:buFont typeface="Arial" panose="020B0604020202020204" pitchFamily="34" charset="0"/>
              <a:buChar char="•"/>
            </a:pPr>
            <a:r>
              <a:rPr lang="en-US" sz="2200" dirty="0"/>
              <a:t>SMS4DC automates the technical analysis used in the assignment process but does not decide which frequency should be assigned. The engineer must have a thorough understanding of the principles of frequency assignment in order to interpret the results and, if necessary, carry out more detailed analysis.</a:t>
            </a:r>
          </a:p>
        </p:txBody>
      </p:sp>
    </p:spTree>
    <p:extLst>
      <p:ext uri="{BB962C8B-B14F-4D97-AF65-F5344CB8AC3E}">
        <p14:creationId xmlns:p14="http://schemas.microsoft.com/office/powerpoint/2010/main" val="3431706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F27D969-03C7-784E-AEC3-C2E8E8FBC165}" type="slidenum">
              <a:rPr lang="en-US" smtClean="0">
                <a:solidFill>
                  <a:prstClr val="black">
                    <a:tint val="75000"/>
                  </a:prstClr>
                </a:solidFill>
              </a:rPr>
              <a:pPr/>
              <a:t>11</a:t>
            </a:fld>
            <a:endParaRPr lang="en-US">
              <a:solidFill>
                <a:prstClr val="black">
                  <a:tint val="75000"/>
                </a:prstClr>
              </a:solidFill>
            </a:endParaRPr>
          </a:p>
        </p:txBody>
      </p:sp>
      <p:sp>
        <p:nvSpPr>
          <p:cNvPr id="5" name="Rectangle 2"/>
          <p:cNvSpPr>
            <a:spLocks noChangeArrowheads="1"/>
          </p:cNvSpPr>
          <p:nvPr/>
        </p:nvSpPr>
        <p:spPr bwMode="auto">
          <a:xfrm>
            <a:off x="14749" y="0"/>
            <a:ext cx="8745793" cy="523220"/>
          </a:xfrm>
          <a:prstGeom prst="rect">
            <a:avLst/>
          </a:prstGeom>
          <a:noFill/>
          <a:ln w="9525">
            <a:noFill/>
            <a:miter lim="800000"/>
            <a:headEnd/>
            <a:tailEnd/>
          </a:ln>
        </p:spPr>
        <p:txBody>
          <a:bodyPr wrap="square" anchor="ctr">
            <a:spAutoFit/>
          </a:bodyPr>
          <a:lstStyle/>
          <a:p>
            <a:pPr algn="ctr"/>
            <a:r>
              <a:rPr lang="fr-FR" sz="2800" dirty="0" smtClean="0">
                <a:solidFill>
                  <a:prstClr val="black"/>
                </a:solidFill>
              </a:rPr>
              <a:t>SMS4DC </a:t>
            </a:r>
            <a:r>
              <a:rPr lang="fr-FR" sz="2800" dirty="0" err="1" smtClean="0">
                <a:solidFill>
                  <a:prstClr val="black"/>
                </a:solidFill>
              </a:rPr>
              <a:t>Frequency</a:t>
            </a:r>
            <a:r>
              <a:rPr lang="fr-FR" sz="2800" dirty="0" smtClean="0">
                <a:solidFill>
                  <a:prstClr val="black"/>
                </a:solidFill>
              </a:rPr>
              <a:t> </a:t>
            </a:r>
            <a:r>
              <a:rPr lang="fr-FR" sz="2800" dirty="0" err="1" smtClean="0">
                <a:solidFill>
                  <a:prstClr val="black"/>
                </a:solidFill>
              </a:rPr>
              <a:t>Co-ordination</a:t>
            </a:r>
            <a:r>
              <a:rPr lang="fr-FR" sz="2800" dirty="0" smtClean="0">
                <a:solidFill>
                  <a:prstClr val="black"/>
                </a:solidFill>
              </a:rPr>
              <a:t> Menu</a:t>
            </a:r>
            <a:endParaRPr lang="en-GB" altLang="en-US" sz="2800" dirty="0" smtClean="0">
              <a:solidFill>
                <a:srgbClr val="1F497D"/>
              </a:solidFill>
            </a:endParaRPr>
          </a:p>
        </p:txBody>
      </p:sp>
      <p:sp>
        <p:nvSpPr>
          <p:cNvPr id="6" name="Rectangle 5"/>
          <p:cNvSpPr/>
          <p:nvPr/>
        </p:nvSpPr>
        <p:spPr>
          <a:xfrm>
            <a:off x="368711" y="515498"/>
            <a:ext cx="8568812" cy="5232202"/>
          </a:xfrm>
          <a:prstGeom prst="rect">
            <a:avLst/>
          </a:prstGeom>
        </p:spPr>
        <p:txBody>
          <a:bodyPr wrap="square">
            <a:spAutoFit/>
          </a:bodyPr>
          <a:lstStyle/>
          <a:p>
            <a:pPr marL="342900" lvl="0" indent="-342900" algn="just" hangingPunct="0">
              <a:spcBef>
                <a:spcPts val="600"/>
              </a:spcBef>
              <a:spcAft>
                <a:spcPts val="0"/>
              </a:spcAft>
              <a:buFont typeface="Symbol"/>
              <a:buChar char=""/>
              <a:tabLst>
                <a:tab pos="504190" algn="l"/>
                <a:tab pos="756285" algn="l"/>
                <a:tab pos="1008380" algn="l"/>
                <a:tab pos="1260475" algn="l"/>
              </a:tabLst>
            </a:pPr>
            <a:r>
              <a:rPr lang="en-US" sz="2200" dirty="0" smtClean="0">
                <a:ea typeface="Times New Roman"/>
              </a:rPr>
              <a:t>Broadcasting </a:t>
            </a:r>
            <a:r>
              <a:rPr lang="en-US" sz="2200" dirty="0">
                <a:ea typeface="Times New Roman"/>
              </a:rPr>
              <a:t>service (Regional Agreements): </a:t>
            </a:r>
            <a:endParaRPr lang="en-US" sz="2200" dirty="0" smtClean="0">
              <a:ea typeface="Times New Roman"/>
            </a:endParaRPr>
          </a:p>
          <a:p>
            <a:pPr lvl="1" algn="justLow" hangingPunct="0">
              <a:spcBef>
                <a:spcPts val="600"/>
              </a:spcBef>
              <a:tabLst>
                <a:tab pos="504190" algn="l"/>
                <a:tab pos="756285" algn="l"/>
                <a:tab pos="1008380" algn="l"/>
                <a:tab pos="1260475" algn="l"/>
              </a:tabLst>
            </a:pPr>
            <a:r>
              <a:rPr lang="en-US" sz="2000" dirty="0">
                <a:solidFill>
                  <a:prstClr val="black"/>
                </a:solidFill>
                <a:ea typeface="Times New Roman"/>
              </a:rPr>
              <a:t>•	Analogue Sound Broadcasting (GE84 Agreement)</a:t>
            </a:r>
          </a:p>
          <a:p>
            <a:pPr lvl="1" algn="justLow" hangingPunct="0">
              <a:spcBef>
                <a:spcPts val="600"/>
              </a:spcBef>
              <a:tabLst>
                <a:tab pos="504190" algn="l"/>
                <a:tab pos="756285" algn="l"/>
                <a:tab pos="1008380" algn="l"/>
                <a:tab pos="1260475" algn="l"/>
              </a:tabLst>
            </a:pPr>
            <a:r>
              <a:rPr lang="en-US" sz="2000" dirty="0">
                <a:solidFill>
                  <a:prstClr val="black"/>
                </a:solidFill>
                <a:ea typeface="Times New Roman"/>
              </a:rPr>
              <a:t>•	Analogue Television (ST61, GE89 and GE06 Agreements)</a:t>
            </a:r>
          </a:p>
          <a:p>
            <a:pPr lvl="1" algn="justLow" hangingPunct="0">
              <a:spcBef>
                <a:spcPts val="600"/>
              </a:spcBef>
              <a:tabLst>
                <a:tab pos="504190" algn="l"/>
                <a:tab pos="756285" algn="l"/>
                <a:tab pos="1008380" algn="l"/>
                <a:tab pos="1260475" algn="l"/>
              </a:tabLst>
            </a:pPr>
            <a:r>
              <a:rPr lang="en-US" sz="2000" dirty="0">
                <a:solidFill>
                  <a:prstClr val="black"/>
                </a:solidFill>
                <a:ea typeface="Times New Roman"/>
              </a:rPr>
              <a:t>•	Digital Sound Broadcasting (GE06 Agreement)</a:t>
            </a:r>
          </a:p>
          <a:p>
            <a:pPr lvl="1" algn="justLow" hangingPunct="0">
              <a:spcBef>
                <a:spcPts val="600"/>
              </a:spcBef>
              <a:tabLst>
                <a:tab pos="504190" algn="l"/>
                <a:tab pos="756285" algn="l"/>
                <a:tab pos="1008380" algn="l"/>
                <a:tab pos="1260475" algn="l"/>
              </a:tabLst>
            </a:pPr>
            <a:r>
              <a:rPr lang="en-US" sz="2000" dirty="0">
                <a:solidFill>
                  <a:prstClr val="black"/>
                </a:solidFill>
                <a:ea typeface="Times New Roman"/>
              </a:rPr>
              <a:t>•	Digital Television Broadcasting (GE06 Agreement)</a:t>
            </a:r>
          </a:p>
          <a:p>
            <a:pPr marL="342900" lvl="0" indent="-342900" algn="just" hangingPunct="0">
              <a:spcAft>
                <a:spcPts val="0"/>
              </a:spcAft>
              <a:buFont typeface="Symbol"/>
              <a:buChar char=""/>
              <a:tabLst>
                <a:tab pos="504190" algn="l"/>
                <a:tab pos="756285" algn="l"/>
                <a:tab pos="1008380" algn="l"/>
                <a:tab pos="1260475" algn="l"/>
              </a:tabLst>
            </a:pPr>
            <a:r>
              <a:rPr lang="en-US" sz="2200" dirty="0" smtClean="0">
                <a:ea typeface="Times New Roman"/>
              </a:rPr>
              <a:t>Fixed </a:t>
            </a:r>
            <a:r>
              <a:rPr lang="en-US" sz="2200" dirty="0">
                <a:ea typeface="Times New Roman"/>
              </a:rPr>
              <a:t>and Land Mobile services: </a:t>
            </a:r>
            <a:endParaRPr lang="en-US" sz="2200" dirty="0" smtClean="0">
              <a:ea typeface="Times New Roman"/>
            </a:endParaRPr>
          </a:p>
          <a:p>
            <a:pPr marL="800100" lvl="1" indent="-342900" algn="just" hangingPunct="0">
              <a:buFont typeface="Symbol"/>
              <a:buChar char=""/>
              <a:tabLst>
                <a:tab pos="504190" algn="l"/>
                <a:tab pos="756285" algn="l"/>
                <a:tab pos="1008380" algn="l"/>
                <a:tab pos="1260475" algn="l"/>
              </a:tabLst>
            </a:pPr>
            <a:r>
              <a:rPr lang="en-US" sz="2000" dirty="0">
                <a:solidFill>
                  <a:prstClr val="black"/>
                </a:solidFill>
                <a:ea typeface="Times New Roman"/>
              </a:rPr>
              <a:t>Bi-lateral and Multi-lateral Co-ordination </a:t>
            </a:r>
            <a:r>
              <a:rPr lang="en-US" sz="2000" dirty="0" smtClean="0">
                <a:solidFill>
                  <a:prstClr val="black"/>
                </a:solidFill>
                <a:ea typeface="Times New Roman"/>
              </a:rPr>
              <a:t>Agreements</a:t>
            </a:r>
          </a:p>
          <a:p>
            <a:pPr marL="800100" lvl="1" indent="-342900" algn="just" hangingPunct="0">
              <a:buFont typeface="Symbol"/>
              <a:buChar char=""/>
              <a:tabLst>
                <a:tab pos="504190" algn="l"/>
                <a:tab pos="756285" algn="l"/>
                <a:tab pos="1008380" algn="l"/>
                <a:tab pos="1260475" algn="l"/>
              </a:tabLst>
            </a:pPr>
            <a:r>
              <a:rPr lang="en-US" sz="2000" dirty="0" smtClean="0">
                <a:ea typeface="Times New Roman"/>
              </a:rPr>
              <a:t>Enables </a:t>
            </a:r>
            <a:r>
              <a:rPr lang="en-US" sz="2000" dirty="0">
                <a:ea typeface="Times New Roman"/>
              </a:rPr>
              <a:t>the technical details of Coordination Agreements to be stored in the database, while (</a:t>
            </a:r>
            <a:r>
              <a:rPr lang="en-US" sz="2000" i="1" dirty="0">
                <a:ea typeface="Times New Roman"/>
              </a:rPr>
              <a:t>Border</a:t>
            </a:r>
            <a:r>
              <a:rPr lang="en-US" sz="2000" dirty="0">
                <a:ea typeface="Times New Roman"/>
              </a:rPr>
              <a:t>) provides functions to assess whether a station meets the technical conditions of the Agreement</a:t>
            </a:r>
          </a:p>
          <a:p>
            <a:pPr marL="342900" lvl="0" indent="-342900" algn="just" hangingPunct="0">
              <a:spcAft>
                <a:spcPts val="0"/>
              </a:spcAft>
              <a:buFont typeface="Symbol"/>
              <a:buChar char=""/>
              <a:tabLst>
                <a:tab pos="504190" algn="l"/>
                <a:tab pos="756285" algn="l"/>
                <a:tab pos="1008380" algn="l"/>
                <a:tab pos="1260475" algn="l"/>
              </a:tabLst>
            </a:pPr>
            <a:r>
              <a:rPr lang="en-US" sz="2200" dirty="0">
                <a:ea typeface="Times New Roman"/>
              </a:rPr>
              <a:t>Earth station coordination (RR Appendix 7 procedure): </a:t>
            </a:r>
            <a:endParaRPr lang="en-US" sz="2200" dirty="0" smtClean="0">
              <a:ea typeface="Times New Roman"/>
            </a:endParaRPr>
          </a:p>
          <a:p>
            <a:pPr marL="800100" lvl="1" indent="-342900" algn="just" hangingPunct="0">
              <a:buFont typeface="Symbol"/>
              <a:buChar char=""/>
              <a:tabLst>
                <a:tab pos="504190" algn="l"/>
                <a:tab pos="756285" algn="l"/>
                <a:tab pos="1008380" algn="l"/>
                <a:tab pos="1260475" algn="l"/>
              </a:tabLst>
            </a:pPr>
            <a:r>
              <a:rPr lang="en-US" sz="2000" dirty="0" smtClean="0">
                <a:ea typeface="Times New Roman"/>
              </a:rPr>
              <a:t>Calculation </a:t>
            </a:r>
            <a:r>
              <a:rPr lang="en-US" sz="2000" dirty="0">
                <a:ea typeface="Times New Roman"/>
              </a:rPr>
              <a:t>of the coordination contour and the effected countries. </a:t>
            </a:r>
            <a:endParaRPr lang="en-US" sz="2000" dirty="0" smtClean="0">
              <a:ea typeface="Times New Roman"/>
            </a:endParaRPr>
          </a:p>
          <a:p>
            <a:pPr marL="800100" lvl="1" indent="-342900" algn="just" hangingPunct="0">
              <a:buFont typeface="Symbol"/>
              <a:buChar char=""/>
              <a:tabLst>
                <a:tab pos="504190" algn="l"/>
                <a:tab pos="756285" algn="l"/>
                <a:tab pos="1008380" algn="l"/>
                <a:tab pos="1260475" algn="l"/>
              </a:tabLst>
            </a:pPr>
            <a:r>
              <a:rPr lang="en-US" sz="2000" dirty="0" smtClean="0">
                <a:ea typeface="Times New Roman"/>
              </a:rPr>
              <a:t>Also </a:t>
            </a:r>
            <a:r>
              <a:rPr lang="en-US" sz="2000" dirty="0">
                <a:ea typeface="Times New Roman"/>
              </a:rPr>
              <a:t>calculate interference caused or received by a selected Earth station on or from other Earth stations or Fixed stations located inside the coordination contour.</a:t>
            </a:r>
            <a:endParaRPr lang="en-US" sz="2000" dirty="0">
              <a:effectLst/>
              <a:ea typeface="Times New Roman"/>
            </a:endParaRPr>
          </a:p>
        </p:txBody>
      </p:sp>
    </p:spTree>
    <p:extLst>
      <p:ext uri="{BB962C8B-B14F-4D97-AF65-F5344CB8AC3E}">
        <p14:creationId xmlns:p14="http://schemas.microsoft.com/office/powerpoint/2010/main" val="1686242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F27D969-03C7-784E-AEC3-C2E8E8FBC165}" type="slidenum">
              <a:rPr lang="en-US" smtClean="0">
                <a:solidFill>
                  <a:prstClr val="black">
                    <a:tint val="75000"/>
                  </a:prstClr>
                </a:solidFill>
              </a:rPr>
              <a:pPr/>
              <a:t>12</a:t>
            </a:fld>
            <a:endParaRPr lang="en-US">
              <a:solidFill>
                <a:prstClr val="black">
                  <a:tint val="75000"/>
                </a:prstClr>
              </a:solidFill>
            </a:endParaRPr>
          </a:p>
        </p:txBody>
      </p:sp>
      <p:sp>
        <p:nvSpPr>
          <p:cNvPr id="5" name="Rectangle 2"/>
          <p:cNvSpPr>
            <a:spLocks noChangeArrowheads="1"/>
          </p:cNvSpPr>
          <p:nvPr/>
        </p:nvSpPr>
        <p:spPr bwMode="auto">
          <a:xfrm>
            <a:off x="14749" y="0"/>
            <a:ext cx="8745793" cy="523220"/>
          </a:xfrm>
          <a:prstGeom prst="rect">
            <a:avLst/>
          </a:prstGeom>
          <a:noFill/>
          <a:ln w="9525">
            <a:noFill/>
            <a:miter lim="800000"/>
            <a:headEnd/>
            <a:tailEnd/>
          </a:ln>
        </p:spPr>
        <p:txBody>
          <a:bodyPr wrap="square" anchor="ctr">
            <a:spAutoFit/>
          </a:bodyPr>
          <a:lstStyle/>
          <a:p>
            <a:pPr algn="ctr"/>
            <a:r>
              <a:rPr lang="en-US" sz="2800" b="1" i="1" dirty="0">
                <a:solidFill>
                  <a:prstClr val="black"/>
                </a:solidFill>
              </a:rPr>
              <a:t>Broadcasting </a:t>
            </a:r>
            <a:r>
              <a:rPr lang="en-US" sz="2800" b="1" i="1" dirty="0" smtClean="0">
                <a:solidFill>
                  <a:prstClr val="black"/>
                </a:solidFill>
              </a:rPr>
              <a:t>service</a:t>
            </a:r>
            <a:r>
              <a:rPr lang="en-US" sz="2800" dirty="0" smtClean="0">
                <a:solidFill>
                  <a:prstClr val="black"/>
                </a:solidFill>
              </a:rPr>
              <a:t>s</a:t>
            </a:r>
            <a:endParaRPr lang="en-GB" altLang="en-US" sz="2800" dirty="0" smtClean="0">
              <a:solidFill>
                <a:srgbClr val="1F497D"/>
              </a:solidFill>
            </a:endParaRPr>
          </a:p>
        </p:txBody>
      </p:sp>
      <p:sp>
        <p:nvSpPr>
          <p:cNvPr id="6" name="Rectangle 5"/>
          <p:cNvSpPr/>
          <p:nvPr/>
        </p:nvSpPr>
        <p:spPr>
          <a:xfrm>
            <a:off x="368711" y="515498"/>
            <a:ext cx="8568812" cy="2754600"/>
          </a:xfrm>
          <a:prstGeom prst="rect">
            <a:avLst/>
          </a:prstGeom>
        </p:spPr>
        <p:txBody>
          <a:bodyPr wrap="square">
            <a:spAutoFit/>
          </a:bodyPr>
          <a:lstStyle/>
          <a:p>
            <a:pPr marL="342900" indent="-342900" algn="justLow" hangingPunct="0">
              <a:spcBef>
                <a:spcPts val="600"/>
              </a:spcBef>
              <a:buFont typeface="Arial" panose="020B0604020202020204" pitchFamily="34" charset="0"/>
              <a:buChar char="•"/>
              <a:tabLst>
                <a:tab pos="504190" algn="l"/>
                <a:tab pos="756285" algn="l"/>
                <a:tab pos="1008380" algn="l"/>
                <a:tab pos="1260475" algn="l"/>
              </a:tabLst>
            </a:pPr>
            <a:r>
              <a:rPr lang="en-US" sz="2400" dirty="0" smtClean="0">
                <a:solidFill>
                  <a:prstClr val="black"/>
                </a:solidFill>
              </a:rPr>
              <a:t>Co-ordination </a:t>
            </a:r>
            <a:r>
              <a:rPr lang="en-US" sz="2400" dirty="0">
                <a:solidFill>
                  <a:prstClr val="black"/>
                </a:solidFill>
              </a:rPr>
              <a:t>includes interference analysis and frequency co-ordination tools between Broadcasting Services and between Broadcasting Services and some of the other services (Fixed and Land Mobile only) sharing the frequency bands in the ST61, GE84, GE89, and GE06 Agreements</a:t>
            </a:r>
            <a:r>
              <a:rPr lang="en-US" sz="2400" dirty="0" smtClean="0">
                <a:solidFill>
                  <a:prstClr val="black"/>
                </a:solidFill>
              </a:rPr>
              <a:t>.</a:t>
            </a:r>
          </a:p>
          <a:p>
            <a:pPr marL="342900" indent="-342900" algn="justLow" hangingPunct="0">
              <a:spcBef>
                <a:spcPts val="600"/>
              </a:spcBef>
              <a:buFont typeface="Arial" panose="020B0604020202020204" pitchFamily="34" charset="0"/>
              <a:buChar char="•"/>
              <a:tabLst>
                <a:tab pos="504190" algn="l"/>
                <a:tab pos="756285" algn="l"/>
                <a:tab pos="1008380" algn="l"/>
                <a:tab pos="1260475" algn="l"/>
              </a:tabLst>
            </a:pPr>
            <a:r>
              <a:rPr lang="en-US" sz="2400" dirty="0" smtClean="0">
                <a:solidFill>
                  <a:prstClr val="black"/>
                </a:solidFill>
              </a:rPr>
              <a:t>Interference </a:t>
            </a:r>
            <a:r>
              <a:rPr lang="en-US" sz="2400" dirty="0">
                <a:solidFill>
                  <a:prstClr val="black"/>
                </a:solidFill>
              </a:rPr>
              <a:t>analysis methods are in conformity with the relevant requirements of the Agreements</a:t>
            </a:r>
            <a:endParaRPr lang="en-US" sz="2400" dirty="0">
              <a:solidFill>
                <a:prstClr val="black"/>
              </a:solidFill>
              <a:ea typeface="Times New Roman"/>
            </a:endParaRPr>
          </a:p>
        </p:txBody>
      </p:sp>
    </p:spTree>
    <p:extLst>
      <p:ext uri="{BB962C8B-B14F-4D97-AF65-F5344CB8AC3E}">
        <p14:creationId xmlns:p14="http://schemas.microsoft.com/office/powerpoint/2010/main" val="19531765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F27D969-03C7-784E-AEC3-C2E8E8FBC165}" type="slidenum">
              <a:rPr lang="en-US" smtClean="0">
                <a:solidFill>
                  <a:prstClr val="black">
                    <a:tint val="75000"/>
                  </a:prstClr>
                </a:solidFill>
              </a:rPr>
              <a:pPr/>
              <a:t>13</a:t>
            </a:fld>
            <a:endParaRPr lang="en-US">
              <a:solidFill>
                <a:prstClr val="black">
                  <a:tint val="75000"/>
                </a:prstClr>
              </a:solidFill>
            </a:endParaRPr>
          </a:p>
        </p:txBody>
      </p:sp>
      <p:sp>
        <p:nvSpPr>
          <p:cNvPr id="5" name="Rectangle 2"/>
          <p:cNvSpPr>
            <a:spLocks noChangeArrowheads="1"/>
          </p:cNvSpPr>
          <p:nvPr/>
        </p:nvSpPr>
        <p:spPr bwMode="auto">
          <a:xfrm>
            <a:off x="14749" y="0"/>
            <a:ext cx="8745793" cy="523220"/>
          </a:xfrm>
          <a:prstGeom prst="rect">
            <a:avLst/>
          </a:prstGeom>
          <a:noFill/>
          <a:ln w="9525">
            <a:noFill/>
            <a:miter lim="800000"/>
            <a:headEnd/>
            <a:tailEnd/>
          </a:ln>
        </p:spPr>
        <p:txBody>
          <a:bodyPr wrap="square" anchor="ctr">
            <a:spAutoFit/>
          </a:bodyPr>
          <a:lstStyle/>
          <a:p>
            <a:pPr algn="ctr"/>
            <a:r>
              <a:rPr lang="fr-FR" sz="2800" dirty="0" smtClean="0">
                <a:solidFill>
                  <a:prstClr val="black"/>
                </a:solidFill>
              </a:rPr>
              <a:t>GE-06 (</a:t>
            </a:r>
            <a:r>
              <a:rPr lang="fr-FR" sz="2800" dirty="0" err="1" smtClean="0">
                <a:solidFill>
                  <a:prstClr val="black"/>
                </a:solidFill>
              </a:rPr>
              <a:t>Broadcasting</a:t>
            </a:r>
            <a:r>
              <a:rPr lang="fr-FR" sz="2800" dirty="0" smtClean="0">
                <a:solidFill>
                  <a:prstClr val="black"/>
                </a:solidFill>
              </a:rPr>
              <a:t>)</a:t>
            </a:r>
            <a:endParaRPr lang="en-GB" altLang="en-US" sz="2800" dirty="0" smtClean="0">
              <a:solidFill>
                <a:srgbClr val="1F497D"/>
              </a:solidFill>
            </a:endParaRPr>
          </a:p>
        </p:txBody>
      </p:sp>
      <p:pic>
        <p:nvPicPr>
          <p:cNvPr id="7" name="Picture 6" descr="GE06 FX ALB coordcont Google"/>
          <p:cNvPicPr/>
          <p:nvPr/>
        </p:nvPicPr>
        <p:blipFill>
          <a:blip r:embed="rId3"/>
          <a:srcRect/>
          <a:stretch>
            <a:fillRect/>
          </a:stretch>
        </p:blipFill>
        <p:spPr bwMode="auto">
          <a:xfrm>
            <a:off x="634180" y="1032387"/>
            <a:ext cx="4159045" cy="3023419"/>
          </a:xfrm>
          <a:prstGeom prst="rect">
            <a:avLst/>
          </a:prstGeom>
          <a:noFill/>
          <a:ln w="9525">
            <a:noFill/>
            <a:miter lim="800000"/>
            <a:headEnd/>
            <a:tailEnd/>
          </a:ln>
        </p:spPr>
      </p:pic>
      <p:pic>
        <p:nvPicPr>
          <p:cNvPr id="8" name="Picture 7" descr="GE06 FX ALB coordcont"/>
          <p:cNvPicPr/>
          <p:nvPr/>
        </p:nvPicPr>
        <p:blipFill>
          <a:blip r:embed="rId4"/>
          <a:srcRect/>
          <a:stretch>
            <a:fillRect/>
          </a:stretch>
        </p:blipFill>
        <p:spPr bwMode="auto">
          <a:xfrm>
            <a:off x="4793225" y="1032386"/>
            <a:ext cx="3735654" cy="3023419"/>
          </a:xfrm>
          <a:prstGeom prst="rect">
            <a:avLst/>
          </a:prstGeom>
          <a:noFill/>
          <a:ln w="9525">
            <a:noFill/>
            <a:miter lim="800000"/>
            <a:headEnd/>
            <a:tailEnd/>
          </a:ln>
        </p:spPr>
      </p:pic>
      <p:sp>
        <p:nvSpPr>
          <p:cNvPr id="2" name="Rectangle 1"/>
          <p:cNvSpPr/>
          <p:nvPr/>
        </p:nvSpPr>
        <p:spPr>
          <a:xfrm>
            <a:off x="634181" y="523220"/>
            <a:ext cx="7894698" cy="369332"/>
          </a:xfrm>
          <a:prstGeom prst="rect">
            <a:avLst/>
          </a:prstGeom>
        </p:spPr>
        <p:txBody>
          <a:bodyPr wrap="square">
            <a:spAutoFit/>
          </a:bodyPr>
          <a:lstStyle/>
          <a:p>
            <a:r>
              <a:rPr lang="en-US" dirty="0"/>
              <a:t>GE06 Agreement FXLM2BCBT (Affected Admin)</a:t>
            </a:r>
          </a:p>
        </p:txBody>
      </p:sp>
      <p:sp>
        <p:nvSpPr>
          <p:cNvPr id="9" name="Rectangle 8"/>
          <p:cNvSpPr/>
          <p:nvPr/>
        </p:nvSpPr>
        <p:spPr>
          <a:xfrm>
            <a:off x="634181" y="4055805"/>
            <a:ext cx="7894699" cy="1754326"/>
          </a:xfrm>
          <a:prstGeom prst="rect">
            <a:avLst/>
          </a:prstGeom>
        </p:spPr>
        <p:txBody>
          <a:bodyPr wrap="square">
            <a:spAutoFit/>
          </a:bodyPr>
          <a:lstStyle/>
          <a:p>
            <a:r>
              <a:rPr lang="en-US" dirty="0"/>
              <a:t>Identification of Administrations whose broadcasting service is likely (potentially) to be affected by a wanted station in fixed or land mobile service inside another country. Right-hand screenshot shows the coordination contour for the wanted FX station crossing the border of an administration whose broadcasting service is likely to be affected. Left-hand screenshot shows this result exported to Google Earth.</a:t>
            </a:r>
          </a:p>
        </p:txBody>
      </p:sp>
    </p:spTree>
    <p:extLst>
      <p:ext uri="{BB962C8B-B14F-4D97-AF65-F5344CB8AC3E}">
        <p14:creationId xmlns:p14="http://schemas.microsoft.com/office/powerpoint/2010/main" val="3722699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F27D969-03C7-784E-AEC3-C2E8E8FBC165}" type="slidenum">
              <a:rPr lang="en-US" smtClean="0">
                <a:solidFill>
                  <a:prstClr val="black">
                    <a:tint val="75000"/>
                  </a:prstClr>
                </a:solidFill>
              </a:rPr>
              <a:pPr/>
              <a:t>14</a:t>
            </a:fld>
            <a:endParaRPr lang="en-US">
              <a:solidFill>
                <a:prstClr val="black">
                  <a:tint val="75000"/>
                </a:prstClr>
              </a:solidFill>
            </a:endParaRPr>
          </a:p>
        </p:txBody>
      </p:sp>
      <p:sp>
        <p:nvSpPr>
          <p:cNvPr id="5" name="Rectangle 2"/>
          <p:cNvSpPr>
            <a:spLocks noChangeArrowheads="1"/>
          </p:cNvSpPr>
          <p:nvPr/>
        </p:nvSpPr>
        <p:spPr bwMode="auto">
          <a:xfrm>
            <a:off x="14749" y="0"/>
            <a:ext cx="8745793" cy="523220"/>
          </a:xfrm>
          <a:prstGeom prst="rect">
            <a:avLst/>
          </a:prstGeom>
          <a:noFill/>
          <a:ln w="9525">
            <a:noFill/>
            <a:miter lim="800000"/>
            <a:headEnd/>
            <a:tailEnd/>
          </a:ln>
        </p:spPr>
        <p:txBody>
          <a:bodyPr wrap="square" anchor="ctr">
            <a:spAutoFit/>
          </a:bodyPr>
          <a:lstStyle/>
          <a:p>
            <a:pPr algn="ctr"/>
            <a:r>
              <a:rPr lang="en-US" sz="2800" b="1" i="1" dirty="0"/>
              <a:t>Fixed and Land Mobile Service Coordination </a:t>
            </a:r>
            <a:r>
              <a:rPr lang="en-US" sz="2800" b="1" i="1" dirty="0" smtClean="0"/>
              <a:t>Agreements</a:t>
            </a:r>
            <a:endParaRPr lang="en-GB" altLang="en-US" sz="2800" dirty="0" smtClean="0">
              <a:solidFill>
                <a:srgbClr val="1F497D"/>
              </a:solidFill>
            </a:endParaRPr>
          </a:p>
        </p:txBody>
      </p:sp>
      <p:sp>
        <p:nvSpPr>
          <p:cNvPr id="6" name="Rectangle 5"/>
          <p:cNvSpPr/>
          <p:nvPr/>
        </p:nvSpPr>
        <p:spPr>
          <a:xfrm>
            <a:off x="368711" y="515498"/>
            <a:ext cx="8568812" cy="5632311"/>
          </a:xfrm>
          <a:prstGeom prst="rect">
            <a:avLst/>
          </a:prstGeom>
        </p:spPr>
        <p:txBody>
          <a:bodyPr wrap="square">
            <a:spAutoFit/>
          </a:bodyPr>
          <a:lstStyle/>
          <a:p>
            <a:pPr marL="342900" indent="-342900" algn="justLow" hangingPunct="0">
              <a:spcBef>
                <a:spcPts val="300"/>
              </a:spcBef>
              <a:buFont typeface="Arial" panose="020B0604020202020204" pitchFamily="34" charset="0"/>
              <a:buChar char="•"/>
              <a:tabLst>
                <a:tab pos="504190" algn="l"/>
                <a:tab pos="756285" algn="l"/>
                <a:tab pos="1008380" algn="l"/>
                <a:tab pos="1260475" algn="l"/>
              </a:tabLst>
            </a:pPr>
            <a:r>
              <a:rPr lang="en-US" sz="2000" dirty="0" smtClean="0"/>
              <a:t>These </a:t>
            </a:r>
            <a:r>
              <a:rPr lang="en-US" sz="2000" dirty="0"/>
              <a:t>are agreed between countries on a bi-lateral or multi-lateral basis and are generally used to assist frequency coordination and avoid interference in border areas. </a:t>
            </a:r>
            <a:endParaRPr lang="en-US" sz="2000" dirty="0" smtClean="0"/>
          </a:p>
          <a:p>
            <a:pPr marL="342900" indent="-342900" algn="justLow" hangingPunct="0">
              <a:spcBef>
                <a:spcPts val="300"/>
              </a:spcBef>
              <a:buFont typeface="Arial" panose="020B0604020202020204" pitchFamily="34" charset="0"/>
              <a:buChar char="•"/>
              <a:tabLst>
                <a:tab pos="504190" algn="l"/>
                <a:tab pos="756285" algn="l"/>
                <a:tab pos="1008380" algn="l"/>
                <a:tab pos="1260475" algn="l"/>
              </a:tabLst>
            </a:pPr>
            <a:r>
              <a:rPr lang="en-US" sz="2000" dirty="0" smtClean="0"/>
              <a:t>Without </a:t>
            </a:r>
            <a:r>
              <a:rPr lang="en-US" sz="2000" dirty="0"/>
              <a:t>such an agreement, co-ordination could be on a first-come-first-served basis. </a:t>
            </a:r>
            <a:endParaRPr lang="en-US" sz="2000" dirty="0" smtClean="0"/>
          </a:p>
          <a:p>
            <a:pPr marL="342900" indent="-342900" algn="justLow" hangingPunct="0">
              <a:spcBef>
                <a:spcPts val="300"/>
              </a:spcBef>
              <a:buFont typeface="Arial" panose="020B0604020202020204" pitchFamily="34" charset="0"/>
              <a:buChar char="•"/>
              <a:tabLst>
                <a:tab pos="504190" algn="l"/>
                <a:tab pos="756285" algn="l"/>
                <a:tab pos="1008380" algn="l"/>
                <a:tab pos="1260475" algn="l"/>
              </a:tabLst>
            </a:pPr>
            <a:r>
              <a:rPr lang="en-US" sz="2000" dirty="0" smtClean="0"/>
              <a:t>Agreements </a:t>
            </a:r>
            <a:r>
              <a:rPr lang="en-US" sz="2000" dirty="0"/>
              <a:t>allow frequency bands to be shared equitably between all the countries sharing a border, by dividing the bands into “preferred” and “non-preferred” sub-bands. </a:t>
            </a:r>
            <a:endParaRPr lang="en-US" sz="2000" dirty="0" smtClean="0"/>
          </a:p>
          <a:p>
            <a:pPr marL="342900" indent="-342900" algn="justLow" hangingPunct="0">
              <a:spcBef>
                <a:spcPts val="300"/>
              </a:spcBef>
              <a:buFont typeface="Arial" panose="020B0604020202020204" pitchFamily="34" charset="0"/>
              <a:buChar char="•"/>
              <a:tabLst>
                <a:tab pos="504190" algn="l"/>
                <a:tab pos="756285" algn="l"/>
                <a:tab pos="1008380" algn="l"/>
                <a:tab pos="1260475" algn="l"/>
              </a:tabLst>
            </a:pPr>
            <a:r>
              <a:rPr lang="en-US" sz="2000" dirty="0" smtClean="0"/>
              <a:t>In </a:t>
            </a:r>
            <a:r>
              <a:rPr lang="en-US" sz="2000" dirty="0"/>
              <a:t>its preferred sub-bands, a country has preferential usage rights. Agreements define the preferred sub-bands allotted to each country and the associated technical conditions for the usage rights, for example by specifying the maximum field strength at the border or at some distance from the border in the territory of the other country. </a:t>
            </a:r>
            <a:endParaRPr lang="en-US" sz="2000" dirty="0" smtClean="0"/>
          </a:p>
          <a:p>
            <a:pPr marL="342900" indent="-342900" algn="justLow" hangingPunct="0">
              <a:spcBef>
                <a:spcPts val="300"/>
              </a:spcBef>
              <a:buFont typeface="Arial" panose="020B0604020202020204" pitchFamily="34" charset="0"/>
              <a:buChar char="•"/>
              <a:tabLst>
                <a:tab pos="504190" algn="l"/>
                <a:tab pos="756285" algn="l"/>
                <a:tab pos="1008380" algn="l"/>
                <a:tab pos="1260475" algn="l"/>
              </a:tabLst>
            </a:pPr>
            <a:r>
              <a:rPr lang="en-US" sz="2000" dirty="0" smtClean="0"/>
              <a:t>The </a:t>
            </a:r>
            <a:r>
              <a:rPr lang="en-US" sz="2000" dirty="0"/>
              <a:t>SMS4DC Coordination menu (</a:t>
            </a:r>
            <a:r>
              <a:rPr lang="en-US" sz="2000" i="1" dirty="0"/>
              <a:t>Agreements</a:t>
            </a:r>
            <a:r>
              <a:rPr lang="en-US" sz="2000" dirty="0"/>
              <a:t>) enables the technical details of Coordination Agreements to be stored in the database, while (</a:t>
            </a:r>
            <a:r>
              <a:rPr lang="en-US" sz="2000" i="1" dirty="0"/>
              <a:t>Border</a:t>
            </a:r>
            <a:r>
              <a:rPr lang="en-US" sz="2000" dirty="0"/>
              <a:t>) provides functions to assess whether a station meets the technical conditions of the Agreement</a:t>
            </a:r>
            <a:endParaRPr lang="en-US" sz="2000" dirty="0">
              <a:solidFill>
                <a:prstClr val="black"/>
              </a:solidFill>
              <a:ea typeface="Times New Roman"/>
            </a:endParaRPr>
          </a:p>
        </p:txBody>
      </p:sp>
    </p:spTree>
    <p:extLst>
      <p:ext uri="{BB962C8B-B14F-4D97-AF65-F5344CB8AC3E}">
        <p14:creationId xmlns:p14="http://schemas.microsoft.com/office/powerpoint/2010/main" val="2603505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F27D969-03C7-784E-AEC3-C2E8E8FBC165}" type="slidenum">
              <a:rPr lang="en-US" smtClean="0">
                <a:solidFill>
                  <a:prstClr val="black">
                    <a:tint val="75000"/>
                  </a:prstClr>
                </a:solidFill>
              </a:rPr>
              <a:pPr/>
              <a:t>15</a:t>
            </a:fld>
            <a:endParaRPr lang="en-US">
              <a:solidFill>
                <a:prstClr val="black">
                  <a:tint val="75000"/>
                </a:prstClr>
              </a:solidFill>
            </a:endParaRPr>
          </a:p>
        </p:txBody>
      </p:sp>
      <p:sp>
        <p:nvSpPr>
          <p:cNvPr id="5" name="Rectangle 2"/>
          <p:cNvSpPr>
            <a:spLocks noChangeArrowheads="1"/>
          </p:cNvSpPr>
          <p:nvPr/>
        </p:nvSpPr>
        <p:spPr bwMode="auto">
          <a:xfrm>
            <a:off x="14749" y="1"/>
            <a:ext cx="8745793" cy="523220"/>
          </a:xfrm>
          <a:prstGeom prst="rect">
            <a:avLst/>
          </a:prstGeom>
          <a:noFill/>
          <a:ln w="9525">
            <a:noFill/>
            <a:miter lim="800000"/>
            <a:headEnd/>
            <a:tailEnd/>
          </a:ln>
        </p:spPr>
        <p:txBody>
          <a:bodyPr wrap="square" anchor="ctr">
            <a:spAutoFit/>
          </a:bodyPr>
          <a:lstStyle/>
          <a:p>
            <a:pPr algn="ctr"/>
            <a:r>
              <a:rPr lang="en-US" sz="2800" dirty="0"/>
              <a:t>E</a:t>
            </a:r>
            <a:r>
              <a:rPr lang="en-US" sz="2800" dirty="0" smtClean="0"/>
              <a:t>xample </a:t>
            </a:r>
            <a:r>
              <a:rPr lang="en-US" sz="2800" dirty="0"/>
              <a:t>for the Land Mobile service</a:t>
            </a:r>
            <a:endParaRPr lang="en-GB" altLang="en-US" sz="2800" dirty="0" smtClean="0">
              <a:solidFill>
                <a:srgbClr val="1F497D"/>
              </a:solidFill>
            </a:endParaRPr>
          </a:p>
        </p:txBody>
      </p:sp>
      <p:pic>
        <p:nvPicPr>
          <p:cNvPr id="2049" name="Picture 1" descr="Coordination agreement L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4684" y="523220"/>
            <a:ext cx="7772400" cy="441007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265471" y="4937922"/>
            <a:ext cx="8495071" cy="1077218"/>
          </a:xfrm>
          <a:prstGeom prst="rect">
            <a:avLst/>
          </a:prstGeom>
        </p:spPr>
        <p:txBody>
          <a:bodyPr wrap="square">
            <a:spAutoFit/>
          </a:bodyPr>
          <a:lstStyle/>
          <a:p>
            <a:r>
              <a:rPr lang="en-US" sz="1600" dirty="0" smtClean="0"/>
              <a:t>The </a:t>
            </a:r>
            <a:r>
              <a:rPr lang="en-US" sz="1600" dirty="0"/>
              <a:t>example shows a </a:t>
            </a:r>
            <a:r>
              <a:rPr lang="en-US" sz="1600" dirty="0" smtClean="0"/>
              <a:t>cross border </a:t>
            </a:r>
            <a:r>
              <a:rPr lang="en-US" sz="1600" dirty="0"/>
              <a:t>coordination agreement for the band 80-86 </a:t>
            </a:r>
            <a:r>
              <a:rPr lang="en-US" sz="1600" dirty="0" smtClean="0"/>
              <a:t>MHz among three </a:t>
            </a:r>
            <a:r>
              <a:rPr lang="en-US" sz="1600" dirty="0"/>
              <a:t>administrations</a:t>
            </a:r>
            <a:r>
              <a:rPr lang="en-US" sz="1600" dirty="0" smtClean="0"/>
              <a:t>. </a:t>
            </a:r>
            <a:r>
              <a:rPr lang="en-US" sz="1600" dirty="0"/>
              <a:t>Three sub-bands are established, one for each country, giving preferential assignment rights. The limits of the preferential rights are 20 </a:t>
            </a:r>
            <a:r>
              <a:rPr lang="en-US" sz="1600" dirty="0" err="1"/>
              <a:t>dbuV</a:t>
            </a:r>
            <a:r>
              <a:rPr lang="en-US" sz="1600" dirty="0"/>
              <a:t>/m measured at 15 km across the border. For coordination of receivers, a reference transmitter with  </a:t>
            </a:r>
            <a:r>
              <a:rPr lang="en-US" sz="1600" dirty="0" err="1"/>
              <a:t>e.r.p</a:t>
            </a:r>
            <a:r>
              <a:rPr lang="en-US" sz="1600" dirty="0"/>
              <a:t>. of  17 </a:t>
            </a:r>
            <a:r>
              <a:rPr lang="en-US" sz="1600" dirty="0" err="1"/>
              <a:t>dBW</a:t>
            </a:r>
            <a:r>
              <a:rPr lang="en-US" sz="1600" dirty="0"/>
              <a:t> is used. </a:t>
            </a:r>
          </a:p>
        </p:txBody>
      </p:sp>
    </p:spTree>
    <p:extLst>
      <p:ext uri="{BB962C8B-B14F-4D97-AF65-F5344CB8AC3E}">
        <p14:creationId xmlns:p14="http://schemas.microsoft.com/office/powerpoint/2010/main" val="2791564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F27D969-03C7-784E-AEC3-C2E8E8FBC165}" type="slidenum">
              <a:rPr lang="en-US" smtClean="0">
                <a:solidFill>
                  <a:prstClr val="black">
                    <a:tint val="75000"/>
                  </a:prstClr>
                </a:solidFill>
              </a:rPr>
              <a:pPr/>
              <a:t>16</a:t>
            </a:fld>
            <a:endParaRPr lang="en-US">
              <a:solidFill>
                <a:prstClr val="black">
                  <a:tint val="75000"/>
                </a:prstClr>
              </a:solidFill>
            </a:endParaRPr>
          </a:p>
        </p:txBody>
      </p:sp>
      <p:sp>
        <p:nvSpPr>
          <p:cNvPr id="5" name="Rectangle 2"/>
          <p:cNvSpPr>
            <a:spLocks noChangeArrowheads="1"/>
          </p:cNvSpPr>
          <p:nvPr/>
        </p:nvSpPr>
        <p:spPr bwMode="auto">
          <a:xfrm>
            <a:off x="14749" y="0"/>
            <a:ext cx="8745793" cy="523220"/>
          </a:xfrm>
          <a:prstGeom prst="rect">
            <a:avLst/>
          </a:prstGeom>
          <a:noFill/>
          <a:ln w="9525">
            <a:noFill/>
            <a:miter lim="800000"/>
            <a:headEnd/>
            <a:tailEnd/>
          </a:ln>
        </p:spPr>
        <p:txBody>
          <a:bodyPr wrap="square" anchor="ctr">
            <a:spAutoFit/>
          </a:bodyPr>
          <a:lstStyle/>
          <a:p>
            <a:pPr algn="ctr"/>
            <a:r>
              <a:rPr lang="en-US" sz="2800" b="1" i="1" dirty="0"/>
              <a:t>Earth station coordination (RR Appendix 7 </a:t>
            </a:r>
            <a:r>
              <a:rPr lang="en-US" sz="2800" b="1" i="1" dirty="0" smtClean="0"/>
              <a:t>procedure</a:t>
            </a:r>
            <a:endParaRPr lang="en-GB" altLang="en-US" sz="2800" dirty="0" smtClean="0">
              <a:solidFill>
                <a:srgbClr val="1F497D"/>
              </a:solidFill>
            </a:endParaRPr>
          </a:p>
        </p:txBody>
      </p:sp>
      <p:sp>
        <p:nvSpPr>
          <p:cNvPr id="2" name="Rectangle 1"/>
          <p:cNvSpPr/>
          <p:nvPr/>
        </p:nvSpPr>
        <p:spPr>
          <a:xfrm>
            <a:off x="206477" y="610136"/>
            <a:ext cx="8362336" cy="5324535"/>
          </a:xfrm>
          <a:prstGeom prst="rect">
            <a:avLst/>
          </a:prstGeom>
        </p:spPr>
        <p:txBody>
          <a:bodyPr wrap="square">
            <a:spAutoFit/>
          </a:bodyPr>
          <a:lstStyle/>
          <a:p>
            <a:pPr marL="92075" indent="-92075">
              <a:buFont typeface="Arial" panose="020B0604020202020204" pitchFamily="34" charset="0"/>
              <a:buChar char="•"/>
            </a:pPr>
            <a:r>
              <a:rPr lang="en-US" sz="2000" dirty="0" smtClean="0"/>
              <a:t>SMS4DC </a:t>
            </a:r>
            <a:r>
              <a:rPr lang="en-US" sz="2000" dirty="0"/>
              <a:t>has two main menu items that assist with the Appendix 7 procedure. </a:t>
            </a:r>
            <a:r>
              <a:rPr lang="en-US" sz="2000" dirty="0" smtClean="0"/>
              <a:t>The </a:t>
            </a:r>
            <a:r>
              <a:rPr lang="en-US" sz="2000" dirty="0"/>
              <a:t>Options-&gt;RR Appendix 7 sub-menu in the IDWM view, enables selection of an Earth station in the database and drawing the various coordination contours (in accordance with  BR R1448 software) on the IDWM map. </a:t>
            </a:r>
            <a:endParaRPr lang="en-US" sz="2000" dirty="0" smtClean="0"/>
          </a:p>
          <a:p>
            <a:pPr marL="92075" indent="-92075">
              <a:buFont typeface="Arial" panose="020B0604020202020204" pitchFamily="34" charset="0"/>
              <a:buChar char="•"/>
            </a:pPr>
            <a:r>
              <a:rPr lang="en-US" sz="2000" dirty="0" smtClean="0"/>
              <a:t>The </a:t>
            </a:r>
            <a:r>
              <a:rPr lang="en-US" sz="2000" dirty="0"/>
              <a:t>Options-&gt;RR Appendix 7 (GIBC) sub-menu in the IDWM view uses Appendix 7 software which is integrated into GIBC and </a:t>
            </a:r>
            <a:r>
              <a:rPr lang="en-US" sz="2000" dirty="0" smtClean="0"/>
              <a:t>produces </a:t>
            </a:r>
            <a:r>
              <a:rPr lang="en-US" sz="2000" dirty="0"/>
              <a:t>coordination contours information around earth stations. The input and output to the program will be the same GIBC uses.</a:t>
            </a:r>
          </a:p>
          <a:p>
            <a:pPr marL="92075" indent="-92075">
              <a:buFont typeface="Arial" panose="020B0604020202020204" pitchFamily="34" charset="0"/>
              <a:buChar char="•"/>
            </a:pPr>
            <a:r>
              <a:rPr lang="en-US" sz="2000" dirty="0"/>
              <a:t> </a:t>
            </a:r>
            <a:r>
              <a:rPr lang="en-US" sz="2000" dirty="0" smtClean="0"/>
              <a:t>By </a:t>
            </a:r>
            <a:r>
              <a:rPr lang="en-US" sz="2000" dirty="0"/>
              <a:t>selecting an Earth station from SM44DC database the input data is generated automatically in SNS </a:t>
            </a:r>
            <a:r>
              <a:rPr lang="en-US" sz="2000" dirty="0" smtClean="0"/>
              <a:t>database </a:t>
            </a:r>
            <a:r>
              <a:rPr lang="en-US" sz="2000" dirty="0"/>
              <a:t>format, and sent to BR GIBC Appendix 7 software. After calculation of coordination contours by GIBC software, these contours could be shown on SMS4DC </a:t>
            </a:r>
            <a:r>
              <a:rPr lang="en-US" sz="2000" dirty="0" smtClean="0"/>
              <a:t>maps</a:t>
            </a:r>
            <a:r>
              <a:rPr lang="en-US" sz="2000" dirty="0"/>
              <a:t>.</a:t>
            </a:r>
          </a:p>
          <a:p>
            <a:pPr marL="92075" indent="-92075">
              <a:buFont typeface="Arial" panose="020B0604020202020204" pitchFamily="34" charset="0"/>
              <a:buChar char="•"/>
            </a:pPr>
            <a:r>
              <a:rPr lang="en-US" sz="2000" dirty="0"/>
              <a:t> </a:t>
            </a:r>
            <a:r>
              <a:rPr lang="en-US" sz="2000" dirty="0" smtClean="0"/>
              <a:t>The </a:t>
            </a:r>
            <a:r>
              <a:rPr lang="en-US" sz="2000" dirty="0"/>
              <a:t>DEM Interference menu has sub-menu items to calculate interference caused or received by a selected Earth station on or from other Earth stations or Fixed stations located inside a circular area around the selected Earth station, using ITU-R Recommendation P.452, by consideration of antenna </a:t>
            </a:r>
            <a:r>
              <a:rPr lang="en-US" sz="2000" dirty="0" smtClean="0"/>
              <a:t>patterns.</a:t>
            </a:r>
            <a:endParaRPr lang="en-US" sz="2000" dirty="0"/>
          </a:p>
        </p:txBody>
      </p:sp>
    </p:spTree>
    <p:extLst>
      <p:ext uri="{BB962C8B-B14F-4D97-AF65-F5344CB8AC3E}">
        <p14:creationId xmlns:p14="http://schemas.microsoft.com/office/powerpoint/2010/main" val="2598540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F27D969-03C7-784E-AEC3-C2E8E8FBC165}" type="slidenum">
              <a:rPr lang="en-US" smtClean="0">
                <a:solidFill>
                  <a:prstClr val="black">
                    <a:tint val="75000"/>
                  </a:prstClr>
                </a:solidFill>
              </a:rPr>
              <a:pPr/>
              <a:t>17</a:t>
            </a:fld>
            <a:endParaRPr lang="en-US">
              <a:solidFill>
                <a:prstClr val="black">
                  <a:tint val="75000"/>
                </a:prstClr>
              </a:solidFill>
            </a:endParaRPr>
          </a:p>
        </p:txBody>
      </p:sp>
      <p:sp>
        <p:nvSpPr>
          <p:cNvPr id="5" name="Rectangle 2"/>
          <p:cNvSpPr>
            <a:spLocks noChangeArrowheads="1"/>
          </p:cNvSpPr>
          <p:nvPr/>
        </p:nvSpPr>
        <p:spPr bwMode="auto">
          <a:xfrm>
            <a:off x="14749" y="0"/>
            <a:ext cx="8745793" cy="523220"/>
          </a:xfrm>
          <a:prstGeom prst="rect">
            <a:avLst/>
          </a:prstGeom>
          <a:noFill/>
          <a:ln w="9525">
            <a:noFill/>
            <a:miter lim="800000"/>
            <a:headEnd/>
            <a:tailEnd/>
          </a:ln>
        </p:spPr>
        <p:txBody>
          <a:bodyPr wrap="square" anchor="ctr">
            <a:spAutoFit/>
          </a:bodyPr>
          <a:lstStyle/>
          <a:p>
            <a:pPr algn="ctr"/>
            <a:r>
              <a:rPr lang="en-GB" sz="2800" dirty="0"/>
              <a:t>Coordination contours around an Earth station </a:t>
            </a:r>
            <a:endParaRPr lang="en-GB" altLang="en-US" sz="2800" dirty="0" smtClean="0">
              <a:solidFill>
                <a:srgbClr val="1F497D"/>
              </a:solidFill>
            </a:endParaRPr>
          </a:p>
        </p:txBody>
      </p:sp>
      <p:pic>
        <p:nvPicPr>
          <p:cNvPr id="3075" name="Picture 3" descr="OptionAps7PreviewContou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450" y="434730"/>
            <a:ext cx="8244349" cy="5525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48332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F27D969-03C7-784E-AEC3-C2E8E8FBC165}" type="slidenum">
              <a:rPr lang="en-US" smtClean="0">
                <a:solidFill>
                  <a:prstClr val="black">
                    <a:tint val="75000"/>
                  </a:prstClr>
                </a:solidFill>
              </a:rPr>
              <a:pPr/>
              <a:t>18</a:t>
            </a:fld>
            <a:endParaRPr lang="en-US">
              <a:solidFill>
                <a:prstClr val="black">
                  <a:tint val="75000"/>
                </a:prstClr>
              </a:solidFill>
            </a:endParaRPr>
          </a:p>
        </p:txBody>
      </p:sp>
      <p:sp>
        <p:nvSpPr>
          <p:cNvPr id="5" name="Rectangle 2"/>
          <p:cNvSpPr>
            <a:spLocks noChangeArrowheads="1"/>
          </p:cNvSpPr>
          <p:nvPr/>
        </p:nvSpPr>
        <p:spPr bwMode="auto">
          <a:xfrm>
            <a:off x="14749" y="0"/>
            <a:ext cx="8745793" cy="523220"/>
          </a:xfrm>
          <a:prstGeom prst="rect">
            <a:avLst/>
          </a:prstGeom>
          <a:noFill/>
          <a:ln w="9525">
            <a:noFill/>
            <a:miter lim="800000"/>
            <a:headEnd/>
            <a:tailEnd/>
          </a:ln>
        </p:spPr>
        <p:txBody>
          <a:bodyPr wrap="square" anchor="ctr">
            <a:spAutoFit/>
          </a:bodyPr>
          <a:lstStyle/>
          <a:p>
            <a:pPr algn="ctr"/>
            <a:r>
              <a:rPr lang="en-GB" sz="2800" dirty="0" smtClean="0">
                <a:solidFill>
                  <a:prstClr val="black"/>
                </a:solidFill>
              </a:rPr>
              <a:t>HCM in SMS4DC</a:t>
            </a:r>
            <a:endParaRPr lang="en-GB" altLang="en-US" sz="2800" dirty="0" smtClean="0">
              <a:solidFill>
                <a:srgbClr val="1F497D"/>
              </a:solidFill>
            </a:endParaRPr>
          </a:p>
        </p:txBody>
      </p:sp>
      <p:sp>
        <p:nvSpPr>
          <p:cNvPr id="2" name="Rectangle 1"/>
          <p:cNvSpPr/>
          <p:nvPr/>
        </p:nvSpPr>
        <p:spPr>
          <a:xfrm>
            <a:off x="457200" y="687777"/>
            <a:ext cx="8229600" cy="1384995"/>
          </a:xfrm>
          <a:prstGeom prst="rect">
            <a:avLst/>
          </a:prstGeom>
        </p:spPr>
        <p:txBody>
          <a:bodyPr wrap="square">
            <a:spAutoFit/>
          </a:bodyPr>
          <a:lstStyle/>
          <a:p>
            <a:pPr marL="285750" indent="-285750">
              <a:buFont typeface="Arial" panose="020B0604020202020204" pitchFamily="34" charset="0"/>
              <a:buChar char="•"/>
            </a:pPr>
            <a:r>
              <a:rPr lang="en-US" sz="2800" dirty="0" smtClean="0"/>
              <a:t>V5 of SMS4DC is under development</a:t>
            </a:r>
          </a:p>
          <a:p>
            <a:pPr marL="285750" indent="-285750">
              <a:buFont typeface="Arial" panose="020B0604020202020204" pitchFamily="34" charset="0"/>
              <a:buChar char="•"/>
            </a:pPr>
            <a:r>
              <a:rPr lang="en-US" sz="2800" dirty="0" smtClean="0"/>
              <a:t>HCM calculations will be included</a:t>
            </a:r>
          </a:p>
          <a:p>
            <a:pPr marL="285750" indent="-285750">
              <a:buFont typeface="Arial" panose="020B0604020202020204" pitchFamily="34" charset="0"/>
              <a:buChar char="•"/>
            </a:pPr>
            <a:r>
              <a:rPr lang="en-US" sz="2800" dirty="0" smtClean="0"/>
              <a:t>When HCM4A .</a:t>
            </a:r>
            <a:r>
              <a:rPr lang="en-US" sz="2800" dirty="0" err="1" smtClean="0"/>
              <a:t>dll</a:t>
            </a:r>
            <a:r>
              <a:rPr lang="en-US" sz="2800" dirty="0" smtClean="0"/>
              <a:t> is ready, it will be added </a:t>
            </a:r>
            <a:endParaRPr lang="en-US" sz="2800" dirty="0"/>
          </a:p>
        </p:txBody>
      </p:sp>
    </p:spTree>
    <p:extLst>
      <p:ext uri="{BB962C8B-B14F-4D97-AF65-F5344CB8AC3E}">
        <p14:creationId xmlns:p14="http://schemas.microsoft.com/office/powerpoint/2010/main" val="2827819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F27D969-03C7-784E-AEC3-C2E8E8FBC165}" type="slidenum">
              <a:rPr lang="en-US" smtClean="0"/>
              <a:t>19</a:t>
            </a:fld>
            <a:endParaRPr lang="en-US"/>
          </a:p>
        </p:txBody>
      </p:sp>
      <p:sp>
        <p:nvSpPr>
          <p:cNvPr id="4" name="Content Placeholder 2"/>
          <p:cNvSpPr>
            <a:spLocks noGrp="1"/>
          </p:cNvSpPr>
          <p:nvPr/>
        </p:nvSpPr>
        <p:spPr>
          <a:xfrm>
            <a:off x="297509" y="2452691"/>
            <a:ext cx="8686800" cy="648072"/>
          </a:xfrm>
          <a:prstGeom prst="rect">
            <a:avLst/>
          </a:prstGeom>
        </p:spPr>
        <p:txBody>
          <a:bodyPr vert="horz">
            <a:normAutofit/>
          </a:bodyPr>
          <a:lst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a:lstStyle>
          <a:p>
            <a:pPr marL="0" lvl="1" indent="0" algn="ctr" defTabSz="457200" fontAlgn="auto">
              <a:lnSpc>
                <a:spcPct val="80000"/>
              </a:lnSpc>
              <a:spcAft>
                <a:spcPts val="0"/>
              </a:spcAft>
              <a:buClr>
                <a:srgbClr val="F0A22E"/>
              </a:buClr>
              <a:buNone/>
            </a:pPr>
            <a:r>
              <a:rPr lang="en-GB" sz="4400" b="1" kern="0" dirty="0" smtClean="0">
                <a:solidFill>
                  <a:srgbClr val="1F497D"/>
                </a:solidFill>
                <a:cs typeface="Arial"/>
              </a:rPr>
              <a:t>Thank you !</a:t>
            </a:r>
            <a:endParaRPr lang="en-GB" sz="4400" b="1" i="1" kern="0" dirty="0" smtClean="0">
              <a:solidFill>
                <a:srgbClr val="1F497D"/>
              </a:solidFill>
              <a:cs typeface="Arial"/>
            </a:endParaRPr>
          </a:p>
        </p:txBody>
      </p:sp>
      <p:sp>
        <p:nvSpPr>
          <p:cNvPr id="5" name="Content Placeholder 2"/>
          <p:cNvSpPr>
            <a:spLocks noGrp="1"/>
          </p:cNvSpPr>
          <p:nvPr/>
        </p:nvSpPr>
        <p:spPr>
          <a:xfrm>
            <a:off x="1635655" y="4876510"/>
            <a:ext cx="6162764" cy="1167450"/>
          </a:xfrm>
          <a:prstGeom prst="rect">
            <a:avLst/>
          </a:prstGeom>
        </p:spPr>
        <p:txBody>
          <a:bodyPr vert="horz">
            <a:noAutofit/>
          </a:bodyPr>
          <a:lst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a:lstStyle>
          <a:p>
            <a:pPr marL="0" lvl="1" indent="0" algn="ctr" defTabSz="457200" fontAlgn="auto">
              <a:lnSpc>
                <a:spcPct val="80000"/>
              </a:lnSpc>
              <a:spcAft>
                <a:spcPts val="0"/>
              </a:spcAft>
              <a:buClr>
                <a:srgbClr val="F0A22E"/>
              </a:buClr>
              <a:buNone/>
            </a:pPr>
            <a:r>
              <a:rPr lang="en-GB" sz="1600" b="1" kern="0" dirty="0" smtClean="0">
                <a:solidFill>
                  <a:srgbClr val="1F497D"/>
                </a:solidFill>
                <a:cs typeface="Arial"/>
              </a:rPr>
              <a:t>István Bozsóki</a:t>
            </a:r>
          </a:p>
          <a:p>
            <a:pPr marL="0" lvl="1" indent="0" algn="ctr" defTabSz="457200" fontAlgn="auto">
              <a:lnSpc>
                <a:spcPct val="80000"/>
              </a:lnSpc>
              <a:spcAft>
                <a:spcPts val="0"/>
              </a:spcAft>
              <a:buClr>
                <a:srgbClr val="F0A22E"/>
              </a:buClr>
              <a:buNone/>
            </a:pPr>
            <a:r>
              <a:rPr lang="en-GB" sz="1600" b="1" i="1" kern="0" dirty="0" smtClean="0">
                <a:solidFill>
                  <a:srgbClr val="1F497D"/>
                </a:solidFill>
                <a:cs typeface="Arial"/>
              </a:rPr>
              <a:t>Head of Division</a:t>
            </a:r>
          </a:p>
          <a:p>
            <a:pPr marL="0" lvl="1" indent="0" algn="ctr" defTabSz="457200" fontAlgn="auto">
              <a:lnSpc>
                <a:spcPct val="80000"/>
              </a:lnSpc>
              <a:spcAft>
                <a:spcPts val="0"/>
              </a:spcAft>
              <a:buClr>
                <a:srgbClr val="F0A22E"/>
              </a:buClr>
              <a:buNone/>
            </a:pPr>
            <a:r>
              <a:rPr lang="en-GB" sz="1600" b="1" i="1" kern="0" dirty="0" smtClean="0">
                <a:solidFill>
                  <a:srgbClr val="1F497D"/>
                </a:solidFill>
                <a:cs typeface="Arial"/>
              </a:rPr>
              <a:t>BDT/IEE/SBD</a:t>
            </a:r>
          </a:p>
          <a:p>
            <a:pPr marL="0" lvl="1" indent="0" algn="ctr" defTabSz="457200" fontAlgn="auto">
              <a:lnSpc>
                <a:spcPct val="80000"/>
              </a:lnSpc>
              <a:spcAft>
                <a:spcPts val="0"/>
              </a:spcAft>
              <a:buClr>
                <a:srgbClr val="F0A22E"/>
              </a:buClr>
              <a:buNone/>
            </a:pPr>
            <a:r>
              <a:rPr lang="en-GB" sz="1600" b="1" i="1" kern="0" dirty="0" smtClean="0">
                <a:solidFill>
                  <a:srgbClr val="1F497D"/>
                </a:solidFill>
                <a:cs typeface="Arial"/>
              </a:rPr>
              <a:t>Istvan.bozsoki@itu.int</a:t>
            </a:r>
          </a:p>
        </p:txBody>
      </p:sp>
    </p:spTree>
    <p:extLst>
      <p:ext uri="{BB962C8B-B14F-4D97-AF65-F5344CB8AC3E}">
        <p14:creationId xmlns:p14="http://schemas.microsoft.com/office/powerpoint/2010/main" val="3269848345"/>
      </p:ext>
    </p:extLst>
  </p:cSld>
  <p:clrMapOvr>
    <a:masterClrMapping/>
  </p:clrMapOvr>
  <mc:AlternateContent xmlns:mc="http://schemas.openxmlformats.org/markup-compatibility/2006" xmlns:p14="http://schemas.microsoft.com/office/powerpoint/2010/main">
    <mc:Choice Requires="p14">
      <p:transition spd="med" p14:dur="700" advClick="0" advTm="2000">
        <p:fade/>
      </p:transition>
    </mc:Choice>
    <mc:Fallback xmlns="">
      <p:transition xmlns:p14="http://schemas.microsoft.com/office/powerpoint/2010/main" spd="med" advClick="0" advTm="200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F27D969-03C7-784E-AEC3-C2E8E8FBC165}" type="slidenum">
              <a:rPr lang="en-US" smtClean="0">
                <a:solidFill>
                  <a:prstClr val="black">
                    <a:tint val="75000"/>
                  </a:prstClr>
                </a:solidFill>
              </a:rPr>
              <a:pPr/>
              <a:t>2</a:t>
            </a:fld>
            <a:endParaRPr lang="en-US">
              <a:solidFill>
                <a:prstClr val="black">
                  <a:tint val="75000"/>
                </a:prstClr>
              </a:solidFill>
            </a:endParaRPr>
          </a:p>
        </p:txBody>
      </p:sp>
      <p:sp>
        <p:nvSpPr>
          <p:cNvPr id="5" name="Rectangle 2"/>
          <p:cNvSpPr>
            <a:spLocks noChangeArrowheads="1"/>
          </p:cNvSpPr>
          <p:nvPr/>
        </p:nvSpPr>
        <p:spPr bwMode="auto">
          <a:xfrm>
            <a:off x="575469" y="15388"/>
            <a:ext cx="8064500" cy="523220"/>
          </a:xfrm>
          <a:prstGeom prst="rect">
            <a:avLst/>
          </a:prstGeom>
          <a:noFill/>
          <a:ln w="9525">
            <a:noFill/>
            <a:miter lim="800000"/>
            <a:headEnd/>
            <a:tailEnd/>
          </a:ln>
        </p:spPr>
        <p:txBody>
          <a:bodyPr anchor="ctr">
            <a:spAutoFit/>
          </a:bodyPr>
          <a:lstStyle/>
          <a:p>
            <a:r>
              <a:rPr lang="en-US" altLang="en-US" sz="2800" dirty="0" smtClean="0">
                <a:solidFill>
                  <a:srgbClr val="1F497D"/>
                </a:solidFill>
              </a:rPr>
              <a:t>Computer aided spectrum management</a:t>
            </a:r>
            <a:endParaRPr lang="en-GB" altLang="en-US" sz="2800" dirty="0">
              <a:solidFill>
                <a:srgbClr val="1F497D"/>
              </a:solidFill>
            </a:endParaRPr>
          </a:p>
        </p:txBody>
      </p:sp>
      <p:sp>
        <p:nvSpPr>
          <p:cNvPr id="6" name="Rectangle 5"/>
          <p:cNvSpPr/>
          <p:nvPr/>
        </p:nvSpPr>
        <p:spPr>
          <a:xfrm>
            <a:off x="442453" y="887639"/>
            <a:ext cx="8082116" cy="4524315"/>
          </a:xfrm>
          <a:prstGeom prst="rect">
            <a:avLst/>
          </a:prstGeom>
        </p:spPr>
        <p:txBody>
          <a:bodyPr wrap="square">
            <a:spAutoFit/>
          </a:bodyPr>
          <a:lstStyle/>
          <a:p>
            <a:pPr marL="342900" indent="-342900" hangingPunct="0">
              <a:buFont typeface="Arial" panose="020B0604020202020204" pitchFamily="34" charset="0"/>
              <a:buChar char="•"/>
            </a:pPr>
            <a:r>
              <a:rPr lang="en-US" sz="2400" dirty="0">
                <a:solidFill>
                  <a:prstClr val="black"/>
                </a:solidFill>
              </a:rPr>
              <a:t>The use of computers in the spectrum management process has become crucial for most administrations that are faced with the ever-increasing use of the radio frequencies. </a:t>
            </a:r>
          </a:p>
          <a:p>
            <a:pPr marL="342900" indent="-342900" hangingPunct="0">
              <a:buFont typeface="Arial" panose="020B0604020202020204" pitchFamily="34" charset="0"/>
              <a:buChar char="•"/>
            </a:pPr>
            <a:r>
              <a:rPr lang="en-US" sz="2400" dirty="0">
                <a:solidFill>
                  <a:prstClr val="black"/>
                </a:solidFill>
              </a:rPr>
              <a:t>Several aspects of this process, such as frequency coordination, administrative procedures (registration and issuing of </a:t>
            </a:r>
            <a:r>
              <a:rPr lang="en-US" sz="2400" dirty="0" err="1">
                <a:solidFill>
                  <a:prstClr val="black"/>
                </a:solidFill>
              </a:rPr>
              <a:t>licences</a:t>
            </a:r>
            <a:r>
              <a:rPr lang="en-US" sz="2400" dirty="0">
                <a:solidFill>
                  <a:prstClr val="black"/>
                </a:solidFill>
              </a:rPr>
              <a:t>) and notifications of assignments to the ITU according to the Radio Regulations, are crucial in the establishment of a computer-automated process. </a:t>
            </a:r>
          </a:p>
          <a:p>
            <a:pPr marL="342900" indent="-342900" hangingPunct="0">
              <a:buFont typeface="Arial" panose="020B0604020202020204" pitchFamily="34" charset="0"/>
              <a:buChar char="•"/>
            </a:pPr>
            <a:r>
              <a:rPr lang="en-US" sz="2400" dirty="0">
                <a:solidFill>
                  <a:prstClr val="black"/>
                </a:solidFill>
              </a:rPr>
              <a:t>ITU-R Handbook: Computer-aided Techniques for Spectrum Management (CAT)  </a:t>
            </a:r>
            <a:r>
              <a:rPr lang="en-US" sz="2400" dirty="0" smtClean="0">
                <a:solidFill>
                  <a:prstClr val="black"/>
                </a:solidFill>
              </a:rPr>
              <a:t>(2015, </a:t>
            </a:r>
            <a:r>
              <a:rPr lang="en-US" sz="2400" i="1" dirty="0" smtClean="0">
                <a:solidFill>
                  <a:srgbClr val="FF0000"/>
                </a:solidFill>
              </a:rPr>
              <a:t>New</a:t>
            </a:r>
            <a:r>
              <a:rPr lang="en-US" sz="2400" dirty="0" smtClean="0">
                <a:solidFill>
                  <a:prstClr val="black"/>
                </a:solidFill>
              </a:rPr>
              <a:t>)</a:t>
            </a:r>
            <a:endParaRPr lang="en-US" sz="2400" dirty="0">
              <a:solidFill>
                <a:prstClr val="black"/>
              </a:solidFill>
            </a:endParaRPr>
          </a:p>
          <a:p>
            <a:pPr marL="354013" hangingPunct="0"/>
            <a:r>
              <a:rPr lang="en-US" sz="2400" dirty="0" smtClean="0">
                <a:solidFill>
                  <a:prstClr val="black"/>
                </a:solidFill>
                <a:hlinkClick r:id="rId3"/>
              </a:rPr>
              <a:t>http</a:t>
            </a:r>
            <a:r>
              <a:rPr lang="en-US" sz="2400" dirty="0">
                <a:solidFill>
                  <a:prstClr val="black"/>
                </a:solidFill>
                <a:hlinkClick r:id="rId3"/>
              </a:rPr>
              <a:t>://www.itu.int/pub/R-HDB-01</a:t>
            </a:r>
            <a:endParaRPr lang="en-US" sz="2400" dirty="0">
              <a:solidFill>
                <a:prstClr val="black"/>
              </a:solidFill>
            </a:endParaRPr>
          </a:p>
          <a:p>
            <a:pPr hangingPunct="0"/>
            <a:endParaRPr lang="en-US" sz="2400" dirty="0"/>
          </a:p>
        </p:txBody>
      </p:sp>
    </p:spTree>
    <p:extLst>
      <p:ext uri="{BB962C8B-B14F-4D97-AF65-F5344CB8AC3E}">
        <p14:creationId xmlns:p14="http://schemas.microsoft.com/office/powerpoint/2010/main" val="652819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F27D969-03C7-784E-AEC3-C2E8E8FBC165}" type="slidenum">
              <a:rPr lang="en-US" smtClean="0">
                <a:solidFill>
                  <a:prstClr val="black">
                    <a:tint val="75000"/>
                  </a:prstClr>
                </a:solidFill>
              </a:rPr>
              <a:pPr/>
              <a:t>3</a:t>
            </a:fld>
            <a:endParaRPr lang="en-US">
              <a:solidFill>
                <a:prstClr val="black">
                  <a:tint val="75000"/>
                </a:prstClr>
              </a:solidFill>
            </a:endParaRPr>
          </a:p>
        </p:txBody>
      </p:sp>
      <p:sp>
        <p:nvSpPr>
          <p:cNvPr id="5" name="Rectangle 2"/>
          <p:cNvSpPr>
            <a:spLocks noChangeArrowheads="1"/>
          </p:cNvSpPr>
          <p:nvPr/>
        </p:nvSpPr>
        <p:spPr bwMode="auto">
          <a:xfrm>
            <a:off x="575469" y="15388"/>
            <a:ext cx="8064500" cy="523220"/>
          </a:xfrm>
          <a:prstGeom prst="rect">
            <a:avLst/>
          </a:prstGeom>
          <a:noFill/>
          <a:ln w="9525">
            <a:noFill/>
            <a:miter lim="800000"/>
            <a:headEnd/>
            <a:tailEnd/>
          </a:ln>
        </p:spPr>
        <p:txBody>
          <a:bodyPr anchor="ctr">
            <a:spAutoFit/>
          </a:bodyPr>
          <a:lstStyle/>
          <a:p>
            <a:r>
              <a:rPr lang="en-US" altLang="en-US" sz="2800" dirty="0" smtClean="0">
                <a:solidFill>
                  <a:srgbClr val="1F497D"/>
                </a:solidFill>
              </a:rPr>
              <a:t>CAT Handbook</a:t>
            </a:r>
            <a:endParaRPr lang="en-GB" altLang="en-US" sz="2800" dirty="0">
              <a:solidFill>
                <a:srgbClr val="1F497D"/>
              </a:solidFill>
            </a:endParaRPr>
          </a:p>
        </p:txBody>
      </p:sp>
      <p:sp>
        <p:nvSpPr>
          <p:cNvPr id="6" name="Rectangle 5"/>
          <p:cNvSpPr/>
          <p:nvPr/>
        </p:nvSpPr>
        <p:spPr>
          <a:xfrm>
            <a:off x="442453" y="666413"/>
            <a:ext cx="8082116" cy="5262979"/>
          </a:xfrm>
          <a:prstGeom prst="rect">
            <a:avLst/>
          </a:prstGeom>
        </p:spPr>
        <p:txBody>
          <a:bodyPr wrap="square">
            <a:spAutoFit/>
          </a:bodyPr>
          <a:lstStyle/>
          <a:p>
            <a:pPr marL="342900" indent="-342900" hangingPunct="0">
              <a:buFont typeface="Arial" panose="020B0604020202020204" pitchFamily="34" charset="0"/>
              <a:buChar char="•"/>
            </a:pPr>
            <a:r>
              <a:rPr lang="en-US" sz="2400" dirty="0"/>
              <a:t>This Handbook should be seen as complementary to Handbooks 'National Spectrum Management' (2015) and 'Spectrum Monitoring' (2011). </a:t>
            </a:r>
            <a:endParaRPr lang="en-US" sz="2400" dirty="0" smtClean="0"/>
          </a:p>
          <a:p>
            <a:pPr marL="342900" indent="-342900" hangingPunct="0">
              <a:buFont typeface="Arial" panose="020B0604020202020204" pitchFamily="34" charset="0"/>
              <a:buChar char="•"/>
            </a:pPr>
            <a:r>
              <a:rPr lang="en-US" sz="2400" dirty="0" smtClean="0"/>
              <a:t>The </a:t>
            </a:r>
            <a:r>
              <a:rPr lang="en-US" sz="2400" dirty="0"/>
              <a:t>topic of national spectrum management has evolved and become the central hot spot in the activities of all telecommunication administrations. </a:t>
            </a:r>
            <a:endParaRPr lang="en-US" sz="2400" dirty="0" smtClean="0"/>
          </a:p>
          <a:p>
            <a:pPr marL="342900" indent="-342900" hangingPunct="0">
              <a:buFont typeface="Arial" panose="020B0604020202020204" pitchFamily="34" charset="0"/>
              <a:buChar char="•"/>
            </a:pPr>
            <a:r>
              <a:rPr lang="en-US" sz="2400" dirty="0" smtClean="0"/>
              <a:t>This </a:t>
            </a:r>
            <a:r>
              <a:rPr lang="en-US" sz="2400" dirty="0"/>
              <a:t>is particularly true for developing countries, where the dramatic development of ICT technologies and their wide application have led to a heavy increase in related spectrum usage. </a:t>
            </a:r>
            <a:endParaRPr lang="en-US" sz="2400" dirty="0" smtClean="0"/>
          </a:p>
          <a:p>
            <a:pPr marL="342900" indent="-342900" hangingPunct="0">
              <a:buFont typeface="Arial" panose="020B0604020202020204" pitchFamily="34" charset="0"/>
              <a:buChar char="•"/>
            </a:pPr>
            <a:r>
              <a:rPr lang="en-US" sz="2400" dirty="0" smtClean="0"/>
              <a:t>The </a:t>
            </a:r>
            <a:r>
              <a:rPr lang="en-US" sz="2400" dirty="0"/>
              <a:t>user/reader will find basic material and numerous models for developing efficient projects that will assist in reaching their objective - implementing automated spectrum management as soon as possible</a:t>
            </a:r>
            <a:r>
              <a:rPr lang="en-US" sz="2400" dirty="0" smtClean="0"/>
              <a:t>.</a:t>
            </a:r>
            <a:endParaRPr lang="en-US" sz="2400" dirty="0">
              <a:solidFill>
                <a:prstClr val="black"/>
              </a:solidFill>
            </a:endParaRPr>
          </a:p>
        </p:txBody>
      </p:sp>
    </p:spTree>
    <p:extLst>
      <p:ext uri="{BB962C8B-B14F-4D97-AF65-F5344CB8AC3E}">
        <p14:creationId xmlns:p14="http://schemas.microsoft.com/office/powerpoint/2010/main" val="748658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F27D969-03C7-784E-AEC3-C2E8E8FBC165}" type="slidenum">
              <a:rPr lang="en-US" smtClean="0">
                <a:solidFill>
                  <a:prstClr val="black">
                    <a:tint val="75000"/>
                  </a:prstClr>
                </a:solidFill>
              </a:rPr>
              <a:pPr/>
              <a:t>4</a:t>
            </a:fld>
            <a:endParaRPr lang="en-US">
              <a:solidFill>
                <a:prstClr val="black">
                  <a:tint val="75000"/>
                </a:prstClr>
              </a:solidFill>
            </a:endParaRPr>
          </a:p>
        </p:txBody>
      </p:sp>
      <p:sp>
        <p:nvSpPr>
          <p:cNvPr id="5" name="Rectangle 2"/>
          <p:cNvSpPr>
            <a:spLocks noChangeArrowheads="1"/>
          </p:cNvSpPr>
          <p:nvPr/>
        </p:nvSpPr>
        <p:spPr bwMode="auto">
          <a:xfrm>
            <a:off x="575469" y="15388"/>
            <a:ext cx="8064500" cy="523220"/>
          </a:xfrm>
          <a:prstGeom prst="rect">
            <a:avLst/>
          </a:prstGeom>
          <a:noFill/>
          <a:ln w="9525">
            <a:noFill/>
            <a:miter lim="800000"/>
            <a:headEnd/>
            <a:tailEnd/>
          </a:ln>
        </p:spPr>
        <p:txBody>
          <a:bodyPr anchor="ctr">
            <a:spAutoFit/>
          </a:bodyPr>
          <a:lstStyle/>
          <a:p>
            <a:r>
              <a:rPr lang="en-US" altLang="en-US" sz="2800" dirty="0" smtClean="0">
                <a:solidFill>
                  <a:srgbClr val="1F497D"/>
                </a:solidFill>
              </a:rPr>
              <a:t>Chapter 5 of the CAT </a:t>
            </a:r>
            <a:r>
              <a:rPr lang="en-US" altLang="en-US" sz="2800" dirty="0" smtClean="0">
                <a:solidFill>
                  <a:srgbClr val="1F497D"/>
                </a:solidFill>
              </a:rPr>
              <a:t>Handbook</a:t>
            </a:r>
            <a:endParaRPr lang="en-GB" altLang="en-US" sz="2800" dirty="0">
              <a:solidFill>
                <a:srgbClr val="1F497D"/>
              </a:solidFill>
            </a:endParaRPr>
          </a:p>
        </p:txBody>
      </p:sp>
      <p:sp>
        <p:nvSpPr>
          <p:cNvPr id="6" name="Rectangle 5"/>
          <p:cNvSpPr/>
          <p:nvPr/>
        </p:nvSpPr>
        <p:spPr>
          <a:xfrm>
            <a:off x="442453" y="475012"/>
            <a:ext cx="8082116" cy="5632311"/>
          </a:xfrm>
          <a:prstGeom prst="rect">
            <a:avLst/>
          </a:prstGeom>
        </p:spPr>
        <p:txBody>
          <a:bodyPr wrap="square">
            <a:spAutoFit/>
          </a:bodyPr>
          <a:lstStyle/>
          <a:p>
            <a:pPr hangingPunct="0"/>
            <a:r>
              <a:rPr lang="fr-FR" sz="2400" u="sng" dirty="0" err="1"/>
              <a:t>E</a:t>
            </a:r>
            <a:r>
              <a:rPr lang="fr-FR" sz="2400" u="sng" dirty="0" err="1" smtClean="0"/>
              <a:t>xamples</a:t>
            </a:r>
            <a:r>
              <a:rPr lang="fr-FR" sz="2400" u="sng" dirty="0" smtClean="0"/>
              <a:t>  of  </a:t>
            </a:r>
            <a:r>
              <a:rPr lang="fr-FR" sz="2400" u="sng" dirty="0" err="1" smtClean="0"/>
              <a:t>automated</a:t>
            </a:r>
            <a:r>
              <a:rPr lang="fr-FR" sz="2400" u="sng" dirty="0" smtClean="0"/>
              <a:t>  </a:t>
            </a:r>
            <a:r>
              <a:rPr lang="fr-FR" sz="2400" u="sng" dirty="0" err="1" smtClean="0"/>
              <a:t>spectrum</a:t>
            </a:r>
            <a:r>
              <a:rPr lang="fr-FR" sz="2400" u="sng" dirty="0" smtClean="0"/>
              <a:t> management  </a:t>
            </a:r>
            <a:r>
              <a:rPr lang="fr-FR" sz="2400" u="sng" dirty="0" err="1" smtClean="0"/>
              <a:t>procedures</a:t>
            </a:r>
            <a:endParaRPr lang="fr-FR" sz="2400" u="sng" dirty="0" smtClean="0"/>
          </a:p>
          <a:p>
            <a:pPr marL="342900" indent="-342900" hangingPunct="0">
              <a:buFont typeface="Arial" panose="020B0604020202020204" pitchFamily="34" charset="0"/>
              <a:buChar char="•"/>
            </a:pPr>
            <a:r>
              <a:rPr lang="en-GB" sz="2400" dirty="0" smtClean="0"/>
              <a:t>This </a:t>
            </a:r>
            <a:r>
              <a:rPr lang="en-GB" sz="2400" dirty="0"/>
              <a:t>Chapter illustrates the practical use of methods described in the Handbook on National Spectrum Management and in the previous Chapters of </a:t>
            </a:r>
            <a:r>
              <a:rPr lang="en-GB" sz="2400" dirty="0" smtClean="0"/>
              <a:t>the CAT Handbook </a:t>
            </a:r>
            <a:r>
              <a:rPr lang="en-GB" sz="2400" dirty="0"/>
              <a:t>to aid the spectrum management process. </a:t>
            </a:r>
            <a:endParaRPr lang="en-GB" sz="2400" dirty="0" smtClean="0"/>
          </a:p>
          <a:p>
            <a:pPr marL="342900" indent="-342900" hangingPunct="0">
              <a:buFont typeface="Arial" panose="020B0604020202020204" pitchFamily="34" charset="0"/>
              <a:buChar char="•"/>
            </a:pPr>
            <a:r>
              <a:rPr lang="en-GB" sz="2400" dirty="0" smtClean="0"/>
              <a:t>Computer </a:t>
            </a:r>
            <a:r>
              <a:rPr lang="en-GB" sz="2400" dirty="0"/>
              <a:t>techniques can help in at least two ways: managing and examining large amounts of data; and performing calculations, whether complex, or simple but repetitive</a:t>
            </a:r>
            <a:r>
              <a:rPr lang="en-GB" sz="2400" dirty="0" smtClean="0"/>
              <a:t>.</a:t>
            </a:r>
          </a:p>
          <a:p>
            <a:pPr marL="342900" indent="-342900" hangingPunct="0">
              <a:buFont typeface="Arial" panose="020B0604020202020204" pitchFamily="34" charset="0"/>
              <a:buChar char="•"/>
            </a:pPr>
            <a:r>
              <a:rPr lang="en-US" sz="2400" dirty="0"/>
              <a:t>In many cases, administrations have used electronic data interchange to facilitate the coordination and notification processes. The RDD specifies the data elements for the items required for coordination with </a:t>
            </a:r>
            <a:r>
              <a:rPr lang="en-US" sz="2400" dirty="0" err="1"/>
              <a:t>neighbouring</a:t>
            </a:r>
            <a:r>
              <a:rPr lang="en-US" sz="2400" dirty="0"/>
              <a:t> countries. </a:t>
            </a:r>
            <a:r>
              <a:rPr lang="en-US" sz="2400" dirty="0" smtClean="0"/>
              <a:t>SMS4DC determine </a:t>
            </a:r>
            <a:r>
              <a:rPr lang="en-US" sz="2400" dirty="0"/>
              <a:t>the list of the countries with whom to coordinate using the IDWM routines of the ITU-R</a:t>
            </a:r>
            <a:r>
              <a:rPr lang="en-US" sz="2400" dirty="0" smtClean="0"/>
              <a:t>.</a:t>
            </a:r>
            <a:endParaRPr lang="en-US" sz="2400" dirty="0">
              <a:solidFill>
                <a:prstClr val="black"/>
              </a:solidFill>
            </a:endParaRPr>
          </a:p>
        </p:txBody>
      </p:sp>
    </p:spTree>
    <p:extLst>
      <p:ext uri="{BB962C8B-B14F-4D97-AF65-F5344CB8AC3E}">
        <p14:creationId xmlns:p14="http://schemas.microsoft.com/office/powerpoint/2010/main" val="6869400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F27D969-03C7-784E-AEC3-C2E8E8FBC165}" type="slidenum">
              <a:rPr lang="en-US" smtClean="0">
                <a:solidFill>
                  <a:prstClr val="black">
                    <a:tint val="75000"/>
                  </a:prstClr>
                </a:solidFill>
              </a:rPr>
              <a:pPr/>
              <a:t>5</a:t>
            </a:fld>
            <a:endParaRPr lang="en-US">
              <a:solidFill>
                <a:prstClr val="black">
                  <a:tint val="75000"/>
                </a:prstClr>
              </a:solidFill>
            </a:endParaRPr>
          </a:p>
        </p:txBody>
      </p:sp>
      <p:sp>
        <p:nvSpPr>
          <p:cNvPr id="5" name="Rectangle 2"/>
          <p:cNvSpPr>
            <a:spLocks noChangeArrowheads="1"/>
          </p:cNvSpPr>
          <p:nvPr/>
        </p:nvSpPr>
        <p:spPr bwMode="auto">
          <a:xfrm>
            <a:off x="221226" y="32512"/>
            <a:ext cx="8745793" cy="954107"/>
          </a:xfrm>
          <a:prstGeom prst="rect">
            <a:avLst/>
          </a:prstGeom>
          <a:noFill/>
          <a:ln w="9525">
            <a:noFill/>
            <a:miter lim="800000"/>
            <a:headEnd/>
            <a:tailEnd/>
          </a:ln>
        </p:spPr>
        <p:txBody>
          <a:bodyPr wrap="square" anchor="ctr">
            <a:spAutoFit/>
          </a:bodyPr>
          <a:lstStyle/>
          <a:p>
            <a:pPr algn="ctr"/>
            <a:r>
              <a:rPr lang="en-GB" altLang="en-US" sz="2800" dirty="0" smtClean="0">
                <a:solidFill>
                  <a:srgbClr val="1F497D"/>
                </a:solidFill>
              </a:rPr>
              <a:t>SMS4DC </a:t>
            </a:r>
          </a:p>
          <a:p>
            <a:pPr algn="ctr"/>
            <a:r>
              <a:rPr lang="en-GB" altLang="en-US" sz="2800" dirty="0" smtClean="0">
                <a:solidFill>
                  <a:srgbClr val="1F497D"/>
                </a:solidFill>
              </a:rPr>
              <a:t>(Spectrum Management System for Developing Countries)</a:t>
            </a:r>
            <a:endParaRPr lang="en-GB" altLang="en-US" sz="2800" dirty="0">
              <a:solidFill>
                <a:srgbClr val="1F497D"/>
              </a:solidFill>
            </a:endParaRPr>
          </a:p>
        </p:txBody>
      </p:sp>
      <p:sp>
        <p:nvSpPr>
          <p:cNvPr id="6" name="Rectangle 5"/>
          <p:cNvSpPr/>
          <p:nvPr/>
        </p:nvSpPr>
        <p:spPr>
          <a:xfrm>
            <a:off x="442453" y="1121724"/>
            <a:ext cx="8082116" cy="4154984"/>
          </a:xfrm>
          <a:prstGeom prst="rect">
            <a:avLst/>
          </a:prstGeom>
        </p:spPr>
        <p:txBody>
          <a:bodyPr wrap="square">
            <a:spAutoFit/>
          </a:bodyPr>
          <a:lstStyle/>
          <a:p>
            <a:pPr marL="342900" indent="-342900" hangingPunct="0">
              <a:buFont typeface="Arial" panose="020B0604020202020204" pitchFamily="34" charset="0"/>
              <a:buChar char="•"/>
            </a:pPr>
            <a:r>
              <a:rPr lang="en-US" sz="2400" dirty="0"/>
              <a:t>The International Telecommunication Union Telecommunication Development Bureau (ITU-BDT) can supply a computer program to assist the administrations of developing countries to perform their spectrum management responsibilities more effectively. </a:t>
            </a:r>
            <a:endParaRPr lang="en-US" sz="2400" dirty="0" smtClean="0"/>
          </a:p>
          <a:p>
            <a:pPr marL="342900" indent="-342900" hangingPunct="0">
              <a:buFont typeface="Arial" panose="020B0604020202020204" pitchFamily="34" charset="0"/>
              <a:buChar char="•"/>
            </a:pPr>
            <a:r>
              <a:rPr lang="en-US" sz="2400" dirty="0" smtClean="0"/>
              <a:t>This </a:t>
            </a:r>
            <a:r>
              <a:rPr lang="en-US" sz="2400" dirty="0"/>
              <a:t>program is known as the Spectrum Management System for Developing Countries (SMS4DC). </a:t>
            </a:r>
            <a:endParaRPr lang="en-US" sz="2400" dirty="0" smtClean="0"/>
          </a:p>
          <a:p>
            <a:pPr marL="342900" indent="-342900" hangingPunct="0">
              <a:buFont typeface="Arial" panose="020B0604020202020204" pitchFamily="34" charset="0"/>
              <a:buChar char="•"/>
            </a:pPr>
            <a:r>
              <a:rPr lang="en-US" sz="2400" dirty="0" smtClean="0"/>
              <a:t>SMS4DC </a:t>
            </a:r>
            <a:r>
              <a:rPr lang="en-US" sz="2400" dirty="0"/>
              <a:t>is intended to be a low-cost, entry-level spectrum management system; however, it is a very complex software tool with many technical features and functions. </a:t>
            </a:r>
          </a:p>
          <a:p>
            <a:pPr hangingPunct="0"/>
            <a:endParaRPr lang="en-US" sz="2400" dirty="0">
              <a:solidFill>
                <a:prstClr val="black"/>
              </a:solidFill>
            </a:endParaRPr>
          </a:p>
        </p:txBody>
      </p:sp>
    </p:spTree>
    <p:extLst>
      <p:ext uri="{BB962C8B-B14F-4D97-AF65-F5344CB8AC3E}">
        <p14:creationId xmlns:p14="http://schemas.microsoft.com/office/powerpoint/2010/main" val="2247201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F27D969-03C7-784E-AEC3-C2E8E8FBC165}" type="slidenum">
              <a:rPr lang="en-US" smtClean="0">
                <a:solidFill>
                  <a:prstClr val="black">
                    <a:tint val="75000"/>
                  </a:prstClr>
                </a:solidFill>
              </a:rPr>
              <a:pPr/>
              <a:t>6</a:t>
            </a:fld>
            <a:endParaRPr lang="en-US">
              <a:solidFill>
                <a:prstClr val="black">
                  <a:tint val="75000"/>
                </a:prstClr>
              </a:solidFill>
            </a:endParaRPr>
          </a:p>
        </p:txBody>
      </p:sp>
      <p:sp>
        <p:nvSpPr>
          <p:cNvPr id="5" name="Rectangle 2"/>
          <p:cNvSpPr>
            <a:spLocks noChangeArrowheads="1"/>
          </p:cNvSpPr>
          <p:nvPr/>
        </p:nvSpPr>
        <p:spPr bwMode="auto">
          <a:xfrm>
            <a:off x="14749" y="0"/>
            <a:ext cx="8745793" cy="523220"/>
          </a:xfrm>
          <a:prstGeom prst="rect">
            <a:avLst/>
          </a:prstGeom>
          <a:noFill/>
          <a:ln w="9525">
            <a:noFill/>
            <a:miter lim="800000"/>
            <a:headEnd/>
            <a:tailEnd/>
          </a:ln>
        </p:spPr>
        <p:txBody>
          <a:bodyPr wrap="square" anchor="ctr">
            <a:spAutoFit/>
          </a:bodyPr>
          <a:lstStyle/>
          <a:p>
            <a:pPr algn="ctr"/>
            <a:r>
              <a:rPr lang="en-US" sz="2800" dirty="0"/>
              <a:t>The main features of </a:t>
            </a:r>
            <a:r>
              <a:rPr lang="en-US" sz="2800" dirty="0" smtClean="0"/>
              <a:t> the </a:t>
            </a:r>
            <a:r>
              <a:rPr lang="en-GB" altLang="en-US" sz="2800" dirty="0" smtClean="0">
                <a:solidFill>
                  <a:srgbClr val="1F497D"/>
                </a:solidFill>
              </a:rPr>
              <a:t>SMS4DC </a:t>
            </a:r>
            <a:endParaRPr lang="en-GB" altLang="en-US" sz="2800" dirty="0" smtClean="0">
              <a:solidFill>
                <a:srgbClr val="1F497D"/>
              </a:solidFill>
            </a:endParaRPr>
          </a:p>
        </p:txBody>
      </p:sp>
      <p:sp>
        <p:nvSpPr>
          <p:cNvPr id="6" name="Rectangle 5"/>
          <p:cNvSpPr/>
          <p:nvPr/>
        </p:nvSpPr>
        <p:spPr>
          <a:xfrm>
            <a:off x="368711" y="635027"/>
            <a:ext cx="8568812" cy="4893647"/>
          </a:xfrm>
          <a:prstGeom prst="rect">
            <a:avLst/>
          </a:prstGeom>
        </p:spPr>
        <p:txBody>
          <a:bodyPr wrap="square">
            <a:spAutoFit/>
          </a:bodyPr>
          <a:lstStyle/>
          <a:p>
            <a:pPr marL="457200" lvl="0" indent="-457200" hangingPunct="0">
              <a:buFont typeface="+mj-lt"/>
              <a:buAutoNum type="arabicPeriod"/>
            </a:pPr>
            <a:r>
              <a:rPr lang="en-US" sz="2400" dirty="0" smtClean="0"/>
              <a:t>User-friendly </a:t>
            </a:r>
            <a:r>
              <a:rPr lang="en-US" sz="2400" dirty="0"/>
              <a:t>GUI</a:t>
            </a:r>
          </a:p>
          <a:p>
            <a:pPr hangingPunct="0"/>
            <a:r>
              <a:rPr lang="fr-FR" sz="2400" dirty="0"/>
              <a:t>2.	</a:t>
            </a:r>
            <a:r>
              <a:rPr lang="fr-FR" sz="2400" dirty="0" err="1"/>
              <a:t>Incorporating</a:t>
            </a:r>
            <a:r>
              <a:rPr lang="fr-FR" sz="2400" dirty="0"/>
              <a:t> the ITU IDWM</a:t>
            </a:r>
            <a:endParaRPr lang="en-US" sz="2400" dirty="0"/>
          </a:p>
          <a:p>
            <a:pPr hangingPunct="0"/>
            <a:r>
              <a:rPr lang="en-US" sz="2400" dirty="0"/>
              <a:t>3.	Installable in networked environments</a:t>
            </a:r>
          </a:p>
          <a:p>
            <a:pPr hangingPunct="0"/>
            <a:r>
              <a:rPr lang="en-US" sz="2400" dirty="0"/>
              <a:t>4.	Availability of different user access levels</a:t>
            </a:r>
          </a:p>
          <a:p>
            <a:pPr hangingPunct="0"/>
            <a:r>
              <a:rPr lang="en-US" sz="2400" dirty="0"/>
              <a:t>5.	Employment of digital terrain model (DTM) on server or workstations</a:t>
            </a:r>
          </a:p>
          <a:p>
            <a:pPr hangingPunct="0"/>
            <a:r>
              <a:rPr lang="en-US" sz="2400" dirty="0"/>
              <a:t>6.	Management of a shared hierarchical administrative database</a:t>
            </a:r>
          </a:p>
          <a:p>
            <a:pPr hangingPunct="0"/>
            <a:r>
              <a:rPr lang="en-US" sz="2400" dirty="0"/>
              <a:t>7.	Integration of several propagation models</a:t>
            </a:r>
          </a:p>
          <a:p>
            <a:pPr hangingPunct="0"/>
            <a:r>
              <a:rPr lang="en-US" sz="2400" dirty="0"/>
              <a:t>8.	Demonstration of calculation results on DTM </a:t>
            </a:r>
          </a:p>
          <a:p>
            <a:pPr hangingPunct="0"/>
            <a:r>
              <a:rPr lang="en-US" sz="2400" dirty="0"/>
              <a:t>9.	Generation of BR electronic notice forms</a:t>
            </a:r>
          </a:p>
          <a:p>
            <a:pPr hangingPunct="0"/>
            <a:r>
              <a:rPr lang="en-US" sz="2400" dirty="0"/>
              <a:t>10.	Interference calculation </a:t>
            </a:r>
          </a:p>
          <a:p>
            <a:pPr hangingPunct="0"/>
            <a:r>
              <a:rPr lang="en-US" sz="2400" dirty="0"/>
              <a:t>11.	Frequency assignment</a:t>
            </a:r>
          </a:p>
          <a:p>
            <a:pPr hangingPunct="0"/>
            <a:r>
              <a:rPr lang="en-US" sz="2400" dirty="0"/>
              <a:t>12.	Consideration of regional/national frequency allocation </a:t>
            </a:r>
            <a:r>
              <a:rPr lang="en-US" sz="2400" dirty="0" smtClean="0"/>
              <a:t>tables</a:t>
            </a:r>
            <a:endParaRPr lang="en-US" sz="2400" dirty="0">
              <a:solidFill>
                <a:prstClr val="black"/>
              </a:solidFill>
            </a:endParaRPr>
          </a:p>
        </p:txBody>
      </p:sp>
    </p:spTree>
    <p:extLst>
      <p:ext uri="{BB962C8B-B14F-4D97-AF65-F5344CB8AC3E}">
        <p14:creationId xmlns:p14="http://schemas.microsoft.com/office/powerpoint/2010/main" val="2258359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F27D969-03C7-784E-AEC3-C2E8E8FBC165}" type="slidenum">
              <a:rPr lang="en-US" smtClean="0">
                <a:solidFill>
                  <a:prstClr val="black">
                    <a:tint val="75000"/>
                  </a:prstClr>
                </a:solidFill>
              </a:rPr>
              <a:pPr/>
              <a:t>7</a:t>
            </a:fld>
            <a:endParaRPr lang="en-US">
              <a:solidFill>
                <a:prstClr val="black">
                  <a:tint val="75000"/>
                </a:prstClr>
              </a:solidFill>
            </a:endParaRPr>
          </a:p>
        </p:txBody>
      </p:sp>
      <p:sp>
        <p:nvSpPr>
          <p:cNvPr id="5" name="Rectangle 2"/>
          <p:cNvSpPr>
            <a:spLocks noChangeArrowheads="1"/>
          </p:cNvSpPr>
          <p:nvPr/>
        </p:nvSpPr>
        <p:spPr bwMode="auto">
          <a:xfrm>
            <a:off x="14749" y="0"/>
            <a:ext cx="8745793" cy="523220"/>
          </a:xfrm>
          <a:prstGeom prst="rect">
            <a:avLst/>
          </a:prstGeom>
          <a:noFill/>
          <a:ln w="9525">
            <a:noFill/>
            <a:miter lim="800000"/>
            <a:headEnd/>
            <a:tailEnd/>
          </a:ln>
        </p:spPr>
        <p:txBody>
          <a:bodyPr wrap="square" anchor="ctr">
            <a:spAutoFit/>
          </a:bodyPr>
          <a:lstStyle/>
          <a:p>
            <a:pPr algn="ctr"/>
            <a:r>
              <a:rPr lang="en-US" sz="2800" dirty="0">
                <a:solidFill>
                  <a:prstClr val="black"/>
                </a:solidFill>
              </a:rPr>
              <a:t>The main features of </a:t>
            </a:r>
            <a:r>
              <a:rPr lang="en-US" sz="2800" dirty="0" smtClean="0">
                <a:solidFill>
                  <a:prstClr val="black"/>
                </a:solidFill>
              </a:rPr>
              <a:t> the </a:t>
            </a:r>
            <a:r>
              <a:rPr lang="en-GB" altLang="en-US" sz="2800" dirty="0" smtClean="0">
                <a:solidFill>
                  <a:srgbClr val="1F497D"/>
                </a:solidFill>
              </a:rPr>
              <a:t>SMS4DC </a:t>
            </a:r>
          </a:p>
        </p:txBody>
      </p:sp>
      <p:sp>
        <p:nvSpPr>
          <p:cNvPr id="6" name="Rectangle 5"/>
          <p:cNvSpPr/>
          <p:nvPr/>
        </p:nvSpPr>
        <p:spPr>
          <a:xfrm>
            <a:off x="368711" y="635027"/>
            <a:ext cx="8568812" cy="4893647"/>
          </a:xfrm>
          <a:prstGeom prst="rect">
            <a:avLst/>
          </a:prstGeom>
        </p:spPr>
        <p:txBody>
          <a:bodyPr wrap="square">
            <a:spAutoFit/>
          </a:bodyPr>
          <a:lstStyle/>
          <a:p>
            <a:pPr hangingPunct="0"/>
            <a:r>
              <a:rPr lang="en-US" sz="2400" dirty="0"/>
              <a:t>13.	Consideration of regional agreements in technical calculations</a:t>
            </a:r>
          </a:p>
          <a:p>
            <a:pPr hangingPunct="0"/>
            <a:r>
              <a:rPr lang="en-US" sz="2400" dirty="0"/>
              <a:t>14.	Frequency-planning capabilities</a:t>
            </a:r>
          </a:p>
          <a:p>
            <a:pPr hangingPunct="0"/>
            <a:r>
              <a:rPr lang="en-US" sz="2400" dirty="0"/>
              <a:t>15.	Interface with BR-IFIC databases</a:t>
            </a:r>
          </a:p>
          <a:p>
            <a:pPr hangingPunct="0"/>
            <a:r>
              <a:rPr lang="en-US" sz="2400" dirty="0"/>
              <a:t>16.	Generation of informative reports</a:t>
            </a:r>
          </a:p>
          <a:p>
            <a:pPr hangingPunct="0"/>
            <a:r>
              <a:rPr lang="en-US" sz="2400" dirty="0"/>
              <a:t>17.	Employment of ITU modules for coordination contour calculation around Earth stations</a:t>
            </a:r>
          </a:p>
          <a:p>
            <a:pPr hangingPunct="0"/>
            <a:r>
              <a:rPr lang="en-US" sz="2400" dirty="0"/>
              <a:t>18.	Frequency spectrum billing management</a:t>
            </a:r>
          </a:p>
          <a:p>
            <a:pPr hangingPunct="0"/>
            <a:r>
              <a:rPr lang="en-US" sz="2400" dirty="0"/>
              <a:t>19.	Link to budget calculation</a:t>
            </a:r>
          </a:p>
          <a:p>
            <a:pPr hangingPunct="0"/>
            <a:r>
              <a:rPr lang="en-US" sz="2400" dirty="0"/>
              <a:t>20.	User log for audit control</a:t>
            </a:r>
          </a:p>
          <a:p>
            <a:pPr hangingPunct="0"/>
            <a:r>
              <a:rPr lang="en-US" sz="2400" dirty="0"/>
              <a:t>21.	English and French software interface (soon also Spanish)</a:t>
            </a:r>
          </a:p>
          <a:p>
            <a:pPr hangingPunct="0"/>
            <a:r>
              <a:rPr lang="en-US" sz="2400" dirty="0"/>
              <a:t>22.	Links to Argus (R&amp;S) and Esmeralda (Thales) monitoring software</a:t>
            </a:r>
          </a:p>
          <a:p>
            <a:pPr hangingPunct="0"/>
            <a:r>
              <a:rPr lang="en-US" sz="2400" dirty="0"/>
              <a:t>23.	Interface to Google™ Earth mapping</a:t>
            </a:r>
          </a:p>
        </p:txBody>
      </p:sp>
    </p:spTree>
    <p:extLst>
      <p:ext uri="{BB962C8B-B14F-4D97-AF65-F5344CB8AC3E}">
        <p14:creationId xmlns:p14="http://schemas.microsoft.com/office/powerpoint/2010/main" val="1270434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F27D969-03C7-784E-AEC3-C2E8E8FBC165}" type="slidenum">
              <a:rPr lang="en-US" smtClean="0">
                <a:solidFill>
                  <a:prstClr val="black">
                    <a:tint val="75000"/>
                  </a:prstClr>
                </a:solidFill>
              </a:rPr>
              <a:pPr/>
              <a:t>8</a:t>
            </a:fld>
            <a:endParaRPr lang="en-US">
              <a:solidFill>
                <a:prstClr val="black">
                  <a:tint val="75000"/>
                </a:prstClr>
              </a:solidFill>
            </a:endParaRPr>
          </a:p>
        </p:txBody>
      </p:sp>
      <p:sp>
        <p:nvSpPr>
          <p:cNvPr id="5" name="Rectangle 2"/>
          <p:cNvSpPr>
            <a:spLocks noChangeArrowheads="1"/>
          </p:cNvSpPr>
          <p:nvPr/>
        </p:nvSpPr>
        <p:spPr bwMode="auto">
          <a:xfrm>
            <a:off x="14749" y="0"/>
            <a:ext cx="8745793" cy="523220"/>
          </a:xfrm>
          <a:prstGeom prst="rect">
            <a:avLst/>
          </a:prstGeom>
          <a:noFill/>
          <a:ln w="9525">
            <a:noFill/>
            <a:miter lim="800000"/>
            <a:headEnd/>
            <a:tailEnd/>
          </a:ln>
        </p:spPr>
        <p:txBody>
          <a:bodyPr wrap="square" anchor="ctr">
            <a:spAutoFit/>
          </a:bodyPr>
          <a:lstStyle/>
          <a:p>
            <a:pPr algn="ctr"/>
            <a:r>
              <a:rPr lang="en-US" sz="2800" dirty="0" smtClean="0">
                <a:solidFill>
                  <a:prstClr val="black"/>
                </a:solidFill>
              </a:rPr>
              <a:t>Some of the main functions of  </a:t>
            </a:r>
            <a:r>
              <a:rPr lang="en-US" sz="2800" dirty="0" smtClean="0">
                <a:solidFill>
                  <a:prstClr val="black"/>
                </a:solidFill>
              </a:rPr>
              <a:t>the </a:t>
            </a:r>
            <a:r>
              <a:rPr lang="en-GB" altLang="en-US" sz="2800" dirty="0" smtClean="0">
                <a:solidFill>
                  <a:srgbClr val="1F497D"/>
                </a:solidFill>
              </a:rPr>
              <a:t>SMS4DC </a:t>
            </a:r>
          </a:p>
        </p:txBody>
      </p:sp>
      <p:sp>
        <p:nvSpPr>
          <p:cNvPr id="6" name="Rectangle 5"/>
          <p:cNvSpPr/>
          <p:nvPr/>
        </p:nvSpPr>
        <p:spPr>
          <a:xfrm>
            <a:off x="368711" y="515498"/>
            <a:ext cx="8568812" cy="5509200"/>
          </a:xfrm>
          <a:prstGeom prst="rect">
            <a:avLst/>
          </a:prstGeom>
        </p:spPr>
        <p:txBody>
          <a:bodyPr wrap="square">
            <a:spAutoFit/>
          </a:bodyPr>
          <a:lstStyle/>
          <a:p>
            <a:pPr marL="342900" lvl="0" indent="-342900" hangingPunct="0">
              <a:buFont typeface="Arial" panose="020B0604020202020204" pitchFamily="34" charset="0"/>
              <a:buChar char="•"/>
            </a:pPr>
            <a:r>
              <a:rPr lang="en-US" sz="2400" dirty="0" smtClean="0"/>
              <a:t>Utilities </a:t>
            </a:r>
            <a:r>
              <a:rPr lang="en-US" sz="2400" dirty="0"/>
              <a:t>and </a:t>
            </a:r>
            <a:r>
              <a:rPr lang="en-US" sz="2400" dirty="0" smtClean="0"/>
              <a:t>Administrative</a:t>
            </a:r>
          </a:p>
          <a:p>
            <a:pPr marL="800100" lvl="1" indent="-342900" hangingPunct="0">
              <a:buFont typeface="Arial" panose="020B0604020202020204" pitchFamily="34" charset="0"/>
              <a:buChar char="•"/>
            </a:pPr>
            <a:r>
              <a:rPr lang="en-GB" sz="2000" dirty="0"/>
              <a:t>ability to track coordination requests or responses received to coordination requests,</a:t>
            </a:r>
            <a:endParaRPr lang="en-US" sz="2000" dirty="0"/>
          </a:p>
          <a:p>
            <a:pPr marL="342900" lvl="0" indent="-342900" hangingPunct="0">
              <a:buFont typeface="Arial" panose="020B0604020202020204" pitchFamily="34" charset="0"/>
              <a:buChar char="•"/>
            </a:pPr>
            <a:r>
              <a:rPr lang="en-US" sz="2400" dirty="0" smtClean="0"/>
              <a:t>Technical</a:t>
            </a:r>
          </a:p>
          <a:p>
            <a:pPr marL="800100" lvl="1" indent="-342900">
              <a:buFont typeface="Arial" panose="020B0604020202020204" pitchFamily="34" charset="0"/>
              <a:buChar char="•"/>
            </a:pPr>
            <a:r>
              <a:rPr lang="en-GB" sz="2000" dirty="0"/>
              <a:t>implementation of ITU-R propagation models as well as other relevant ITU-R recommendations for various types of implemented radio services,</a:t>
            </a:r>
            <a:endParaRPr lang="en-US" sz="2000" dirty="0"/>
          </a:p>
          <a:p>
            <a:pPr marL="800100" lvl="1" indent="-342900">
              <a:buFont typeface="Arial" panose="020B0604020202020204" pitchFamily="34" charset="0"/>
              <a:buChar char="•"/>
            </a:pPr>
            <a:r>
              <a:rPr lang="en-GB" sz="2000" dirty="0" smtClean="0"/>
              <a:t>frequency </a:t>
            </a:r>
            <a:r>
              <a:rPr lang="en-GB" sz="2000" dirty="0"/>
              <a:t>coordination calculations</a:t>
            </a:r>
            <a:r>
              <a:rPr lang="en-GB" sz="2000" dirty="0" smtClean="0"/>
              <a:t>,</a:t>
            </a:r>
          </a:p>
          <a:p>
            <a:pPr marL="800100" lvl="1" indent="-342900">
              <a:buFont typeface="Arial" panose="020B0604020202020204" pitchFamily="34" charset="0"/>
              <a:buChar char="•"/>
            </a:pPr>
            <a:r>
              <a:rPr lang="en-GB" sz="2000" dirty="0"/>
              <a:t>interference analysis for assigning frequencies to stations in given locations,</a:t>
            </a:r>
            <a:endParaRPr lang="en-US" sz="2000" dirty="0"/>
          </a:p>
          <a:p>
            <a:pPr marL="800100" lvl="1" indent="-342900">
              <a:buFont typeface="Arial" panose="020B0604020202020204" pitchFamily="34" charset="0"/>
              <a:buChar char="•"/>
            </a:pPr>
            <a:r>
              <a:rPr lang="en-GB" sz="2000" dirty="0" smtClean="0"/>
              <a:t>determination </a:t>
            </a:r>
            <a:r>
              <a:rPr lang="en-GB" sz="2000" dirty="0"/>
              <a:t>of affected countries for conducting international </a:t>
            </a:r>
            <a:r>
              <a:rPr lang="en-GB" sz="2000" dirty="0" smtClean="0"/>
              <a:t>coordination.</a:t>
            </a:r>
            <a:endParaRPr lang="en-US" sz="2000" dirty="0"/>
          </a:p>
          <a:p>
            <a:pPr marL="342900" lvl="0" indent="-342900" hangingPunct="0">
              <a:buFont typeface="Arial" panose="020B0604020202020204" pitchFamily="34" charset="0"/>
              <a:buChar char="•"/>
            </a:pPr>
            <a:r>
              <a:rPr lang="en-US" sz="2400" dirty="0" smtClean="0"/>
              <a:t>Graphical </a:t>
            </a:r>
            <a:r>
              <a:rPr lang="en-US" sz="2400" dirty="0"/>
              <a:t>user </a:t>
            </a:r>
            <a:r>
              <a:rPr lang="en-US" sz="2400" dirty="0" smtClean="0"/>
              <a:t>interface</a:t>
            </a:r>
          </a:p>
          <a:p>
            <a:pPr marL="800100" lvl="1" indent="-342900">
              <a:buFont typeface="Arial" panose="020B0604020202020204" pitchFamily="34" charset="0"/>
              <a:buChar char="•"/>
            </a:pPr>
            <a:r>
              <a:rPr lang="en-GB" sz="2000" dirty="0"/>
              <a:t>User </a:t>
            </a:r>
            <a:r>
              <a:rPr lang="en-US" sz="2000" dirty="0"/>
              <a:t>friendly interface, displaying of DTM, </a:t>
            </a:r>
            <a:r>
              <a:rPr lang="en-GB" sz="2000" dirty="0"/>
              <a:t>capability </a:t>
            </a:r>
            <a:r>
              <a:rPr lang="en-US" sz="2000" dirty="0"/>
              <a:t> of importing standard mapping formats including Globe map and displaying of geographical maps,</a:t>
            </a:r>
          </a:p>
          <a:p>
            <a:pPr marL="800100" lvl="1" indent="-342900">
              <a:buFont typeface="Arial" panose="020B0604020202020204" pitchFamily="34" charset="0"/>
              <a:buChar char="•"/>
            </a:pPr>
            <a:r>
              <a:rPr lang="en-US" sz="2000" dirty="0"/>
              <a:t>Online latitude, longitude and altitude presentation, overlaying, Scrolling and Zooming functionality capability of handling </a:t>
            </a:r>
            <a:r>
              <a:rPr lang="en-US" sz="2000" dirty="0" smtClean="0"/>
              <a:t>vectors</a:t>
            </a:r>
            <a:endParaRPr lang="en-US" sz="2400" dirty="0"/>
          </a:p>
        </p:txBody>
      </p:sp>
    </p:spTree>
    <p:extLst>
      <p:ext uri="{BB962C8B-B14F-4D97-AF65-F5344CB8AC3E}">
        <p14:creationId xmlns:p14="http://schemas.microsoft.com/office/powerpoint/2010/main" val="2661563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F27D969-03C7-784E-AEC3-C2E8E8FBC165}" type="slidenum">
              <a:rPr lang="en-US" smtClean="0">
                <a:solidFill>
                  <a:prstClr val="black">
                    <a:tint val="75000"/>
                  </a:prstClr>
                </a:solidFill>
              </a:rPr>
              <a:pPr/>
              <a:t>9</a:t>
            </a:fld>
            <a:endParaRPr lang="en-US">
              <a:solidFill>
                <a:prstClr val="black">
                  <a:tint val="75000"/>
                </a:prstClr>
              </a:solidFill>
            </a:endParaRPr>
          </a:p>
        </p:txBody>
      </p:sp>
      <p:sp>
        <p:nvSpPr>
          <p:cNvPr id="5" name="Rectangle 2"/>
          <p:cNvSpPr>
            <a:spLocks noChangeArrowheads="1"/>
          </p:cNvSpPr>
          <p:nvPr/>
        </p:nvSpPr>
        <p:spPr bwMode="auto">
          <a:xfrm>
            <a:off x="14749" y="0"/>
            <a:ext cx="8745793" cy="523220"/>
          </a:xfrm>
          <a:prstGeom prst="rect">
            <a:avLst/>
          </a:prstGeom>
          <a:noFill/>
          <a:ln w="9525">
            <a:noFill/>
            <a:miter lim="800000"/>
            <a:headEnd/>
            <a:tailEnd/>
          </a:ln>
        </p:spPr>
        <p:txBody>
          <a:bodyPr wrap="square" anchor="ctr">
            <a:spAutoFit/>
          </a:bodyPr>
          <a:lstStyle/>
          <a:p>
            <a:pPr algn="ctr"/>
            <a:r>
              <a:rPr lang="en-US" sz="2800" dirty="0" smtClean="0">
                <a:solidFill>
                  <a:prstClr val="black"/>
                </a:solidFill>
              </a:rPr>
              <a:t>Structure of the </a:t>
            </a:r>
            <a:r>
              <a:rPr lang="en-GB" altLang="en-US" sz="2800" dirty="0" smtClean="0">
                <a:solidFill>
                  <a:srgbClr val="1F497D"/>
                </a:solidFill>
              </a:rPr>
              <a:t>SMS4DC </a:t>
            </a:r>
            <a:endParaRPr lang="en-GB" altLang="en-US" sz="2800" dirty="0" smtClean="0">
              <a:solidFill>
                <a:srgbClr val="1F497D"/>
              </a:solidFill>
            </a:endParaRPr>
          </a:p>
        </p:txBody>
      </p:sp>
      <p:grpSp>
        <p:nvGrpSpPr>
          <p:cNvPr id="7" name="Group 6"/>
          <p:cNvGrpSpPr>
            <a:grpSpLocks/>
          </p:cNvGrpSpPr>
          <p:nvPr/>
        </p:nvGrpSpPr>
        <p:grpSpPr bwMode="auto">
          <a:xfrm>
            <a:off x="471948" y="693175"/>
            <a:ext cx="8082117" cy="5117690"/>
            <a:chOff x="3481" y="6365"/>
            <a:chExt cx="7578" cy="5900"/>
          </a:xfrm>
        </p:grpSpPr>
        <p:sp>
          <p:nvSpPr>
            <p:cNvPr id="8" name="Rectangle 7"/>
            <p:cNvSpPr>
              <a:spLocks noChangeArrowheads="1"/>
            </p:cNvSpPr>
            <p:nvPr/>
          </p:nvSpPr>
          <p:spPr bwMode="auto">
            <a:xfrm>
              <a:off x="5858" y="11512"/>
              <a:ext cx="2300" cy="630"/>
            </a:xfrm>
            <a:prstGeom prst="rect">
              <a:avLst/>
            </a:prstGeom>
            <a:solidFill>
              <a:srgbClr val="FFFF99"/>
            </a:solidFill>
            <a:ln w="12700">
              <a:solidFill>
                <a:srgbClr val="000000"/>
              </a:solidFill>
              <a:prstDash val="dash"/>
              <a:miter lim="800000"/>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9" name="Rectangle 8"/>
            <p:cNvSpPr>
              <a:spLocks noChangeArrowheads="1"/>
            </p:cNvSpPr>
            <p:nvPr/>
          </p:nvSpPr>
          <p:spPr bwMode="auto">
            <a:xfrm>
              <a:off x="3866" y="7492"/>
              <a:ext cx="3896" cy="3407"/>
            </a:xfrm>
            <a:prstGeom prst="rect">
              <a:avLst/>
            </a:prstGeom>
            <a:solidFill>
              <a:srgbClr val="FFFF99"/>
            </a:solidFill>
            <a:ln w="12700">
              <a:solidFill>
                <a:srgbClr val="000000"/>
              </a:solidFill>
              <a:prstDash val="dash"/>
              <a:miter lim="800000"/>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0" name="Rectangle 9"/>
            <p:cNvSpPr>
              <a:spLocks noChangeArrowheads="1"/>
            </p:cNvSpPr>
            <p:nvPr/>
          </p:nvSpPr>
          <p:spPr bwMode="auto">
            <a:xfrm>
              <a:off x="4951" y="6365"/>
              <a:ext cx="1672" cy="630"/>
            </a:xfrm>
            <a:prstGeom prst="rect">
              <a:avLst/>
            </a:prstGeom>
            <a:solidFill>
              <a:srgbClr val="FFFF99"/>
            </a:solidFill>
            <a:ln w="12700">
              <a:solidFill>
                <a:srgbClr val="000000"/>
              </a:solidFill>
              <a:prstDash val="dash"/>
              <a:miter lim="800000"/>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1" name="Rectangle 10"/>
            <p:cNvSpPr>
              <a:spLocks noChangeArrowheads="1"/>
            </p:cNvSpPr>
            <p:nvPr/>
          </p:nvSpPr>
          <p:spPr bwMode="auto">
            <a:xfrm>
              <a:off x="4047" y="10453"/>
              <a:ext cx="3540" cy="360"/>
            </a:xfrm>
            <a:prstGeom prst="rect">
              <a:avLst/>
            </a:prstGeom>
            <a:solidFill>
              <a:srgbClr val="FFFF00"/>
            </a:solidFill>
            <a:ln w="9525">
              <a:solidFill>
                <a:srgbClr val="000000"/>
              </a:solidFill>
              <a:miter lim="800000"/>
              <a:headEnd/>
              <a:tailEnd/>
            </a:ln>
          </p:spPr>
          <p:txBody>
            <a:bodyPr rot="0" vert="horz" wrap="square" lIns="55440" tIns="0" rIns="55440" bIns="45720" anchor="t" anchorCtr="0" upright="1">
              <a:noAutofit/>
            </a:bodyPr>
            <a:lstStyle/>
            <a:p>
              <a:pPr marL="0" marR="0" lvl="0" indent="0" algn="ctr" defTabSz="914400" eaLnBrk="1" fontAlgn="auto" latinLnBrk="0" hangingPunct="0">
                <a:lnSpc>
                  <a:spcPct val="100000"/>
                </a:lnSpc>
                <a:spcBef>
                  <a:spcPts val="300"/>
                </a:spcBef>
                <a:spcAft>
                  <a:spcPts val="0"/>
                </a:spcAft>
                <a:buClrTx/>
                <a:buSzTx/>
                <a:buFontTx/>
                <a:buNone/>
                <a:tabLst>
                  <a:tab pos="504190" algn="l"/>
                  <a:tab pos="756285" algn="l"/>
                  <a:tab pos="1008380" algn="l"/>
                  <a:tab pos="1260475" algn="l"/>
                </a:tabLst>
                <a:defRPr/>
              </a:pPr>
              <a:r>
                <a:rPr kumimoji="0" lang="fr-FR" sz="1000" b="1" i="0" u="none" strike="noStrike" kern="0" cap="none" spc="0" normalizeH="0" baseline="0" noProof="0">
                  <a:ln>
                    <a:noFill/>
                  </a:ln>
                  <a:solidFill>
                    <a:sysClr val="windowText" lastClr="000000"/>
                  </a:solidFill>
                  <a:effectLst/>
                  <a:uLnTx/>
                  <a:uFillTx/>
                  <a:latin typeface="Arial"/>
                  <a:ea typeface="Times New Roman"/>
                </a:rPr>
                <a:t>Interface to the externalresources</a:t>
              </a:r>
              <a:endParaRPr kumimoji="0" lang="en-US" sz="1200" b="0" i="0" u="none" strike="noStrike" kern="0" cap="none" spc="0" normalizeH="0" baseline="0" noProof="0">
                <a:ln>
                  <a:noFill/>
                </a:ln>
                <a:solidFill>
                  <a:sysClr val="windowText" lastClr="000000"/>
                </a:solidFill>
                <a:effectLst/>
                <a:uLnTx/>
                <a:uFillTx/>
                <a:latin typeface="Times New Roman"/>
                <a:ea typeface="Times New Roman"/>
              </a:endParaRPr>
            </a:p>
            <a:p>
              <a:pPr marL="0" marR="0" lvl="0" indent="0" algn="ctr" defTabSz="914400" eaLnBrk="1" fontAlgn="auto" latinLnBrk="0" hangingPunct="0">
                <a:lnSpc>
                  <a:spcPct val="100000"/>
                </a:lnSpc>
                <a:spcBef>
                  <a:spcPts val="600"/>
                </a:spcBef>
                <a:spcAft>
                  <a:spcPts val="0"/>
                </a:spcAft>
                <a:buClrTx/>
                <a:buSzTx/>
                <a:buFontTx/>
                <a:buNone/>
                <a:tabLst>
                  <a:tab pos="504190" algn="l"/>
                  <a:tab pos="756285" algn="l"/>
                  <a:tab pos="1008380" algn="l"/>
                  <a:tab pos="1260475" algn="l"/>
                </a:tabLst>
                <a:defRPr/>
              </a:pPr>
              <a:r>
                <a:rPr kumimoji="0" lang="fr-FR" sz="1200" b="1" i="0" u="none" strike="noStrike" kern="0" cap="none" spc="0" normalizeH="0" baseline="0" noProof="0">
                  <a:ln>
                    <a:noFill/>
                  </a:ln>
                  <a:solidFill>
                    <a:sysClr val="windowText" lastClr="000000"/>
                  </a:solidFill>
                  <a:effectLst/>
                  <a:uLnTx/>
                  <a:uFillTx/>
                  <a:latin typeface="Times New Roman"/>
                  <a:ea typeface="Times New Roman"/>
                </a:rPr>
                <a:t> </a:t>
              </a:r>
              <a:endParaRPr kumimoji="0" lang="en-US" sz="1200" b="0" i="0" u="none" strike="noStrike" kern="0" cap="none" spc="0" normalizeH="0" baseline="0" noProof="0">
                <a:ln>
                  <a:noFill/>
                </a:ln>
                <a:solidFill>
                  <a:sysClr val="windowText" lastClr="000000"/>
                </a:solidFill>
                <a:effectLst/>
                <a:uLnTx/>
                <a:uFillTx/>
                <a:latin typeface="Times New Roman"/>
                <a:ea typeface="Times New Roman"/>
              </a:endParaRPr>
            </a:p>
          </p:txBody>
        </p:sp>
        <p:sp>
          <p:nvSpPr>
            <p:cNvPr id="12" name="Text Box 7"/>
            <p:cNvSpPr txBox="1">
              <a:spLocks noChangeArrowheads="1"/>
            </p:cNvSpPr>
            <p:nvPr/>
          </p:nvSpPr>
          <p:spPr bwMode="auto">
            <a:xfrm>
              <a:off x="5969" y="11604"/>
              <a:ext cx="757" cy="465"/>
            </a:xfrm>
            <a:prstGeom prst="rect">
              <a:avLst/>
            </a:prstGeom>
            <a:solidFill>
              <a:srgbClr val="CCFFFF"/>
            </a:solidFill>
            <a:ln w="9525">
              <a:solidFill>
                <a:srgbClr val="000000"/>
              </a:solidFill>
              <a:miter lim="800000"/>
              <a:headEnd/>
              <a:tailEnd/>
            </a:ln>
          </p:spPr>
          <p:txBody>
            <a:bodyPr rot="0" vert="horz" wrap="square" lIns="8640" tIns="0" rIns="8640" bIns="45720" anchor="t" anchorCtr="0" upright="1">
              <a:noAutofit/>
            </a:bodyPr>
            <a:lstStyle/>
            <a:p>
              <a:pPr marL="0" marR="0" lvl="0" indent="0" algn="ctr" defTabSz="914400" eaLnBrk="1" fontAlgn="auto" latinLnBrk="0" hangingPunct="0">
                <a:lnSpc>
                  <a:spcPct val="100000"/>
                </a:lnSpc>
                <a:spcBef>
                  <a:spcPts val="600"/>
                </a:spcBef>
                <a:spcAft>
                  <a:spcPts val="0"/>
                </a:spcAft>
                <a:buClrTx/>
                <a:buSzTx/>
                <a:buFontTx/>
                <a:buNone/>
                <a:tabLst>
                  <a:tab pos="504190" algn="l"/>
                  <a:tab pos="756285" algn="l"/>
                  <a:tab pos="1008380" algn="l"/>
                  <a:tab pos="1260475" algn="l"/>
                </a:tabLst>
                <a:defRPr/>
              </a:pPr>
              <a:r>
                <a:rPr kumimoji="0" lang="fr-FR" sz="1000" b="1" i="0" u="none" strike="noStrike" kern="0" cap="none" spc="0" normalizeH="0" baseline="0" noProof="0">
                  <a:ln>
                    <a:noFill/>
                  </a:ln>
                  <a:solidFill>
                    <a:sysClr val="windowText" lastClr="000000"/>
                  </a:solidFill>
                  <a:effectLst/>
                  <a:uLnTx/>
                  <a:uFillTx/>
                  <a:latin typeface="Arial"/>
                  <a:ea typeface="Times New Roman"/>
                </a:rPr>
                <a:t>IDWM</a:t>
              </a:r>
              <a:endParaRPr kumimoji="0" lang="en-US" sz="1200" b="0" i="0" u="none" strike="noStrike" kern="0" cap="none" spc="0" normalizeH="0" baseline="0" noProof="0">
                <a:ln>
                  <a:noFill/>
                </a:ln>
                <a:solidFill>
                  <a:sysClr val="windowText" lastClr="000000"/>
                </a:solidFill>
                <a:effectLst/>
                <a:uLnTx/>
                <a:uFillTx/>
                <a:latin typeface="Times New Roman"/>
                <a:ea typeface="Times New Roman"/>
              </a:endParaRPr>
            </a:p>
          </p:txBody>
        </p:sp>
        <p:sp>
          <p:nvSpPr>
            <p:cNvPr id="13" name="Text Box 8"/>
            <p:cNvSpPr txBox="1">
              <a:spLocks noChangeArrowheads="1"/>
            </p:cNvSpPr>
            <p:nvPr/>
          </p:nvSpPr>
          <p:spPr bwMode="auto">
            <a:xfrm>
              <a:off x="5052" y="6455"/>
              <a:ext cx="847" cy="465"/>
            </a:xfrm>
            <a:prstGeom prst="rect">
              <a:avLst/>
            </a:prstGeom>
            <a:solidFill>
              <a:srgbClr val="CCFFFF"/>
            </a:solidFill>
            <a:ln w="9525">
              <a:solidFill>
                <a:srgbClr val="000000"/>
              </a:solidFill>
              <a:miter lim="800000"/>
              <a:headEnd/>
              <a:tailEnd/>
            </a:ln>
          </p:spPr>
          <p:txBody>
            <a:bodyPr rot="0" vert="horz" wrap="square" lIns="8640" tIns="0" rIns="8640" bIns="45720" anchor="t" anchorCtr="0" upright="1">
              <a:noAutofit/>
            </a:bodyPr>
            <a:lstStyle/>
            <a:p>
              <a:pPr marL="0" marR="0" lvl="0" indent="0" algn="ctr" defTabSz="914400" eaLnBrk="1" fontAlgn="auto" latinLnBrk="0" hangingPunct="0">
                <a:lnSpc>
                  <a:spcPct val="100000"/>
                </a:lnSpc>
                <a:spcBef>
                  <a:spcPts val="600"/>
                </a:spcBef>
                <a:spcAft>
                  <a:spcPts val="0"/>
                </a:spcAft>
                <a:buClrTx/>
                <a:buSzTx/>
                <a:buFontTx/>
                <a:buNone/>
                <a:tabLst>
                  <a:tab pos="504190" algn="l"/>
                  <a:tab pos="756285" algn="l"/>
                  <a:tab pos="1008380" algn="l"/>
                  <a:tab pos="1260475" algn="l"/>
                </a:tabLst>
                <a:defRPr/>
              </a:pPr>
              <a:r>
                <a:rPr kumimoji="0" lang="fr-FR" sz="1000" b="1" i="0" u="none" strike="noStrike" kern="0" cap="none" spc="0" normalizeH="0" baseline="0" noProof="0">
                  <a:ln>
                    <a:noFill/>
                  </a:ln>
                  <a:solidFill>
                    <a:sysClr val="windowText" lastClr="000000"/>
                  </a:solidFill>
                  <a:effectLst/>
                  <a:uLnTx/>
                  <a:uFillTx/>
                  <a:latin typeface="Arial"/>
                  <a:ea typeface="Times New Roman"/>
                </a:rPr>
                <a:t>BR IFIC</a:t>
              </a:r>
              <a:endParaRPr kumimoji="0" lang="en-US" sz="1200" b="0" i="0" u="none" strike="noStrike" kern="0" cap="none" spc="0" normalizeH="0" baseline="0" noProof="0">
                <a:ln>
                  <a:noFill/>
                </a:ln>
                <a:solidFill>
                  <a:sysClr val="windowText" lastClr="000000"/>
                </a:solidFill>
                <a:effectLst/>
                <a:uLnTx/>
                <a:uFillTx/>
                <a:latin typeface="Times New Roman"/>
                <a:ea typeface="Times New Roman"/>
              </a:endParaRPr>
            </a:p>
          </p:txBody>
        </p:sp>
        <p:sp>
          <p:nvSpPr>
            <p:cNvPr id="14" name="Text Box 9"/>
            <p:cNvSpPr txBox="1">
              <a:spLocks noChangeArrowheads="1"/>
            </p:cNvSpPr>
            <p:nvPr/>
          </p:nvSpPr>
          <p:spPr bwMode="auto">
            <a:xfrm>
              <a:off x="6863" y="11604"/>
              <a:ext cx="1167" cy="465"/>
            </a:xfrm>
            <a:prstGeom prst="rect">
              <a:avLst/>
            </a:prstGeom>
            <a:solidFill>
              <a:srgbClr val="CCFFFF"/>
            </a:solidFill>
            <a:ln w="9525">
              <a:solidFill>
                <a:srgbClr val="000000"/>
              </a:solidFill>
              <a:miter lim="800000"/>
              <a:headEnd/>
              <a:tailEnd/>
            </a:ln>
          </p:spPr>
          <p:txBody>
            <a:bodyPr rot="0" vert="horz" wrap="square" lIns="12240" tIns="0" rIns="5040" bIns="45720" anchor="t" anchorCtr="0" upright="1">
              <a:noAutofit/>
            </a:bodyPr>
            <a:lstStyle/>
            <a:p>
              <a:pPr marL="0" marR="0" lvl="0" indent="0" algn="ctr" defTabSz="914400" eaLnBrk="1" fontAlgn="auto" latinLnBrk="0" hangingPunct="0">
                <a:lnSpc>
                  <a:spcPct val="100000"/>
                </a:lnSpc>
                <a:spcBef>
                  <a:spcPts val="600"/>
                </a:spcBef>
                <a:spcAft>
                  <a:spcPts val="0"/>
                </a:spcAft>
                <a:buClrTx/>
                <a:buSzTx/>
                <a:buFontTx/>
                <a:buNone/>
                <a:tabLst>
                  <a:tab pos="504190" algn="l"/>
                  <a:tab pos="756285" algn="l"/>
                  <a:tab pos="1008380" algn="l"/>
                  <a:tab pos="1260475" algn="l"/>
                </a:tabLst>
                <a:defRPr/>
              </a:pPr>
              <a:r>
                <a:rPr kumimoji="0" lang="fr-FR" sz="1000" b="1" i="0" u="none" strike="noStrike" kern="0" cap="none" spc="0" normalizeH="0" baseline="0" noProof="0">
                  <a:ln>
                    <a:noFill/>
                  </a:ln>
                  <a:solidFill>
                    <a:sysClr val="windowText" lastClr="000000"/>
                  </a:solidFill>
                  <a:effectLst/>
                  <a:uLnTx/>
                  <a:uFillTx/>
                  <a:latin typeface="Arial"/>
                  <a:ea typeface="Times New Roman"/>
                </a:rPr>
                <a:t>RR App.7</a:t>
              </a:r>
              <a:endParaRPr kumimoji="0" lang="en-US" sz="1200" b="0" i="0" u="none" strike="noStrike" kern="0" cap="none" spc="0" normalizeH="0" baseline="0" noProof="0">
                <a:ln>
                  <a:noFill/>
                </a:ln>
                <a:solidFill>
                  <a:sysClr val="windowText" lastClr="000000"/>
                </a:solidFill>
                <a:effectLst/>
                <a:uLnTx/>
                <a:uFillTx/>
                <a:latin typeface="Times New Roman"/>
                <a:ea typeface="Times New Roman"/>
              </a:endParaRPr>
            </a:p>
          </p:txBody>
        </p:sp>
        <p:sp>
          <p:nvSpPr>
            <p:cNvPr id="15" name="Text Box 10"/>
            <p:cNvSpPr txBox="1">
              <a:spLocks noChangeArrowheads="1"/>
            </p:cNvSpPr>
            <p:nvPr/>
          </p:nvSpPr>
          <p:spPr bwMode="auto">
            <a:xfrm>
              <a:off x="8848" y="8800"/>
              <a:ext cx="2211" cy="6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rot="0" vert="horz" wrap="square" lIns="91440" tIns="45720" rIns="91440" bIns="45720" anchor="t" anchorCtr="0" upright="1">
              <a:noAutofit/>
            </a:bodyPr>
            <a:lstStyle/>
            <a:p>
              <a:pPr marL="0" marR="0" lvl="0" indent="0" algn="just" defTabSz="914400" eaLnBrk="1" fontAlgn="auto" latinLnBrk="0" hangingPunct="0">
                <a:lnSpc>
                  <a:spcPct val="100000"/>
                </a:lnSpc>
                <a:spcBef>
                  <a:spcPts val="600"/>
                </a:spcBef>
                <a:spcAft>
                  <a:spcPts val="0"/>
                </a:spcAft>
                <a:buClrTx/>
                <a:buSzTx/>
                <a:buFontTx/>
                <a:buNone/>
                <a:tabLst>
                  <a:tab pos="504190" algn="l"/>
                  <a:tab pos="756285" algn="l"/>
                  <a:tab pos="1008380" algn="l"/>
                  <a:tab pos="1260475" algn="l"/>
                </a:tabLst>
                <a:defRPr/>
              </a:pPr>
              <a:r>
                <a:rPr kumimoji="0" lang="fr-FR" sz="1200" b="0" i="0" u="none" strike="noStrike" kern="0" cap="none" spc="0" normalizeH="0" baseline="0" noProof="0">
                  <a:ln>
                    <a:noFill/>
                  </a:ln>
                  <a:solidFill>
                    <a:sysClr val="windowText" lastClr="000000"/>
                  </a:solidFill>
                  <a:effectLst/>
                  <a:uLnTx/>
                  <a:uFillTx/>
                  <a:latin typeface="Times New Roman"/>
                  <a:ea typeface="Times New Roman"/>
                </a:rPr>
                <a:t>SMS4DC software</a:t>
              </a:r>
              <a:endParaRPr kumimoji="0" lang="en-US" sz="1200" b="0" i="0" u="none" strike="noStrike" kern="0" cap="none" spc="0" normalizeH="0" baseline="0" noProof="0">
                <a:ln>
                  <a:noFill/>
                </a:ln>
                <a:solidFill>
                  <a:sysClr val="windowText" lastClr="000000"/>
                </a:solidFill>
                <a:effectLst/>
                <a:uLnTx/>
                <a:uFillTx/>
                <a:latin typeface="Times New Roman"/>
                <a:ea typeface="Times New Roman"/>
              </a:endParaRPr>
            </a:p>
          </p:txBody>
        </p:sp>
        <p:sp>
          <p:nvSpPr>
            <p:cNvPr id="16" name="Text Box 11"/>
            <p:cNvSpPr txBox="1">
              <a:spLocks noChangeArrowheads="1"/>
            </p:cNvSpPr>
            <p:nvPr/>
          </p:nvSpPr>
          <p:spPr bwMode="auto">
            <a:xfrm>
              <a:off x="8788" y="11442"/>
              <a:ext cx="2211" cy="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rot="0" vert="horz" wrap="square" lIns="91440" tIns="45720" rIns="91440" bIns="45720" anchor="t" anchorCtr="0" upright="1">
              <a:noAutofit/>
            </a:bodyPr>
            <a:lstStyle/>
            <a:p>
              <a:pPr marL="0" marR="0" lvl="0" indent="0" algn="ctr" defTabSz="914400" eaLnBrk="1" fontAlgn="auto" latinLnBrk="0" hangingPunct="0">
                <a:lnSpc>
                  <a:spcPct val="100000"/>
                </a:lnSpc>
                <a:spcBef>
                  <a:spcPts val="600"/>
                </a:spcBef>
                <a:spcAft>
                  <a:spcPts val="0"/>
                </a:spcAft>
                <a:buClrTx/>
                <a:buSzTx/>
                <a:buFontTx/>
                <a:buNone/>
                <a:tabLst>
                  <a:tab pos="504190" algn="l"/>
                  <a:tab pos="756285" algn="l"/>
                  <a:tab pos="1008380" algn="l"/>
                  <a:tab pos="1260475" algn="l"/>
                </a:tabLst>
                <a:defRPr/>
              </a:pPr>
              <a:r>
                <a:rPr kumimoji="0" lang="fr-FR" sz="1200" b="0" i="0" u="none" strike="noStrike" kern="0" cap="none" spc="0" normalizeH="0" baseline="0" noProof="0">
                  <a:ln>
                    <a:noFill/>
                  </a:ln>
                  <a:solidFill>
                    <a:sysClr val="windowText" lastClr="000000"/>
                  </a:solidFill>
                  <a:effectLst/>
                  <a:uLnTx/>
                  <a:uFillTx/>
                  <a:latin typeface="Times New Roman"/>
                  <a:ea typeface="Times New Roman"/>
                </a:rPr>
                <a:t>External Resources and Applications</a:t>
              </a:r>
              <a:endParaRPr kumimoji="0" lang="en-US" sz="1200" b="0" i="0" u="none" strike="noStrike" kern="0" cap="none" spc="0" normalizeH="0" baseline="0" noProof="0">
                <a:ln>
                  <a:noFill/>
                </a:ln>
                <a:solidFill>
                  <a:sysClr val="windowText" lastClr="000000"/>
                </a:solidFill>
                <a:effectLst/>
                <a:uLnTx/>
                <a:uFillTx/>
                <a:latin typeface="Times New Roman"/>
                <a:ea typeface="Times New Roman"/>
              </a:endParaRPr>
            </a:p>
          </p:txBody>
        </p:sp>
        <p:sp>
          <p:nvSpPr>
            <p:cNvPr id="17" name="AutoShape 12"/>
            <p:cNvSpPr>
              <a:spLocks/>
            </p:cNvSpPr>
            <p:nvPr/>
          </p:nvSpPr>
          <p:spPr bwMode="auto">
            <a:xfrm>
              <a:off x="8527" y="7490"/>
              <a:ext cx="164" cy="3394"/>
            </a:xfrm>
            <a:prstGeom prst="rightBrace">
              <a:avLst>
                <a:gd name="adj1" fmla="val 172459"/>
                <a:gd name="adj2" fmla="val 50019"/>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8" name="AutoShape 13"/>
            <p:cNvSpPr>
              <a:spLocks/>
            </p:cNvSpPr>
            <p:nvPr/>
          </p:nvSpPr>
          <p:spPr bwMode="auto">
            <a:xfrm>
              <a:off x="8527" y="11555"/>
              <a:ext cx="126" cy="585"/>
            </a:xfrm>
            <a:prstGeom prst="rightBrace">
              <a:avLst>
                <a:gd name="adj1" fmla="val 38690"/>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9" name="AutoShape 14"/>
            <p:cNvSpPr>
              <a:spLocks noChangeArrowheads="1"/>
            </p:cNvSpPr>
            <p:nvPr/>
          </p:nvSpPr>
          <p:spPr bwMode="auto">
            <a:xfrm>
              <a:off x="5406" y="10967"/>
              <a:ext cx="820" cy="504"/>
            </a:xfrm>
            <a:prstGeom prst="upDownArrow">
              <a:avLst>
                <a:gd name="adj1" fmla="val 50000"/>
                <a:gd name="adj2" fmla="val 31981"/>
              </a:avLst>
            </a:prstGeom>
            <a:solidFill>
              <a:srgbClr val="000000"/>
            </a:solidFill>
            <a:ln w="9525">
              <a:solidFill>
                <a:srgbClr val="000000"/>
              </a:solidFill>
              <a:miter lim="800000"/>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20" name="Text Box 15"/>
            <p:cNvSpPr txBox="1">
              <a:spLocks noChangeArrowheads="1"/>
            </p:cNvSpPr>
            <p:nvPr/>
          </p:nvSpPr>
          <p:spPr bwMode="auto">
            <a:xfrm>
              <a:off x="4814" y="9111"/>
              <a:ext cx="1986" cy="962"/>
            </a:xfrm>
            <a:prstGeom prst="rect">
              <a:avLst/>
            </a:prstGeom>
            <a:solidFill>
              <a:srgbClr val="FFCC99"/>
            </a:solidFill>
            <a:ln w="9525">
              <a:solidFill>
                <a:srgbClr val="000000"/>
              </a:solidFill>
              <a:miter lim="800000"/>
              <a:headEnd/>
              <a:tailEnd/>
            </a:ln>
          </p:spPr>
          <p:txBody>
            <a:bodyPr rot="0" vert="horz" wrap="square" lIns="91440" tIns="45720" rIns="91440" bIns="45720" anchor="t" anchorCtr="0" upright="1">
              <a:noAutofit/>
            </a:bodyPr>
            <a:lstStyle/>
            <a:p>
              <a:pPr marL="0" marR="0" lvl="0" indent="0" algn="ctr" defTabSz="914400" eaLnBrk="1" fontAlgn="auto" latinLnBrk="0" hangingPunct="0">
                <a:lnSpc>
                  <a:spcPct val="100000"/>
                </a:lnSpc>
                <a:spcBef>
                  <a:spcPts val="600"/>
                </a:spcBef>
                <a:spcAft>
                  <a:spcPts val="0"/>
                </a:spcAft>
                <a:buClrTx/>
                <a:buSzTx/>
                <a:buFontTx/>
                <a:buNone/>
                <a:tabLst>
                  <a:tab pos="504190" algn="l"/>
                  <a:tab pos="756285" algn="l"/>
                  <a:tab pos="1008380" algn="l"/>
                  <a:tab pos="1260475" algn="l"/>
                </a:tabLst>
                <a:defRPr/>
              </a:pPr>
              <a:r>
                <a:rPr kumimoji="0" lang="fr-FR" sz="1200" b="1" i="0" u="none" strike="noStrike" kern="0" cap="none" spc="0" normalizeH="0" baseline="0" noProof="0">
                  <a:ln>
                    <a:noFill/>
                  </a:ln>
                  <a:solidFill>
                    <a:sysClr val="windowText" lastClr="000000"/>
                  </a:solidFill>
                  <a:effectLst/>
                  <a:uLnTx/>
                  <a:uFillTx/>
                  <a:latin typeface="Arial"/>
                  <a:ea typeface="Times New Roman"/>
                </a:rPr>
                <a:t>Technical&amp; Administrative Modules</a:t>
              </a:r>
              <a:endParaRPr kumimoji="0" lang="en-US" sz="1200" b="0" i="0" u="none" strike="noStrike" kern="0" cap="none" spc="0" normalizeH="0" baseline="0" noProof="0">
                <a:ln>
                  <a:noFill/>
                </a:ln>
                <a:solidFill>
                  <a:sysClr val="windowText" lastClr="000000"/>
                </a:solidFill>
                <a:effectLst/>
                <a:uLnTx/>
                <a:uFillTx/>
                <a:latin typeface="Times New Roman"/>
                <a:ea typeface="Times New Roman"/>
              </a:endParaRPr>
            </a:p>
          </p:txBody>
        </p:sp>
        <p:sp>
          <p:nvSpPr>
            <p:cNvPr id="21" name="Rectangle 20"/>
            <p:cNvSpPr>
              <a:spLocks noChangeArrowheads="1"/>
            </p:cNvSpPr>
            <p:nvPr/>
          </p:nvSpPr>
          <p:spPr bwMode="auto">
            <a:xfrm>
              <a:off x="4044" y="7576"/>
              <a:ext cx="3534" cy="365"/>
            </a:xfrm>
            <a:prstGeom prst="rect">
              <a:avLst/>
            </a:prstGeom>
            <a:solidFill>
              <a:srgbClr val="FFFF00"/>
            </a:solidFill>
            <a:ln w="9525">
              <a:solidFill>
                <a:srgbClr val="000000"/>
              </a:solidFill>
              <a:miter lim="800000"/>
              <a:headEnd/>
              <a:tailEnd/>
            </a:ln>
          </p:spPr>
          <p:txBody>
            <a:bodyPr rot="0" vert="horz" wrap="square" lIns="55440" tIns="0" rIns="55440" bIns="45720" anchor="t" anchorCtr="0" upright="1">
              <a:noAutofit/>
            </a:bodyPr>
            <a:lstStyle/>
            <a:p>
              <a:pPr marL="0" marR="0" lvl="0" indent="0" algn="ctr" defTabSz="914400" eaLnBrk="1" fontAlgn="auto" latinLnBrk="0" hangingPunct="0">
                <a:lnSpc>
                  <a:spcPct val="100000"/>
                </a:lnSpc>
                <a:spcBef>
                  <a:spcPts val="300"/>
                </a:spcBef>
                <a:spcAft>
                  <a:spcPts val="0"/>
                </a:spcAft>
                <a:buClrTx/>
                <a:buSzTx/>
                <a:buFontTx/>
                <a:buNone/>
                <a:tabLst>
                  <a:tab pos="504190" algn="l"/>
                  <a:tab pos="756285" algn="l"/>
                  <a:tab pos="1008380" algn="l"/>
                  <a:tab pos="1260475" algn="l"/>
                </a:tabLst>
                <a:defRPr/>
              </a:pPr>
              <a:r>
                <a:rPr kumimoji="0" lang="fr-FR" sz="1000" b="1" i="0" u="none" strike="noStrike" kern="0" cap="none" spc="0" normalizeH="0" baseline="0" noProof="0">
                  <a:ln>
                    <a:noFill/>
                  </a:ln>
                  <a:solidFill>
                    <a:sysClr val="windowText" lastClr="000000"/>
                  </a:solidFill>
                  <a:effectLst/>
                  <a:uLnTx/>
                  <a:uFillTx/>
                  <a:latin typeface="Arial"/>
                  <a:ea typeface="Times New Roman"/>
                </a:rPr>
                <a:t>Interface to the externaldatabases</a:t>
              </a:r>
              <a:endParaRPr kumimoji="0" lang="en-US" sz="1200" b="0" i="0" u="none" strike="noStrike" kern="0" cap="none" spc="0" normalizeH="0" baseline="0" noProof="0">
                <a:ln>
                  <a:noFill/>
                </a:ln>
                <a:solidFill>
                  <a:sysClr val="windowText" lastClr="000000"/>
                </a:solidFill>
                <a:effectLst/>
                <a:uLnTx/>
                <a:uFillTx/>
                <a:latin typeface="Times New Roman"/>
                <a:ea typeface="Times New Roman"/>
              </a:endParaRPr>
            </a:p>
            <a:p>
              <a:pPr marL="0" marR="0" lvl="0" indent="0" algn="ctr" defTabSz="914400" eaLnBrk="1" fontAlgn="auto" latinLnBrk="0" hangingPunct="0">
                <a:lnSpc>
                  <a:spcPct val="100000"/>
                </a:lnSpc>
                <a:spcBef>
                  <a:spcPts val="300"/>
                </a:spcBef>
                <a:spcAft>
                  <a:spcPts val="0"/>
                </a:spcAft>
                <a:buClrTx/>
                <a:buSzTx/>
                <a:buFontTx/>
                <a:buNone/>
                <a:tabLst>
                  <a:tab pos="504190" algn="l"/>
                  <a:tab pos="756285" algn="l"/>
                  <a:tab pos="1008380" algn="l"/>
                  <a:tab pos="1260475" algn="l"/>
                </a:tabLst>
                <a:defRPr/>
              </a:pPr>
              <a:r>
                <a:rPr kumimoji="0" lang="fr-FR" sz="1200" b="1" i="0" u="none" strike="noStrike" kern="0" cap="none" spc="0" normalizeH="0" baseline="0" noProof="0">
                  <a:ln>
                    <a:noFill/>
                  </a:ln>
                  <a:solidFill>
                    <a:sysClr val="windowText" lastClr="000000"/>
                  </a:solidFill>
                  <a:effectLst/>
                  <a:uLnTx/>
                  <a:uFillTx/>
                  <a:latin typeface="Times New Roman"/>
                  <a:ea typeface="Times New Roman"/>
                </a:rPr>
                <a:t> </a:t>
              </a:r>
              <a:endParaRPr kumimoji="0" lang="en-US" sz="1200" b="0" i="0" u="none" strike="noStrike" kern="0" cap="none" spc="0" normalizeH="0" baseline="0" noProof="0">
                <a:ln>
                  <a:noFill/>
                </a:ln>
                <a:solidFill>
                  <a:sysClr val="windowText" lastClr="000000"/>
                </a:solidFill>
                <a:effectLst/>
                <a:uLnTx/>
                <a:uFillTx/>
                <a:latin typeface="Times New Roman"/>
                <a:ea typeface="Times New Roman"/>
              </a:endParaRPr>
            </a:p>
          </p:txBody>
        </p:sp>
        <p:sp>
          <p:nvSpPr>
            <p:cNvPr id="22" name="Text Box 17"/>
            <p:cNvSpPr txBox="1">
              <a:spLocks noChangeArrowheads="1"/>
            </p:cNvSpPr>
            <p:nvPr/>
          </p:nvSpPr>
          <p:spPr bwMode="auto">
            <a:xfrm>
              <a:off x="7151" y="8308"/>
              <a:ext cx="430" cy="1798"/>
            </a:xfrm>
            <a:prstGeom prst="rect">
              <a:avLst/>
            </a:prstGeom>
            <a:solidFill>
              <a:srgbClr val="FFFF00"/>
            </a:solidFill>
            <a:ln w="9525">
              <a:solidFill>
                <a:srgbClr val="000000"/>
              </a:solidFill>
              <a:miter lim="800000"/>
              <a:headEnd/>
              <a:tailEnd/>
            </a:ln>
          </p:spPr>
          <p:txBody>
            <a:bodyPr rot="0" vert="vert" wrap="square" lIns="69840" tIns="16920" rIns="33840" bIns="16920" anchor="t" anchorCtr="0" upright="1">
              <a:noAutofit/>
            </a:bodyPr>
            <a:lstStyle/>
            <a:p>
              <a:pPr marL="0" marR="0" lvl="0" indent="0" algn="ctr" defTabSz="914400" eaLnBrk="1" fontAlgn="auto" latinLnBrk="0" hangingPunct="0">
                <a:lnSpc>
                  <a:spcPct val="100000"/>
                </a:lnSpc>
                <a:spcBef>
                  <a:spcPts val="600"/>
                </a:spcBef>
                <a:spcAft>
                  <a:spcPts val="0"/>
                </a:spcAft>
                <a:buClrTx/>
                <a:buSzTx/>
                <a:buFontTx/>
                <a:buNone/>
                <a:tabLst>
                  <a:tab pos="504190" algn="l"/>
                  <a:tab pos="756285" algn="l"/>
                  <a:tab pos="1008380" algn="l"/>
                  <a:tab pos="1260475" algn="l"/>
                </a:tabLst>
                <a:defRPr/>
              </a:pPr>
              <a:r>
                <a:rPr kumimoji="0" lang="fr-FR" sz="1200" b="1" i="0" u="none" strike="noStrike" kern="0" cap="none" spc="0" normalizeH="0" baseline="0" noProof="0">
                  <a:ln>
                    <a:noFill/>
                  </a:ln>
                  <a:solidFill>
                    <a:sysClr val="windowText" lastClr="000000"/>
                  </a:solidFill>
                  <a:effectLst/>
                  <a:uLnTx/>
                  <a:uFillTx/>
                  <a:latin typeface="Arial"/>
                  <a:ea typeface="Times New Roman"/>
                </a:rPr>
                <a:t>LIBRARIES</a:t>
              </a:r>
              <a:endParaRPr kumimoji="0" lang="en-US" sz="1200" b="0" i="0" u="none" strike="noStrike" kern="0" cap="none" spc="0" normalizeH="0" baseline="0" noProof="0">
                <a:ln>
                  <a:noFill/>
                </a:ln>
                <a:solidFill>
                  <a:sysClr val="windowText" lastClr="000000"/>
                </a:solidFill>
                <a:effectLst/>
                <a:uLnTx/>
                <a:uFillTx/>
                <a:latin typeface="Times New Roman"/>
                <a:ea typeface="Times New Roman"/>
              </a:endParaRPr>
            </a:p>
          </p:txBody>
        </p:sp>
        <p:sp>
          <p:nvSpPr>
            <p:cNvPr id="23" name="Text Box 18"/>
            <p:cNvSpPr txBox="1">
              <a:spLocks noChangeArrowheads="1"/>
            </p:cNvSpPr>
            <p:nvPr/>
          </p:nvSpPr>
          <p:spPr bwMode="auto">
            <a:xfrm>
              <a:off x="4044" y="8310"/>
              <a:ext cx="410" cy="1797"/>
            </a:xfrm>
            <a:prstGeom prst="rect">
              <a:avLst/>
            </a:prstGeom>
            <a:solidFill>
              <a:srgbClr val="FFFF00"/>
            </a:solidFill>
            <a:ln w="9525">
              <a:solidFill>
                <a:srgbClr val="000000"/>
              </a:solidFill>
              <a:miter lim="800000"/>
              <a:headEnd/>
              <a:tailEnd/>
            </a:ln>
          </p:spPr>
          <p:txBody>
            <a:bodyPr rot="0" vert="vert270" wrap="square" lIns="30240" tIns="16920" rIns="51840" bIns="16920" anchor="t" anchorCtr="0" upright="1">
              <a:noAutofit/>
            </a:bodyPr>
            <a:lstStyle/>
            <a:p>
              <a:pPr marL="0" marR="0" lvl="0" indent="0" algn="ctr" defTabSz="914400" eaLnBrk="1" fontAlgn="auto" latinLnBrk="0" hangingPunct="0">
                <a:lnSpc>
                  <a:spcPct val="100000"/>
                </a:lnSpc>
                <a:spcBef>
                  <a:spcPts val="600"/>
                </a:spcBef>
                <a:spcAft>
                  <a:spcPts val="0"/>
                </a:spcAft>
                <a:buClrTx/>
                <a:buSzTx/>
                <a:buFontTx/>
                <a:buNone/>
                <a:tabLst>
                  <a:tab pos="504190" algn="l"/>
                  <a:tab pos="756285" algn="l"/>
                  <a:tab pos="1008380" algn="l"/>
                  <a:tab pos="1260475" algn="l"/>
                </a:tabLst>
                <a:defRPr/>
              </a:pPr>
              <a:r>
                <a:rPr kumimoji="0" lang="fr-FR" sz="1200" b="1" i="0" u="none" strike="noStrike" kern="0" cap="none" spc="0" normalizeH="0" baseline="0" noProof="0">
                  <a:ln>
                    <a:noFill/>
                  </a:ln>
                  <a:solidFill>
                    <a:sysClr val="windowText" lastClr="000000"/>
                  </a:solidFill>
                  <a:effectLst/>
                  <a:uLnTx/>
                  <a:uFillTx/>
                  <a:latin typeface="Arial"/>
                  <a:ea typeface="Times New Roman"/>
                </a:rPr>
                <a:t>MAPS</a:t>
              </a:r>
              <a:endParaRPr kumimoji="0" lang="en-US" sz="1200" b="0" i="0" u="none" strike="noStrike" kern="0" cap="none" spc="0" normalizeH="0" baseline="0" noProof="0">
                <a:ln>
                  <a:noFill/>
                </a:ln>
                <a:solidFill>
                  <a:sysClr val="windowText" lastClr="000000"/>
                </a:solidFill>
                <a:effectLst/>
                <a:uLnTx/>
                <a:uFillTx/>
                <a:latin typeface="Times New Roman"/>
                <a:ea typeface="Times New Roman"/>
              </a:endParaRPr>
            </a:p>
          </p:txBody>
        </p:sp>
        <p:sp>
          <p:nvSpPr>
            <p:cNvPr id="24" name="AutoShape 19"/>
            <p:cNvSpPr>
              <a:spLocks noChangeArrowheads="1"/>
            </p:cNvSpPr>
            <p:nvPr/>
          </p:nvSpPr>
          <p:spPr bwMode="auto">
            <a:xfrm flipV="1">
              <a:off x="5403" y="7051"/>
              <a:ext cx="855" cy="352"/>
            </a:xfrm>
            <a:prstGeom prst="upArrow">
              <a:avLst>
                <a:gd name="adj1" fmla="val 53917"/>
                <a:gd name="adj2" fmla="val 39491"/>
              </a:avLst>
            </a:prstGeom>
            <a:solidFill>
              <a:srgbClr val="000000"/>
            </a:solidFill>
            <a:ln w="9525">
              <a:solidFill>
                <a:srgbClr val="000000"/>
              </a:solidFill>
              <a:miter lim="800000"/>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25" name="Text Box 20"/>
            <p:cNvSpPr txBox="1">
              <a:spLocks noChangeArrowheads="1"/>
            </p:cNvSpPr>
            <p:nvPr/>
          </p:nvSpPr>
          <p:spPr bwMode="auto">
            <a:xfrm>
              <a:off x="8848" y="6392"/>
              <a:ext cx="2211" cy="6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rot="0" vert="horz" wrap="square" lIns="91440" tIns="45720" rIns="91440" bIns="45720" anchor="t" anchorCtr="0" upright="1">
              <a:noAutofit/>
            </a:bodyPr>
            <a:lstStyle/>
            <a:p>
              <a:pPr marL="0" marR="0" lvl="0" indent="0" algn="just" defTabSz="914400" eaLnBrk="1" fontAlgn="auto" latinLnBrk="0" hangingPunct="0">
                <a:lnSpc>
                  <a:spcPct val="100000"/>
                </a:lnSpc>
                <a:spcBef>
                  <a:spcPts val="600"/>
                </a:spcBef>
                <a:spcAft>
                  <a:spcPts val="0"/>
                </a:spcAft>
                <a:buClrTx/>
                <a:buSzTx/>
                <a:buFontTx/>
                <a:buNone/>
                <a:tabLst>
                  <a:tab pos="504190" algn="l"/>
                  <a:tab pos="756285" algn="l"/>
                  <a:tab pos="1008380" algn="l"/>
                  <a:tab pos="1260475" algn="l"/>
                </a:tabLst>
                <a:defRPr/>
              </a:pPr>
              <a:r>
                <a:rPr kumimoji="0" lang="fr-FR" sz="1200" b="0" i="0" u="none" strike="noStrike" kern="0" cap="none" spc="0" normalizeH="0" baseline="0" noProof="0">
                  <a:ln>
                    <a:noFill/>
                  </a:ln>
                  <a:solidFill>
                    <a:sysClr val="windowText" lastClr="000000"/>
                  </a:solidFill>
                  <a:effectLst/>
                  <a:uLnTx/>
                  <a:uFillTx/>
                  <a:latin typeface="Times New Roman"/>
                  <a:ea typeface="Times New Roman"/>
                </a:rPr>
                <a:t>External</a:t>
              </a:r>
              <a:r>
                <a:rPr kumimoji="0" lang="fr-FR" sz="1200" b="0" i="0" u="sng" strike="noStrike" kern="0" cap="none" spc="0" normalizeH="0" baseline="0" noProof="0">
                  <a:ln>
                    <a:noFill/>
                  </a:ln>
                  <a:solidFill>
                    <a:srgbClr val="008080"/>
                  </a:solidFill>
                  <a:effectLst/>
                  <a:uLnTx/>
                  <a:uFillTx/>
                  <a:latin typeface="Times New Roman"/>
                  <a:ea typeface="Times New Roman"/>
                </a:rPr>
                <a:t> </a:t>
              </a:r>
              <a:r>
                <a:rPr kumimoji="0" lang="fr-FR" sz="1200" b="0" i="0" u="none" strike="noStrike" kern="0" cap="none" spc="0" normalizeH="0" baseline="0" noProof="0">
                  <a:ln>
                    <a:noFill/>
                  </a:ln>
                  <a:solidFill>
                    <a:sysClr val="windowText" lastClr="000000"/>
                  </a:solidFill>
                  <a:effectLst/>
                  <a:uLnTx/>
                  <a:uFillTx/>
                  <a:latin typeface="Times New Roman"/>
                  <a:ea typeface="Times New Roman"/>
                </a:rPr>
                <a:t>Database</a:t>
              </a:r>
              <a:endParaRPr kumimoji="0" lang="en-US" sz="1200" b="0" i="0" u="none" strike="noStrike" kern="0" cap="none" spc="0" normalizeH="0" baseline="0" noProof="0">
                <a:ln>
                  <a:noFill/>
                </a:ln>
                <a:solidFill>
                  <a:sysClr val="windowText" lastClr="000000"/>
                </a:solidFill>
                <a:effectLst/>
                <a:uLnTx/>
                <a:uFillTx/>
                <a:latin typeface="Times New Roman"/>
                <a:ea typeface="Times New Roman"/>
              </a:endParaRPr>
            </a:p>
          </p:txBody>
        </p:sp>
        <p:sp>
          <p:nvSpPr>
            <p:cNvPr id="26" name="AutoShape 21"/>
            <p:cNvSpPr>
              <a:spLocks/>
            </p:cNvSpPr>
            <p:nvPr/>
          </p:nvSpPr>
          <p:spPr bwMode="auto">
            <a:xfrm>
              <a:off x="8527" y="6436"/>
              <a:ext cx="126" cy="585"/>
            </a:xfrm>
            <a:prstGeom prst="rightBrace">
              <a:avLst>
                <a:gd name="adj1" fmla="val 38690"/>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27" name="Text Box 22"/>
            <p:cNvSpPr txBox="1">
              <a:spLocks noChangeArrowheads="1"/>
            </p:cNvSpPr>
            <p:nvPr/>
          </p:nvSpPr>
          <p:spPr bwMode="auto">
            <a:xfrm>
              <a:off x="5973" y="6455"/>
              <a:ext cx="543" cy="465"/>
            </a:xfrm>
            <a:prstGeom prst="rect">
              <a:avLst/>
            </a:prstGeom>
            <a:solidFill>
              <a:srgbClr val="CCFFFF"/>
            </a:solidFill>
            <a:ln w="9525">
              <a:solidFill>
                <a:srgbClr val="000000"/>
              </a:solidFill>
              <a:miter lim="800000"/>
              <a:headEnd/>
              <a:tailEnd/>
            </a:ln>
          </p:spPr>
          <p:txBody>
            <a:bodyPr rot="0" vert="horz" wrap="square" lIns="8640" tIns="0" rIns="8640" bIns="45720" anchor="t" anchorCtr="0" upright="1">
              <a:noAutofit/>
            </a:bodyPr>
            <a:lstStyle/>
            <a:p>
              <a:pPr marL="0" marR="0" lvl="0" indent="0" algn="ctr" defTabSz="914400" eaLnBrk="1" fontAlgn="auto" latinLnBrk="0" hangingPunct="0">
                <a:lnSpc>
                  <a:spcPct val="100000"/>
                </a:lnSpc>
                <a:spcBef>
                  <a:spcPts val="600"/>
                </a:spcBef>
                <a:spcAft>
                  <a:spcPts val="0"/>
                </a:spcAft>
                <a:buClrTx/>
                <a:buSzTx/>
                <a:buFontTx/>
                <a:buNone/>
                <a:tabLst>
                  <a:tab pos="504190" algn="l"/>
                  <a:tab pos="756285" algn="l"/>
                  <a:tab pos="1008380" algn="l"/>
                  <a:tab pos="1260475" algn="l"/>
                </a:tabLst>
                <a:defRPr/>
              </a:pPr>
              <a:r>
                <a:rPr kumimoji="0" lang="fr-FR" sz="1000" b="1" i="0" u="none" strike="noStrike" kern="0" cap="none" spc="0" normalizeH="0" baseline="0" noProof="0">
                  <a:ln>
                    <a:noFill/>
                  </a:ln>
                  <a:solidFill>
                    <a:sysClr val="windowText" lastClr="000000"/>
                  </a:solidFill>
                  <a:effectLst/>
                  <a:uLnTx/>
                  <a:uFillTx/>
                  <a:latin typeface="Arial"/>
                  <a:ea typeface="Times New Roman"/>
                </a:rPr>
                <a:t>SRS</a:t>
              </a:r>
              <a:endParaRPr kumimoji="0" lang="en-US" sz="1200" b="0" i="0" u="none" strike="noStrike" kern="0" cap="none" spc="0" normalizeH="0" baseline="0" noProof="0">
                <a:ln>
                  <a:noFill/>
                </a:ln>
                <a:solidFill>
                  <a:sysClr val="windowText" lastClr="000000"/>
                </a:solidFill>
                <a:effectLst/>
                <a:uLnTx/>
                <a:uFillTx/>
                <a:latin typeface="Times New Roman"/>
                <a:ea typeface="Times New Roman"/>
              </a:endParaRPr>
            </a:p>
          </p:txBody>
        </p:sp>
        <p:sp>
          <p:nvSpPr>
            <p:cNvPr id="28" name="AutoShape 23"/>
            <p:cNvSpPr>
              <a:spLocks noChangeArrowheads="1"/>
            </p:cNvSpPr>
            <p:nvPr/>
          </p:nvSpPr>
          <p:spPr bwMode="auto">
            <a:xfrm flipH="1">
              <a:off x="4499" y="9522"/>
              <a:ext cx="278" cy="239"/>
            </a:xfrm>
            <a:prstGeom prst="leftArrow">
              <a:avLst>
                <a:gd name="adj1" fmla="val 49787"/>
                <a:gd name="adj2" fmla="val 44384"/>
              </a:avLst>
            </a:prstGeom>
            <a:solidFill>
              <a:srgbClr val="000000"/>
            </a:solidFill>
            <a:ln w="9525">
              <a:solidFill>
                <a:srgbClr val="000000"/>
              </a:solidFill>
              <a:miter lim="800000"/>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29" name="AutoShape 24"/>
            <p:cNvSpPr>
              <a:spLocks noChangeArrowheads="1"/>
            </p:cNvSpPr>
            <p:nvPr/>
          </p:nvSpPr>
          <p:spPr bwMode="auto">
            <a:xfrm flipH="1">
              <a:off x="6837" y="9769"/>
              <a:ext cx="278" cy="239"/>
            </a:xfrm>
            <a:prstGeom prst="leftArrow">
              <a:avLst>
                <a:gd name="adj1" fmla="val 49787"/>
                <a:gd name="adj2" fmla="val 44384"/>
              </a:avLst>
            </a:prstGeom>
            <a:solidFill>
              <a:srgbClr val="000000"/>
            </a:solidFill>
            <a:ln w="9525">
              <a:solidFill>
                <a:srgbClr val="000000"/>
              </a:solidFill>
              <a:miter lim="800000"/>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0" name="AutoShape 25"/>
            <p:cNvSpPr>
              <a:spLocks noChangeArrowheads="1"/>
            </p:cNvSpPr>
            <p:nvPr/>
          </p:nvSpPr>
          <p:spPr bwMode="auto">
            <a:xfrm>
              <a:off x="6824" y="9333"/>
              <a:ext cx="278" cy="239"/>
            </a:xfrm>
            <a:prstGeom prst="leftArrow">
              <a:avLst>
                <a:gd name="adj1" fmla="val 49787"/>
                <a:gd name="adj2" fmla="val 44384"/>
              </a:avLst>
            </a:prstGeom>
            <a:solidFill>
              <a:srgbClr val="000000"/>
            </a:solidFill>
            <a:ln w="9525">
              <a:solidFill>
                <a:srgbClr val="000000"/>
              </a:solidFill>
              <a:miter lim="800000"/>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1" name="Text Box 26"/>
            <p:cNvSpPr txBox="1">
              <a:spLocks noChangeArrowheads="1"/>
            </p:cNvSpPr>
            <p:nvPr/>
          </p:nvSpPr>
          <p:spPr bwMode="auto">
            <a:xfrm>
              <a:off x="4598" y="8320"/>
              <a:ext cx="2408" cy="436"/>
            </a:xfrm>
            <a:prstGeom prst="rect">
              <a:avLst/>
            </a:prstGeom>
            <a:solidFill>
              <a:srgbClr val="FFFF00"/>
            </a:solidFill>
            <a:ln w="9525">
              <a:solidFill>
                <a:srgbClr val="000000"/>
              </a:solidFill>
              <a:miter lim="800000"/>
              <a:headEnd/>
              <a:tailEnd/>
            </a:ln>
          </p:spPr>
          <p:txBody>
            <a:bodyPr rot="0" vert="horz" wrap="square" lIns="30240" tIns="16920" rIns="51840" bIns="16920" anchor="t" anchorCtr="0" upright="1">
              <a:noAutofit/>
            </a:bodyPr>
            <a:lstStyle/>
            <a:p>
              <a:pPr marL="0" marR="0" lvl="0" indent="0" algn="ctr" defTabSz="914400" eaLnBrk="1" fontAlgn="auto" latinLnBrk="0" hangingPunct="0">
                <a:lnSpc>
                  <a:spcPct val="100000"/>
                </a:lnSpc>
                <a:spcBef>
                  <a:spcPts val="600"/>
                </a:spcBef>
                <a:spcAft>
                  <a:spcPts val="0"/>
                </a:spcAft>
                <a:buClrTx/>
                <a:buSzTx/>
                <a:buFontTx/>
                <a:buNone/>
                <a:tabLst>
                  <a:tab pos="504190" algn="l"/>
                  <a:tab pos="756285" algn="l"/>
                  <a:tab pos="1008380" algn="l"/>
                  <a:tab pos="1260475" algn="l"/>
                </a:tabLst>
                <a:defRPr/>
              </a:pPr>
              <a:r>
                <a:rPr kumimoji="0" lang="fr-FR" sz="1200" b="1" i="0" u="none" strike="noStrike" kern="0" cap="none" spc="0" normalizeH="0" baseline="0" noProof="0">
                  <a:ln>
                    <a:noFill/>
                  </a:ln>
                  <a:solidFill>
                    <a:sysClr val="windowText" lastClr="000000"/>
                  </a:solidFill>
                  <a:effectLst/>
                  <a:uLnTx/>
                  <a:uFillTx/>
                  <a:latin typeface="Arial"/>
                  <a:ea typeface="Times New Roman"/>
                </a:rPr>
                <a:t>InternalDatabase</a:t>
              </a:r>
              <a:endParaRPr kumimoji="0" lang="en-US" sz="1200" b="0" i="0" u="none" strike="noStrike" kern="0" cap="none" spc="0" normalizeH="0" baseline="0" noProof="0">
                <a:ln>
                  <a:noFill/>
                </a:ln>
                <a:solidFill>
                  <a:sysClr val="windowText" lastClr="000000"/>
                </a:solidFill>
                <a:effectLst/>
                <a:uLnTx/>
                <a:uFillTx/>
                <a:latin typeface="Times New Roman"/>
                <a:ea typeface="Times New Roman"/>
              </a:endParaRPr>
            </a:p>
          </p:txBody>
        </p:sp>
        <p:sp>
          <p:nvSpPr>
            <p:cNvPr id="32" name="AutoShape 27"/>
            <p:cNvSpPr>
              <a:spLocks noChangeArrowheads="1"/>
            </p:cNvSpPr>
            <p:nvPr/>
          </p:nvSpPr>
          <p:spPr bwMode="auto">
            <a:xfrm rot="-5400000">
              <a:off x="5318" y="8819"/>
              <a:ext cx="278" cy="239"/>
            </a:xfrm>
            <a:prstGeom prst="leftArrow">
              <a:avLst>
                <a:gd name="adj1" fmla="val 49787"/>
                <a:gd name="adj2" fmla="val 44384"/>
              </a:avLst>
            </a:prstGeom>
            <a:solidFill>
              <a:srgbClr val="000000"/>
            </a:solidFill>
            <a:ln w="9525">
              <a:solidFill>
                <a:srgbClr val="000000"/>
              </a:solidFill>
              <a:miter lim="800000"/>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3" name="AutoShape 28"/>
            <p:cNvSpPr>
              <a:spLocks noChangeArrowheads="1"/>
            </p:cNvSpPr>
            <p:nvPr/>
          </p:nvSpPr>
          <p:spPr bwMode="auto">
            <a:xfrm rot="5400000" flipV="1">
              <a:off x="6032" y="8819"/>
              <a:ext cx="278" cy="239"/>
            </a:xfrm>
            <a:prstGeom prst="leftArrow">
              <a:avLst>
                <a:gd name="adj1" fmla="val 49787"/>
                <a:gd name="adj2" fmla="val 44384"/>
              </a:avLst>
            </a:prstGeom>
            <a:solidFill>
              <a:srgbClr val="000000"/>
            </a:solidFill>
            <a:ln w="9525">
              <a:solidFill>
                <a:srgbClr val="000000"/>
              </a:solidFill>
              <a:miter lim="800000"/>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4" name="AutoShape 29"/>
            <p:cNvSpPr>
              <a:spLocks noChangeArrowheads="1"/>
            </p:cNvSpPr>
            <p:nvPr/>
          </p:nvSpPr>
          <p:spPr bwMode="auto">
            <a:xfrm rot="-5400000">
              <a:off x="5675" y="8014"/>
              <a:ext cx="278" cy="239"/>
            </a:xfrm>
            <a:prstGeom prst="leftArrow">
              <a:avLst>
                <a:gd name="adj1" fmla="val 49787"/>
                <a:gd name="adj2" fmla="val 44384"/>
              </a:avLst>
            </a:prstGeom>
            <a:solidFill>
              <a:srgbClr val="000000"/>
            </a:solidFill>
            <a:ln w="9525">
              <a:solidFill>
                <a:srgbClr val="000000"/>
              </a:solidFill>
              <a:miter lim="800000"/>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5" name="AutoShape 30"/>
            <p:cNvSpPr>
              <a:spLocks noChangeArrowheads="1"/>
            </p:cNvSpPr>
            <p:nvPr/>
          </p:nvSpPr>
          <p:spPr bwMode="auto">
            <a:xfrm rot="5400000" flipV="1">
              <a:off x="5675" y="10141"/>
              <a:ext cx="278" cy="239"/>
            </a:xfrm>
            <a:prstGeom prst="leftArrow">
              <a:avLst>
                <a:gd name="adj1" fmla="val 49787"/>
                <a:gd name="adj2" fmla="val 44384"/>
              </a:avLst>
            </a:prstGeom>
            <a:solidFill>
              <a:srgbClr val="000000"/>
            </a:solidFill>
            <a:ln w="9525">
              <a:solidFill>
                <a:srgbClr val="000000"/>
              </a:solidFill>
              <a:miter lim="800000"/>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6" name="Rectangle 35"/>
            <p:cNvSpPr>
              <a:spLocks noChangeArrowheads="1"/>
            </p:cNvSpPr>
            <p:nvPr/>
          </p:nvSpPr>
          <p:spPr bwMode="auto">
            <a:xfrm>
              <a:off x="3481" y="11510"/>
              <a:ext cx="2300" cy="630"/>
            </a:xfrm>
            <a:prstGeom prst="rect">
              <a:avLst/>
            </a:prstGeom>
            <a:solidFill>
              <a:srgbClr val="FFFF99"/>
            </a:solidFill>
            <a:ln w="12700">
              <a:solidFill>
                <a:srgbClr val="000000"/>
              </a:solidFill>
              <a:prstDash val="dash"/>
              <a:miter lim="800000"/>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7" name="Text Box 32"/>
            <p:cNvSpPr txBox="1">
              <a:spLocks noChangeArrowheads="1"/>
            </p:cNvSpPr>
            <p:nvPr/>
          </p:nvSpPr>
          <p:spPr bwMode="auto">
            <a:xfrm>
              <a:off x="3570" y="11604"/>
              <a:ext cx="2081" cy="465"/>
            </a:xfrm>
            <a:prstGeom prst="rect">
              <a:avLst/>
            </a:prstGeom>
            <a:solidFill>
              <a:srgbClr val="CCFFFF"/>
            </a:solidFill>
            <a:ln w="9525">
              <a:solidFill>
                <a:srgbClr val="000000"/>
              </a:solidFill>
              <a:miter lim="800000"/>
              <a:headEnd/>
              <a:tailEnd/>
            </a:ln>
          </p:spPr>
          <p:txBody>
            <a:bodyPr rot="0" vert="horz" wrap="square" lIns="12240" tIns="0" rIns="5040" bIns="45720" anchor="t" anchorCtr="0" upright="1">
              <a:noAutofit/>
            </a:bodyPr>
            <a:lstStyle/>
            <a:p>
              <a:pPr marL="0" marR="0" lvl="0" indent="0" algn="ctr" defTabSz="914400" eaLnBrk="1" fontAlgn="auto" latinLnBrk="0" hangingPunct="0">
                <a:lnSpc>
                  <a:spcPct val="100000"/>
                </a:lnSpc>
                <a:spcBef>
                  <a:spcPts val="600"/>
                </a:spcBef>
                <a:spcAft>
                  <a:spcPts val="0"/>
                </a:spcAft>
                <a:buClrTx/>
                <a:buSzTx/>
                <a:buFontTx/>
                <a:buNone/>
                <a:tabLst>
                  <a:tab pos="504190" algn="l"/>
                  <a:tab pos="756285" algn="l"/>
                  <a:tab pos="1008380" algn="l"/>
                  <a:tab pos="1260475" algn="l"/>
                </a:tabLst>
                <a:defRPr/>
              </a:pPr>
              <a:r>
                <a:rPr kumimoji="0" lang="fr-FR" sz="1000" b="1" i="0" u="none" strike="noStrike" kern="0" cap="none" spc="0" normalizeH="0" baseline="0" noProof="0">
                  <a:ln>
                    <a:noFill/>
                  </a:ln>
                  <a:solidFill>
                    <a:sysClr val="windowText" lastClr="000000"/>
                  </a:solidFill>
                  <a:effectLst/>
                  <a:uLnTx/>
                  <a:uFillTx/>
                  <a:latin typeface="Arial"/>
                  <a:ea typeface="Times New Roman"/>
                </a:rPr>
                <a:t>Monitoring Systems</a:t>
              </a:r>
              <a:endParaRPr kumimoji="0" lang="en-US" sz="1200" b="0" i="0" u="none" strike="noStrike" kern="0" cap="none" spc="0" normalizeH="0" baseline="0" noProof="0">
                <a:ln>
                  <a:noFill/>
                </a:ln>
                <a:solidFill>
                  <a:sysClr val="windowText" lastClr="000000"/>
                </a:solidFill>
                <a:effectLst/>
                <a:uLnTx/>
                <a:uFillTx/>
                <a:latin typeface="Times New Roman"/>
                <a:ea typeface="Times New Roman"/>
              </a:endParaRPr>
            </a:p>
          </p:txBody>
        </p:sp>
      </p:grpSp>
    </p:spTree>
    <p:extLst>
      <p:ext uri="{BB962C8B-B14F-4D97-AF65-F5344CB8AC3E}">
        <p14:creationId xmlns:p14="http://schemas.microsoft.com/office/powerpoint/2010/main" val="2269784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02BB634496EAB498A685EA26DE87D9A" ma:contentTypeVersion="2" ma:contentTypeDescription="Create a new document." ma:contentTypeScope="" ma:versionID="d754c1b691f26b256599553752d7519d">
  <xsd:schema xmlns:xsd="http://www.w3.org/2001/XMLSchema" xmlns:xs="http://www.w3.org/2001/XMLSchema" xmlns:p="http://schemas.microsoft.com/office/2006/metadata/properties" xmlns:ns1="http://schemas.microsoft.com/sharepoint/v3" xmlns:ns2="ce1d9229-ea97-4c6f-a2f4-dd635208ba85" targetNamespace="http://schemas.microsoft.com/office/2006/metadata/properties" ma:root="true" ma:fieldsID="59cb006743196f0fda619637c9e8a09d" ns1:_="" ns2:_="">
    <xsd:import namespace="http://schemas.microsoft.com/sharepoint/v3"/>
    <xsd:import namespace="ce1d9229-ea97-4c6f-a2f4-dd635208ba85"/>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e1d9229-ea97-4c6f-a2f4-dd635208ba85"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99DEDBD5-5791-431D-B119-A9B26D741B1E}"/>
</file>

<file path=customXml/itemProps2.xml><?xml version="1.0" encoding="utf-8"?>
<ds:datastoreItem xmlns:ds="http://schemas.openxmlformats.org/officeDocument/2006/customXml" ds:itemID="{F85FA467-6022-496A-9DE5-CFC4A647111E}"/>
</file>

<file path=customXml/itemProps3.xml><?xml version="1.0" encoding="utf-8"?>
<ds:datastoreItem xmlns:ds="http://schemas.openxmlformats.org/officeDocument/2006/customXml" ds:itemID="{3B81D62F-F4BD-4369-95A6-10D6D296B76F}"/>
</file>

<file path=docProps/app.xml><?xml version="1.0" encoding="utf-8"?>
<Properties xmlns="http://schemas.openxmlformats.org/officeDocument/2006/extended-properties" xmlns:vt="http://schemas.openxmlformats.org/officeDocument/2006/docPropsVTypes">
  <TotalTime>525</TotalTime>
  <Words>1340</Words>
  <Application>Microsoft Office PowerPoint</Application>
  <PresentationFormat>On-screen Show (4:3)</PresentationFormat>
  <Paragraphs>149</Paragraphs>
  <Slides>19</Slides>
  <Notes>0</Notes>
  <HiddenSlides>0</HiddenSlides>
  <MMClips>0</MMClips>
  <ScaleCrop>false</ScaleCrop>
  <HeadingPairs>
    <vt:vector size="4" baseType="variant">
      <vt:variant>
        <vt:lpstr>Theme</vt:lpstr>
      </vt:variant>
      <vt:variant>
        <vt:i4>10</vt:i4>
      </vt:variant>
      <vt:variant>
        <vt:lpstr>Slide Titles</vt:lpstr>
      </vt:variant>
      <vt:variant>
        <vt:i4>19</vt:i4>
      </vt:variant>
    </vt:vector>
  </HeadingPairs>
  <TitlesOfParts>
    <vt:vector size="29" baseType="lpstr">
      <vt:lpstr>Office Theme</vt:lpstr>
      <vt:lpstr>16_Office Theme</vt:lpstr>
      <vt:lpstr>1_Office Theme</vt:lpstr>
      <vt:lpstr>2_Office Theme</vt:lpstr>
      <vt:lpstr>3_Office Theme</vt:lpstr>
      <vt:lpstr>4_Office Theme</vt:lpstr>
      <vt:lpstr>5_Office Theme</vt:lpstr>
      <vt:lpstr>6_Office Theme</vt:lpstr>
      <vt:lpstr>7_Office Theme</vt:lpstr>
      <vt:lpstr>8_Office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ITU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Jesús Vicente</dc:creator>
  <cp:lastModifiedBy>BDT-BI</cp:lastModifiedBy>
  <cp:revision>54</cp:revision>
  <dcterms:created xsi:type="dcterms:W3CDTF">2014-09-26T07:59:03Z</dcterms:created>
  <dcterms:modified xsi:type="dcterms:W3CDTF">2015-06-21T14:24:28Z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0x010100202BB634496EAB498A685EA26DE87D9A</vt:lpwstr>
  </property>
</Properties>
</file>