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8" r:id="rId4"/>
    <p:sldId id="262" r:id="rId5"/>
    <p:sldId id="268" r:id="rId6"/>
    <p:sldId id="269" r:id="rId7"/>
    <p:sldId id="270" r:id="rId8"/>
    <p:sldId id="272" r:id="rId9"/>
    <p:sldId id="275" r:id="rId10"/>
    <p:sldId id="276" r:id="rId11"/>
    <p:sldId id="271" r:id="rId12"/>
    <p:sldId id="273" r:id="rId13"/>
    <p:sldId id="267" r:id="rId14"/>
    <p:sldId id="274" r:id="rId15"/>
    <p:sldId id="277" r:id="rId16"/>
    <p:sldId id="266" r:id="rId17"/>
    <p:sldId id="265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06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7DA92-BD6E-4564-8EBB-2D6D21F841DF}" type="datetimeFigureOut">
              <a:rPr lang="de-DE" smtClean="0"/>
              <a:t>19.06.2015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F4837-B6E8-4004-9082-4BBE247F73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16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3530-DD44-4E4A-83F3-600E8B1BAAE4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3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1718-FA65-492B-A90B-59DA54F27DD7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E066-8A64-409A-91F0-CBDB551BF5AF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CD24-5751-492D-B8E8-38507CB0EFAD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05C-871C-4946-AC72-4150DF940EBF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85F9-0018-425E-896D-1187B4120DC6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E009-01F9-4359-93BE-0EDF0AE05BDE}" type="datetime1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D23D-A29E-48F9-B6AE-6E92F7EA3A1C}" type="datetime1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7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79B6-51C3-4F1E-A5A3-442F7ECAF0D0}" type="datetime1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B15B-D453-4B26-BE1D-910EAB6D3C00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853B-A5C0-482E-9541-F35A182936F9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7360-612B-43BC-B6B8-1B79B2D67F8B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3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Examples/Agreements/163E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../Examples/Arrangements/BA%20Planning%20arrangement%20CZE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Examples/Agreements/076E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41035" y="52551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kern="0" dirty="0">
                <a:solidFill>
                  <a:srgbClr val="4F81BD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NBTC/ITU Workshop</a:t>
            </a:r>
            <a:br>
              <a:rPr lang="en-US" b="1" kern="0" dirty="0">
                <a:solidFill>
                  <a:srgbClr val="4F81BD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kern="0" dirty="0">
                <a:solidFill>
                  <a:srgbClr val="4F81BD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Cross-Border Frequency Coordination</a:t>
            </a:r>
          </a:p>
          <a:p>
            <a:pPr lvl="0" algn="ctr" defTabSz="914400">
              <a:defRPr/>
            </a:pPr>
            <a:r>
              <a:rPr lang="en-US" kern="0" dirty="0">
                <a:solidFill>
                  <a:srgbClr val="4F81BD">
                    <a:lumMod val="60000"/>
                    <a:lumOff val="40000"/>
                  </a:srgbClr>
                </a:solidFill>
              </a:rPr>
              <a:t>June 29 - 30, 2015</a:t>
            </a:r>
          </a:p>
          <a:p>
            <a:pPr lvl="0" algn="ctr" defTabSz="914400">
              <a:defRPr/>
            </a:pPr>
            <a:r>
              <a:rPr lang="en-US" b="1" kern="0" dirty="0">
                <a:solidFill>
                  <a:srgbClr val="4F81BD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Bangkok, Thailand</a:t>
            </a:r>
          </a:p>
        </p:txBody>
      </p:sp>
      <p:sp>
        <p:nvSpPr>
          <p:cNvPr id="3" name="Rechteck 2"/>
          <p:cNvSpPr/>
          <p:nvPr/>
        </p:nvSpPr>
        <p:spPr>
          <a:xfrm>
            <a:off x="412595" y="361294"/>
            <a:ext cx="8463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3500" b="1" dirty="0" smtClean="0">
                <a:solidFill>
                  <a:srgbClr val="1F497D"/>
                </a:solidFill>
              </a:rPr>
              <a:t>Administrative Classification of Frequencies</a:t>
            </a:r>
            <a:endParaRPr lang="en-US" sz="35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1078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Frequencies which the Administrations must co-ordinate with a view to the subsequent introduction of coherent radio communication networks, where the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locations multiplied by the number of frequencies exceeds 36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Consultative procedure may take 3 years, planning criteria and station data to be transmitted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Without consultation 180 days, data similar to co-ordination request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Wider timeframe allows deeper analysis and may lead to better co-ordination results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1167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geographical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Frequencies used for the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Land Mobile Service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in the countries concerned on the basis of a geographical network plan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and adopted in advance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taking into account the technical characteristics set out in that plan.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Cross-border alignment of national lattice plans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Administrations authorized to put stations into service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without prior co-ordination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past often used in analogue PMR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7" y="1139700"/>
            <a:ext cx="2975612" cy="216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853724" y="831923"/>
            <a:ext cx="1138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Country A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77037" y="836828"/>
            <a:ext cx="109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Country B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31197" y="3479181"/>
            <a:ext cx="2975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e. g.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requencies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form a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frequently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Therfore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 a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Standardized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transmitter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interference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re-use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06" y="1257547"/>
            <a:ext cx="2992601" cy="212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ihandform 10"/>
          <p:cNvSpPr/>
          <p:nvPr/>
        </p:nvSpPr>
        <p:spPr>
          <a:xfrm>
            <a:off x="5674638" y="892098"/>
            <a:ext cx="1584806" cy="3100039"/>
          </a:xfrm>
          <a:custGeom>
            <a:avLst/>
            <a:gdLst>
              <a:gd name="connsiteX0" fmla="*/ 1584806 w 1584806"/>
              <a:gd name="connsiteY0" fmla="*/ 0 h 3100039"/>
              <a:gd name="connsiteX1" fmla="*/ 1573655 w 1584806"/>
              <a:gd name="connsiteY1" fmla="*/ 66907 h 3100039"/>
              <a:gd name="connsiteX2" fmla="*/ 1551352 w 1584806"/>
              <a:gd name="connsiteY2" fmla="*/ 156117 h 3100039"/>
              <a:gd name="connsiteX3" fmla="*/ 1529050 w 1584806"/>
              <a:gd name="connsiteY3" fmla="*/ 301082 h 3100039"/>
              <a:gd name="connsiteX4" fmla="*/ 1517899 w 1584806"/>
              <a:gd name="connsiteY4" fmla="*/ 345687 h 3100039"/>
              <a:gd name="connsiteX5" fmla="*/ 1495596 w 1584806"/>
              <a:gd name="connsiteY5" fmla="*/ 379141 h 3100039"/>
              <a:gd name="connsiteX6" fmla="*/ 1439840 w 1584806"/>
              <a:gd name="connsiteY6" fmla="*/ 457200 h 3100039"/>
              <a:gd name="connsiteX7" fmla="*/ 1406386 w 1584806"/>
              <a:gd name="connsiteY7" fmla="*/ 490653 h 3100039"/>
              <a:gd name="connsiteX8" fmla="*/ 1361782 w 1584806"/>
              <a:gd name="connsiteY8" fmla="*/ 546409 h 3100039"/>
              <a:gd name="connsiteX9" fmla="*/ 1339479 w 1584806"/>
              <a:gd name="connsiteY9" fmla="*/ 624468 h 3100039"/>
              <a:gd name="connsiteX10" fmla="*/ 1306025 w 1584806"/>
              <a:gd name="connsiteY10" fmla="*/ 669073 h 3100039"/>
              <a:gd name="connsiteX11" fmla="*/ 1283723 w 1584806"/>
              <a:gd name="connsiteY11" fmla="*/ 702526 h 3100039"/>
              <a:gd name="connsiteX12" fmla="*/ 1272572 w 1584806"/>
              <a:gd name="connsiteY12" fmla="*/ 735980 h 3100039"/>
              <a:gd name="connsiteX13" fmla="*/ 1205664 w 1584806"/>
              <a:gd name="connsiteY13" fmla="*/ 769434 h 3100039"/>
              <a:gd name="connsiteX14" fmla="*/ 1172211 w 1584806"/>
              <a:gd name="connsiteY14" fmla="*/ 791736 h 3100039"/>
              <a:gd name="connsiteX15" fmla="*/ 1149908 w 1584806"/>
              <a:gd name="connsiteY15" fmla="*/ 825190 h 3100039"/>
              <a:gd name="connsiteX16" fmla="*/ 1116455 w 1584806"/>
              <a:gd name="connsiteY16" fmla="*/ 869795 h 3100039"/>
              <a:gd name="connsiteX17" fmla="*/ 1083001 w 1584806"/>
              <a:gd name="connsiteY17" fmla="*/ 892097 h 3100039"/>
              <a:gd name="connsiteX18" fmla="*/ 1004942 w 1584806"/>
              <a:gd name="connsiteY18" fmla="*/ 959004 h 3100039"/>
              <a:gd name="connsiteX19" fmla="*/ 960338 w 1584806"/>
              <a:gd name="connsiteY19" fmla="*/ 1014761 h 3100039"/>
              <a:gd name="connsiteX20" fmla="*/ 938035 w 1584806"/>
              <a:gd name="connsiteY20" fmla="*/ 1048214 h 3100039"/>
              <a:gd name="connsiteX21" fmla="*/ 904582 w 1584806"/>
              <a:gd name="connsiteY21" fmla="*/ 1070517 h 3100039"/>
              <a:gd name="connsiteX22" fmla="*/ 859977 w 1584806"/>
              <a:gd name="connsiteY22" fmla="*/ 1115122 h 3100039"/>
              <a:gd name="connsiteX23" fmla="*/ 793069 w 1584806"/>
              <a:gd name="connsiteY23" fmla="*/ 1159726 h 3100039"/>
              <a:gd name="connsiteX24" fmla="*/ 748464 w 1584806"/>
              <a:gd name="connsiteY24" fmla="*/ 1204331 h 3100039"/>
              <a:gd name="connsiteX25" fmla="*/ 737313 w 1584806"/>
              <a:gd name="connsiteY25" fmla="*/ 1237785 h 3100039"/>
              <a:gd name="connsiteX26" fmla="*/ 692708 w 1584806"/>
              <a:gd name="connsiteY26" fmla="*/ 1282390 h 3100039"/>
              <a:gd name="connsiteX27" fmla="*/ 670406 w 1584806"/>
              <a:gd name="connsiteY27" fmla="*/ 1315843 h 3100039"/>
              <a:gd name="connsiteX28" fmla="*/ 636952 w 1584806"/>
              <a:gd name="connsiteY28" fmla="*/ 1382751 h 3100039"/>
              <a:gd name="connsiteX29" fmla="*/ 581196 w 1584806"/>
              <a:gd name="connsiteY29" fmla="*/ 1438507 h 3100039"/>
              <a:gd name="connsiteX30" fmla="*/ 558894 w 1584806"/>
              <a:gd name="connsiteY30" fmla="*/ 1471961 h 3100039"/>
              <a:gd name="connsiteX31" fmla="*/ 503138 w 1584806"/>
              <a:gd name="connsiteY31" fmla="*/ 1527717 h 3100039"/>
              <a:gd name="connsiteX32" fmla="*/ 514289 w 1584806"/>
              <a:gd name="connsiteY32" fmla="*/ 1862253 h 3100039"/>
              <a:gd name="connsiteX33" fmla="*/ 503138 w 1584806"/>
              <a:gd name="connsiteY33" fmla="*/ 1906858 h 3100039"/>
              <a:gd name="connsiteX34" fmla="*/ 447382 w 1584806"/>
              <a:gd name="connsiteY34" fmla="*/ 1973765 h 3100039"/>
              <a:gd name="connsiteX35" fmla="*/ 425079 w 1584806"/>
              <a:gd name="connsiteY35" fmla="*/ 2007219 h 3100039"/>
              <a:gd name="connsiteX36" fmla="*/ 380474 w 1584806"/>
              <a:gd name="connsiteY36" fmla="*/ 2051824 h 3100039"/>
              <a:gd name="connsiteX37" fmla="*/ 335869 w 1584806"/>
              <a:gd name="connsiteY37" fmla="*/ 2118731 h 3100039"/>
              <a:gd name="connsiteX38" fmla="*/ 324718 w 1584806"/>
              <a:gd name="connsiteY38" fmla="*/ 2152185 h 3100039"/>
              <a:gd name="connsiteX39" fmla="*/ 280113 w 1584806"/>
              <a:gd name="connsiteY39" fmla="*/ 2219092 h 3100039"/>
              <a:gd name="connsiteX40" fmla="*/ 268962 w 1584806"/>
              <a:gd name="connsiteY40" fmla="*/ 2252546 h 3100039"/>
              <a:gd name="connsiteX41" fmla="*/ 246660 w 1584806"/>
              <a:gd name="connsiteY41" fmla="*/ 2286000 h 3100039"/>
              <a:gd name="connsiteX42" fmla="*/ 224357 w 1584806"/>
              <a:gd name="connsiteY42" fmla="*/ 2352907 h 3100039"/>
              <a:gd name="connsiteX43" fmla="*/ 213206 w 1584806"/>
              <a:gd name="connsiteY43" fmla="*/ 2386361 h 3100039"/>
              <a:gd name="connsiteX44" fmla="*/ 190903 w 1584806"/>
              <a:gd name="connsiteY44" fmla="*/ 2408663 h 3100039"/>
              <a:gd name="connsiteX45" fmla="*/ 179752 w 1584806"/>
              <a:gd name="connsiteY45" fmla="*/ 2442117 h 3100039"/>
              <a:gd name="connsiteX46" fmla="*/ 135147 w 1584806"/>
              <a:gd name="connsiteY46" fmla="*/ 2497873 h 3100039"/>
              <a:gd name="connsiteX47" fmla="*/ 123996 w 1584806"/>
              <a:gd name="connsiteY47" fmla="*/ 2531326 h 3100039"/>
              <a:gd name="connsiteX48" fmla="*/ 112845 w 1584806"/>
              <a:gd name="connsiteY48" fmla="*/ 2575931 h 3100039"/>
              <a:gd name="connsiteX49" fmla="*/ 90542 w 1584806"/>
              <a:gd name="connsiteY49" fmla="*/ 2609385 h 3100039"/>
              <a:gd name="connsiteX50" fmla="*/ 79391 w 1584806"/>
              <a:gd name="connsiteY50" fmla="*/ 2642839 h 3100039"/>
              <a:gd name="connsiteX51" fmla="*/ 57089 w 1584806"/>
              <a:gd name="connsiteY51" fmla="*/ 2687443 h 3100039"/>
              <a:gd name="connsiteX52" fmla="*/ 23635 w 1584806"/>
              <a:gd name="connsiteY52" fmla="*/ 2765502 h 3100039"/>
              <a:gd name="connsiteX53" fmla="*/ 1333 w 1584806"/>
              <a:gd name="connsiteY53" fmla="*/ 2865863 h 3100039"/>
              <a:gd name="connsiteX54" fmla="*/ 1333 w 1584806"/>
              <a:gd name="connsiteY54" fmla="*/ 3100039 h 310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584806" h="3100039">
                <a:moveTo>
                  <a:pt x="1584806" y="0"/>
                </a:moveTo>
                <a:cubicBezTo>
                  <a:pt x="1581089" y="22302"/>
                  <a:pt x="1578560" y="44835"/>
                  <a:pt x="1573655" y="66907"/>
                </a:cubicBezTo>
                <a:cubicBezTo>
                  <a:pt x="1554890" y="151345"/>
                  <a:pt x="1567418" y="35619"/>
                  <a:pt x="1551352" y="156117"/>
                </a:cubicBezTo>
                <a:cubicBezTo>
                  <a:pt x="1522208" y="374703"/>
                  <a:pt x="1557308" y="202179"/>
                  <a:pt x="1529050" y="301082"/>
                </a:cubicBezTo>
                <a:cubicBezTo>
                  <a:pt x="1524840" y="315818"/>
                  <a:pt x="1523936" y="331600"/>
                  <a:pt x="1517899" y="345687"/>
                </a:cubicBezTo>
                <a:cubicBezTo>
                  <a:pt x="1512620" y="358006"/>
                  <a:pt x="1503030" y="367990"/>
                  <a:pt x="1495596" y="379141"/>
                </a:cubicBezTo>
                <a:cubicBezTo>
                  <a:pt x="1477796" y="432542"/>
                  <a:pt x="1492756" y="404284"/>
                  <a:pt x="1439840" y="457200"/>
                </a:cubicBezTo>
                <a:lnTo>
                  <a:pt x="1406386" y="490653"/>
                </a:lnTo>
                <a:cubicBezTo>
                  <a:pt x="1378358" y="574739"/>
                  <a:pt x="1419426" y="474355"/>
                  <a:pt x="1361782" y="546409"/>
                </a:cubicBezTo>
                <a:cubicBezTo>
                  <a:pt x="1354471" y="555548"/>
                  <a:pt x="1342154" y="619119"/>
                  <a:pt x="1339479" y="624468"/>
                </a:cubicBezTo>
                <a:cubicBezTo>
                  <a:pt x="1331167" y="641091"/>
                  <a:pt x="1316828" y="653949"/>
                  <a:pt x="1306025" y="669073"/>
                </a:cubicBezTo>
                <a:cubicBezTo>
                  <a:pt x="1298235" y="679979"/>
                  <a:pt x="1291157" y="691375"/>
                  <a:pt x="1283723" y="702526"/>
                </a:cubicBezTo>
                <a:cubicBezTo>
                  <a:pt x="1280006" y="713677"/>
                  <a:pt x="1278620" y="725901"/>
                  <a:pt x="1272572" y="735980"/>
                </a:cubicBezTo>
                <a:cubicBezTo>
                  <a:pt x="1255028" y="765219"/>
                  <a:pt x="1237733" y="761416"/>
                  <a:pt x="1205664" y="769434"/>
                </a:cubicBezTo>
                <a:cubicBezTo>
                  <a:pt x="1194513" y="776868"/>
                  <a:pt x="1181688" y="782259"/>
                  <a:pt x="1172211" y="791736"/>
                </a:cubicBezTo>
                <a:cubicBezTo>
                  <a:pt x="1162734" y="801213"/>
                  <a:pt x="1157698" y="814284"/>
                  <a:pt x="1149908" y="825190"/>
                </a:cubicBezTo>
                <a:cubicBezTo>
                  <a:pt x="1139106" y="840313"/>
                  <a:pt x="1129597" y="856653"/>
                  <a:pt x="1116455" y="869795"/>
                </a:cubicBezTo>
                <a:cubicBezTo>
                  <a:pt x="1106978" y="879272"/>
                  <a:pt x="1093177" y="883375"/>
                  <a:pt x="1083001" y="892097"/>
                </a:cubicBezTo>
                <a:cubicBezTo>
                  <a:pt x="988358" y="973219"/>
                  <a:pt x="1081745" y="907804"/>
                  <a:pt x="1004942" y="959004"/>
                </a:cubicBezTo>
                <a:cubicBezTo>
                  <a:pt x="936315" y="1061948"/>
                  <a:pt x="1023882" y="935331"/>
                  <a:pt x="960338" y="1014761"/>
                </a:cubicBezTo>
                <a:cubicBezTo>
                  <a:pt x="951966" y="1025226"/>
                  <a:pt x="947512" y="1038737"/>
                  <a:pt x="938035" y="1048214"/>
                </a:cubicBezTo>
                <a:cubicBezTo>
                  <a:pt x="928558" y="1057691"/>
                  <a:pt x="914757" y="1061795"/>
                  <a:pt x="904582" y="1070517"/>
                </a:cubicBezTo>
                <a:cubicBezTo>
                  <a:pt x="888617" y="1084201"/>
                  <a:pt x="877473" y="1103459"/>
                  <a:pt x="859977" y="1115122"/>
                </a:cubicBezTo>
                <a:lnTo>
                  <a:pt x="793069" y="1159726"/>
                </a:lnTo>
                <a:cubicBezTo>
                  <a:pt x="775573" y="1171389"/>
                  <a:pt x="748464" y="1204331"/>
                  <a:pt x="748464" y="1204331"/>
                </a:cubicBezTo>
                <a:cubicBezTo>
                  <a:pt x="744747" y="1215482"/>
                  <a:pt x="744145" y="1228220"/>
                  <a:pt x="737313" y="1237785"/>
                </a:cubicBezTo>
                <a:cubicBezTo>
                  <a:pt x="725091" y="1254895"/>
                  <a:pt x="706392" y="1266425"/>
                  <a:pt x="692708" y="1282390"/>
                </a:cubicBezTo>
                <a:cubicBezTo>
                  <a:pt x="683986" y="1292565"/>
                  <a:pt x="677840" y="1304692"/>
                  <a:pt x="670406" y="1315843"/>
                </a:cubicBezTo>
                <a:cubicBezTo>
                  <a:pt x="659878" y="1347428"/>
                  <a:pt x="660233" y="1356144"/>
                  <a:pt x="636952" y="1382751"/>
                </a:cubicBezTo>
                <a:cubicBezTo>
                  <a:pt x="619644" y="1402531"/>
                  <a:pt x="595775" y="1416637"/>
                  <a:pt x="581196" y="1438507"/>
                </a:cubicBezTo>
                <a:cubicBezTo>
                  <a:pt x="573762" y="1449658"/>
                  <a:pt x="567719" y="1461875"/>
                  <a:pt x="558894" y="1471961"/>
                </a:cubicBezTo>
                <a:cubicBezTo>
                  <a:pt x="541586" y="1491742"/>
                  <a:pt x="503138" y="1527717"/>
                  <a:pt x="503138" y="1527717"/>
                </a:cubicBezTo>
                <a:cubicBezTo>
                  <a:pt x="506855" y="1639229"/>
                  <a:pt x="514289" y="1750679"/>
                  <a:pt x="514289" y="1862253"/>
                </a:cubicBezTo>
                <a:cubicBezTo>
                  <a:pt x="514289" y="1877579"/>
                  <a:pt x="509175" y="1892771"/>
                  <a:pt x="503138" y="1906858"/>
                </a:cubicBezTo>
                <a:cubicBezTo>
                  <a:pt x="488481" y="1941058"/>
                  <a:pt x="471022" y="1945397"/>
                  <a:pt x="447382" y="1973765"/>
                </a:cubicBezTo>
                <a:cubicBezTo>
                  <a:pt x="438802" y="1984061"/>
                  <a:pt x="433801" y="1997043"/>
                  <a:pt x="425079" y="2007219"/>
                </a:cubicBezTo>
                <a:cubicBezTo>
                  <a:pt x="411395" y="2023184"/>
                  <a:pt x="380474" y="2051824"/>
                  <a:pt x="380474" y="2051824"/>
                </a:cubicBezTo>
                <a:cubicBezTo>
                  <a:pt x="353960" y="2131370"/>
                  <a:pt x="391556" y="2035201"/>
                  <a:pt x="335869" y="2118731"/>
                </a:cubicBezTo>
                <a:cubicBezTo>
                  <a:pt x="329349" y="2128511"/>
                  <a:pt x="330426" y="2141910"/>
                  <a:pt x="324718" y="2152185"/>
                </a:cubicBezTo>
                <a:cubicBezTo>
                  <a:pt x="311701" y="2175616"/>
                  <a:pt x="280113" y="2219092"/>
                  <a:pt x="280113" y="2219092"/>
                </a:cubicBezTo>
                <a:cubicBezTo>
                  <a:pt x="276396" y="2230243"/>
                  <a:pt x="274219" y="2242032"/>
                  <a:pt x="268962" y="2252546"/>
                </a:cubicBezTo>
                <a:cubicBezTo>
                  <a:pt x="262969" y="2264533"/>
                  <a:pt x="252103" y="2273753"/>
                  <a:pt x="246660" y="2286000"/>
                </a:cubicBezTo>
                <a:cubicBezTo>
                  <a:pt x="237112" y="2307483"/>
                  <a:pt x="231791" y="2330605"/>
                  <a:pt x="224357" y="2352907"/>
                </a:cubicBezTo>
                <a:cubicBezTo>
                  <a:pt x="220640" y="2364058"/>
                  <a:pt x="221518" y="2378049"/>
                  <a:pt x="213206" y="2386361"/>
                </a:cubicBezTo>
                <a:lnTo>
                  <a:pt x="190903" y="2408663"/>
                </a:lnTo>
                <a:cubicBezTo>
                  <a:pt x="187186" y="2419814"/>
                  <a:pt x="185009" y="2431603"/>
                  <a:pt x="179752" y="2442117"/>
                </a:cubicBezTo>
                <a:cubicBezTo>
                  <a:pt x="165685" y="2470251"/>
                  <a:pt x="155891" y="2477129"/>
                  <a:pt x="135147" y="2497873"/>
                </a:cubicBezTo>
                <a:cubicBezTo>
                  <a:pt x="131430" y="2509024"/>
                  <a:pt x="127225" y="2520024"/>
                  <a:pt x="123996" y="2531326"/>
                </a:cubicBezTo>
                <a:cubicBezTo>
                  <a:pt x="119786" y="2546062"/>
                  <a:pt x="118882" y="2561844"/>
                  <a:pt x="112845" y="2575931"/>
                </a:cubicBezTo>
                <a:cubicBezTo>
                  <a:pt x="107566" y="2588250"/>
                  <a:pt x="97976" y="2598234"/>
                  <a:pt x="90542" y="2609385"/>
                </a:cubicBezTo>
                <a:cubicBezTo>
                  <a:pt x="86825" y="2620536"/>
                  <a:pt x="84021" y="2632035"/>
                  <a:pt x="79391" y="2642839"/>
                </a:cubicBezTo>
                <a:cubicBezTo>
                  <a:pt x="72843" y="2658118"/>
                  <a:pt x="62346" y="2671673"/>
                  <a:pt x="57089" y="2687443"/>
                </a:cubicBezTo>
                <a:cubicBezTo>
                  <a:pt x="30663" y="2766722"/>
                  <a:pt x="66670" y="2722469"/>
                  <a:pt x="23635" y="2765502"/>
                </a:cubicBezTo>
                <a:cubicBezTo>
                  <a:pt x="18814" y="2784786"/>
                  <a:pt x="1976" y="2849132"/>
                  <a:pt x="1333" y="2865863"/>
                </a:cubicBezTo>
                <a:cubicBezTo>
                  <a:pt x="-1667" y="2943864"/>
                  <a:pt x="1333" y="3021980"/>
                  <a:pt x="1333" y="310003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804518" y="3684360"/>
            <a:ext cx="1076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Borderline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95347" y="776166"/>
            <a:ext cx="86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846706" y="4192859"/>
            <a:ext cx="369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cross-border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-ordination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lattice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aligned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border-line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2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107875"/>
            <a:ext cx="8229600" cy="4724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arrangements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Frequencies laid down in arrangements between operators may be used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prior co-ordination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on the condition that there is an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agreement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signed by the Administrations concerned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authorizing such arrangements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These arrangements between operators may also include the use of the codes.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WB-PAMR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frequency bands into preferential frequencies is not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feasible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of block-size (1.25 MHz, 5 MHz)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 of “Equal Access Probability” applies, but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may not ensure sufficient coverage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border areas in all cases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conditions of operators arrangements may deviate from agreements between administrations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Operators arrangements have to be approved by administrations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example-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coord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-agreement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example-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oper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-arrangement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8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107875"/>
            <a:ext cx="8229600" cy="4724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Access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equitable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same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band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same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different digital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geographically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adjacent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-ordination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respective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exceeding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traditional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-ordination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disturb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respective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desireable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avoidance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-ordination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not optimal but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rade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rate,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rate, BER,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time/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Co-ordination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WB-PAMR (FDD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TDD)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permissible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 a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3 m at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borderline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border-distance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(x-km-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worst-case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assumed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i. e.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aligned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preferential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usynchronized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TDD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825191"/>
            <a:ext cx="8229600" cy="5006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Access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4401032" y="2013045"/>
            <a:ext cx="3460" cy="2483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925553" y="4404292"/>
            <a:ext cx="623762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2584119" y="4329228"/>
            <a:ext cx="0" cy="1501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325622" y="4329227"/>
            <a:ext cx="0" cy="1338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216296" y="4329226"/>
            <a:ext cx="0" cy="1338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1937931" y="4329228"/>
            <a:ext cx="0" cy="1338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3854022" y="4324598"/>
            <a:ext cx="0" cy="1338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351367" y="3008856"/>
            <a:ext cx="106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4359230" y="2582787"/>
            <a:ext cx="106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4345777" y="3503983"/>
            <a:ext cx="106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4345777" y="3988458"/>
            <a:ext cx="106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feld 1029"/>
          <p:cNvSpPr txBox="1"/>
          <p:nvPr/>
        </p:nvSpPr>
        <p:spPr>
          <a:xfrm>
            <a:off x="3739625" y="4487837"/>
            <a:ext cx="324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066240" y="4479356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440600" y="4480515"/>
            <a:ext cx="287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806012" y="4487838"/>
            <a:ext cx="263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125597" y="4479357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Textfeld 1030"/>
          <p:cNvSpPr txBox="1"/>
          <p:nvPr/>
        </p:nvSpPr>
        <p:spPr>
          <a:xfrm>
            <a:off x="7559630" y="4397697"/>
            <a:ext cx="98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Textfeld 1031"/>
          <p:cNvSpPr txBox="1"/>
          <p:nvPr/>
        </p:nvSpPr>
        <p:spPr>
          <a:xfrm>
            <a:off x="4345124" y="1650486"/>
            <a:ext cx="1154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FS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dBµV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Textfeld 1032"/>
          <p:cNvSpPr txBox="1"/>
          <p:nvPr/>
        </p:nvSpPr>
        <p:spPr>
          <a:xfrm>
            <a:off x="4007808" y="3834568"/>
            <a:ext cx="381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4007808" y="3350094"/>
            <a:ext cx="423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4007807" y="2868753"/>
            <a:ext cx="381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4030735" y="2428898"/>
            <a:ext cx="381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Textfeld 1034"/>
          <p:cNvSpPr txBox="1"/>
          <p:nvPr/>
        </p:nvSpPr>
        <p:spPr>
          <a:xfrm>
            <a:off x="942920" y="4941025"/>
            <a:ext cx="6911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permitted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border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3m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heigth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x-km-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(6) limited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thermal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interference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borderline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(0) ca. 20 dB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compensate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fading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Gerade Verbindung 39"/>
          <p:cNvCxnSpPr/>
          <p:nvPr/>
        </p:nvCxnSpPr>
        <p:spPr>
          <a:xfrm>
            <a:off x="4942098" y="4324595"/>
            <a:ext cx="0" cy="1338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5499382" y="4324596"/>
            <a:ext cx="0" cy="1338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>
            <a:off x="6051310" y="4324597"/>
            <a:ext cx="0" cy="1338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6593477" y="4329228"/>
            <a:ext cx="0" cy="1338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7163178" y="4324594"/>
            <a:ext cx="0" cy="1338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4779935" y="4438241"/>
            <a:ext cx="324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5367596" y="4443148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5907791" y="4450471"/>
            <a:ext cx="287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6461558" y="4450470"/>
            <a:ext cx="263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6963153" y="4450469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7163178" y="4404292"/>
            <a:ext cx="35673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flipV="1">
            <a:off x="6051310" y="3503983"/>
            <a:ext cx="0" cy="76273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4549058" y="3503982"/>
            <a:ext cx="150225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Freihandform 74"/>
          <p:cNvSpPr/>
          <p:nvPr/>
        </p:nvSpPr>
        <p:spPr>
          <a:xfrm flipH="1">
            <a:off x="1463877" y="2891949"/>
            <a:ext cx="3108121" cy="635230"/>
          </a:xfrm>
          <a:custGeom>
            <a:avLst/>
            <a:gdLst>
              <a:gd name="connsiteX0" fmla="*/ 0 w 1733702"/>
              <a:gd name="connsiteY0" fmla="*/ 0 h 1126541"/>
              <a:gd name="connsiteX1" fmla="*/ 599846 w 1733702"/>
              <a:gd name="connsiteY1" fmla="*/ 848563 h 1126541"/>
              <a:gd name="connsiteX2" fmla="*/ 1733702 w 1733702"/>
              <a:gd name="connsiteY2" fmla="*/ 1126541 h 112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702" h="1126541">
                <a:moveTo>
                  <a:pt x="0" y="0"/>
                </a:moveTo>
                <a:cubicBezTo>
                  <a:pt x="155448" y="330403"/>
                  <a:pt x="310896" y="660806"/>
                  <a:pt x="599846" y="848563"/>
                </a:cubicBezTo>
                <a:cubicBezTo>
                  <a:pt x="888796" y="1036320"/>
                  <a:pt x="1311249" y="1081430"/>
                  <a:pt x="1733702" y="112654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36" name="Gerade Verbindung 1035"/>
          <p:cNvCxnSpPr/>
          <p:nvPr/>
        </p:nvCxnSpPr>
        <p:spPr>
          <a:xfrm flipV="1">
            <a:off x="2584119" y="3503983"/>
            <a:ext cx="0" cy="7627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8" name="Gerade Verbindung 1037"/>
          <p:cNvCxnSpPr>
            <a:stCxn id="49" idx="1"/>
          </p:cNvCxnSpPr>
          <p:nvPr/>
        </p:nvCxnSpPr>
        <p:spPr>
          <a:xfrm flipH="1">
            <a:off x="2584120" y="3503983"/>
            <a:ext cx="142368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Freihandform 84"/>
          <p:cNvSpPr/>
          <p:nvPr/>
        </p:nvSpPr>
        <p:spPr>
          <a:xfrm>
            <a:off x="4233426" y="2891949"/>
            <a:ext cx="3108121" cy="635230"/>
          </a:xfrm>
          <a:custGeom>
            <a:avLst/>
            <a:gdLst>
              <a:gd name="connsiteX0" fmla="*/ 0 w 1733702"/>
              <a:gd name="connsiteY0" fmla="*/ 0 h 1126541"/>
              <a:gd name="connsiteX1" fmla="*/ 599846 w 1733702"/>
              <a:gd name="connsiteY1" fmla="*/ 848563 h 1126541"/>
              <a:gd name="connsiteX2" fmla="*/ 1733702 w 1733702"/>
              <a:gd name="connsiteY2" fmla="*/ 1126541 h 112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702" h="1126541">
                <a:moveTo>
                  <a:pt x="0" y="0"/>
                </a:moveTo>
                <a:cubicBezTo>
                  <a:pt x="155448" y="330403"/>
                  <a:pt x="310896" y="660806"/>
                  <a:pt x="599846" y="848563"/>
                </a:cubicBezTo>
                <a:cubicBezTo>
                  <a:pt x="888796" y="1036320"/>
                  <a:pt x="1311249" y="1081430"/>
                  <a:pt x="1733702" y="112654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7" name="Textfeld 1046"/>
          <p:cNvSpPr txBox="1"/>
          <p:nvPr/>
        </p:nvSpPr>
        <p:spPr>
          <a:xfrm>
            <a:off x="4271239" y="4463043"/>
            <a:ext cx="300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870368"/>
            <a:ext cx="8229600" cy="501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Preferential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Agreements: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Administrations get same shares (also small countries)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2-country case 50:50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3-country case 33:33:33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4-country case 25:25:25:25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assignment after notification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Deeper coverage of own border zone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x-km-line)</a:t>
            </a:r>
            <a:endParaRPr lang="de-DE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1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552" y="903918"/>
            <a:ext cx="8618065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28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Preferential</a:t>
            </a:r>
            <a:r>
              <a:rPr lang="de-DE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Agreements:</a:t>
            </a:r>
          </a:p>
          <a:p>
            <a:pPr lvl="0"/>
            <a:endParaRPr lang="de-DE" sz="2000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2000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r>
              <a:rPr lang="de-DE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de-DE" sz="2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countries‘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shares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Shares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unused</a:t>
            </a:r>
            <a:endParaRPr lang="de-DE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pref-frequencies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-ordination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conclude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establihed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ranges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assignments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anges</a:t>
            </a:r>
            <a:endParaRPr lang="de-DE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1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example</a:t>
            </a:r>
            <a:r>
              <a:rPr lang="de-DE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-</a:t>
            </a:r>
            <a:r>
              <a:rPr lang="de-DE" sz="11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pref</a:t>
            </a:r>
            <a:r>
              <a:rPr lang="de-DE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-agreement</a:t>
            </a:r>
            <a:endParaRPr lang="de-DE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661532" y="2813447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6984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0523" y="892432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" name="Inhaltsplatzhalter 4"/>
          <p:cNvSpPr txBox="1">
            <a:spLocks/>
          </p:cNvSpPr>
          <p:nvPr/>
        </p:nvSpPr>
        <p:spPr>
          <a:xfrm>
            <a:off x="457200" y="11078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4"/>
          <p:cNvSpPr txBox="1">
            <a:spLocks/>
          </p:cNvSpPr>
          <p:nvPr/>
        </p:nvSpPr>
        <p:spPr>
          <a:xfrm>
            <a:off x="504355" y="1043238"/>
            <a:ext cx="8229600" cy="4733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479181" y="1098498"/>
            <a:ext cx="2062976" cy="1293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706137" y="3040566"/>
            <a:ext cx="2062976" cy="12935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4"/>
          <p:cNvSpPr txBox="1">
            <a:spLocks/>
          </p:cNvSpPr>
          <p:nvPr/>
        </p:nvSpPr>
        <p:spPr>
          <a:xfrm>
            <a:off x="656755" y="838200"/>
            <a:ext cx="8229600" cy="5090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241073" y="3040565"/>
            <a:ext cx="2062976" cy="12935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769113" y="1391325"/>
            <a:ext cx="147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Efficiency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012796" y="3333392"/>
            <a:ext cx="144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Quality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464097" y="3353609"/>
            <a:ext cx="161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Interference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Avoidance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 flipV="1">
            <a:off x="3479181" y="2392039"/>
            <a:ext cx="495300" cy="722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168591" y="2387590"/>
            <a:ext cx="460684" cy="652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149076" y="4531030"/>
            <a:ext cx="2665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Administrations</a:t>
            </a:r>
          </a:p>
          <a:p>
            <a:r>
              <a:rPr lang="de-DE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Focus </a:t>
            </a:r>
            <a:r>
              <a:rPr lang="de-DE" sz="1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International</a:t>
            </a:r>
            <a:br>
              <a:rPr lang="de-DE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de-DE" sz="1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Frequency</a:t>
            </a:r>
            <a:r>
              <a:rPr lang="de-DE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Co-ordination</a:t>
            </a:r>
          </a:p>
          <a:p>
            <a:r>
              <a:rPr lang="de-DE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de-DE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3872262" y="3707551"/>
            <a:ext cx="1276814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373339" y="4529743"/>
            <a:ext cx="2728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Black" panose="020B0A04020102020204" pitchFamily="34" charset="0"/>
              </a:rPr>
              <a:t>Operators‘ Business Case</a:t>
            </a:r>
          </a:p>
          <a:p>
            <a:r>
              <a:rPr lang="de-DE" sz="1400" dirty="0" err="1" smtClean="0">
                <a:latin typeface="Arial Black" panose="020B0A04020102020204" pitchFamily="34" charset="0"/>
              </a:rPr>
              <a:t>Reliable</a:t>
            </a:r>
            <a:r>
              <a:rPr lang="de-DE" sz="1400" dirty="0" smtClean="0">
                <a:latin typeface="Arial Black" panose="020B0A04020102020204" pitchFamily="34" charset="0"/>
              </a:rPr>
              <a:t> Radio Links</a:t>
            </a:r>
          </a:p>
          <a:p>
            <a:r>
              <a:rPr lang="de-DE" sz="1400" dirty="0" err="1" smtClean="0">
                <a:latin typeface="Arial Black" panose="020B0A04020102020204" pitchFamily="34" charset="0"/>
              </a:rPr>
              <a:t>Sufficient</a:t>
            </a:r>
            <a:r>
              <a:rPr lang="de-DE" sz="1400" dirty="0" smtClean="0">
                <a:latin typeface="Arial Black" panose="020B0A04020102020204" pitchFamily="34" charset="0"/>
              </a:rPr>
              <a:t> </a:t>
            </a:r>
            <a:r>
              <a:rPr lang="de-DE" sz="1400" dirty="0" err="1" smtClean="0">
                <a:latin typeface="Arial Black" panose="020B0A04020102020204" pitchFamily="34" charset="0"/>
              </a:rPr>
              <a:t>Coverage</a:t>
            </a:r>
            <a:endParaRPr lang="de-DE" sz="1400" dirty="0">
              <a:latin typeface="Arial Black" panose="020B0A040201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55441" y="5485137"/>
            <a:ext cx="8478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fulfil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obligations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imposed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0523" y="892432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" name="Inhaltsplatzhalter 4"/>
          <p:cNvSpPr txBox="1">
            <a:spLocks/>
          </p:cNvSpPr>
          <p:nvPr/>
        </p:nvSpPr>
        <p:spPr>
          <a:xfrm>
            <a:off x="457200" y="11078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lassification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endParaRPr lang="de-DE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de-D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ustomize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transferred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-ordination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nables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quick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agreements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Accelerate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-ordination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Accelerate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128657"/>
            <a:ext cx="8229600" cy="4748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Overview of defined frequency categories: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460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	Frequencies requiring co-ordination (2)</a:t>
            </a:r>
          </a:p>
          <a:p>
            <a:pPr marL="0" marR="0" lvl="0" indent="0" algn="l" defTabSz="4460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	Preferential frequencies (1)</a:t>
            </a:r>
          </a:p>
          <a:p>
            <a:pPr marL="0" marR="0" lvl="0" indent="0" algn="l" defTabSz="4460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Frequencies for a planned radio communications network (4)</a:t>
            </a:r>
          </a:p>
          <a:p>
            <a:pPr marL="0" marR="0" lvl="0" indent="0" algn="l" defTabSz="4460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	Frequencies used on the basis of geographical network plans (3)</a:t>
            </a:r>
          </a:p>
          <a:p>
            <a:pPr marL="0" marR="0" lvl="0" indent="0" algn="l" defTabSz="4460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Shared frequencies (5)</a:t>
            </a:r>
          </a:p>
          <a:p>
            <a:pPr marL="0" marR="0" lvl="0" indent="0" algn="l" defTabSz="4460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	Reserved for bi- or multilateral use (6)</a:t>
            </a:r>
          </a:p>
          <a:p>
            <a:pPr marL="0" marR="0" lvl="0" indent="0" algn="l" defTabSz="4460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	Frequencies using preferential codes (7)</a:t>
            </a:r>
          </a:p>
          <a:p>
            <a:pPr marL="457200" marR="0" lvl="0" indent="-457200" algn="l" defTabSz="4460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lain" startAt="8"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Frequencies used on the basis of arrangements between operators (8)</a:t>
            </a:r>
          </a:p>
          <a:p>
            <a:pPr marL="0" marR="0" lvl="0" indent="0" algn="l" defTabSz="446088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noProof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b="1" noProof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n-US" sz="1200" noProof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Frequency categories covered in presentation</a:t>
            </a:r>
          </a:p>
          <a:p>
            <a:pPr marL="0" marR="0" lvl="0" indent="0" algn="l" defTabSz="446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noProof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(n)	Code of frequency category in data exchange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0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1286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e-DE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Frequencies</a:t>
            </a:r>
            <a:r>
              <a:rPr kumimoji="0" lang="de-DE" sz="2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requiring</a:t>
            </a:r>
            <a:r>
              <a:rPr kumimoji="0" lang="de-DE" sz="2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</a:t>
            </a:r>
            <a:r>
              <a:rPr kumimoji="0" lang="de-DE" sz="2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-ordination: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Frequencies which Administrations are required to co-ordinate with the other Administrations affected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before a station is put into service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First-come-first-served basis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might become scarce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Regular co-ordination procedure applies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1049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Preferential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r>
              <a:rPr lang="de-DE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Frequencies which the Administrations concerned may assign,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prior co-ordination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on the basis of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bi- or multilateral agreements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 the terms laid down therein.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Predefined and equal shares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Notification procedure applies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Often used in harmonized frequency bands, similar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conditions</a:t>
            </a:r>
          </a:p>
        </p:txBody>
      </p:sp>
    </p:spTree>
    <p:extLst>
      <p:ext uri="{BB962C8B-B14F-4D97-AF65-F5344CB8AC3E}">
        <p14:creationId xmlns:p14="http://schemas.microsoft.com/office/powerpoint/2010/main" val="26559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107876"/>
            <a:ext cx="8229600" cy="4236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85571"/>
            <a:ext cx="8229601" cy="3958326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457200" y="712519"/>
            <a:ext cx="7926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r>
              <a:rPr lang="de-D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requiring</a:t>
            </a:r>
            <a:r>
              <a:rPr lang="de-D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Co-ordination vs. </a:t>
            </a:r>
            <a:r>
              <a:rPr lang="de-DE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Preferential</a:t>
            </a:r>
            <a:r>
              <a:rPr lang="de-D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endParaRPr lang="de-DE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0076" y="5482903"/>
            <a:ext cx="778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Limitation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interference</a:t>
            </a:r>
            <a:r>
              <a:rPr lang="de-DE" dirty="0" smtClean="0"/>
              <a:t> </a:t>
            </a:r>
            <a:r>
              <a:rPr lang="de-DE" dirty="0" err="1" smtClean="0"/>
              <a:t>extending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territory</a:t>
            </a:r>
            <a:r>
              <a:rPr lang="de-DE" dirty="0" smtClean="0"/>
              <a:t> </a:t>
            </a:r>
            <a:r>
              <a:rPr lang="de-DE" dirty="0" err="1" smtClean="0"/>
              <a:t>caused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stations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94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1078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Meeting\WS-2015\Examples\CBR vs. xkm\CBR-Lin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723900"/>
            <a:ext cx="8267700" cy="49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829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Administrative Classification of Frequencies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D:\Meeting\WS-2015\Examples\CBR vs. xkm\x-Km-Lin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723899"/>
            <a:ext cx="8267700" cy="497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6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31D736-D182-4078-94AD-08F444681E5F}"/>
</file>

<file path=customXml/itemProps2.xml><?xml version="1.0" encoding="utf-8"?>
<ds:datastoreItem xmlns:ds="http://schemas.openxmlformats.org/officeDocument/2006/customXml" ds:itemID="{A1FA72A0-8CA1-4D40-92D0-E9735F641695}"/>
</file>

<file path=customXml/itemProps3.xml><?xml version="1.0" encoding="utf-8"?>
<ds:datastoreItem xmlns:ds="http://schemas.openxmlformats.org/officeDocument/2006/customXml" ds:itemID="{3963598B-23C6-43C4-9F97-AF823FE091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</Words>
  <Application>Microsoft Office PowerPoint</Application>
  <PresentationFormat>Bildschirmpräsentation (4:3)</PresentationFormat>
  <Paragraphs>163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Jesús Vicente</dc:creator>
  <cp:lastModifiedBy>Tobias Schnetzer</cp:lastModifiedBy>
  <cp:revision>108</cp:revision>
  <dcterms:created xsi:type="dcterms:W3CDTF">2014-09-26T07:59:03Z</dcterms:created>
  <dcterms:modified xsi:type="dcterms:W3CDTF">2015-06-19T13:59:33Z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