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1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7.xml" ContentType="application/vnd.openxmlformats-officedocument.presentationml.slide+xml"/>
  <Override PartName="/ppt/slides/slide21.xml" ContentType="application/vnd.openxmlformats-officedocument.presentationml.slide+xml"/>
  <Override PartName="/ppt/slides/slide13.xml" ContentType="application/vnd.openxmlformats-officedocument.presentationml.slide+xml"/>
  <Override PartName="/ppt/slides/slide20.xml" ContentType="application/vnd.openxmlformats-officedocument.presentationml.slide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2">
  <p:sldMasterIdLst>
    <p:sldMasterId id="2147483648" r:id="rId1"/>
  </p:sldMasterIdLst>
  <p:notesMasterIdLst>
    <p:notesMasterId r:id="rId23"/>
  </p:notesMasterIdLst>
  <p:sldIdLst>
    <p:sldId id="256" r:id="rId2"/>
    <p:sldId id="271" r:id="rId3"/>
    <p:sldId id="262" r:id="rId4"/>
    <p:sldId id="263" r:id="rId5"/>
    <p:sldId id="273" r:id="rId6"/>
    <p:sldId id="274" r:id="rId7"/>
    <p:sldId id="280" r:id="rId8"/>
    <p:sldId id="276" r:id="rId9"/>
    <p:sldId id="264" r:id="rId10"/>
    <p:sldId id="265" r:id="rId11"/>
    <p:sldId id="281" r:id="rId12"/>
    <p:sldId id="275" r:id="rId13"/>
    <p:sldId id="266" r:id="rId14"/>
    <p:sldId id="267" r:id="rId15"/>
    <p:sldId id="277" r:id="rId16"/>
    <p:sldId id="268" r:id="rId17"/>
    <p:sldId id="269" r:id="rId18"/>
    <p:sldId id="278" r:id="rId19"/>
    <p:sldId id="270" r:id="rId20"/>
    <p:sldId id="279" r:id="rId21"/>
    <p:sldId id="261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48" autoAdjust="0"/>
    <p:restoredTop sz="94660"/>
  </p:normalViewPr>
  <p:slideViewPr>
    <p:cSldViewPr snapToGrid="0" snapToObjects="1" showGuides="1">
      <p:cViewPr>
        <p:scale>
          <a:sx n="90" d="100"/>
          <a:sy n="90" d="100"/>
        </p:scale>
        <p:origin x="-177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99F11-C7DD-40A1-BEAC-79C8AB582236}" type="datetimeFigureOut">
              <a:rPr lang="de-DE" smtClean="0"/>
              <a:t>19.06.2015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3ADF4F-9B1C-4B1A-A071-F4E2FC43B4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1459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ADF4F-9B1C-4B1A-A071-F4E2FC43B415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30256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ADF4F-9B1C-4B1A-A071-F4E2FC43B415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30256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ADF4F-9B1C-4B1A-A071-F4E2FC43B415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30256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ADF4F-9B1C-4B1A-A071-F4E2FC43B415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30256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ADF4F-9B1C-4B1A-A071-F4E2FC43B415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30256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ADF4F-9B1C-4B1A-A071-F4E2FC43B415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30256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ADF4F-9B1C-4B1A-A071-F4E2FC43B415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30256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ADF4F-9B1C-4B1A-A071-F4E2FC43B415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30256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ADF4F-9B1C-4B1A-A071-F4E2FC43B415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30256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ADF4F-9B1C-4B1A-A071-F4E2FC43B415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30256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ADF4F-9B1C-4B1A-A071-F4E2FC43B415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30256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ADF4F-9B1C-4B1A-A071-F4E2FC43B415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3025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ADF4F-9B1C-4B1A-A071-F4E2FC43B415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30256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ADF4F-9B1C-4B1A-A071-F4E2FC43B415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30256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ADF4F-9B1C-4B1A-A071-F4E2FC43B415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30256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ADF4F-9B1C-4B1A-A071-F4E2FC43B415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30256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ADF4F-9B1C-4B1A-A071-F4E2FC43B415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30256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ADF4F-9B1C-4B1A-A071-F4E2FC43B415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30256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ADF4F-9B1C-4B1A-A071-F4E2FC43B415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3025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7C91D-79F5-40AB-BF55-596946FB010F}" type="datetime1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D969-03C7-784E-AEC3-C2E8E8FBC16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430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77948-8A27-46EE-B4F0-AE794CC1FD29}" type="datetime1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D969-03C7-784E-AEC3-C2E8E8FBC16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752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520E-2439-4E1D-B824-380B129B8130}" type="datetime1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D969-03C7-784E-AEC3-C2E8E8FBC16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883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89453-73F9-47A5-B177-CA04CA3969FE}" type="datetime1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D969-03C7-784E-AEC3-C2E8E8FBC16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546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FEE0-A97C-4019-8F60-7DFD76D13AD4}" type="datetime1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D969-03C7-784E-AEC3-C2E8E8FBC16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74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8BAA4-482D-4F4C-B4EC-97DB72795C28}" type="datetime1">
              <a:rPr lang="en-US" smtClean="0"/>
              <a:t>6/19/2015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D969-03C7-784E-AEC3-C2E8E8FBC16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984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55993-E887-4973-9826-52DDF3C7856C}" type="datetime1">
              <a:rPr lang="en-US" smtClean="0"/>
              <a:t>6/19/2015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D969-03C7-784E-AEC3-C2E8E8FBC16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715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5D9DD-0F38-49A3-B5EB-407C7DD18A9A}" type="datetime1">
              <a:rPr lang="en-US" smtClean="0"/>
              <a:t>6/19/2015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D969-03C7-784E-AEC3-C2E8E8FBC16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878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004ED-6E2F-41D3-9231-DE9EC547AFA6}" type="datetime1">
              <a:rPr lang="en-US" smtClean="0"/>
              <a:t>6/19/2015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D969-03C7-784E-AEC3-C2E8E8FBC16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065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7372-31BF-4F9C-AED7-D1FC4176B46C}" type="datetime1">
              <a:rPr lang="en-US" smtClean="0"/>
              <a:t>6/19/2015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D969-03C7-784E-AEC3-C2E8E8FBC16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241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46C5-FE20-47EA-8300-6251F79F98C2}" type="datetime1">
              <a:rPr lang="en-US" smtClean="0"/>
              <a:t>6/19/2015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D969-03C7-784E-AEC3-C2E8E8FBC16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915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8E45E-BFFA-40D7-9E41-FAF86D3D0925}" type="datetime1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7D969-03C7-784E-AEC3-C2E8E8FBC16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433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#_ftnref5"/><Relationship Id="rId3" Type="http://schemas.openxmlformats.org/officeDocument/2006/relationships/image" Target="../media/image2.jpg"/><Relationship Id="rId7" Type="http://schemas.openxmlformats.org/officeDocument/2006/relationships/hyperlink" Target="#_ftnref4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#_ftnref3"/><Relationship Id="rId5" Type="http://schemas.openxmlformats.org/officeDocument/2006/relationships/hyperlink" Target="#_ftnref2"/><Relationship Id="rId4" Type="http://schemas.openxmlformats.org/officeDocument/2006/relationships/hyperlink" Target="#_ftnref1"/><Relationship Id="rId9" Type="http://schemas.openxmlformats.org/officeDocument/2006/relationships/hyperlink" Target="#_ftnref6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081668" y="5393616"/>
            <a:ext cx="70029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kern="0" dirty="0">
                <a:solidFill>
                  <a:schemeClr val="accent1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NBTC/ITU </a:t>
            </a:r>
            <a:r>
              <a:rPr lang="en-US" b="1" kern="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Workshop</a:t>
            </a:r>
            <a:br>
              <a:rPr lang="en-US" b="1" kern="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b="1" kern="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 </a:t>
            </a:r>
            <a:r>
              <a:rPr lang="en-US" b="1" kern="0" dirty="0">
                <a:solidFill>
                  <a:schemeClr val="accent1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Cross-Border Frequency Coordination</a:t>
            </a:r>
          </a:p>
          <a:p>
            <a:pPr lvl="0" algn="ctr" defTabSz="914400">
              <a:defRPr/>
            </a:pPr>
            <a:r>
              <a:rPr lang="en-US" kern="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June 29 - 30, 2015</a:t>
            </a:r>
          </a:p>
          <a:p>
            <a:pPr lvl="0" algn="ctr" defTabSz="914400">
              <a:defRPr/>
            </a:pPr>
            <a:r>
              <a:rPr lang="en-US" b="1" kern="0" dirty="0">
                <a:solidFill>
                  <a:schemeClr val="accent1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Bangkok, Thailand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669073" y="367990"/>
            <a:ext cx="8474927" cy="533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80000"/>
              </a:lnSpc>
            </a:pPr>
            <a:r>
              <a:rPr lang="en-US" sz="3500" b="1" dirty="0">
                <a:solidFill>
                  <a:srgbClr val="1F497D"/>
                </a:solidFill>
              </a:rPr>
              <a:t>Frequency Co-ordination - The Procedure</a:t>
            </a:r>
          </a:p>
        </p:txBody>
      </p:sp>
    </p:spTree>
    <p:extLst>
      <p:ext uri="{BB962C8B-B14F-4D97-AF65-F5344CB8AC3E}">
        <p14:creationId xmlns:p14="http://schemas.microsoft.com/office/powerpoint/2010/main" val="1792210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">
        <p:fade/>
      </p:transition>
    </mc:Choice>
    <mc:Fallback xmlns="">
      <p:transition spd="med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442" y="0"/>
            <a:ext cx="78346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500" b="1" dirty="0" smtClean="0">
                <a:solidFill>
                  <a:schemeClr val="tx2"/>
                </a:solidFill>
              </a:rPr>
              <a:t>Frequency Co-ordination - The Procedure</a:t>
            </a:r>
            <a:endParaRPr lang="en-US" sz="3500" b="1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70523" y="892432"/>
            <a:ext cx="18473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200" dirty="0">
              <a:solidFill>
                <a:schemeClr val="tx2"/>
              </a:solidFill>
            </a:endParaRP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457200" y="1080943"/>
            <a:ext cx="8229600" cy="47065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3.1 Evaluation </a:t>
            </a:r>
            <a:r>
              <a:rPr lang="de-DE" sz="28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8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de-DE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-ordination </a:t>
            </a:r>
            <a:r>
              <a:rPr lang="de-DE" sz="28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request</a:t>
            </a:r>
            <a:r>
              <a:rPr lang="de-DE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FS: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sz="28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Result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dependent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on TD: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e-D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TD &gt; 1: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refusal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permitted</a:t>
            </a:r>
            <a:endParaRPr lang="de-D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TD &lt; 1: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refusal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perm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                  </a:t>
            </a:r>
            <a:b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e-DE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Statuses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E, G, H </a:t>
            </a:r>
            <a:r>
              <a:rPr lang="de-D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assigned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dependent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de-D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further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conditions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638664"/>
              </p:ext>
            </p:extLst>
          </p:nvPr>
        </p:nvGraphicFramePr>
        <p:xfrm>
          <a:off x="4427984" y="2189661"/>
          <a:ext cx="3215679" cy="2897988"/>
        </p:xfrm>
        <a:graphic>
          <a:graphicData uri="http://schemas.openxmlformats.org/drawingml/2006/table">
            <a:tbl>
              <a:tblPr firstRow="1" bandRow="1"/>
              <a:tblGrid>
                <a:gridCol w="1071893"/>
                <a:gridCol w="1071893"/>
                <a:gridCol w="1071893"/>
              </a:tblGrid>
              <a:tr h="1448994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de-DE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de-DE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de-DE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48994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de-DE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de-DE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de-DE" dirty="0">
                        <a:ln w="31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4355976" y="2149013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de-DE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TD [dB]</a:t>
            </a:r>
            <a:endParaRPr lang="de-DE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727894" y="2149013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de-DE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Status</a:t>
            </a:r>
            <a:endParaRPr lang="de-DE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4036690" y="34445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de-DE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+1</a:t>
            </a:r>
            <a:endParaRPr lang="de-DE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7056276" y="41714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de-DE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de-DE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7056276" y="2703011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de-DE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endParaRPr lang="de-DE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40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442" y="0"/>
            <a:ext cx="78346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500" b="1" dirty="0" smtClean="0">
                <a:solidFill>
                  <a:schemeClr val="tx2"/>
                </a:solidFill>
              </a:rPr>
              <a:t>Frequency Co-ordination - The Procedure</a:t>
            </a:r>
            <a:endParaRPr lang="en-US" sz="3500" b="1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70523" y="892432"/>
            <a:ext cx="18473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200" dirty="0">
              <a:solidFill>
                <a:schemeClr val="tx2"/>
              </a:solidFill>
            </a:endParaRP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457200" y="776177"/>
            <a:ext cx="8229600" cy="501130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sz="28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Threshold</a:t>
            </a:r>
            <a:r>
              <a:rPr lang="de-DE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Degradation: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sz="2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 Threshold of a radio receiver is defined as the level of the wanted signal received for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 given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Bit Error Rate (BER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In presence of an interfering signal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(I),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 level of the received wanted signal must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be increased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to preserve the same BER.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For a given BER, the difference between the increased threshold level value due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to interference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and the threshold value without interference, is the Threshold Degradation (TD).</a:t>
            </a: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TD is assumed to be equivalent to the noise level increase, due to the interfering signal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at the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input of the receiver.</a:t>
            </a: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e-DE" sz="28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369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442" y="0"/>
            <a:ext cx="78346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500" b="1" dirty="0" smtClean="0">
                <a:solidFill>
                  <a:schemeClr val="tx2"/>
                </a:solidFill>
              </a:rPr>
              <a:t>Frequency Co-ordination - The Procedure</a:t>
            </a:r>
            <a:endParaRPr lang="en-US" sz="3500" b="1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70523" y="892432"/>
            <a:ext cx="18473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200" dirty="0">
              <a:solidFill>
                <a:schemeClr val="tx2"/>
              </a:solidFill>
            </a:endParaRP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457200" y="1080943"/>
            <a:ext cx="8229600" cy="47065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3.2 Evaluation </a:t>
            </a:r>
            <a:r>
              <a:rPr lang="de-DE" sz="28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8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de-DE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-ordination </a:t>
            </a:r>
            <a:r>
              <a:rPr lang="de-DE" sz="28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request</a:t>
            </a:r>
            <a:r>
              <a:rPr lang="de-DE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MS: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sz="28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Result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dependent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on PM: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e-D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PM &gt; 0: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refusal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perm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PM &lt; 0: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refusal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permitted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b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e-DE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Status </a:t>
            </a:r>
            <a:r>
              <a:rPr lang="de-D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assignment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de-D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automated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buNone/>
            </a:pPr>
            <a:r>
              <a:rPr lang="de-D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therefore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human </a:t>
            </a:r>
            <a:r>
              <a:rPr lang="de-D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intervention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possible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dependent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de-D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experience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type </a:t>
            </a:r>
            <a:r>
              <a:rPr lang="de-D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service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etc.</a:t>
            </a: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332206"/>
              </p:ext>
            </p:extLst>
          </p:nvPr>
        </p:nvGraphicFramePr>
        <p:xfrm>
          <a:off x="4427984" y="2189663"/>
          <a:ext cx="3215679" cy="3384376"/>
        </p:xfrm>
        <a:graphic>
          <a:graphicData uri="http://schemas.openxmlformats.org/drawingml/2006/table">
            <a:tbl>
              <a:tblPr firstRow="1" bandRow="1"/>
              <a:tblGrid>
                <a:gridCol w="1071893"/>
                <a:gridCol w="1071893"/>
                <a:gridCol w="1071893"/>
              </a:tblGrid>
              <a:tr h="846094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endParaRPr lang="de-DE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endParaRPr lang="de-DE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endParaRPr lang="de-DE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46094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de-DE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de-DE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de-DE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46094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de-DE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de-DE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de-DE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46094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de-DE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de-DE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de-DE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4355976" y="2149013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de-DE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PM [dB]</a:t>
            </a:r>
            <a:endParaRPr lang="de-DE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727894" y="2149013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de-DE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Status</a:t>
            </a:r>
            <a:endParaRPr lang="de-DE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3752850" y="2848825"/>
            <a:ext cx="751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de-DE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e.g.</a:t>
            </a:r>
            <a:r>
              <a:rPr lang="de-DE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+5</a:t>
            </a:r>
            <a:endParaRPr lang="de-DE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3832102" y="4533651"/>
            <a:ext cx="751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de-DE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e.g.</a:t>
            </a:r>
            <a:r>
              <a:rPr lang="de-DE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-5</a:t>
            </a:r>
            <a:endParaRPr lang="de-DE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4108698" y="3697035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de-DE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de-DE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7092280" y="4902983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de-DE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endParaRPr lang="de-DE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7056276" y="2518345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de-DE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de-DE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6876256" y="3697035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de-DE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E, G, H</a:t>
            </a:r>
            <a:endParaRPr lang="de-DE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707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442" y="0"/>
            <a:ext cx="78346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500" b="1" dirty="0" smtClean="0">
                <a:solidFill>
                  <a:schemeClr val="tx2"/>
                </a:solidFill>
              </a:rPr>
              <a:t>Frequency Co-ordination - The Procedure</a:t>
            </a:r>
            <a:endParaRPr lang="en-US" sz="3500" b="1" dirty="0">
              <a:solidFill>
                <a:schemeClr val="tx2"/>
              </a:solidFill>
            </a:endParaRP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457200" y="890426"/>
            <a:ext cx="8229600" cy="489705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de-DE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3.3 Evaluation </a:t>
            </a:r>
            <a:r>
              <a:rPr lang="de-DE" sz="28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8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de-DE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-ordination </a:t>
            </a:r>
            <a:r>
              <a:rPr lang="de-DE" sz="28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request</a:t>
            </a:r>
            <a:r>
              <a:rPr lang="de-DE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de-DE" sz="20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de-DE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Co-ordination </a:t>
            </a:r>
            <a:r>
              <a:rPr lang="de-DE" sz="20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statuses</a:t>
            </a:r>
            <a:r>
              <a:rPr lang="de-DE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de-D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tabLst>
                <a:tab pos="534988" algn="l"/>
              </a:tabLst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	For information, the assignment described is not submitted to a co-ordination</a:t>
            </a:r>
          </a:p>
          <a:p>
            <a:pPr marL="0" indent="0" defTabSz="534988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Request for agreement.</a:t>
            </a:r>
          </a:p>
          <a:p>
            <a:pPr marL="0" indent="0" defTabSz="534988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Agreed without reservation</a:t>
            </a:r>
          </a:p>
          <a:p>
            <a:pPr marL="0" indent="0" defTabSz="534988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	Temporary, coordination subject to operational tests or measurements</a:t>
            </a:r>
          </a:p>
          <a:p>
            <a:pPr marL="0" indent="0" defTabSz="534988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Agreement on a non-interference basis (NIB)</a:t>
            </a:r>
          </a:p>
          <a:p>
            <a:pPr marL="0" indent="0" defTabSz="534988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	Agreed, subject to a requirement identical or to the requirement of RR 4.4</a:t>
            </a:r>
          </a:p>
          <a:p>
            <a:pPr marL="0" indent="0" defTabSz="534988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Agreed, without any reservation as to interference (NOGAR)</a:t>
            </a:r>
          </a:p>
          <a:p>
            <a:pPr marL="0" indent="0" defTabSz="534988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de-DE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E+G (NIB/NOGAR)</a:t>
            </a:r>
          </a:p>
          <a:p>
            <a:pPr marL="0" indent="0" defTabSz="534988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	Request for agreement following a modified co-ordination after E, G, H or Z</a:t>
            </a: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534988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Assignment according to preferential frequency agreements and others</a:t>
            </a:r>
          </a:p>
          <a:p>
            <a:pPr marL="0" indent="0" defTabSz="534988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	Deletion of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co-ordinated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assignment</a:t>
            </a:r>
          </a:p>
          <a:p>
            <a:pPr marL="0" indent="0" defTabSz="534988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	Withdrawal of the co-ordination request</a:t>
            </a:r>
          </a:p>
          <a:p>
            <a:pPr marL="0" indent="0" defTabSz="534988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Request for agreement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refused</a:t>
            </a:r>
          </a:p>
          <a:p>
            <a:pPr marL="0" indent="0" defTabSz="534988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534988">
              <a:spcBef>
                <a:spcPts val="0"/>
              </a:spcBef>
              <a:buFont typeface="Arial" panose="020B0604020202020204" pitchFamily="34" charset="0"/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188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442" y="0"/>
            <a:ext cx="78346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500" b="1" dirty="0" smtClean="0">
                <a:solidFill>
                  <a:schemeClr val="tx2"/>
                </a:solidFill>
              </a:rPr>
              <a:t>Frequency Co-ordination - The Procedure</a:t>
            </a:r>
            <a:endParaRPr lang="en-US" sz="3500" b="1" dirty="0">
              <a:solidFill>
                <a:schemeClr val="tx2"/>
              </a:solidFill>
            </a:endParaRP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457200" y="110787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de-DE" sz="28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Sending</a:t>
            </a:r>
            <a:r>
              <a:rPr lang="de-DE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8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8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de-DE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-ordination </a:t>
            </a:r>
            <a:r>
              <a:rPr lang="de-DE" sz="28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answer</a:t>
            </a:r>
            <a:r>
              <a:rPr lang="de-DE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Content:</a:t>
            </a:r>
          </a:p>
          <a:p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Reference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in Request)</a:t>
            </a:r>
          </a:p>
          <a:p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Answer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Status (C, E, G, H, Z, etc.)</a:t>
            </a:r>
          </a:p>
          <a:p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Remark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frequency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affected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station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(s),</a:t>
            </a:r>
            <a:b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line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-)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conditions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Answer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file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format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transmission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-media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agreed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09728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442" y="0"/>
            <a:ext cx="78346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500" b="1" dirty="0" smtClean="0">
                <a:solidFill>
                  <a:schemeClr val="tx2"/>
                </a:solidFill>
              </a:rPr>
              <a:t>Frequency Co-ordination - The Procedure</a:t>
            </a:r>
            <a:endParaRPr lang="en-US" sz="3500" b="1" dirty="0">
              <a:solidFill>
                <a:schemeClr val="tx2"/>
              </a:solidFill>
            </a:endParaRP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457200" y="74592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800" u="sng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de-DE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o-ordination </a:t>
            </a:r>
            <a:r>
              <a:rPr lang="de-DE" sz="28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answer</a:t>
            </a:r>
            <a:r>
              <a:rPr lang="de-DE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28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r>
              <a:rPr lang="de-DE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800" u="sng" dirty="0">
                <a:latin typeface="Arial" panose="020B0604020202020204" pitchFamily="34" charset="0"/>
                <a:cs typeface="Arial" panose="020B0604020202020204" pitchFamily="34" charset="0"/>
              </a:rPr>
              <a:t>(MS) :</a:t>
            </a:r>
            <a:endParaRPr lang="de-DE" sz="28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e-DE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e-DE" sz="20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9472083"/>
              </p:ext>
            </p:extLst>
          </p:nvPr>
        </p:nvGraphicFramePr>
        <p:xfrm>
          <a:off x="620395" y="1972659"/>
          <a:ext cx="6055360" cy="771144"/>
        </p:xfrm>
        <a:graphic>
          <a:graphicData uri="http://schemas.openxmlformats.org/drawingml/2006/table">
            <a:tbl>
              <a:tblPr firstRow="1" firstCol="1" bandRow="1"/>
              <a:tblGrid>
                <a:gridCol w="1371600"/>
                <a:gridCol w="879475"/>
                <a:gridCol w="1170305"/>
                <a:gridCol w="723900"/>
                <a:gridCol w="191008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Reference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Frequency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Status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Remark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D  15X200040121</a:t>
                      </a:r>
                      <a:br>
                        <a:rPr lang="de-DE" sz="1100" dirty="0">
                          <a:effectLst/>
                          <a:latin typeface="Arial"/>
                          <a:ea typeface="Calibri"/>
                          <a:cs typeface="Times New Roman"/>
                        </a:rPr>
                      </a:br>
                      <a:r>
                        <a:rPr lang="de-DE" sz="11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D  15X200040122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Gondorf</a:t>
                      </a:r>
                      <a:br>
                        <a:rPr lang="de-DE" sz="1100">
                          <a:effectLst/>
                          <a:latin typeface="Arial"/>
                          <a:ea typeface="Calibri"/>
                          <a:cs typeface="Times New Roman"/>
                        </a:rPr>
                      </a:br>
                      <a:r>
                        <a:rPr lang="de-DE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Gondorf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153.18750 M</a:t>
                      </a:r>
                      <a:br>
                        <a:rPr lang="de-DE" sz="1100">
                          <a:effectLst/>
                          <a:latin typeface="Arial"/>
                          <a:ea typeface="Calibri"/>
                          <a:cs typeface="Times New Roman"/>
                        </a:rPr>
                      </a:br>
                      <a:r>
                        <a:rPr lang="de-DE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148.58750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Z</a:t>
                      </a:r>
                      <a:br>
                        <a:rPr lang="de-DE" sz="1100" dirty="0">
                          <a:effectLst/>
                          <a:latin typeface="Arial"/>
                          <a:ea typeface="Calibri"/>
                          <a:cs typeface="Times New Roman"/>
                        </a:rPr>
                      </a:br>
                      <a:r>
                        <a:rPr lang="de-DE" sz="11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153.1900 M </a:t>
                      </a:r>
                      <a:r>
                        <a:rPr lang="de-DE" sz="11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Anystation</a:t>
                      </a:r>
                      <a:endParaRPr lang="de-DE" sz="11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0797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442" y="0"/>
            <a:ext cx="78346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500" b="1" dirty="0" smtClean="0">
                <a:solidFill>
                  <a:schemeClr val="tx2"/>
                </a:solidFill>
              </a:rPr>
              <a:t>Frequency Co-ordination - The Procedure</a:t>
            </a:r>
            <a:endParaRPr lang="en-US" sz="3500" b="1" dirty="0">
              <a:solidFill>
                <a:schemeClr val="tx2"/>
              </a:solidFill>
            </a:endParaRP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457200" y="1107875"/>
            <a:ext cx="8229600" cy="46656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5. Co-ordination Deadlines: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endParaRPr lang="de-D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Necessary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proper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application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-ordination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procedure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Ask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lacking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supplemental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after initial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request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30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days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Send </a:t>
            </a:r>
            <a:r>
              <a:rPr lang="de-DE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-ordination </a:t>
            </a:r>
            <a:r>
              <a:rPr lang="de-DE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answer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after </a:t>
            </a:r>
            <a:r>
              <a:rPr lang="de-DE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receipt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full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45 </a:t>
            </a:r>
            <a:r>
              <a:rPr lang="de-DE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days</a:t>
            </a:r>
            <a:endParaRPr lang="de-DE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Reminder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sent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after 45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days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shall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responded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-ordination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answer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20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days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Reminder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responded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-ordination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answer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after 20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days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considered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status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C</a:t>
            </a:r>
          </a:p>
          <a:p>
            <a:pPr>
              <a:spcAft>
                <a:spcPts val="600"/>
              </a:spcAft>
            </a:pPr>
            <a:r>
              <a:rPr lang="de-DE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Notification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co-ordinated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station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put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operation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180 </a:t>
            </a:r>
            <a:r>
              <a:rPr lang="de-DE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days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Reminder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sent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after 180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days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shall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responded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notification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30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days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Reminder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responded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notification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after 30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days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: Co-ordination null &amp;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void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e-D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355600">
              <a:buFont typeface="Arial" panose="020B0604020202020204" pitchFamily="34" charset="0"/>
              <a:buNone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old: majority of cases</a:t>
            </a:r>
          </a:p>
          <a:p>
            <a:pPr marL="0" indent="355600">
              <a:buFont typeface="Arial" panose="020B0604020202020204" pitchFamily="34" charset="0"/>
              <a:buNone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(proposed periods, bi- or multilaterally negotiable)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048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442" y="0"/>
            <a:ext cx="78346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500" b="1" dirty="0" smtClean="0">
                <a:solidFill>
                  <a:schemeClr val="tx2"/>
                </a:solidFill>
              </a:rPr>
              <a:t>Frequency Co-ordination - The Procedure</a:t>
            </a:r>
            <a:endParaRPr lang="en-US" sz="3500" b="1" dirty="0">
              <a:solidFill>
                <a:schemeClr val="tx2"/>
              </a:solidFill>
            </a:endParaRP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457200" y="111345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de-DE" sz="2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Notification</a:t>
            </a:r>
            <a:r>
              <a:rPr lang="de-DE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de-DE" sz="2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usage</a:t>
            </a:r>
            <a:r>
              <a:rPr lang="de-DE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Preferential</a:t>
            </a:r>
            <a:r>
              <a:rPr lang="de-DE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Frequencies</a:t>
            </a:r>
            <a:r>
              <a:rPr lang="de-DE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sz="26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de-DE" sz="1800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de-DE" sz="2000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46088" indent="0">
              <a:spcBef>
                <a:spcPts val="0"/>
              </a:spcBef>
              <a:tabLst>
                <a:tab pos="357188" algn="l"/>
              </a:tabLst>
            </a:pPr>
            <a:r>
              <a:rPr lang="de-DE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Reference </a:t>
            </a:r>
            <a:r>
              <a:rPr lang="de-DE" sz="18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de-DE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DE" sz="18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unique</a:t>
            </a:r>
            <a:r>
              <a:rPr lang="de-DE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identifier</a:t>
            </a:r>
            <a:r>
              <a:rPr lang="de-DE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46088" indent="0">
              <a:spcBef>
                <a:spcPts val="600"/>
              </a:spcBef>
              <a:tabLst>
                <a:tab pos="357188" algn="l"/>
              </a:tabLst>
            </a:pPr>
            <a:r>
              <a:rPr lang="de-DE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Notification</a:t>
            </a:r>
            <a:r>
              <a:rPr lang="de-DE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Status (P)</a:t>
            </a:r>
          </a:p>
          <a:p>
            <a:pPr marL="442913" indent="14288">
              <a:spcBef>
                <a:spcPts val="600"/>
              </a:spcBef>
              <a:spcAft>
                <a:spcPts val="600"/>
              </a:spcAft>
              <a:tabLst>
                <a:tab pos="446088" algn="l"/>
              </a:tabLst>
            </a:pPr>
            <a:r>
              <a:rPr lang="de-DE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Frequency</a:t>
            </a:r>
            <a:r>
              <a:rPr lang="de-DE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Category</a:t>
            </a:r>
            <a:r>
              <a:rPr lang="de-DE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(1)</a:t>
            </a:r>
          </a:p>
          <a:p>
            <a:pPr marL="446088" indent="0">
              <a:spcBef>
                <a:spcPts val="0"/>
              </a:spcBef>
              <a:tabLst>
                <a:tab pos="446088" algn="l"/>
              </a:tabLst>
            </a:pPr>
            <a:r>
              <a:rPr lang="de-DE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Characteristics</a:t>
            </a:r>
            <a:r>
              <a:rPr lang="de-DE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de-DE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tation</a:t>
            </a:r>
          </a:p>
          <a:p>
            <a:pPr marL="446088" indent="0">
              <a:spcBef>
                <a:spcPts val="0"/>
              </a:spcBef>
              <a:tabLst>
                <a:tab pos="446088" algn="l"/>
              </a:tabLst>
            </a:pPr>
            <a:endParaRPr lang="de-DE" sz="18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tabLst>
                <a:tab pos="1081088" algn="l"/>
              </a:tabLst>
            </a:pPr>
            <a:r>
              <a:rPr lang="en-US" sz="1800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Condition:</a:t>
            </a:r>
            <a:r>
              <a:rPr lang="en-US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Frequencies have been defined by prior bi- or multilateral 	agreements as preferential frequencies for given Administrations</a:t>
            </a:r>
            <a:br>
              <a:rPr lang="en-US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Requesting Administration verifies fs-value on x-km-line</a:t>
            </a:r>
          </a:p>
          <a:p>
            <a:pPr marL="446088" indent="-446088">
              <a:spcBef>
                <a:spcPts val="0"/>
              </a:spcBef>
              <a:buFont typeface="Arial" panose="020B0604020202020204" pitchFamily="34" charset="0"/>
              <a:buNone/>
              <a:tabLst>
                <a:tab pos="446088" algn="l"/>
              </a:tabLst>
            </a:pPr>
            <a:endParaRPr lang="de-DE" sz="18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6088" indent="-446088">
              <a:spcBef>
                <a:spcPts val="0"/>
              </a:spcBef>
              <a:buFont typeface="Arial" panose="020B0604020202020204" pitchFamily="34" charset="0"/>
              <a:buNone/>
              <a:tabLst>
                <a:tab pos="446088" algn="l"/>
              </a:tabLst>
            </a:pPr>
            <a:r>
              <a:rPr lang="de-DE" sz="1800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Advantage:</a:t>
            </a:r>
            <a:r>
              <a:rPr lang="de-DE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de-DE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evaluation</a:t>
            </a:r>
            <a:r>
              <a:rPr lang="de-DE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8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</a:t>
            </a:r>
            <a:r>
              <a:rPr lang="de-DE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de-DE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deadlines</a:t>
            </a:r>
            <a:r>
              <a:rPr lang="de-DE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necessary</a:t>
            </a:r>
            <a:r>
              <a:rPr lang="de-DE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de-DE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conditions</a:t>
            </a:r>
            <a:r>
              <a:rPr lang="de-DE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de-DE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</a:t>
            </a:r>
            <a:endParaRPr lang="de-DE" sz="18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6088" indent="-446088">
              <a:spcBef>
                <a:spcPts val="0"/>
              </a:spcBef>
              <a:buFont typeface="Arial" panose="020B0604020202020204" pitchFamily="34" charset="0"/>
              <a:buNone/>
              <a:tabLst>
                <a:tab pos="446088" algn="l"/>
              </a:tabLst>
            </a:pPr>
            <a:endParaRPr lang="de-DE"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6088" indent="-446088">
              <a:spcBef>
                <a:spcPts val="0"/>
              </a:spcBef>
              <a:buFont typeface="Arial" panose="020B0604020202020204" pitchFamily="34" charset="0"/>
              <a:buNone/>
              <a:tabLst>
                <a:tab pos="446088" algn="l"/>
              </a:tabLst>
            </a:pPr>
            <a:endParaRPr lang="de-DE" sz="1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e-DE" sz="26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e-DE" sz="26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e-DE" sz="26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558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442" y="0"/>
            <a:ext cx="78346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500" b="1" dirty="0" smtClean="0">
                <a:solidFill>
                  <a:schemeClr val="tx2"/>
                </a:solidFill>
              </a:rPr>
              <a:t>Frequency Co-ordination - The Procedure</a:t>
            </a:r>
            <a:endParaRPr lang="en-US" sz="3500" b="1" dirty="0">
              <a:solidFill>
                <a:schemeClr val="tx2"/>
              </a:solidFill>
            </a:endParaRP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457200" y="111345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de-DE" sz="2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Preferential</a:t>
            </a:r>
            <a:r>
              <a:rPr lang="de-DE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Notification</a:t>
            </a:r>
            <a:r>
              <a:rPr lang="de-DE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2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r>
              <a:rPr lang="de-DE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(MS):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sz="26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de-DE" sz="18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6088" indent="-446088">
              <a:spcBef>
                <a:spcPts val="0"/>
              </a:spcBef>
              <a:buFont typeface="Arial" panose="020B0604020202020204" pitchFamily="34" charset="0"/>
              <a:buNone/>
              <a:tabLst>
                <a:tab pos="446088" algn="l"/>
              </a:tabLst>
            </a:pPr>
            <a:endParaRPr lang="de-DE"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6088" indent="-446088">
              <a:spcBef>
                <a:spcPts val="0"/>
              </a:spcBef>
              <a:buFont typeface="Arial" panose="020B0604020202020204" pitchFamily="34" charset="0"/>
              <a:buNone/>
              <a:tabLst>
                <a:tab pos="446088" algn="l"/>
              </a:tabLst>
            </a:pPr>
            <a:endParaRPr lang="de-DE" sz="1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e-DE" sz="26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e-DE" sz="26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e-DE" sz="26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593524"/>
              </p:ext>
            </p:extLst>
          </p:nvPr>
        </p:nvGraphicFramePr>
        <p:xfrm>
          <a:off x="576262" y="2236311"/>
          <a:ext cx="7991475" cy="3185160"/>
        </p:xfrm>
        <a:graphic>
          <a:graphicData uri="http://schemas.openxmlformats.org/drawingml/2006/table">
            <a:tbl>
              <a:tblPr/>
              <a:tblGrid>
                <a:gridCol w="1214567"/>
                <a:gridCol w="676150"/>
                <a:gridCol w="325617"/>
                <a:gridCol w="325617"/>
                <a:gridCol w="901534"/>
                <a:gridCol w="676150"/>
                <a:gridCol w="325617"/>
                <a:gridCol w="325617"/>
                <a:gridCol w="901534"/>
                <a:gridCol w="676150"/>
                <a:gridCol w="325617"/>
                <a:gridCol w="325617"/>
                <a:gridCol w="991688"/>
              </a:tblGrid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3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1A</a:t>
                      </a:r>
                      <a:r>
                        <a:rPr lang="de-DE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| </a:t>
                      </a:r>
                      <a:r>
                        <a:rPr lang="de-DE" sz="1100">
                          <a:effectLst/>
                          <a:highlight>
                            <a:srgbClr val="FFFF00"/>
                          </a:highlight>
                          <a:latin typeface="Arial"/>
                          <a:ea typeface="Times New Roman"/>
                          <a:cs typeface="Arial"/>
                        </a:rPr>
                        <a:t>1Z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153,18750 M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r-FR" sz="1100">
                          <a:effectLst/>
                          <a:highlight>
                            <a:srgbClr val="FFFF00"/>
                          </a:highlight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M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148,58750 M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r-FR" sz="1100">
                          <a:effectLst/>
                          <a:highlight>
                            <a:srgbClr val="FFFF00"/>
                          </a:highlight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6A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FB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MO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6 B|Z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CV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Z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CV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Z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10Z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0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0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4A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Gondorf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Gondorf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4 B|C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D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006E3651 | 049N5727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|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D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006E3651 | 049N5727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4 D|Z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0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242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10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7A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7K60F7W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7K60F7W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8 B1|2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4,0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E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4,0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E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9 A|B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9D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V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V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9G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0,0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0,0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9Y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9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2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9XH|V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000ND00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000ND00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000ND00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000ND00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1Y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148,58750 M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M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153,18750 </a:t>
                      </a:r>
                      <a:r>
                        <a:rPr lang="de-DE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M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de-DE" sz="1100">
                          <a:effectLst/>
                          <a:highlight>
                            <a:srgbClr val="FFFF00"/>
                          </a:highlight>
                          <a:latin typeface="Arial"/>
                          <a:ea typeface="Times New Roman"/>
                          <a:cs typeface="Arial"/>
                        </a:rPr>
                        <a:t>13Y</a:t>
                      </a:r>
                      <a:r>
                        <a:rPr lang="de-DE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|13Z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de-DE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de-DE" sz="1100">
                          <a:effectLst/>
                          <a:highlight>
                            <a:srgbClr val="FFFF00"/>
                          </a:highlight>
                          <a:latin typeface="Arial"/>
                          <a:ea typeface="Times New Roman"/>
                          <a:cs typeface="Arial"/>
                        </a:rPr>
                        <a:t>P</a:t>
                      </a:r>
                      <a:r>
                        <a:rPr lang="de-DE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de-DE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de-DE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de-DE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de-DE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de-DE" sz="1100">
                          <a:effectLst/>
                          <a:highlight>
                            <a:srgbClr val="FFFF00"/>
                          </a:highlight>
                          <a:latin typeface="Arial"/>
                          <a:ea typeface="Times New Roman"/>
                          <a:cs typeface="Arial"/>
                        </a:rPr>
                        <a:t>P</a:t>
                      </a:r>
                      <a:r>
                        <a:rPr lang="de-DE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de-DE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highlight>
                            <a:srgbClr val="FFFF00"/>
                          </a:highlight>
                          <a:latin typeface="Arial"/>
                          <a:ea typeface="Times New Roman"/>
                          <a:cs typeface="Arial"/>
                        </a:rPr>
                        <a:t>2C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05.03.2015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05.03.2015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13X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D 15 X20004 0121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 D 15 X20004 0122 </a:t>
                      </a:r>
                      <a:endParaRPr lang="de-D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757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442" y="0"/>
            <a:ext cx="78346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500" b="1" dirty="0" smtClean="0">
                <a:solidFill>
                  <a:schemeClr val="tx2"/>
                </a:solidFill>
              </a:rPr>
              <a:t>Frequency Co-ordination - The Procedure</a:t>
            </a:r>
            <a:endParaRPr lang="en-US" sz="3500" b="1" dirty="0">
              <a:solidFill>
                <a:schemeClr val="tx2"/>
              </a:solidFill>
            </a:endParaRP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457200" y="1107875"/>
            <a:ext cx="8229600" cy="480382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de-DE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7. Exchange </a:t>
            </a:r>
            <a:r>
              <a:rPr lang="de-DE" sz="28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8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lists</a:t>
            </a:r>
            <a:r>
              <a:rPr lang="de-DE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8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8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co-ordinated</a:t>
            </a:r>
            <a:r>
              <a:rPr lang="de-DE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8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Assignments</a:t>
            </a:r>
            <a:r>
              <a:rPr lang="de-DE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sz="28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 IT-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supported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spectrum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database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entries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assigned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co-ordinated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stations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represent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Administrations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Frequency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Register.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de-D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List corresponding to each affected Administration contained in the Frequency Register shall be exchanged bilaterally at least once every six months to:</a:t>
            </a:r>
            <a:endParaRPr lang="de-D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Support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network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planning</a:t>
            </a:r>
            <a:endParaRPr lang="de-D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Perform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-ordination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-check</a:t>
            </a:r>
          </a:p>
          <a:p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Evaluate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justification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-ordination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answer</a:t>
            </a:r>
            <a:endParaRPr lang="de-D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Derivate „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put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operation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notifications</a:t>
            </a:r>
            <a:endParaRPr lang="de-D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Availability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Frequency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Register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does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exempt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-ordination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obligation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139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442" y="0"/>
            <a:ext cx="78346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500" b="1" dirty="0" smtClean="0">
                <a:solidFill>
                  <a:schemeClr val="tx2"/>
                </a:solidFill>
              </a:rPr>
              <a:t>Frequency Co-ordination - The Procedure</a:t>
            </a:r>
            <a:endParaRPr lang="en-US" sz="3500" b="1" dirty="0">
              <a:solidFill>
                <a:schemeClr val="tx2"/>
              </a:solidFill>
            </a:endParaRPr>
          </a:p>
        </p:txBody>
      </p:sp>
      <p:sp>
        <p:nvSpPr>
          <p:cNvPr id="4" name="Inhaltsplatzhalter 4"/>
          <p:cNvSpPr txBox="1">
            <a:spLocks/>
          </p:cNvSpPr>
          <p:nvPr/>
        </p:nvSpPr>
        <p:spPr>
          <a:xfrm>
            <a:off x="504355" y="1043238"/>
            <a:ext cx="8229600" cy="4733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e-DE" sz="2800" u="sng" dirty="0" err="1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de-DE" sz="28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ependent</a:t>
            </a:r>
            <a:r>
              <a:rPr lang="de-DE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on:</a:t>
            </a:r>
            <a:br>
              <a:rPr lang="de-DE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28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Radio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service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(mobile,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fixed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broadcasting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atellite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		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Frequency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range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exclusive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shared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D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Frequency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category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-ordination,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notification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de-DE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Basic </a:t>
            </a:r>
            <a:r>
              <a:rPr lang="de-DE" sz="28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sequence</a:t>
            </a:r>
            <a:r>
              <a:rPr lang="de-DE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de-DE" sz="28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357188">
              <a:spcBef>
                <a:spcPts val="0"/>
              </a:spcBef>
              <a:buFont typeface="Arial" panose="020B0604020202020204" pitchFamily="34" charset="0"/>
              <a:buNone/>
            </a:pPr>
            <a:endParaRPr lang="de-D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357188">
              <a:spcBef>
                <a:spcPts val="0"/>
              </a:spcBef>
              <a:buFont typeface="Arial" panose="020B0604020202020204" pitchFamily="34" charset="0"/>
              <a:buNone/>
            </a:pPr>
            <a:endParaRPr lang="de-D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de-D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Gerade Verbindung mit Pfeil 4"/>
          <p:cNvCxnSpPr/>
          <p:nvPr/>
        </p:nvCxnSpPr>
        <p:spPr>
          <a:xfrm>
            <a:off x="2899317" y="4869160"/>
            <a:ext cx="2716148" cy="0"/>
          </a:xfrm>
          <a:prstGeom prst="straightConnector1">
            <a:avLst/>
          </a:prstGeom>
          <a:noFill/>
          <a:ln w="9525" cap="flat" cmpd="sng" algn="ctr">
            <a:solidFill>
              <a:srgbClr val="0070C0"/>
            </a:solidFill>
            <a:prstDash val="solid"/>
            <a:tailEnd type="arrow"/>
          </a:ln>
          <a:effectLst/>
        </p:spPr>
      </p:cxnSp>
      <p:cxnSp>
        <p:nvCxnSpPr>
          <p:cNvPr id="6" name="Gerade Verbindung mit Pfeil 5"/>
          <p:cNvCxnSpPr/>
          <p:nvPr/>
        </p:nvCxnSpPr>
        <p:spPr>
          <a:xfrm flipH="1">
            <a:off x="2899317" y="5229200"/>
            <a:ext cx="2716148" cy="0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7" name="Textfeld 6"/>
          <p:cNvSpPr txBox="1"/>
          <p:nvPr/>
        </p:nvSpPr>
        <p:spPr>
          <a:xfrm>
            <a:off x="3789339" y="4541752"/>
            <a:ext cx="9361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de-DE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request</a:t>
            </a:r>
            <a:endParaRPr lang="de-DE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3825017" y="5229200"/>
            <a:ext cx="8647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de-DE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</a:t>
            </a:r>
            <a:endParaRPr lang="de-DE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Ellipse 8"/>
          <p:cNvSpPr/>
          <p:nvPr/>
        </p:nvSpPr>
        <p:spPr>
          <a:xfrm>
            <a:off x="755576" y="4553984"/>
            <a:ext cx="1753448" cy="982992"/>
          </a:xfrm>
          <a:prstGeom prst="ellipse">
            <a:avLst/>
          </a:prstGeom>
          <a:solidFill>
            <a:srgbClr val="00B0F0"/>
          </a:solidFill>
          <a:ln w="12700" cap="flat" cmpd="sng" algn="ctr">
            <a:solidFill>
              <a:srgbClr val="00206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804208" y="4753092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de-DE" sz="16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Requesting</a:t>
            </a:r>
            <a:r>
              <a:rPr lang="de-DE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defTabSz="914400"/>
            <a:r>
              <a:rPr lang="de-DE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Administration</a:t>
            </a:r>
            <a:endParaRPr lang="de-DE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llipse 2"/>
          <p:cNvSpPr/>
          <p:nvPr/>
        </p:nvSpPr>
        <p:spPr>
          <a:xfrm>
            <a:off x="6043960" y="4554107"/>
            <a:ext cx="1661408" cy="982869"/>
          </a:xfrm>
          <a:prstGeom prst="ellipse">
            <a:avLst/>
          </a:prstGeom>
          <a:solidFill>
            <a:srgbClr val="0070C0"/>
          </a:solidFill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/>
          <p:cNvSpPr txBox="1"/>
          <p:nvPr/>
        </p:nvSpPr>
        <p:spPr>
          <a:xfrm>
            <a:off x="6010568" y="4695641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de-DE" sz="16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Affected</a:t>
            </a:r>
            <a:r>
              <a:rPr lang="de-DE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defTabSz="914400"/>
            <a:r>
              <a:rPr lang="de-DE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Administration(s)</a:t>
            </a:r>
            <a:endParaRPr lang="de-DE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259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442" y="0"/>
            <a:ext cx="78346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500" b="1" dirty="0" smtClean="0">
                <a:solidFill>
                  <a:schemeClr val="tx2"/>
                </a:solidFill>
              </a:rPr>
              <a:t>Frequency Co-ordination - The Procedure</a:t>
            </a:r>
            <a:endParaRPr lang="en-US" sz="3500" b="1" dirty="0">
              <a:solidFill>
                <a:schemeClr val="tx2"/>
              </a:solidFill>
            </a:endParaRP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457200" y="523220"/>
            <a:ext cx="8229600" cy="51106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de-DE" sz="2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Frequency</a:t>
            </a:r>
            <a:r>
              <a:rPr lang="de-DE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Register, </a:t>
            </a:r>
            <a:r>
              <a:rPr lang="de-DE" sz="26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r>
              <a:rPr lang="de-DE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(MS):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sz="28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6" y="1054208"/>
            <a:ext cx="7981950" cy="4775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1752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1661532" y="2732049"/>
            <a:ext cx="58655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Thank</a:t>
            </a:r>
            <a:r>
              <a:rPr lang="de-DE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de-DE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!</a:t>
            </a:r>
            <a:endParaRPr lang="de-DE" sz="8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848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">
        <p:fade/>
      </p:transition>
    </mc:Choice>
    <mc:Fallback xmlns="">
      <p:transition xmlns:p14="http://schemas.microsoft.com/office/powerpoint/2010/main" spd="med" advClick="0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442" y="0"/>
            <a:ext cx="78346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500" b="1" dirty="0" smtClean="0">
                <a:solidFill>
                  <a:schemeClr val="tx2"/>
                </a:solidFill>
              </a:rPr>
              <a:t>Frequency Co-ordination - The Procedure</a:t>
            </a:r>
            <a:endParaRPr lang="en-US" sz="3500" b="1" dirty="0">
              <a:solidFill>
                <a:schemeClr val="tx2"/>
              </a:solidFill>
            </a:endParaRP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457200" y="979636"/>
            <a:ext cx="8229600" cy="4785544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3300" b="0" i="0" u="sng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Evaluation </a:t>
            </a:r>
            <a:r>
              <a:rPr kumimoji="0" lang="de-DE" sz="3300" b="0" i="0" u="sng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</a:t>
            </a:r>
            <a:r>
              <a:rPr kumimoji="0" lang="de-DE" sz="3300" b="0" i="0" u="sng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300" b="0" i="0" u="sng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obligation</a:t>
            </a:r>
            <a:r>
              <a:rPr kumimoji="0" lang="de-DE" sz="3300" b="0" i="0" u="sng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300" b="0" i="0" u="sng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</a:t>
            </a:r>
            <a:r>
              <a:rPr kumimoji="0" lang="de-DE" sz="3300" b="0" i="0" u="sng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300" b="0" i="0" u="sng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</a:t>
            </a:r>
            <a:r>
              <a:rPr kumimoji="0" lang="de-DE" sz="3300" b="0" i="0" u="sng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-ordinate:</a:t>
            </a:r>
            <a:br>
              <a:rPr kumimoji="0" lang="de-DE" sz="3300" b="0" i="0" u="sng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de-DE" sz="3300" b="0" i="0" u="sng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2600" b="0" i="0" u="sng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Application</a:t>
            </a:r>
            <a:r>
              <a:rPr kumimoji="0" lang="de-DE" sz="2600" b="0" i="0" u="sng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sz="2600" b="0" i="0" u="sng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kumimoji="0" lang="de-DE" sz="2600" b="0" i="0" u="sng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sz="2600" b="0" i="0" u="sng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kumimoji="0" lang="de-DE" sz="2600" b="0" i="0" u="sng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-ordination </a:t>
            </a:r>
            <a:r>
              <a:rPr kumimoji="0" lang="de-DE" sz="2600" b="0" i="0" u="sng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trigger-criterion</a:t>
            </a:r>
            <a:r>
              <a:rPr kumimoji="0" lang="de-DE" sz="2600" b="0" i="0" u="sng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kumimoji="0" lang="de-DE" sz="2600" b="0" i="0" u="sng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threshold</a:t>
            </a:r>
            <a:r>
              <a:rPr kumimoji="0" lang="de-DE" sz="2600" b="0" i="0" u="sng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  <a:r>
              <a:rPr kumimoji="0" lang="de-DE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de-DE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de-DE" sz="2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marR="0" lvl="0" indent="-357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de-DE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Fixed Service: Co-ordination </a:t>
            </a:r>
            <a:r>
              <a:rPr kumimoji="0" lang="de-DE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Distance</a:t>
            </a:r>
            <a:r>
              <a:rPr kumimoji="0" lang="de-DE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kumimoji="0" lang="de-DE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6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26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borderline</a:t>
            </a:r>
            <a:r>
              <a:rPr kumimoji="0" lang="de-DE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(s)</a:t>
            </a:r>
            <a:br>
              <a:rPr kumimoji="0" lang="de-DE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de-DE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de-DE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6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Co-ordination </a:t>
            </a:r>
            <a:r>
              <a:rPr lang="de-DE" sz="26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necessary</a:t>
            </a:r>
            <a:r>
              <a:rPr kumimoji="0" lang="de-DE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de-DE" sz="26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6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station‘s</a:t>
            </a:r>
            <a:r>
              <a:rPr lang="de-DE" sz="26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6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distance</a:t>
            </a:r>
            <a:r>
              <a:rPr lang="de-DE" sz="26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6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below</a:t>
            </a:r>
            <a:r>
              <a:rPr lang="de-DE" sz="26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6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de-DE" sz="26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o-ordination </a:t>
            </a:r>
            <a:r>
              <a:rPr lang="de-DE" sz="26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Distance</a:t>
            </a:r>
            <a:r>
              <a:rPr lang="de-DE" sz="26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!</a:t>
            </a:r>
            <a:r>
              <a:rPr kumimoji="0" lang="de-DE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de-DE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de-DE" sz="2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marR="0" lvl="0" indent="-357188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de-DE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Mobile Service: </a:t>
            </a:r>
            <a:r>
              <a:rPr kumimoji="0" lang="de-DE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Protection</a:t>
            </a:r>
            <a:r>
              <a:rPr kumimoji="0" lang="de-DE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Margin PM on </a:t>
            </a:r>
            <a:r>
              <a:rPr kumimoji="0" lang="de-DE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borderline</a:t>
            </a:r>
            <a:r>
              <a:rPr kumimoji="0" lang="de-DE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de-DE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de-DE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de-DE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de-DE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de-DE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de-DE" sz="2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kumimoji="0" lang="de-DE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perm</a:t>
            </a:r>
            <a:r>
              <a:rPr kumimoji="0" lang="de-DE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kumimoji="0" lang="de-DE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permissible</a:t>
            </a:r>
            <a:r>
              <a:rPr kumimoji="0" lang="de-DE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field</a:t>
            </a:r>
            <a:r>
              <a:rPr kumimoji="0" lang="de-DE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strength</a:t>
            </a:r>
            <a:r>
              <a:rPr kumimoji="0" lang="de-DE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kumimoji="0" lang="de-DE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borderline</a:t>
            </a:r>
            <a:r>
              <a:rPr kumimoji="0" lang="de-DE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de-DE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de-DE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kumimoji="0" lang="de-DE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calcul</a:t>
            </a:r>
            <a:r>
              <a:rPr kumimoji="0" lang="de-DE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kumimoji="0" lang="de-DE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calculated</a:t>
            </a:r>
            <a:r>
              <a:rPr kumimoji="0" lang="de-DE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field</a:t>
            </a:r>
            <a:r>
              <a:rPr kumimoji="0" lang="de-DE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strength</a:t>
            </a:r>
            <a:r>
              <a:rPr kumimoji="0" lang="de-DE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kumimoji="0" lang="de-DE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borderline</a:t>
            </a:r>
            <a:r>
              <a:rPr kumimoji="0" lang="de-DE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(s)</a:t>
            </a:r>
          </a:p>
          <a:p>
            <a:pPr marL="357188" marR="0" lvl="0" indent="-357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/>
            </a:r>
            <a:br>
              <a:rPr kumimoji="0" lang="de-DE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</a:br>
            <a:r>
              <a:rPr lang="de-DE" sz="2600" noProof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Co-ordination </a:t>
            </a:r>
            <a:r>
              <a:rPr lang="de-DE" sz="2600" noProof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necessary</a:t>
            </a:r>
            <a:r>
              <a:rPr kumimoji="0" lang="de-DE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kumimoji="0" lang="de-DE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PM &lt; 0 dB !</a:t>
            </a:r>
          </a:p>
          <a:p>
            <a:pPr marL="357188" marR="0" lvl="0" indent="-35718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sz="26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	Co-ordination </a:t>
            </a:r>
            <a:r>
              <a:rPr lang="de-DE" sz="26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recommended</a:t>
            </a:r>
            <a:r>
              <a:rPr lang="de-DE" sz="26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6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de-DE" sz="26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6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protection</a:t>
            </a:r>
            <a:r>
              <a:rPr lang="de-DE" sz="26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6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26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6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receiver</a:t>
            </a:r>
            <a:r>
              <a:rPr lang="de-DE" sz="26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6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sz="26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6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required</a:t>
            </a:r>
            <a:r>
              <a:rPr lang="de-DE" sz="26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de-DE" sz="2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43608" y="3384061"/>
            <a:ext cx="2232248" cy="504056"/>
          </a:xfrm>
          <a:prstGeom prst="rect">
            <a:avLst/>
          </a:prstGeom>
          <a:solidFill>
            <a:srgbClr val="FFFF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043608" y="3451423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de-D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PM = </a:t>
            </a:r>
            <a:r>
              <a:rPr lang="de-DE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</a:t>
            </a:r>
            <a:r>
              <a:rPr lang="de-D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de-DE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</a:t>
            </a:r>
            <a:endParaRPr lang="de-DE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055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442" y="0"/>
            <a:ext cx="78346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500" b="1" dirty="0" smtClean="0">
                <a:solidFill>
                  <a:schemeClr val="tx2"/>
                </a:solidFill>
              </a:rPr>
              <a:t>Frequency Co-ordination - The Procedure</a:t>
            </a:r>
            <a:endParaRPr lang="en-US" sz="3500" b="1" dirty="0">
              <a:solidFill>
                <a:schemeClr val="tx2"/>
              </a:solidFill>
            </a:endParaRP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457200" y="909158"/>
            <a:ext cx="8229600" cy="48225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446088">
              <a:spcBef>
                <a:spcPts val="0"/>
              </a:spcBef>
              <a:buFont typeface="Arial" panose="020B0604020202020204" pitchFamily="34" charset="0"/>
              <a:buNone/>
            </a:pPr>
            <a:endParaRPr lang="de-DE" sz="5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380068"/>
              </p:ext>
            </p:extLst>
          </p:nvPr>
        </p:nvGraphicFramePr>
        <p:xfrm>
          <a:off x="1734657" y="2244395"/>
          <a:ext cx="5674686" cy="2673290"/>
        </p:xfrm>
        <a:graphic>
          <a:graphicData uri="http://schemas.openxmlformats.org/drawingml/2006/table">
            <a:tbl>
              <a:tblPr/>
              <a:tblGrid>
                <a:gridCol w="1168770"/>
                <a:gridCol w="291167"/>
                <a:gridCol w="1017035"/>
                <a:gridCol w="3197714"/>
              </a:tblGrid>
              <a:tr h="534658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en-GB" sz="1100" dirty="0">
                          <a:effectLst/>
                          <a:latin typeface="Arial"/>
                          <a:ea typeface="Times New Roman"/>
                        </a:rPr>
                        <a:t>Frequency range</a:t>
                      </a:r>
                      <a:endParaRPr lang="de-DE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en-GB" sz="1100" dirty="0">
                          <a:effectLst/>
                          <a:latin typeface="Arial"/>
                          <a:ea typeface="Times New Roman"/>
                        </a:rPr>
                        <a:t>[GHz]</a:t>
                      </a:r>
                      <a:endParaRPr lang="de-DE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en-GB" sz="1100" dirty="0">
                          <a:effectLst/>
                          <a:latin typeface="Arial"/>
                          <a:ea typeface="Times New Roman"/>
                        </a:rPr>
                        <a:t>Co-ordination distance</a:t>
                      </a:r>
                      <a:endParaRPr lang="de-DE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en-GB" sz="1100" dirty="0">
                          <a:effectLst/>
                          <a:latin typeface="Arial"/>
                          <a:ea typeface="Times New Roman"/>
                        </a:rPr>
                        <a:t>[km]</a:t>
                      </a:r>
                      <a:endParaRPr lang="de-DE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32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/>
                          <a:ea typeface="Times New Roman"/>
                        </a:rPr>
                        <a:t>1</a:t>
                      </a:r>
                      <a:endParaRPr lang="de-D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/>
                          <a:ea typeface="Times New Roman"/>
                        </a:rPr>
                        <a:t>-</a:t>
                      </a:r>
                      <a:endParaRPr lang="de-D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/>
                          <a:ea typeface="Times New Roman"/>
                        </a:rPr>
                        <a:t>5</a:t>
                      </a:r>
                      <a:endParaRPr lang="de-D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en-GB" sz="1100">
                          <a:effectLst/>
                          <a:latin typeface="Arial"/>
                          <a:ea typeface="Times New Roman"/>
                        </a:rPr>
                        <a:t>200*</a:t>
                      </a:r>
                      <a:endParaRPr lang="de-D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32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/>
                          <a:ea typeface="Times New Roman"/>
                        </a:rPr>
                        <a:t>&gt;5</a:t>
                      </a:r>
                      <a:endParaRPr lang="de-D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/>
                          <a:ea typeface="Times New Roman"/>
                        </a:rPr>
                        <a:t>-</a:t>
                      </a:r>
                      <a:endParaRPr lang="de-D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/>
                          <a:ea typeface="Times New Roman"/>
                        </a:rPr>
                        <a:t>10</a:t>
                      </a:r>
                      <a:endParaRPr lang="de-D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en-GB" sz="1100">
                          <a:effectLst/>
                          <a:latin typeface="Arial"/>
                          <a:ea typeface="Times New Roman"/>
                        </a:rPr>
                        <a:t>150*</a:t>
                      </a:r>
                      <a:endParaRPr lang="de-D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32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/>
                          <a:ea typeface="Times New Roman"/>
                        </a:rPr>
                        <a:t>&gt;10</a:t>
                      </a:r>
                      <a:endParaRPr lang="de-D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/>
                          <a:ea typeface="Times New Roman"/>
                        </a:rPr>
                        <a:t>-</a:t>
                      </a:r>
                      <a:endParaRPr lang="de-D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/>
                          <a:ea typeface="Times New Roman"/>
                        </a:rPr>
                        <a:t>12</a:t>
                      </a:r>
                      <a:endParaRPr lang="de-D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en-GB" sz="1100">
                          <a:effectLst/>
                          <a:latin typeface="Arial"/>
                          <a:ea typeface="Times New Roman"/>
                        </a:rPr>
                        <a:t>100</a:t>
                      </a:r>
                      <a:endParaRPr lang="de-D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32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/>
                          <a:ea typeface="Times New Roman"/>
                        </a:rPr>
                        <a:t>&gt;12</a:t>
                      </a:r>
                      <a:endParaRPr lang="de-D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/>
                          <a:ea typeface="Times New Roman"/>
                        </a:rPr>
                        <a:t>-</a:t>
                      </a:r>
                      <a:endParaRPr lang="de-D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/>
                          <a:ea typeface="Times New Roman"/>
                        </a:rPr>
                        <a:t>20</a:t>
                      </a:r>
                      <a:endParaRPr lang="de-D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en-GB" sz="1100">
                          <a:effectLst/>
                          <a:latin typeface="Arial"/>
                          <a:ea typeface="Times New Roman"/>
                        </a:rPr>
                        <a:t>80</a:t>
                      </a:r>
                      <a:endParaRPr lang="de-D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32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/>
                          <a:ea typeface="Times New Roman"/>
                        </a:rPr>
                        <a:t>&gt;20</a:t>
                      </a:r>
                      <a:endParaRPr lang="de-D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/>
                          <a:ea typeface="Times New Roman"/>
                        </a:rPr>
                        <a:t>-</a:t>
                      </a:r>
                      <a:endParaRPr lang="de-D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/>
                          <a:ea typeface="Times New Roman"/>
                        </a:rPr>
                        <a:t>24.5</a:t>
                      </a:r>
                      <a:endParaRPr lang="de-D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en-GB" sz="1100">
                          <a:effectLst/>
                          <a:latin typeface="Arial"/>
                          <a:ea typeface="Times New Roman"/>
                        </a:rPr>
                        <a:t>60</a:t>
                      </a:r>
                      <a:endParaRPr lang="de-D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32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/>
                          <a:ea typeface="Times New Roman"/>
                        </a:rPr>
                        <a:t>&gt;24.5</a:t>
                      </a:r>
                      <a:endParaRPr lang="de-D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/>
                          <a:ea typeface="Times New Roman"/>
                        </a:rPr>
                        <a:t>-</a:t>
                      </a:r>
                      <a:endParaRPr lang="de-D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/>
                          <a:ea typeface="Times New Roman"/>
                        </a:rPr>
                        <a:t>30</a:t>
                      </a:r>
                      <a:endParaRPr lang="de-D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en-GB" sz="1100">
                          <a:effectLst/>
                          <a:latin typeface="Arial"/>
                          <a:ea typeface="Times New Roman"/>
                        </a:rPr>
                        <a:t>40</a:t>
                      </a:r>
                      <a:endParaRPr lang="de-D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32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en-GB" sz="1100">
                          <a:effectLst/>
                          <a:latin typeface="Arial"/>
                          <a:ea typeface="Times New Roman"/>
                        </a:rPr>
                        <a:t>&gt;30</a:t>
                      </a:r>
                      <a:endParaRPr lang="de-D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en-GB" sz="1100">
                          <a:effectLst/>
                          <a:latin typeface="Arial"/>
                          <a:ea typeface="Times New Roman"/>
                        </a:rPr>
                        <a:t>-</a:t>
                      </a:r>
                      <a:endParaRPr lang="de-D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en-GB" sz="1100">
                          <a:effectLst/>
                          <a:latin typeface="Arial"/>
                          <a:ea typeface="Times New Roman"/>
                        </a:rPr>
                        <a:t>39.5</a:t>
                      </a:r>
                      <a:endParaRPr lang="de-D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en-GB" sz="1100" dirty="0">
                          <a:effectLst/>
                          <a:latin typeface="Arial"/>
                          <a:ea typeface="Times New Roman"/>
                        </a:rPr>
                        <a:t>30</a:t>
                      </a:r>
                      <a:endParaRPr lang="de-DE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32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/>
                          <a:ea typeface="Times New Roman"/>
                        </a:rPr>
                        <a:t>&gt;39.5</a:t>
                      </a:r>
                      <a:endParaRPr lang="de-D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/>
                          <a:ea typeface="Times New Roman"/>
                        </a:rPr>
                        <a:t>-</a:t>
                      </a:r>
                      <a:endParaRPr lang="de-D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/>
                          <a:ea typeface="Times New Roman"/>
                        </a:rPr>
                        <a:t>43.5</a:t>
                      </a:r>
                      <a:endParaRPr lang="de-D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/>
                          <a:ea typeface="Times New Roman"/>
                        </a:rPr>
                        <a:t>20</a:t>
                      </a:r>
                      <a:endParaRPr lang="de-DE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hteck 5"/>
          <p:cNvSpPr/>
          <p:nvPr/>
        </p:nvSpPr>
        <p:spPr>
          <a:xfrm>
            <a:off x="379141" y="903916"/>
            <a:ext cx="47927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u="sng" dirty="0">
                <a:latin typeface="Arial" panose="020B0604020202020204" pitchFamily="34" charset="0"/>
                <a:cs typeface="Arial" panose="020B0604020202020204" pitchFamily="34" charset="0"/>
              </a:rPr>
              <a:t>Trigger </a:t>
            </a:r>
            <a:r>
              <a:rPr lang="de-DE" u="sng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u="sng" dirty="0" err="1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de-DE" u="sng" dirty="0">
                <a:latin typeface="Arial" panose="020B0604020202020204" pitchFamily="34" charset="0"/>
                <a:cs typeface="Arial" panose="020B0604020202020204" pitchFamily="34" charset="0"/>
              </a:rPr>
              <a:t>-ordination in </a:t>
            </a:r>
            <a:r>
              <a:rPr lang="de-DE" u="sng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u="sng" dirty="0">
                <a:latin typeface="Arial" panose="020B0604020202020204" pitchFamily="34" charset="0"/>
                <a:cs typeface="Arial" panose="020B0604020202020204" pitchFamily="34" charset="0"/>
              </a:rPr>
              <a:t> Fixed </a:t>
            </a:r>
            <a:r>
              <a:rPr lang="de-DE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Service:</a:t>
            </a:r>
            <a:endParaRPr lang="de-DE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457200" y="1333327"/>
            <a:ext cx="8229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The co-ordination distance depends on the frequency range. The distances in the following table are recommended: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734656" y="5146952"/>
            <a:ext cx="65283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*	The co-ordination distance for frequencies below 10 GHz is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limited</a:t>
            </a:r>
            <a:b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	to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100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km for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antenna heights below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300 m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above sea level.</a:t>
            </a:r>
            <a:endParaRPr 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442" y="0"/>
            <a:ext cx="78346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500" b="1" dirty="0" smtClean="0">
                <a:solidFill>
                  <a:schemeClr val="tx2"/>
                </a:solidFill>
              </a:rPr>
              <a:t>Frequency Co-ordination - The Procedure</a:t>
            </a:r>
            <a:endParaRPr lang="en-US" sz="3500" b="1" dirty="0">
              <a:solidFill>
                <a:schemeClr val="tx2"/>
              </a:solidFill>
            </a:endParaRP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52425" y="680224"/>
            <a:ext cx="8334375" cy="505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defTabSz="457200">
              <a:spcBef>
                <a:spcPts val="0"/>
              </a:spcBef>
              <a:buNone/>
            </a:pPr>
            <a:r>
              <a:rPr lang="de-DE" sz="18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Trigger </a:t>
            </a:r>
            <a:r>
              <a:rPr lang="de-DE" sz="1800" u="sng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sz="18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u="sng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de-DE" sz="18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-ordination in </a:t>
            </a:r>
            <a:r>
              <a:rPr lang="de-DE" sz="1800" u="sng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8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Mobile </a:t>
            </a:r>
            <a:r>
              <a:rPr lang="de-DE" sz="18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Service:</a:t>
            </a:r>
          </a:p>
          <a:p>
            <a:pPr marL="0" indent="446088">
              <a:spcBef>
                <a:spcPts val="0"/>
              </a:spcBef>
              <a:buFont typeface="Arial" panose="020B0604020202020204" pitchFamily="34" charset="0"/>
              <a:buNone/>
            </a:pPr>
            <a:endParaRPr lang="de-DE" sz="5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0471994"/>
              </p:ext>
            </p:extLst>
          </p:nvPr>
        </p:nvGraphicFramePr>
        <p:xfrm>
          <a:off x="452786" y="1474448"/>
          <a:ext cx="4687926" cy="4287447"/>
        </p:xfrm>
        <a:graphic>
          <a:graphicData uri="http://schemas.openxmlformats.org/drawingml/2006/table">
            <a:tbl>
              <a:tblPr/>
              <a:tblGrid>
                <a:gridCol w="2382139"/>
                <a:gridCol w="2305787"/>
              </a:tblGrid>
              <a:tr h="6338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Frequency </a:t>
                      </a: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range</a:t>
                      </a:r>
                      <a:b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(MHz)</a:t>
                      </a:r>
                      <a:endParaRPr lang="de-DE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Permissible</a:t>
                      </a: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interference field</a:t>
                      </a:r>
                      <a:b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strength</a:t>
                      </a:r>
                      <a:b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(relative to 1 V/m)</a:t>
                      </a:r>
                      <a:endParaRPr lang="de-DE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29.7     -    47</a:t>
                      </a:r>
                      <a:endParaRPr lang="de-DE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    0 dB</a:t>
                      </a:r>
                      <a:endParaRPr lang="de-DE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    68        -    74.8</a:t>
                      </a:r>
                      <a:endParaRPr lang="de-DE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 +6 dB</a:t>
                      </a:r>
                      <a:endParaRPr lang="de-DE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    75.2     -    87.5</a:t>
                      </a:r>
                      <a:endParaRPr lang="de-DE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 +6 dB</a:t>
                      </a:r>
                      <a:endParaRPr lang="de-DE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    146      -  149.9</a:t>
                      </a:r>
                      <a:endParaRPr lang="de-DE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+12 dB</a:t>
                      </a:r>
                      <a:endParaRPr lang="de-DE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    150.05 -  174</a:t>
                      </a:r>
                      <a:endParaRPr lang="de-DE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+12 dB</a:t>
                      </a:r>
                      <a:endParaRPr lang="de-DE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    380      -  385 </a:t>
                      </a:r>
                      <a:endParaRPr lang="de-DE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+18 dB</a:t>
                      </a:r>
                      <a:endParaRPr lang="de-DE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    390      -  395 </a:t>
                      </a:r>
                      <a:r>
                        <a:rPr lang="de-DE" sz="1100" baseline="30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+18 dB</a:t>
                      </a:r>
                      <a:endParaRPr lang="de-DE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    406.1   -  430</a:t>
                      </a:r>
                      <a:endParaRPr lang="de-DE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+20 dB</a:t>
                      </a:r>
                      <a:endParaRPr lang="de-DE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    440      -  470</a:t>
                      </a:r>
                      <a:endParaRPr lang="de-DE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+20 dB</a:t>
                      </a:r>
                      <a:endParaRPr lang="de-DE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    790      -  862</a:t>
                      </a:r>
                      <a:endParaRPr lang="de-DE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      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	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	+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26 dB </a:t>
                      </a:r>
                      <a:r>
                        <a:rPr lang="de-DE" sz="1200" baseline="30000" dirty="0" smtClean="0">
                          <a:effectLst/>
                          <a:latin typeface="Courier New"/>
                          <a:ea typeface="Times New Roman"/>
                          <a:cs typeface="Times New Roman"/>
                        </a:rPr>
                        <a:t>2</a:t>
                      </a:r>
                      <a:endParaRPr lang="de-DE" sz="1200" dirty="0" smtClean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    870      -  960 </a:t>
                      </a:r>
                      <a:r>
                        <a:rPr lang="en-GB" sz="1200" baseline="30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+26 dB</a:t>
                      </a:r>
                      <a:endParaRPr lang="de-DE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    880      -  960 </a:t>
                      </a:r>
                      <a:r>
                        <a:rPr lang="de-DE" sz="1200" baseline="300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de-DE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+38 dB</a:t>
                      </a:r>
                      <a:endParaRPr lang="de-DE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    1710     </a:t>
                      </a: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- 1785 </a:t>
                      </a:r>
                      <a:r>
                        <a:rPr lang="de-DE" sz="1100" baseline="30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+35 dB</a:t>
                      </a:r>
                      <a:endParaRPr lang="de-DE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56">
                <a:tc>
                  <a:txBody>
                    <a:bodyPr/>
                    <a:lstStyle/>
                    <a:p>
                      <a:pPr>
                        <a:spcBef>
                          <a:spcPts val="7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3079115" algn="ctr"/>
                          <a:tab pos="6156960" algn="r"/>
                          <a:tab pos="449580" algn="l"/>
                        </a:tabLs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    1805     - 1880 </a:t>
                      </a:r>
                      <a:r>
                        <a:rPr lang="en-GB" sz="1100" baseline="30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+35 dB</a:t>
                      </a:r>
                      <a:endParaRPr lang="de-DE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56">
                <a:tc>
                  <a:txBody>
                    <a:bodyPr/>
                    <a:lstStyle/>
                    <a:p>
                      <a:pPr marL="0" indent="182563" algn="l" defTabSz="274638"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en-GB" sz="11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1900     - 1920 </a:t>
                      </a:r>
                      <a:r>
                        <a:rPr lang="de-DE" sz="1100" baseline="30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4, </a:t>
                      </a:r>
                      <a:r>
                        <a:rPr kumimoji="0" lang="de-DE" sz="11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+30 dB </a:t>
                      </a:r>
                      <a:endParaRPr lang="de-DE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56">
                <a:tc>
                  <a:txBody>
                    <a:bodyPr/>
                    <a:lstStyle/>
                    <a:p>
                      <a:pPr marL="0" indent="182563"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1920     - 1980 </a:t>
                      </a:r>
                      <a:r>
                        <a:rPr lang="de-DE" sz="1100" baseline="30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de-DE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+46 dB </a:t>
                      </a:r>
                      <a:r>
                        <a:rPr lang="en-GB" sz="1100" baseline="30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56">
                <a:tc>
                  <a:txBody>
                    <a:bodyPr/>
                    <a:lstStyle/>
                    <a:p>
                      <a:pPr marL="0" indent="182563"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2010     - 2025 </a:t>
                      </a:r>
                      <a:r>
                        <a:rPr lang="de-DE" sz="1100" baseline="30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4, 5</a:t>
                      </a:r>
                      <a:endParaRPr lang="de-DE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+30 dB </a:t>
                      </a:r>
                      <a:r>
                        <a:rPr lang="en-GB" sz="1100" baseline="30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 </a:t>
                      </a:r>
                      <a:endParaRPr lang="de-DE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56">
                <a:tc>
                  <a:txBody>
                    <a:bodyPr/>
                    <a:lstStyle/>
                    <a:p>
                      <a:pPr marL="0" indent="182563" algn="l">
                        <a:spcAft>
                          <a:spcPts val="0"/>
                        </a:spcAft>
                        <a:tabLst>
                          <a:tab pos="182563" algn="l"/>
                        </a:tabLst>
                      </a:pPr>
                      <a:r>
                        <a:rPr lang="en-GB" sz="11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2110     - 2170 </a:t>
                      </a:r>
                      <a:r>
                        <a:rPr lang="de-DE" sz="1100" baseline="30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de-DE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+46 dB </a:t>
                      </a:r>
                      <a:r>
                        <a:rPr lang="en-GB" sz="1100" baseline="30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6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    2500     - 2690</a:t>
                      </a:r>
                      <a:endParaRPr lang="de-DE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+39 dB </a:t>
                      </a:r>
                      <a:r>
                        <a:rPr lang="de-DE" sz="1200" baseline="30000" dirty="0">
                          <a:effectLst/>
                          <a:latin typeface="Courier New"/>
                          <a:ea typeface="Times New Roman"/>
                          <a:cs typeface="Times New Roman"/>
                        </a:rPr>
                        <a:t>2</a:t>
                      </a:r>
                      <a:endParaRPr lang="de-DE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66875" y="18430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alt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406735" y="3329720"/>
            <a:ext cx="3280065" cy="1769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Times New Roman" pitchFamily="18" charset="0"/>
                <a:hlinkClick r:id="rId4"/>
              </a:rPr>
              <a:t>[</a:t>
            </a:r>
            <a:r>
              <a:rPr kumimoji="0" lang="de-DE" altLang="de-DE" sz="12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Times New Roman" pitchFamily="18" charset="0"/>
                <a:hlinkClick r:id="rId4"/>
              </a:rPr>
              <a:t>1]</a:t>
            </a:r>
            <a:r>
              <a:rPr kumimoji="0" lang="en-US" altLang="de-DE" sz="1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GB" altLang="de-DE" sz="11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for emergency and security systems only</a:t>
            </a:r>
            <a:endParaRPr kumimoji="0" lang="de-DE" altLang="de-DE" sz="7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2635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Times New Roman" pitchFamily="18" charset="0"/>
                <a:hlinkClick r:id="rId5"/>
              </a:rPr>
              <a:t>[2]</a:t>
            </a:r>
            <a:r>
              <a:rPr kumimoji="0" lang="en-US" altLang="de-DE" sz="10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GB" altLang="de-DE" sz="11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Limit is applicable for the aggregate power</a:t>
            </a:r>
            <a:br>
              <a:rPr kumimoji="0" lang="en-GB" altLang="de-DE" sz="11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GB" altLang="de-DE" sz="11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of all carriers of the respective base station</a:t>
            </a:r>
            <a:br>
              <a:rPr kumimoji="0" lang="en-GB" altLang="de-DE" sz="11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GB" altLang="de-DE" sz="11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within a bandwidth of 5 MHz</a:t>
            </a:r>
            <a:endParaRPr kumimoji="0" lang="de-DE" altLang="de-DE" sz="7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Times New Roman" pitchFamily="18" charset="0"/>
                <a:hlinkClick r:id="rId6"/>
              </a:rPr>
              <a:t>[3]</a:t>
            </a:r>
            <a:r>
              <a:rPr kumimoji="0" lang="en-US" altLang="de-DE" sz="1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GB" altLang="de-DE" sz="11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for GSM systems only</a:t>
            </a:r>
            <a:endParaRPr kumimoji="0" lang="de-DE" altLang="de-DE" sz="7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Times New Roman" pitchFamily="18" charset="0"/>
                <a:hlinkClick r:id="rId7"/>
              </a:rPr>
              <a:t>[4]</a:t>
            </a:r>
            <a:r>
              <a:rPr kumimoji="0" lang="en-US" altLang="de-DE" sz="1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GB" altLang="de-DE" sz="11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for UMTS/IMT-2000 terrestrial systems only</a:t>
            </a:r>
            <a:endParaRPr kumimoji="0" lang="de-DE" altLang="de-DE" sz="7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Times New Roman" pitchFamily="18" charset="0"/>
                <a:hlinkClick r:id="rId8"/>
              </a:rPr>
              <a:t>[5]</a:t>
            </a:r>
            <a:r>
              <a:rPr kumimoji="0" lang="en-US" altLang="de-DE" sz="10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GB" altLang="de-DE" sz="11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for TDD only</a:t>
            </a:r>
            <a:endParaRPr kumimoji="0" lang="de-DE" altLang="de-DE" sz="7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2635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Times New Roman" pitchFamily="18" charset="0"/>
                <a:hlinkClick r:id="rId9"/>
              </a:rPr>
              <a:t>[6]</a:t>
            </a:r>
            <a:r>
              <a:rPr kumimoji="0" lang="en-US" altLang="de-DE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GB" altLang="de-D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This value is taken from ERC/REC/(01)01</a:t>
            </a:r>
            <a:endParaRPr kumimoji="0" lang="de-DE" altLang="de-DE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5470379" y="5452909"/>
            <a:ext cx="31527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Values on </a:t>
            </a:r>
            <a:r>
              <a:rPr lang="de-DE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borderline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at 10 m </a:t>
            </a:r>
            <a:r>
              <a:rPr lang="de-DE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height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003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442" y="0"/>
            <a:ext cx="78346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500" b="1" dirty="0" smtClean="0">
                <a:solidFill>
                  <a:schemeClr val="tx2"/>
                </a:solidFill>
              </a:rPr>
              <a:t>Frequency Co-ordination - The Procedure</a:t>
            </a:r>
            <a:endParaRPr lang="en-US" sz="3500" b="1" dirty="0">
              <a:solidFill>
                <a:schemeClr val="tx2"/>
              </a:solidFill>
            </a:endParaRP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457200" y="744280"/>
            <a:ext cx="8229600" cy="4987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de-DE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Trigger Values: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de-DE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Derivation:</a:t>
            </a:r>
          </a:p>
          <a:p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System </a:t>
            </a: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specifications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input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sensitivity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, thermal </a:t>
            </a: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noise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Measurements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curves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Simulations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(SEAMCAT)</a:t>
            </a:r>
          </a:p>
          <a:p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Interpolation (</a:t>
            </a: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based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existing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values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Calculations</a:t>
            </a:r>
            <a:endParaRPr lang="de-D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de-DE" sz="20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Sources</a:t>
            </a:r>
            <a:r>
              <a:rPr lang="de-DE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ITU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documents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e. g. ITU-R SM.1049</a:t>
            </a:r>
          </a:p>
          <a:p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Regional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harmonization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bodies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e. g.</a:t>
            </a:r>
          </a:p>
          <a:p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CEPT-ECC: Report 97, TR 25-08,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cross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border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-ordination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Recs</a:t>
            </a:r>
            <a:endParaRPr lang="de-D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APT-AWG: …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400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442" y="0"/>
            <a:ext cx="78346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500" b="1" dirty="0" smtClean="0">
                <a:solidFill>
                  <a:schemeClr val="tx2"/>
                </a:solidFill>
              </a:rPr>
              <a:t>Frequency Co-ordination - The Procedure</a:t>
            </a:r>
            <a:endParaRPr lang="en-US" sz="3500" b="1" dirty="0">
              <a:solidFill>
                <a:schemeClr val="tx2"/>
              </a:solidFill>
            </a:endParaRP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457200" y="909158"/>
            <a:ext cx="8229600" cy="4822569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sz="65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e-DE" sz="65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Sending</a:t>
            </a:r>
            <a:r>
              <a:rPr lang="de-DE" sz="65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65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65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65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de-DE" sz="65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-ordination </a:t>
            </a:r>
            <a:r>
              <a:rPr lang="de-DE" sz="65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request</a:t>
            </a:r>
            <a:r>
              <a:rPr lang="de-DE" sz="65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sz="3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6088" indent="-446088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de-DE" sz="55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de-DE" sz="6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80975" indent="-180975">
              <a:spcBef>
                <a:spcPts val="0"/>
              </a:spcBef>
              <a:tabLst>
                <a:tab pos="357188" algn="l"/>
              </a:tabLst>
            </a:pPr>
            <a:r>
              <a:rPr lang="de-DE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 Reference </a:t>
            </a:r>
            <a:r>
              <a:rPr lang="de-DE" sz="5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de-DE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DE" sz="5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unique</a:t>
            </a:r>
            <a:r>
              <a:rPr lang="de-DE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5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identifier</a:t>
            </a:r>
            <a:r>
              <a:rPr lang="de-DE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65113" indent="-265113">
              <a:spcBef>
                <a:spcPts val="600"/>
              </a:spcBef>
              <a:tabLst>
                <a:tab pos="265113" algn="l"/>
              </a:tabLst>
            </a:pPr>
            <a:r>
              <a:rPr lang="de-DE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Request Status (B)</a:t>
            </a:r>
          </a:p>
          <a:p>
            <a:pPr marL="265113" indent="-265113">
              <a:spcBef>
                <a:spcPts val="600"/>
              </a:spcBef>
              <a:spcAft>
                <a:spcPts val="600"/>
              </a:spcAft>
              <a:tabLst>
                <a:tab pos="265113" algn="l"/>
              </a:tabLst>
            </a:pPr>
            <a:r>
              <a:rPr lang="de-DE" sz="5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Frequency</a:t>
            </a:r>
            <a:r>
              <a:rPr lang="de-DE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5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Category</a:t>
            </a:r>
            <a:r>
              <a:rPr lang="de-DE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</a:p>
          <a:p>
            <a:pPr marL="265113" indent="-265113">
              <a:spcBef>
                <a:spcPts val="0"/>
              </a:spcBef>
              <a:tabLst>
                <a:tab pos="265113" algn="l"/>
              </a:tabLst>
            </a:pPr>
            <a:r>
              <a:rPr lang="de-DE" sz="5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Characteristics</a:t>
            </a:r>
            <a:r>
              <a:rPr lang="de-DE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5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55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de-DE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tation</a:t>
            </a:r>
            <a:endParaRPr lang="de-DE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6088" indent="-446088">
              <a:buFont typeface="+mj-lt"/>
              <a:buAutoNum type="alphaLcParenR"/>
            </a:pPr>
            <a:endParaRPr lang="de-DE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6088" indent="-446088">
              <a:spcBef>
                <a:spcPts val="0"/>
              </a:spcBef>
              <a:buFont typeface="Arial" panose="020B0604020202020204" pitchFamily="34" charset="0"/>
              <a:buNone/>
              <a:tabLst>
                <a:tab pos="357188" algn="l"/>
              </a:tabLst>
            </a:pPr>
            <a:endParaRPr lang="de-DE" sz="55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6088" indent="-446088">
              <a:spcBef>
                <a:spcPts val="600"/>
              </a:spcBef>
              <a:spcAft>
                <a:spcPts val="600"/>
              </a:spcAft>
              <a:buNone/>
            </a:pPr>
            <a:r>
              <a:rPr lang="de-DE" sz="55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File-format</a:t>
            </a:r>
            <a:endParaRPr lang="de-DE" sz="55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e-DE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Word </a:t>
            </a:r>
            <a:r>
              <a:rPr lang="de-DE" sz="5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file</a:t>
            </a:r>
            <a:r>
              <a:rPr lang="de-DE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, Text </a:t>
            </a:r>
            <a:r>
              <a:rPr lang="de-DE" sz="5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file</a:t>
            </a:r>
            <a:r>
              <a:rPr lang="de-DE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fixed/variable record length with/without separators, CR/LF),</a:t>
            </a:r>
            <a:r>
              <a:rPr lang="de-DE" sz="5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HTML</a:t>
            </a:r>
          </a:p>
          <a:p>
            <a:pPr marL="0" indent="0">
              <a:spcBef>
                <a:spcPts val="600"/>
              </a:spcBef>
              <a:buNone/>
            </a:pPr>
            <a:endParaRPr lang="de-DE" sz="6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6088" indent="-446088">
              <a:spcBef>
                <a:spcPts val="0"/>
              </a:spcBef>
              <a:spcAft>
                <a:spcPts val="600"/>
              </a:spcAft>
              <a:buNone/>
            </a:pPr>
            <a:r>
              <a:rPr lang="de-DE" sz="5500" u="sng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de-DE" sz="55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ransmission-media</a:t>
            </a:r>
          </a:p>
          <a:p>
            <a:pPr marL="446088" indent="-446088">
              <a:spcBef>
                <a:spcPts val="0"/>
              </a:spcBef>
              <a:buNone/>
            </a:pPr>
            <a:r>
              <a:rPr lang="de-DE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Email</a:t>
            </a:r>
            <a:r>
              <a:rPr lang="de-DE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, FTP, https, Fax, Disc</a:t>
            </a:r>
          </a:p>
          <a:p>
            <a:pPr marL="446088" indent="-446088">
              <a:spcBef>
                <a:spcPts val="0"/>
              </a:spcBef>
              <a:buFont typeface="Arial" panose="020B0604020202020204" pitchFamily="34" charset="0"/>
              <a:buNone/>
            </a:pPr>
            <a:endParaRPr lang="de-DE" sz="5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e-DE" sz="55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5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55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de-DE" sz="5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5500" dirty="0" err="1">
                <a:latin typeface="Arial" panose="020B0604020202020204" pitchFamily="34" charset="0"/>
                <a:cs typeface="Arial" panose="020B0604020202020204" pitchFamily="34" charset="0"/>
              </a:rPr>
              <a:t>agreed</a:t>
            </a:r>
            <a:r>
              <a:rPr lang="de-DE" sz="5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5500" dirty="0" err="1">
                <a:latin typeface="Arial" panose="020B0604020202020204" pitchFamily="34" charset="0"/>
                <a:cs typeface="Arial" panose="020B0604020202020204" pitchFamily="34" charset="0"/>
              </a:rPr>
              <a:t>among</a:t>
            </a:r>
            <a:r>
              <a:rPr lang="de-DE" sz="5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5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administrations</a:t>
            </a:r>
            <a:r>
              <a:rPr lang="de-DE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5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de-DE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5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5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recommended</a:t>
            </a:r>
            <a:r>
              <a:rPr lang="de-DE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5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5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chose</a:t>
            </a:r>
            <a:r>
              <a:rPr lang="de-DE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5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formats</a:t>
            </a:r>
            <a:r>
              <a:rPr lang="de-DE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5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de-DE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5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de-DE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5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de-DE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5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imported</a:t>
            </a:r>
            <a:r>
              <a:rPr lang="de-DE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de-DE" sz="5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exported</a:t>
            </a:r>
            <a:r>
              <a:rPr lang="de-DE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5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de-DE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5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interfaces</a:t>
            </a:r>
            <a:r>
              <a:rPr lang="de-DE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5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 modern </a:t>
            </a:r>
            <a:r>
              <a:rPr lang="de-DE" sz="5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systems</a:t>
            </a:r>
            <a:r>
              <a:rPr lang="de-DE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5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446088">
              <a:spcBef>
                <a:spcPts val="0"/>
              </a:spcBef>
              <a:buFont typeface="Arial" panose="020B0604020202020204" pitchFamily="34" charset="0"/>
              <a:buNone/>
            </a:pPr>
            <a:endParaRPr lang="de-DE" sz="5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90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442" y="0"/>
            <a:ext cx="78346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500" b="1" dirty="0" smtClean="0">
                <a:solidFill>
                  <a:schemeClr val="tx2"/>
                </a:solidFill>
              </a:rPr>
              <a:t>Frequency Co-ordination - The Procedure</a:t>
            </a:r>
            <a:endParaRPr lang="en-US" sz="3500" b="1" dirty="0">
              <a:solidFill>
                <a:schemeClr val="tx2"/>
              </a:solidFill>
            </a:endParaRP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457200" y="762000"/>
            <a:ext cx="8229600" cy="49697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000" u="sng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de-DE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o-ordination </a:t>
            </a:r>
            <a:r>
              <a:rPr lang="de-DE" sz="20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request</a:t>
            </a:r>
            <a:r>
              <a:rPr lang="de-DE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20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r>
              <a:rPr lang="de-DE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(MS):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sz="3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446088">
              <a:spcBef>
                <a:spcPts val="0"/>
              </a:spcBef>
              <a:buFont typeface="Arial" panose="020B0604020202020204" pitchFamily="34" charset="0"/>
              <a:buNone/>
            </a:pPr>
            <a:endParaRPr lang="de-DE" sz="5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849692"/>
              </p:ext>
            </p:extLst>
          </p:nvPr>
        </p:nvGraphicFramePr>
        <p:xfrm>
          <a:off x="585789" y="1544541"/>
          <a:ext cx="7972421" cy="3332258"/>
        </p:xfrm>
        <a:graphic>
          <a:graphicData uri="http://schemas.openxmlformats.org/drawingml/2006/table">
            <a:tbl>
              <a:tblPr/>
              <a:tblGrid>
                <a:gridCol w="1230200"/>
                <a:gridCol w="684856"/>
                <a:gridCol w="329809"/>
                <a:gridCol w="329809"/>
                <a:gridCol w="913140"/>
                <a:gridCol w="684856"/>
                <a:gridCol w="329809"/>
                <a:gridCol w="329809"/>
                <a:gridCol w="913140"/>
                <a:gridCol w="684856"/>
                <a:gridCol w="329809"/>
                <a:gridCol w="329809"/>
                <a:gridCol w="882519"/>
              </a:tblGrid>
              <a:tr h="175382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de-D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3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de-D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75382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1A</a:t>
                      </a:r>
                      <a:r>
                        <a:rPr lang="de-DE" sz="11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 | 1Z</a:t>
                      </a:r>
                      <a:endParaRPr lang="de-D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153,18750 M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 2 </a:t>
                      </a:r>
                      <a:endParaRPr lang="de-D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M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148,58750 M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 2 </a:t>
                      </a:r>
                      <a:endParaRPr lang="de-D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382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6A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 FB </a:t>
                      </a:r>
                      <a:endParaRPr lang="de-D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 MO </a:t>
                      </a:r>
                      <a:endParaRPr lang="de-D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75382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6 B|Z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CV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Z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CV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 Z </a:t>
                      </a:r>
                      <a:endParaRPr lang="de-D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75382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10Z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0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 0 </a:t>
                      </a:r>
                      <a:endParaRPr lang="de-D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75382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4A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Gondorf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r-FR" sz="1100" dirty="0" err="1">
                          <a:effectLst/>
                          <a:latin typeface="Arial"/>
                          <a:ea typeface="Times New Roman"/>
                          <a:cs typeface="Arial"/>
                        </a:rPr>
                        <a:t>Gondorf</a:t>
                      </a: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endParaRPr lang="de-D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75382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4 B|C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D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 006E3651 | </a:t>
                      </a:r>
                      <a:r>
                        <a:rPr lang="fr-FR" sz="11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049N5727 </a:t>
                      </a:r>
                      <a:endParaRPr lang="de-D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|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D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 006E3651 | 049N5727 </a:t>
                      </a:r>
                      <a:endParaRPr lang="de-D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75382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4 D|Z</a:t>
                      </a:r>
                      <a:endParaRPr lang="de-D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 0 </a:t>
                      </a:r>
                      <a:endParaRPr lang="de-D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242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10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75382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7A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 7K60F7W </a:t>
                      </a:r>
                      <a:endParaRPr lang="de-D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 7K60F7W </a:t>
                      </a:r>
                      <a:endParaRPr lang="de-D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75382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8 B1|2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4,0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E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4,0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 E </a:t>
                      </a:r>
                      <a:endParaRPr lang="de-D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75382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9 A|B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75382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9D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V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 V </a:t>
                      </a:r>
                      <a:endParaRPr lang="de-D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75382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9G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0,0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 0,0 </a:t>
                      </a:r>
                      <a:endParaRPr lang="de-D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75382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9Y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9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 2 </a:t>
                      </a:r>
                      <a:endParaRPr lang="de-D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75382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9XH|V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000ND00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000ND00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000ND00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 000ND00 </a:t>
                      </a:r>
                      <a:endParaRPr lang="de-D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75382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1Y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148,58750 M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M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 153,18750 </a:t>
                      </a:r>
                      <a:r>
                        <a:rPr lang="de-DE" sz="11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M</a:t>
                      </a:r>
                      <a:endParaRPr lang="de-D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75382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de-DE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13Y|13Z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de-DE" sz="11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 B </a:t>
                      </a:r>
                      <a:endParaRPr lang="de-D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de-DE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de-DE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de-DE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de-DE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B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de-DE" sz="11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75382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2W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 05.03.2015 </a:t>
                      </a:r>
                      <a:endParaRPr lang="de-D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 05.03.2015 </a:t>
                      </a:r>
                      <a:endParaRPr lang="de-D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75382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13X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 D 15 X20004 0121 </a:t>
                      </a:r>
                      <a:endParaRPr lang="de-D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endParaRPr lang="de-D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2970530" algn="l"/>
                        </a:tabLst>
                      </a:pPr>
                      <a:r>
                        <a:rPr lang="fr-FR" sz="11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 D 15 X20004 0122 </a:t>
                      </a:r>
                      <a:endParaRPr lang="de-D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520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442" y="0"/>
            <a:ext cx="78346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500" b="1" dirty="0" smtClean="0">
                <a:solidFill>
                  <a:schemeClr val="tx2"/>
                </a:solidFill>
              </a:rPr>
              <a:t>Frequency Co-ordination - The Procedure</a:t>
            </a:r>
            <a:endParaRPr lang="en-US" sz="3500" b="1" dirty="0">
              <a:solidFill>
                <a:schemeClr val="tx2"/>
              </a:solidFill>
            </a:endParaRP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457200" y="112069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2800" b="0" i="0" u="sng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 Evaluation </a:t>
            </a:r>
            <a:r>
              <a:rPr kumimoji="0" lang="de-DE" sz="2800" b="0" i="0" u="sng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</a:t>
            </a:r>
            <a:r>
              <a:rPr kumimoji="0" lang="de-DE" sz="2800" b="0" i="0" u="sng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2800" b="0" i="0" u="sng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</a:t>
            </a:r>
            <a:r>
              <a:rPr kumimoji="0" lang="de-DE" sz="2800" b="0" i="0" u="sng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-ordination </a:t>
            </a:r>
            <a:r>
              <a:rPr kumimoji="0" lang="de-DE" sz="2800" b="0" i="0" u="sng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request</a:t>
            </a:r>
            <a:r>
              <a:rPr kumimoji="0" lang="de-DE" sz="2800" b="0" i="0" u="sng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e-DE" sz="2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57188" indent="-357188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AutoNum type="alphaLcParenR"/>
              <a:defRPr/>
            </a:pPr>
            <a:r>
              <a:rPr lang="de-DE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Fixed Service: </a:t>
            </a:r>
            <a:r>
              <a:rPr lang="de-DE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Calculation</a:t>
            </a:r>
            <a:r>
              <a:rPr lang="de-DE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Threshold</a:t>
            </a:r>
            <a:r>
              <a:rPr lang="de-DE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Degradation (TD</a:t>
            </a:r>
            <a:r>
              <a:rPr lang="de-DE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  <a:p>
            <a:pPr marL="534988" indent="-177800">
              <a:spcBef>
                <a:spcPts val="600"/>
              </a:spcBef>
              <a:spcAft>
                <a:spcPts val="600"/>
              </a:spcAft>
              <a:defRPr/>
            </a:pPr>
            <a:r>
              <a:rPr lang="de-DE" sz="200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de-DE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hich</a:t>
            </a:r>
            <a:r>
              <a:rPr lang="de-DE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requested</a:t>
            </a:r>
            <a:r>
              <a:rPr lang="de-DE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noProof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station</a:t>
            </a:r>
            <a:r>
              <a:rPr lang="de-DE" sz="2000" noProof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causes</a:t>
            </a:r>
            <a:r>
              <a:rPr lang="de-DE" sz="2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noProof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de-DE" sz="2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de-DE" sz="2000" noProof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o-</a:t>
            </a:r>
            <a:r>
              <a:rPr lang="de-DE" sz="2000" noProof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ordinated</a:t>
            </a:r>
            <a:r>
              <a:rPr lang="de-DE" sz="2000" noProof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de-DE" sz="2000" noProof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tations</a:t>
            </a:r>
            <a:endParaRPr kumimoji="0" lang="de-DE" sz="20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AutoNum type="alphaLcParenR"/>
              <a:tabLst/>
              <a:defRPr/>
            </a:pPr>
            <a:endParaRPr lang="de-DE" sz="20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indent="-357188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AutoNum type="alphaLcParenR"/>
              <a:defRPr/>
            </a:pPr>
            <a:r>
              <a:rPr kumimoji="0" lang="de-DE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Mobile</a:t>
            </a:r>
            <a:r>
              <a:rPr kumimoji="0" lang="de-DE" sz="20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Service: </a:t>
            </a:r>
            <a:r>
              <a:rPr lang="de-DE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Determination </a:t>
            </a:r>
            <a:r>
              <a:rPr lang="de-DE" sz="200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2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2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Protection</a:t>
            </a:r>
            <a:r>
              <a:rPr lang="de-DE" sz="2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Margin (PM</a:t>
            </a:r>
            <a:r>
              <a:rPr lang="de-DE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  <a:endParaRPr kumimoji="0" lang="de-DE" sz="20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534988" indent="-192088"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de-DE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 </a:t>
            </a:r>
            <a:r>
              <a:rPr kumimoji="0" lang="de-DE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</a:t>
            </a:r>
            <a:r>
              <a:rPr kumimoji="0" lang="de-DE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Cross </a:t>
            </a:r>
            <a:r>
              <a:rPr kumimoji="0" lang="de-DE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Border</a:t>
            </a:r>
            <a:r>
              <a:rPr kumimoji="0" lang="de-DE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Range (CBR) </a:t>
            </a:r>
            <a:r>
              <a:rPr kumimoji="0" lang="de-DE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line</a:t>
            </a:r>
            <a:endParaRPr kumimoji="0" lang="de-DE" sz="20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534988" indent="-192088">
              <a:defRPr/>
            </a:pPr>
            <a:r>
              <a:rPr kumimoji="0" lang="de-DE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 </a:t>
            </a:r>
            <a:r>
              <a:rPr kumimoji="0" lang="de-DE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</a:t>
            </a:r>
            <a:r>
              <a:rPr kumimoji="0" lang="de-DE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Protection</a:t>
            </a:r>
            <a:r>
              <a:rPr kumimoji="0" lang="de-DE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</a:t>
            </a:r>
            <a:r>
              <a:rPr kumimoji="0" lang="de-DE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Receivers (PFR) </a:t>
            </a:r>
            <a:r>
              <a:rPr kumimoji="0" lang="de-DE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line</a:t>
            </a:r>
            <a:endParaRPr kumimoji="0" lang="de-DE" sz="20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534988" indent="-192088"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de-DE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 </a:t>
            </a:r>
            <a:r>
              <a:rPr kumimoji="0" lang="de-DE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</a:t>
            </a:r>
            <a:r>
              <a:rPr kumimoji="0" lang="de-DE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Border</a:t>
            </a:r>
            <a:r>
              <a:rPr kumimoji="0" lang="de-DE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Distance</a:t>
            </a:r>
            <a:r>
              <a:rPr kumimoji="0" lang="de-DE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(x-km) </a:t>
            </a:r>
            <a:r>
              <a:rPr kumimoji="0" lang="de-DE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line</a:t>
            </a:r>
            <a:r>
              <a:rPr kumimoji="0" lang="de-DE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de-DE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preferential</a:t>
            </a:r>
            <a:r>
              <a:rPr kumimoji="0" lang="de-DE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only</a:t>
            </a:r>
            <a:r>
              <a:rPr kumimoji="0" lang="de-DE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marL="534988" indent="-192088">
              <a:defRPr/>
            </a:pPr>
            <a:r>
              <a:rPr kumimoji="0" lang="de-DE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at </a:t>
            </a:r>
            <a:r>
              <a:rPr lang="de-DE" sz="2000" noProof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de-DE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o-</a:t>
            </a:r>
            <a:r>
              <a:rPr lang="de-DE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ordinated</a:t>
            </a:r>
            <a:r>
              <a:rPr kumimoji="0" lang="de-DE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Stations</a:t>
            </a:r>
            <a:r>
              <a:rPr kumimoji="0" lang="de-DE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(P-P)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DE" sz="20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e-DE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0436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2BB634496EAB498A685EA26DE87D9A" ma:contentTypeVersion="2" ma:contentTypeDescription="Create a new document." ma:contentTypeScope="" ma:versionID="d754c1b691f26b256599553752d7519d">
  <xsd:schema xmlns:xsd="http://www.w3.org/2001/XMLSchema" xmlns:xs="http://www.w3.org/2001/XMLSchema" xmlns:p="http://schemas.microsoft.com/office/2006/metadata/properties" xmlns:ns1="http://schemas.microsoft.com/sharepoint/v3" xmlns:ns2="ce1d9229-ea97-4c6f-a2f4-dd635208ba85" targetNamespace="http://schemas.microsoft.com/office/2006/metadata/properties" ma:root="true" ma:fieldsID="59cb006743196f0fda619637c9e8a09d" ns1:_="" ns2:_="">
    <xsd:import namespace="http://schemas.microsoft.com/sharepoint/v3"/>
    <xsd:import namespace="ce1d9229-ea97-4c6f-a2f4-dd635208ba85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1d9229-ea97-4c6f-a2f4-dd635208ba8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066D60-D0AF-4325-AA82-958E9E5AEF9A}"/>
</file>

<file path=customXml/itemProps2.xml><?xml version="1.0" encoding="utf-8"?>
<ds:datastoreItem xmlns:ds="http://schemas.openxmlformats.org/officeDocument/2006/customXml" ds:itemID="{BF377FDC-7ECC-4E22-9CF9-B430CEDDC8D1}"/>
</file>

<file path=customXml/itemProps3.xml><?xml version="1.0" encoding="utf-8"?>
<ds:datastoreItem xmlns:ds="http://schemas.openxmlformats.org/officeDocument/2006/customXml" ds:itemID="{5DB5758B-D4A4-4E5E-8B84-383C2ECCDCD9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1479</Words>
  <Application>Microsoft Office PowerPoint</Application>
  <PresentationFormat>Bildschirmpräsentation (4:3)</PresentationFormat>
  <Paragraphs>520</Paragraphs>
  <Slides>21</Slides>
  <Notes>19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2" baseType="lpstr"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Jesús Vicente</dc:creator>
  <cp:lastModifiedBy>Tobias Schnetzer</cp:lastModifiedBy>
  <cp:revision>105</cp:revision>
  <dcterms:created xsi:type="dcterms:W3CDTF">2014-09-26T07:59:03Z</dcterms:created>
  <dcterms:modified xsi:type="dcterms:W3CDTF">2015-06-19T11:55:57Z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0x010100202BB634496EAB498A685EA26DE87D9A</vt:lpwstr>
  </property>
</Properties>
</file>