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23"/>
  </p:notesMasterIdLst>
  <p:sldIdLst>
    <p:sldId id="256" r:id="rId2"/>
    <p:sldId id="271" r:id="rId3"/>
    <p:sldId id="262" r:id="rId4"/>
    <p:sldId id="263" r:id="rId5"/>
    <p:sldId id="273" r:id="rId6"/>
    <p:sldId id="274" r:id="rId7"/>
    <p:sldId id="280" r:id="rId8"/>
    <p:sldId id="276" r:id="rId9"/>
    <p:sldId id="264" r:id="rId10"/>
    <p:sldId id="265" r:id="rId11"/>
    <p:sldId id="281" r:id="rId12"/>
    <p:sldId id="275" r:id="rId13"/>
    <p:sldId id="266" r:id="rId14"/>
    <p:sldId id="267" r:id="rId15"/>
    <p:sldId id="277" r:id="rId16"/>
    <p:sldId id="268" r:id="rId17"/>
    <p:sldId id="269" r:id="rId18"/>
    <p:sldId id="278" r:id="rId19"/>
    <p:sldId id="270" r:id="rId20"/>
    <p:sldId id="279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8" autoAdjust="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17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99F11-C7DD-40A1-BEAC-79C8AB582236}" type="datetimeFigureOut">
              <a:rPr lang="de-DE" smtClean="0"/>
              <a:t>19.06.2015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ADF4F-9B1C-4B1A-A071-F4E2FC43B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45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F4F-9B1C-4B1A-A071-F4E2FC43B41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02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91D-79F5-40AB-BF55-596946FB010F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7948-8A27-46EE-B4F0-AE794CC1FD29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5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520E-2439-4E1D-B824-380B129B8130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9453-73F9-47A5-B177-CA04CA3969FE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FEE0-A97C-4019-8F60-7DFD76D13AD4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AA4-482D-4F4C-B4EC-97DB72795C28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5993-E887-4973-9826-52DDF3C7856C}" type="datetime1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D9DD-0F38-49A3-B5EB-407C7DD18A9A}" type="datetime1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04ED-6E2F-41D3-9231-DE9EC547AFA6}" type="datetime1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7372-31BF-4F9C-AED7-D1FC4176B46C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6C5-FE20-47EA-8300-6251F79F98C2}" type="datetime1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1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E45E-BFFA-40D7-9E41-FAF86D3D0925}" type="datetime1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D969-03C7-784E-AEC3-C2E8E8FBC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3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_ftnref5"/><Relationship Id="rId3" Type="http://schemas.openxmlformats.org/officeDocument/2006/relationships/image" Target="../media/image2.jpg"/><Relationship Id="rId7" Type="http://schemas.openxmlformats.org/officeDocument/2006/relationships/hyperlink" Target="#_ftnref4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#_ftnref3"/><Relationship Id="rId5" Type="http://schemas.openxmlformats.org/officeDocument/2006/relationships/hyperlink" Target="#_ftnref2"/><Relationship Id="rId4" Type="http://schemas.openxmlformats.org/officeDocument/2006/relationships/hyperlink" Target="#_ftnref1"/><Relationship Id="rId9" Type="http://schemas.openxmlformats.org/officeDocument/2006/relationships/hyperlink" Target="#_ftnref6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81668" y="5393616"/>
            <a:ext cx="700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NBTC/ITU </a:t>
            </a: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Workshop</a:t>
            </a:r>
            <a:b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Cross-Border Frequency Coordination</a:t>
            </a:r>
          </a:p>
          <a:p>
            <a:pPr lvl="0" algn="ctr" defTabSz="914400">
              <a:defRPr/>
            </a:pPr>
            <a:r>
              <a:rPr lang="en-US" kern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June 29 - 30, 2015</a:t>
            </a:r>
          </a:p>
          <a:p>
            <a:pPr lvl="0" algn="ctr" defTabSz="914400">
              <a:defRPr/>
            </a:pPr>
            <a:r>
              <a:rPr lang="en-US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Bangkok, Thailand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69073" y="367990"/>
            <a:ext cx="8474927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en-US" sz="3500" b="1" dirty="0">
                <a:solidFill>
                  <a:srgbClr val="1F497D"/>
                </a:solidFill>
              </a:rPr>
              <a:t>Frequency Co-ordination - The Procedure</a:t>
            </a:r>
          </a:p>
        </p:txBody>
      </p:sp>
    </p:spTree>
    <p:extLst>
      <p:ext uri="{BB962C8B-B14F-4D97-AF65-F5344CB8AC3E}">
        <p14:creationId xmlns:p14="http://schemas.microsoft.com/office/powerpoint/2010/main" val="17922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0523" y="89243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080943"/>
            <a:ext cx="8229600" cy="470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3.1 Evaluation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TD: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TD &gt; 1: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refusal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TD &lt; 1: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refusal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  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Statuses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E, G, H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assigned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38664"/>
              </p:ext>
            </p:extLst>
          </p:nvPr>
        </p:nvGraphicFramePr>
        <p:xfrm>
          <a:off x="4427984" y="2189661"/>
          <a:ext cx="3215679" cy="2897988"/>
        </p:xfrm>
        <a:graphic>
          <a:graphicData uri="http://schemas.openxmlformats.org/drawingml/2006/table">
            <a:tbl>
              <a:tblPr firstRow="1" bandRow="1"/>
              <a:tblGrid>
                <a:gridCol w="1071893"/>
                <a:gridCol w="1071893"/>
                <a:gridCol w="1071893"/>
              </a:tblGrid>
              <a:tr h="144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355976" y="21490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 [dB]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727894" y="214901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36690" y="34445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056276" y="41714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056276" y="270301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0523" y="89243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776177"/>
            <a:ext cx="8229600" cy="5011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Degradation: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Threshold of a radio receiver is defined as the level of the wanted signal received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given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Bit Error Rate (BER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presence of an interfering signal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(I),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level of the received wanted signal must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 increased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preserve the same BER.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a given BER, the difference between the increased threshold level value due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interference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and the threshold value without interference, is the Threshold Degradation (TD).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TD is assumed to be equivalent to the noise level increase, due to the interfering signal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input of the receiver.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0523" y="89243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080943"/>
            <a:ext cx="8229600" cy="470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3.2 Evaluation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PM: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PM &gt; 0: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refusal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PM &lt; 0: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refusal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type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32206"/>
              </p:ext>
            </p:extLst>
          </p:nvPr>
        </p:nvGraphicFramePr>
        <p:xfrm>
          <a:off x="4427984" y="2189663"/>
          <a:ext cx="3215679" cy="3384376"/>
        </p:xfrm>
        <a:graphic>
          <a:graphicData uri="http://schemas.openxmlformats.org/drawingml/2006/table">
            <a:tbl>
              <a:tblPr firstRow="1" bandRow="1"/>
              <a:tblGrid>
                <a:gridCol w="1071893"/>
                <a:gridCol w="1071893"/>
                <a:gridCol w="1071893"/>
              </a:tblGrid>
              <a:tr h="8460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60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60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60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355976" y="21490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[dB]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727894" y="214901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52850" y="2848825"/>
            <a:ext cx="75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32102" y="4533651"/>
            <a:ext cx="7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08698" y="36970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092280" y="49029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056276" y="251834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876256" y="36970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G, H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890426"/>
            <a:ext cx="8229600" cy="4897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3.3 Evaluation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Co-ordination </a:t>
            </a:r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statuses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534988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	For information, the assignment described is not submitted to a co-ordination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Request for agreement.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Agreed without reservation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	Temporary, coordination subject to operational tests or measurements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Agreement on a non-interference basis (NIB)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	Agreed, subject to a requirement identical or to the requirement of RR 4.4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Agreed, without any reservation as to interference (NOGAR)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E+G (NIB/NOGAR)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	Request for agreement following a modified co-ordination after E, G, H or Z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Assignment according to preferential frequency agreements and others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	Deletion of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co-ordinated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assignment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	Withdrawal of the co-ordination request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Request for agreement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refused</a:t>
            </a: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349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8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078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Sending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Request)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Status (C, E, G, H, Z, etc.)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Remark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(s),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-)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-media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7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7459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8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o-ordination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>
                <a:latin typeface="Arial" panose="020B0604020202020204" pitchFamily="34" charset="0"/>
                <a:cs typeface="Arial" panose="020B0604020202020204" pitchFamily="34" charset="0"/>
              </a:rPr>
              <a:t>(MS) :</a:t>
            </a: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72083"/>
              </p:ext>
            </p:extLst>
          </p:nvPr>
        </p:nvGraphicFramePr>
        <p:xfrm>
          <a:off x="620395" y="1972659"/>
          <a:ext cx="6055360" cy="771144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879475"/>
                <a:gridCol w="1170305"/>
                <a:gridCol w="723900"/>
                <a:gridCol w="19100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Reference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Frequency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Remark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  15X200040121</a:t>
                      </a:r>
                      <a:b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  15X200040122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Gondorf</a:t>
                      </a:r>
                      <a:b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Gondorf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153.18750 M</a:t>
                      </a:r>
                      <a:b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148.58750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b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153.1900 M </a:t>
                      </a:r>
                      <a:r>
                        <a:rPr lang="de-DE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Anystation</a:t>
                      </a:r>
                      <a:endParaRPr lang="de-D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9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07875"/>
            <a:ext cx="8229600" cy="4665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5. Co-ordination Deadlines: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proper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lacking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supplemental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initial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30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Send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receipt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45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45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responded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responded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20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  <a:p>
            <a:pPr>
              <a:spcAft>
                <a:spcPts val="600"/>
              </a:spcAft>
            </a:pP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co-ordinated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180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180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responded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30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responded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30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: Co-ordination null &amp;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void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5600">
              <a:buFont typeface="Arial" panose="020B0604020202020204" pitchFamily="34" charset="0"/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old: majority of cases</a:t>
            </a:r>
          </a:p>
          <a:p>
            <a:pPr marL="0" indent="355600">
              <a:buFont typeface="Arial" panose="020B0604020202020204" pitchFamily="34" charset="0"/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(proposed periods, bi- or multilaterally negotiable)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4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1345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Preferential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Frequencies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sz="20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46088" indent="0">
              <a:spcBef>
                <a:spcPts val="0"/>
              </a:spcBef>
              <a:tabLst>
                <a:tab pos="357188" algn="l"/>
              </a:tabLst>
            </a:pP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Reference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46088" indent="0">
              <a:spcBef>
                <a:spcPts val="600"/>
              </a:spcBef>
              <a:tabLst>
                <a:tab pos="357188" algn="l"/>
              </a:tabLst>
            </a:pP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Status (P)</a:t>
            </a:r>
          </a:p>
          <a:p>
            <a:pPr marL="442913" indent="14288">
              <a:spcBef>
                <a:spcPts val="600"/>
              </a:spcBef>
              <a:spcAft>
                <a:spcPts val="600"/>
              </a:spcAft>
              <a:tabLst>
                <a:tab pos="446088" algn="l"/>
              </a:tabLst>
            </a:pP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  <a:p>
            <a:pPr marL="446088" indent="0">
              <a:spcBef>
                <a:spcPts val="0"/>
              </a:spcBef>
              <a:tabLst>
                <a:tab pos="446088" algn="l"/>
              </a:tabLst>
            </a:pP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</a:p>
          <a:p>
            <a:pPr marL="446088" indent="0">
              <a:spcBef>
                <a:spcPts val="0"/>
              </a:spcBef>
              <a:tabLst>
                <a:tab pos="446088" algn="l"/>
              </a:tabLst>
            </a:pPr>
            <a:endParaRPr lang="de-DE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081088" algn="l"/>
              </a:tabLst>
            </a:pPr>
            <a:r>
              <a:rPr 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Condition: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Frequencies have been defined by prior bi- or multilateral 	agreements as preferential frequencies for given Administrations</a:t>
            </a:r>
            <a:b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Requesting Administration verifies fs-value on x-km-line</a:t>
            </a: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endParaRPr lang="de-DE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r>
              <a:rPr lang="de-DE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Advantage: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deadlines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endParaRPr lang="de-DE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endParaRPr 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5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1345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Preferential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(MS):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endParaRPr 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446088" algn="l"/>
              </a:tabLst>
            </a:pPr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593524"/>
              </p:ext>
            </p:extLst>
          </p:nvPr>
        </p:nvGraphicFramePr>
        <p:xfrm>
          <a:off x="576262" y="2236311"/>
          <a:ext cx="7991475" cy="3185160"/>
        </p:xfrm>
        <a:graphic>
          <a:graphicData uri="http://schemas.openxmlformats.org/drawingml/2006/table">
            <a:tbl>
              <a:tblPr/>
              <a:tblGrid>
                <a:gridCol w="1214567"/>
                <a:gridCol w="676150"/>
                <a:gridCol w="325617"/>
                <a:gridCol w="325617"/>
                <a:gridCol w="901534"/>
                <a:gridCol w="676150"/>
                <a:gridCol w="325617"/>
                <a:gridCol w="325617"/>
                <a:gridCol w="901534"/>
                <a:gridCol w="676150"/>
                <a:gridCol w="325617"/>
                <a:gridCol w="325617"/>
                <a:gridCol w="991688"/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1A</a:t>
                      </a: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| </a:t>
                      </a:r>
                      <a:r>
                        <a:rPr lang="de-DE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1Z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153,18750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148,58750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6A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FB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MO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6 B|Z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CV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Z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CV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Z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10Z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Gondorf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Gondorf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 B|C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D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006E3651 | 049N5727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|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D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006E3651 | 049N5727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 D|Z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242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7A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7K60F7W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7K60F7W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8 B1|2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4,0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E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4,0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E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 A|B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9D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9G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9Y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9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2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9XH|V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1Y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148,58750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153,18750 </a:t>
                      </a: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13Y</a:t>
                      </a: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|13Z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Arial"/>
                        </a:rPr>
                        <a:t>2C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05.03.2015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05.03.2015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13X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D 15 X20004 0121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D 15 X20004 0122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5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07875"/>
            <a:ext cx="8229600" cy="48038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7. Exchange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co-ordinated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Assignments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IT-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entries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assigned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co-ordinated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stations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Administrations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Register.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List corresponding to each affected Administration contained in the Frequency Register shall be exchanged bilaterally at least once every six months to: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-check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Derivate „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Register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obligation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3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4"/>
          <p:cNvSpPr txBox="1">
            <a:spLocks/>
          </p:cNvSpPr>
          <p:nvPr/>
        </p:nvSpPr>
        <p:spPr>
          <a:xfrm>
            <a:off x="504355" y="1043238"/>
            <a:ext cx="8229600" cy="473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ependent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on:</a:t>
            </a:r>
            <a:b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Radio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(mobile,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broadcasting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atellite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	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exclusive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-ordination,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de-DE" sz="2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71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71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2899317" y="4869160"/>
            <a:ext cx="2716148" cy="0"/>
          </a:xfrm>
          <a:prstGeom prst="straightConnector1">
            <a:avLst/>
          </a:prstGeom>
          <a:noFill/>
          <a:ln w="9525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cxnSp>
        <p:nvCxnSpPr>
          <p:cNvPr id="6" name="Gerade Verbindung mit Pfeil 5"/>
          <p:cNvCxnSpPr/>
          <p:nvPr/>
        </p:nvCxnSpPr>
        <p:spPr>
          <a:xfrm flipH="1">
            <a:off x="2899317" y="5229200"/>
            <a:ext cx="2716148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789339" y="4541752"/>
            <a:ext cx="936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825017" y="5229200"/>
            <a:ext cx="86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55576" y="4553984"/>
            <a:ext cx="1753448" cy="982992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04208" y="475309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Requesting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043960" y="4554107"/>
            <a:ext cx="1661408" cy="982869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010568" y="469564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de-DE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Administration(s)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5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523220"/>
            <a:ext cx="8229600" cy="5110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Register, </a:t>
            </a:r>
            <a:r>
              <a:rPr lang="de-DE" sz="2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(MS):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" y="1054208"/>
            <a:ext cx="7981950" cy="477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75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661532" y="2732049"/>
            <a:ext cx="5865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de-DE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979636"/>
            <a:ext cx="8229600" cy="4785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Evaluation </a:t>
            </a:r>
            <a:r>
              <a:rPr kumimoji="0" lang="de-DE" sz="33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3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obligation</a:t>
            </a:r>
            <a: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3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</a:t>
            </a:r>
            <a: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33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-ordinate:</a:t>
            </a:r>
            <a:br>
              <a:rPr kumimoji="0" lang="de-DE" sz="33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de-DE" sz="3300" b="0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kumimoji="0" lang="de-DE" sz="26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0" lang="de-DE" sz="26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kumimoji="0" lang="de-DE" sz="26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kumimoji="0" lang="de-DE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trigger-criterion</a:t>
            </a:r>
            <a:r>
              <a:rPr kumimoji="0" lang="de-DE" sz="26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de-DE" sz="26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r>
              <a:rPr kumimoji="0" lang="de-DE" sz="26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Fixed Service: Co-ordination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borderline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Co-ordination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station‘s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o-ordination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Mobile Service: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Margin PM on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borderline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perm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permissible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borderline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calculated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borderline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lang="de-DE" sz="2600" noProof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Co-ordination </a:t>
            </a:r>
            <a:r>
              <a:rPr lang="de-DE" sz="2600" noProof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PM &lt; 0 dB !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	Co-ordination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DE" sz="2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43608" y="3384061"/>
            <a:ext cx="2232248" cy="504056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43608" y="345142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= </a:t>
            </a:r>
            <a:r>
              <a:rPr lang="de-D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909158"/>
            <a:ext cx="8229600" cy="482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60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380068"/>
              </p:ext>
            </p:extLst>
          </p:nvPr>
        </p:nvGraphicFramePr>
        <p:xfrm>
          <a:off x="1734657" y="2244395"/>
          <a:ext cx="5674686" cy="2673290"/>
        </p:xfrm>
        <a:graphic>
          <a:graphicData uri="http://schemas.openxmlformats.org/drawingml/2006/table">
            <a:tbl>
              <a:tblPr/>
              <a:tblGrid>
                <a:gridCol w="1168770"/>
                <a:gridCol w="291167"/>
                <a:gridCol w="1017035"/>
                <a:gridCol w="3197714"/>
              </a:tblGrid>
              <a:tr h="5346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Frequency range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[GHz]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Co-ordination distance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[km]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200*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150*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&gt;10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&gt;12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80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&gt;20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24.5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60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&gt;24.5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40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&gt;30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39.5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&gt;39.5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</a:rPr>
                        <a:t>43.5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79141" y="903916"/>
            <a:ext cx="4792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Trigger 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-ordination in </a:t>
            </a:r>
            <a:r>
              <a:rPr lang="de-DE" u="sng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 Fixed </a:t>
            </a:r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Service:</a:t>
            </a:r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57200" y="1333327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co-ordination distance depends on the frequency range. The distances in the following table are recommended: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734656" y="5146952"/>
            <a:ext cx="6528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*	The co-ordination distance for frequencies below 10 GHz is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to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km for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antenna heights below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300 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above sea level.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52425" y="680224"/>
            <a:ext cx="8334375" cy="505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spcBef>
                <a:spcPts val="0"/>
              </a:spcBef>
              <a:buNone/>
            </a:pPr>
            <a:r>
              <a:rPr lang="de-DE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</a:t>
            </a:r>
            <a:r>
              <a:rPr lang="de-DE" sz="18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-ordination in </a:t>
            </a:r>
            <a:r>
              <a:rPr lang="de-DE" sz="18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</a:t>
            </a:r>
            <a:r>
              <a:rPr lang="de-DE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Service:</a:t>
            </a:r>
          </a:p>
          <a:p>
            <a:pPr marL="0" indent="4460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71994"/>
              </p:ext>
            </p:extLst>
          </p:nvPr>
        </p:nvGraphicFramePr>
        <p:xfrm>
          <a:off x="452786" y="1474448"/>
          <a:ext cx="4687926" cy="4287447"/>
        </p:xfrm>
        <a:graphic>
          <a:graphicData uri="http://schemas.openxmlformats.org/drawingml/2006/table">
            <a:tbl>
              <a:tblPr/>
              <a:tblGrid>
                <a:gridCol w="2382139"/>
                <a:gridCol w="2305787"/>
              </a:tblGrid>
              <a:tr h="633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Frequency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range</a:t>
                      </a:r>
                      <a:b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(MHz)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Permissible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interference field</a:t>
                      </a:r>
                      <a:b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strength</a:t>
                      </a:r>
                      <a:b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(relative to 1 V/m)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29.7     -    47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0 dB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68        -    74.8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+6 dB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75.2     -    87.5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+6 dB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146      -  149.9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+12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150.05 -  174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+12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380      -  385 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+18 dB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390      -  395 </a:t>
                      </a:r>
                      <a:r>
                        <a:rPr lang="de-DE" sz="1100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+18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406.1   -  430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+20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440      -  470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+20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790      -  862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	+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 dB </a:t>
                      </a:r>
                      <a:r>
                        <a:rPr lang="de-DE" sz="1200" baseline="30000" dirty="0" smtClean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 dirty="0" smtClean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870      -  960 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+26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880      -  960 </a:t>
                      </a:r>
                      <a:r>
                        <a:rPr lang="de-DE" sz="1200" baseline="30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+38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1710    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- 1785 </a:t>
                      </a:r>
                      <a:r>
                        <a:rPr lang="de-DE" sz="110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+35 dB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3079115" algn="ctr"/>
                          <a:tab pos="6156960" algn="r"/>
                          <a:tab pos="449580" algn="l"/>
                        </a:tabLs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1805     - 1880 </a:t>
                      </a:r>
                      <a:r>
                        <a:rPr lang="en-GB" sz="110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+35 dB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 marL="0" indent="182563" algn="l" defTabSz="274638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1900     - 1920 </a:t>
                      </a:r>
                      <a:r>
                        <a:rPr lang="de-DE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 </a:t>
                      </a:r>
                      <a:r>
                        <a:rPr kumimoji="0" lang="de-DE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+30 dB 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 marL="0" indent="182563"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1920     - 1980 </a:t>
                      </a:r>
                      <a:r>
                        <a:rPr lang="de-DE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+46 dB </a:t>
                      </a:r>
                      <a:r>
                        <a:rPr lang="en-GB" sz="1100" baseline="30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 marL="0" indent="182563"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     - 2025 </a:t>
                      </a:r>
                      <a:r>
                        <a:rPr lang="de-DE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4, 5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+30 dB </a:t>
                      </a:r>
                      <a:r>
                        <a:rPr lang="en-GB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 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56">
                <a:tc>
                  <a:txBody>
                    <a:bodyPr/>
                    <a:lstStyle/>
                    <a:p>
                      <a:pPr marL="0" indent="182563" algn="l">
                        <a:spcAft>
                          <a:spcPts val="0"/>
                        </a:spcAft>
                        <a:tabLst>
                          <a:tab pos="182563" algn="l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2110     - 2170 </a:t>
                      </a:r>
                      <a:r>
                        <a:rPr lang="de-DE" sz="1100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+46 dB </a:t>
                      </a:r>
                      <a:r>
                        <a:rPr lang="en-GB" sz="1100" baseline="30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2500     - 2690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+39 dB </a:t>
                      </a:r>
                      <a:r>
                        <a:rPr lang="de-DE" sz="1200" baseline="30000" dirty="0"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66875" y="1843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06735" y="3329720"/>
            <a:ext cx="3280065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4"/>
              </a:rPr>
              <a:t>[</a:t>
            </a: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4"/>
              </a:rPr>
              <a:t>1]</a:t>
            </a:r>
            <a:r>
              <a:rPr kumimoji="0" lang="en-US" altLang="de-DE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emergency and security systems only</a:t>
            </a:r>
            <a:endParaRPr kumimoji="0" lang="de-DE" altLang="de-DE" sz="7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263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5"/>
              </a:rPr>
              <a:t>[2]</a:t>
            </a:r>
            <a:r>
              <a:rPr kumimoji="0" lang="en-US" altLang="de-DE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Limit is applicable for the aggregate power</a:t>
            </a:r>
            <a:b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of all carriers of the respective base station</a:t>
            </a:r>
            <a:b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within a bandwidth of 5 MHz</a:t>
            </a:r>
            <a:endParaRPr kumimoji="0" lang="de-DE" altLang="de-DE" sz="7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6"/>
              </a:rPr>
              <a:t>[3]</a:t>
            </a:r>
            <a:r>
              <a:rPr kumimoji="0" lang="en-US" altLang="de-DE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GSM systems only</a:t>
            </a:r>
            <a:endParaRPr kumimoji="0" lang="de-DE" altLang="de-DE" sz="7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7"/>
              </a:rPr>
              <a:t>[4]</a:t>
            </a:r>
            <a:r>
              <a:rPr kumimoji="0" lang="en-US" altLang="de-DE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UMTS/IMT-2000 terrestrial systems only</a:t>
            </a:r>
            <a:endParaRPr kumimoji="0" lang="de-DE" altLang="de-DE" sz="7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8"/>
              </a:rPr>
              <a:t>[5]</a:t>
            </a:r>
            <a:r>
              <a:rPr kumimoji="0" lang="en-US" altLang="de-DE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TDD only</a:t>
            </a:r>
            <a:endParaRPr kumimoji="0" lang="de-DE" altLang="de-DE" sz="7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263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Times New Roman" pitchFamily="18" charset="0"/>
                <a:hlinkClick r:id="rId9"/>
              </a:rPr>
              <a:t>[6]</a:t>
            </a:r>
            <a:r>
              <a:rPr kumimoji="0" lang="en-US" alt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GB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value is taken from ERC/REC/(01)01</a:t>
            </a:r>
            <a:endParaRPr kumimoji="0" lang="de-DE" altLang="de-DE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470379" y="5452909"/>
            <a:ext cx="315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Values on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borderline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at 10 m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744280"/>
            <a:ext cx="8229600" cy="4987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Trigger Values: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Derivation: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sensitivity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thermal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curves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Simulations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(SEAMCAT)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Interpolation 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ITU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e. g. ITU-R SM.1049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bodies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e. g.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CEPT-ECC: Report 97, TR 25-08,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APT-AWG: 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909158"/>
            <a:ext cx="8229600" cy="4822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6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DE" sz="65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Sending</a:t>
            </a:r>
            <a:r>
              <a:rPr lang="de-DE" sz="6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5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6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5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de-DE" sz="6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-ordination </a:t>
            </a:r>
            <a:r>
              <a:rPr lang="de-DE" sz="65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6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5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sz="6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0975" indent="-180975">
              <a:spcBef>
                <a:spcPts val="0"/>
              </a:spcBef>
              <a:tabLst>
                <a:tab pos="357188" algn="l"/>
              </a:tabLst>
            </a:pP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Reference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5113" indent="-265113">
              <a:spcBef>
                <a:spcPts val="600"/>
              </a:spcBef>
              <a:tabLst>
                <a:tab pos="265113" algn="l"/>
              </a:tabLst>
            </a:pP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 (B)</a:t>
            </a:r>
          </a:p>
          <a:p>
            <a:pPr marL="265113" indent="-265113">
              <a:spcBef>
                <a:spcPts val="600"/>
              </a:spcBef>
              <a:spcAft>
                <a:spcPts val="600"/>
              </a:spcAft>
              <a:tabLst>
                <a:tab pos="265113" algn="l"/>
              </a:tabLst>
            </a:pP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marL="265113" indent="-265113">
              <a:spcBef>
                <a:spcPts val="0"/>
              </a:spcBef>
              <a:tabLst>
                <a:tab pos="265113" algn="l"/>
              </a:tabLst>
            </a:pP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+mj-lt"/>
              <a:buAutoNum type="alphaLcParenR"/>
            </a:pP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  <a:tabLst>
                <a:tab pos="357188" algn="l"/>
              </a:tabLst>
            </a:pPr>
            <a:endParaRPr lang="de-DE" sz="5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5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File-format</a:t>
            </a:r>
            <a:endParaRPr lang="de-DE" sz="5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, Text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fixed/variable record length with/without separators, CR/LF),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</a:p>
          <a:p>
            <a:pPr marL="0" indent="0">
              <a:spcBef>
                <a:spcPts val="600"/>
              </a:spcBef>
              <a:buNone/>
            </a:pPr>
            <a:endParaRPr lang="de-DE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5500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5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ransmission-media</a:t>
            </a:r>
          </a:p>
          <a:p>
            <a:pPr marL="446088" indent="-446088">
              <a:spcBef>
                <a:spcPts val="0"/>
              </a:spcBef>
              <a:buNone/>
            </a:pP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, FTP, https, Fax, Disc</a:t>
            </a:r>
          </a:p>
          <a:p>
            <a:pPr marL="446088" indent="-4460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55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de-DE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administrations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chose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formats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imported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exported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interfaces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modern </a:t>
            </a:r>
            <a:r>
              <a:rPr lang="de-DE" sz="5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de-DE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60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762000"/>
            <a:ext cx="8229600" cy="496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o-ordination </a:t>
            </a:r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(MS):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6088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49692"/>
              </p:ext>
            </p:extLst>
          </p:nvPr>
        </p:nvGraphicFramePr>
        <p:xfrm>
          <a:off x="585789" y="1544541"/>
          <a:ext cx="7972421" cy="3332258"/>
        </p:xfrm>
        <a:graphic>
          <a:graphicData uri="http://schemas.openxmlformats.org/drawingml/2006/table">
            <a:tbl>
              <a:tblPr/>
              <a:tblGrid>
                <a:gridCol w="1230200"/>
                <a:gridCol w="684856"/>
                <a:gridCol w="329809"/>
                <a:gridCol w="329809"/>
                <a:gridCol w="913140"/>
                <a:gridCol w="684856"/>
                <a:gridCol w="329809"/>
                <a:gridCol w="329809"/>
                <a:gridCol w="913140"/>
                <a:gridCol w="684856"/>
                <a:gridCol w="329809"/>
                <a:gridCol w="329809"/>
                <a:gridCol w="882519"/>
              </a:tblGrid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1A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| 1Z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153,18750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2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148,58750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2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6A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FB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MO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6 B|Z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CV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Z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CV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Z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10Z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Gondorf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Gondorf</a:t>
                      </a: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4 B|C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D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006E3651 | </a:t>
                      </a:r>
                      <a:r>
                        <a:rPr lang="fr-FR" sz="11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049N5727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|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D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006E3651 | 049N5727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4 D|Z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242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7A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7K60F7W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7K60F7W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8 B1|2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4,0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E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4,0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E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 A|B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9D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V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V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9G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0,0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0,0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9Y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9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2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9XH|V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000ND00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1Y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148,58750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M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153,18750 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13Y|13Z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B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B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de-DE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2W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05.03.2015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05.03.2015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53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13X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D 15 X20004 0121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2970530" algn="l"/>
                        </a:tabLst>
                      </a:pPr>
                      <a:r>
                        <a:rPr lang="fr-FR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D 15 X20004 0122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42" y="0"/>
            <a:ext cx="783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 smtClean="0">
                <a:solidFill>
                  <a:schemeClr val="tx2"/>
                </a:solidFill>
              </a:rPr>
              <a:t>Frequency Co-ordination - The Procedure</a:t>
            </a:r>
            <a:endParaRPr lang="en-US" sz="3500" b="1" dirty="0">
              <a:solidFill>
                <a:schemeClr val="tx2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1206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Evaluation </a:t>
            </a:r>
            <a:r>
              <a:rPr kumimoji="0" lang="de-DE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</a:t>
            </a:r>
            <a:r>
              <a:rPr kumimoji="0" lang="de-DE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-ordination </a:t>
            </a:r>
            <a:r>
              <a:rPr kumimoji="0" lang="de-DE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request</a:t>
            </a:r>
            <a:r>
              <a:rPr kumimoji="0" lang="de-DE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lphaLcParenR"/>
              <a:defRPr/>
            </a:pP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Service: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Degradation (TD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534988" indent="-177800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hich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noProof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r>
              <a:rPr lang="de-DE" sz="2000" noProof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noProof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000" noProof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o-</a:t>
            </a:r>
            <a:r>
              <a:rPr lang="de-DE" sz="2000" noProof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ordinated</a:t>
            </a:r>
            <a:r>
              <a:rPr lang="de-DE" sz="2000" noProof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000" noProof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tations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endParaRPr lang="de-DE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lphaLcParenR"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Mobile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Service: 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Determination </a:t>
            </a: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de-DE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Margin (PM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192088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Cross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Border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Range (CBR)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192088"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Protection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Receivers (PFR)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192088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Border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Distance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(x-km)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preferential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only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534988" indent="-192088"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</a:t>
            </a:r>
            <a:r>
              <a:rPr lang="de-DE" sz="2000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o-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ordinated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Stations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(P-P)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43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66D60-D0AF-4325-AA82-958E9E5AEF9A}"/>
</file>

<file path=customXml/itemProps2.xml><?xml version="1.0" encoding="utf-8"?>
<ds:datastoreItem xmlns:ds="http://schemas.openxmlformats.org/officeDocument/2006/customXml" ds:itemID="{BF377FDC-7ECC-4E22-9CF9-B430CEDDC8D1}"/>
</file>

<file path=customXml/itemProps3.xml><?xml version="1.0" encoding="utf-8"?>
<ds:datastoreItem xmlns:ds="http://schemas.openxmlformats.org/officeDocument/2006/customXml" ds:itemID="{5DB5758B-D4A4-4E5E-8B84-383C2ECCDC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Bildschirmpräsentation (4:3)</PresentationFormat>
  <Paragraphs>520</Paragraphs>
  <Slides>21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Tobias Schnetzer</cp:lastModifiedBy>
  <cp:revision>105</cp:revision>
  <dcterms:created xsi:type="dcterms:W3CDTF">2014-09-26T07:59:03Z</dcterms:created>
  <dcterms:modified xsi:type="dcterms:W3CDTF">2015-06-19T11:55:57Z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