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8" r:id="rId3"/>
    <p:sldId id="257" r:id="rId4"/>
    <p:sldId id="277" r:id="rId5"/>
    <p:sldId id="319" r:id="rId6"/>
    <p:sldId id="275" r:id="rId7"/>
    <p:sldId id="312" r:id="rId8"/>
    <p:sldId id="314" r:id="rId9"/>
    <p:sldId id="316" r:id="rId10"/>
    <p:sldId id="278" r:id="rId11"/>
    <p:sldId id="283" r:id="rId12"/>
    <p:sldId id="259" r:id="rId13"/>
    <p:sldId id="261" r:id="rId14"/>
    <p:sldId id="262" r:id="rId15"/>
    <p:sldId id="263" r:id="rId16"/>
    <p:sldId id="264" r:id="rId17"/>
    <p:sldId id="265" r:id="rId18"/>
    <p:sldId id="266" r:id="rId19"/>
    <p:sldId id="267" r:id="rId20"/>
    <p:sldId id="269" r:id="rId21"/>
    <p:sldId id="270" r:id="rId22"/>
    <p:sldId id="271" r:id="rId23"/>
    <p:sldId id="272" r:id="rId24"/>
    <p:sldId id="273" r:id="rId25"/>
    <p:sldId id="274" r:id="rId26"/>
    <p:sldId id="279" r:id="rId27"/>
    <p:sldId id="307" r:id="rId28"/>
    <p:sldId id="309" r:id="rId29"/>
    <p:sldId id="280" r:id="rId30"/>
    <p:sldId id="281" r:id="rId31"/>
    <p:sldId id="286" r:id="rId32"/>
    <p:sldId id="287" r:id="rId33"/>
    <p:sldId id="288" r:id="rId34"/>
    <p:sldId id="282" r:id="rId35"/>
    <p:sldId id="289" r:id="rId36"/>
    <p:sldId id="291" r:id="rId37"/>
    <p:sldId id="318" r:id="rId38"/>
    <p:sldId id="293" r:id="rId39"/>
    <p:sldId id="294" r:id="rId40"/>
    <p:sldId id="295"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8" autoAdjust="0"/>
    <p:restoredTop sz="94660"/>
  </p:normalViewPr>
  <p:slideViewPr>
    <p:cSldViewPr>
      <p:cViewPr varScale="1">
        <p:scale>
          <a:sx n="72" d="100"/>
          <a:sy n="72" d="100"/>
        </p:scale>
        <p:origin x="-11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E:\Emergency%20Communications\Earthquke%20Montage.av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7543800" cy="3428999"/>
          </a:xfrm>
        </p:spPr>
        <p:txBody>
          <a:bodyPr>
            <a:noAutofit/>
          </a:bodyPr>
          <a:lstStyle/>
          <a:p>
            <a:r>
              <a:rPr lang="en-US" sz="3200" dirty="0" smtClean="0"/>
              <a:t/>
            </a:r>
            <a:br>
              <a:rPr lang="en-US" sz="3200" dirty="0" smtClean="0"/>
            </a:br>
            <a:r>
              <a:rPr lang="en-US" sz="3200" dirty="0"/>
              <a:t/>
            </a:r>
            <a:br>
              <a:rPr lang="en-US" sz="3200" dirty="0"/>
            </a:br>
            <a:r>
              <a:rPr lang="en-US" sz="3200" dirty="0" smtClean="0"/>
              <a:t>Nepal’s Experience in Responding to a Disaster: A Telecommunication/ICT sector perspective</a:t>
            </a:r>
            <a:br>
              <a:rPr lang="en-US" sz="3200" dirty="0" smtClean="0"/>
            </a:br>
            <a:r>
              <a:rPr lang="en-US" sz="3200" dirty="0" smtClean="0"/>
              <a:t/>
            </a:r>
            <a:br>
              <a:rPr lang="en-US" sz="3200" dirty="0" smtClean="0"/>
            </a:br>
            <a:r>
              <a:rPr lang="en-US" sz="3200" dirty="0" smtClean="0"/>
              <a:t>by </a:t>
            </a:r>
            <a:br>
              <a:rPr lang="en-US" sz="3200" dirty="0" smtClean="0"/>
            </a:br>
            <a:r>
              <a:rPr lang="en-US" sz="3200" dirty="0" smtClean="0"/>
              <a:t>Ananda Raj Khanal,</a:t>
            </a:r>
            <a:br>
              <a:rPr lang="en-US" sz="3200" dirty="0" smtClean="0"/>
            </a:br>
            <a:r>
              <a:rPr lang="en-US" sz="3200" dirty="0" smtClean="0"/>
              <a:t>Director, Nepal Telecommunications Authority</a:t>
            </a:r>
            <a:endParaRPr lang="en-US" sz="3200" dirty="0"/>
          </a:p>
        </p:txBody>
      </p:sp>
      <p:sp>
        <p:nvSpPr>
          <p:cNvPr id="3" name="Subtitle 2"/>
          <p:cNvSpPr>
            <a:spLocks noGrp="1"/>
          </p:cNvSpPr>
          <p:nvPr>
            <p:ph type="subTitle" idx="1"/>
          </p:nvPr>
        </p:nvSpPr>
        <p:spPr>
          <a:xfrm>
            <a:off x="1371600" y="4724400"/>
            <a:ext cx="6400800" cy="1752600"/>
          </a:xfrm>
        </p:spPr>
        <p:txBody>
          <a:bodyPr>
            <a:normAutofit fontScale="92500" lnSpcReduction="20000"/>
          </a:bodyPr>
          <a:lstStyle/>
          <a:p>
            <a:r>
              <a:rPr lang="en-GB" dirty="0" smtClean="0">
                <a:solidFill>
                  <a:schemeClr val="accent5">
                    <a:lumMod val="75000"/>
                  </a:schemeClr>
                </a:solidFill>
              </a:rPr>
              <a:t>ITU Regional Development Forum: Smartly Digital Asia-Pacific</a:t>
            </a:r>
          </a:p>
          <a:p>
            <a:r>
              <a:rPr lang="en-GB" dirty="0" smtClean="0">
                <a:solidFill>
                  <a:schemeClr val="accent5">
                    <a:lumMod val="75000"/>
                  </a:schemeClr>
                </a:solidFill>
              </a:rPr>
              <a:t>Thailand, Bangkok</a:t>
            </a:r>
          </a:p>
          <a:p>
            <a:r>
              <a:rPr lang="en-GB" dirty="0" smtClean="0">
                <a:solidFill>
                  <a:schemeClr val="accent5">
                    <a:lumMod val="75000"/>
                  </a:schemeClr>
                </a:solidFill>
              </a:rPr>
              <a:t>21 August 2015 </a:t>
            </a:r>
            <a:endParaRPr lang="en-US" dirty="0">
              <a:solidFill>
                <a:schemeClr val="accent5">
                  <a:lumMod val="75000"/>
                </a:schemeClr>
              </a:solidFill>
            </a:endParaRPr>
          </a:p>
        </p:txBody>
      </p:sp>
      <p:sp>
        <p:nvSpPr>
          <p:cNvPr id="50178" name="AutoShape 2" descr="Image result for earthquake in nep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Image result for earthquake in nep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ICT service scenario immediately after earthquake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The earthquakes caused destruction of national infrastructure-including roads and power systems </a:t>
            </a:r>
          </a:p>
          <a:p>
            <a:pPr lvl="0"/>
            <a:r>
              <a:rPr lang="en-US" dirty="0" smtClean="0"/>
              <a:t>Mobile telecommunication and ISP services were still operational in capital of Nepal (Kathmandu), </a:t>
            </a:r>
          </a:p>
          <a:p>
            <a:pPr lvl="1"/>
            <a:r>
              <a:rPr lang="en-US" dirty="0" smtClean="0"/>
              <a:t>however mobile network coverage outage and heavy congestion was in common. </a:t>
            </a:r>
          </a:p>
          <a:p>
            <a:pPr lvl="1"/>
            <a:r>
              <a:rPr lang="en-US" dirty="0" smtClean="0"/>
              <a:t>There were mobile communication site losses due to building collapses and transmission disruptions. </a:t>
            </a:r>
          </a:p>
          <a:p>
            <a:pPr lvl="1"/>
            <a:r>
              <a:rPr lang="en-US" dirty="0" smtClean="0"/>
              <a:t>From users’ perspective, mobile communications has been reinforced by the mobile network operators by donating free telecommunication services in Nepal.</a:t>
            </a:r>
          </a:p>
          <a:p>
            <a:pPr lvl="1"/>
            <a:r>
              <a:rPr lang="en-US" dirty="0" smtClean="0"/>
              <a:t> Although using SMS rather than calls was suggested to avoid congestion, initial reports from </a:t>
            </a:r>
            <a:r>
              <a:rPr lang="en-US" dirty="0" err="1" smtClean="0"/>
              <a:t>Rasuwa</a:t>
            </a:r>
            <a:r>
              <a:rPr lang="en-US" dirty="0" smtClean="0"/>
              <a:t> District were that people preferred making voice calls to using SMS.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ICT service scenario immediately after earthquake</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Local and Global Emergency Telecommunications Cluster (ETC) has been activated for Nepal and a response team deployed. </a:t>
            </a:r>
          </a:p>
          <a:p>
            <a:pPr lvl="0"/>
            <a:r>
              <a:rPr lang="en-US" dirty="0" smtClean="0"/>
              <a:t>Two biggest mobile network operators in terms of market share, NCELL and Nepal Telecom, provided SIM cards free to the ETC to support the response. </a:t>
            </a:r>
          </a:p>
          <a:p>
            <a:pPr lvl="0"/>
            <a:r>
              <a:rPr lang="en-US" dirty="0" smtClean="0"/>
              <a:t>The ETC and response communities tried to determine exact locations for the need of telecommunication connectivity. </a:t>
            </a:r>
          </a:p>
          <a:p>
            <a:pPr lvl="0"/>
            <a:r>
              <a:rPr lang="en-US" dirty="0" smtClean="0"/>
              <a:t>ETC installed portable satellite terminals for internet connectivity at the Ministry of Health and Population;</a:t>
            </a:r>
          </a:p>
          <a:p>
            <a:pPr lvl="0"/>
            <a:r>
              <a:rPr lang="en-US" dirty="0" smtClean="0"/>
              <a:t>ETC has installed portable satellite terminals at the Reception/Departure Center at the airport. </a:t>
            </a:r>
          </a:p>
          <a:p>
            <a:pPr lvl="0"/>
            <a:r>
              <a:rPr lang="en-US" dirty="0" smtClean="0"/>
              <a:t>The challenge was that, some of the hardest-hit areas are also the most remote and strong coordination for the other working groups was needed, as a result telecommunication needs on the ground were not 100% clear in the emergency phase of the operation. </a:t>
            </a:r>
          </a:p>
          <a:p>
            <a:pPr lvl="0"/>
            <a:r>
              <a:rPr lang="en-US" dirty="0" smtClean="0"/>
              <a:t>The ETC worked with the Logistics Cluster for movement of equipment from the capital to remote areas.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Earthquake Activities in Telecommunications Sector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service providers provided free </a:t>
            </a:r>
            <a:r>
              <a:rPr lang="en-US" dirty="0" err="1" smtClean="0"/>
              <a:t>sms</a:t>
            </a:r>
            <a:r>
              <a:rPr lang="en-US" dirty="0" smtClean="0"/>
              <a:t>, calls for about a week</a:t>
            </a:r>
          </a:p>
          <a:p>
            <a:r>
              <a:rPr lang="en-US" dirty="0" err="1" smtClean="0"/>
              <a:t>MoIC</a:t>
            </a:r>
            <a:r>
              <a:rPr lang="en-US" dirty="0" smtClean="0"/>
              <a:t>/NTA provided free additional unused frequency in the 900MHz band for growing traffic management</a:t>
            </a:r>
          </a:p>
          <a:p>
            <a:r>
              <a:rPr lang="en-US" dirty="0" smtClean="0"/>
              <a:t>MOIC/NTA made quick decisions with regards to equipment import for operators</a:t>
            </a:r>
          </a:p>
          <a:p>
            <a:r>
              <a:rPr lang="en-US" dirty="0" smtClean="0"/>
              <a:t>NTA started collecting information about the operational aspects of telecom services and encouraged the operators for early service recovery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earthquake activities </a:t>
            </a:r>
            <a:endParaRPr lang="en-US" dirty="0"/>
          </a:p>
        </p:txBody>
      </p:sp>
      <p:sp>
        <p:nvSpPr>
          <p:cNvPr id="3" name="Content Placeholder 2"/>
          <p:cNvSpPr>
            <a:spLocks noGrp="1"/>
          </p:cNvSpPr>
          <p:nvPr>
            <p:ph idx="1"/>
          </p:nvPr>
        </p:nvSpPr>
        <p:spPr/>
        <p:txBody>
          <a:bodyPr/>
          <a:lstStyle/>
          <a:p>
            <a:r>
              <a:rPr lang="en-US" dirty="0" smtClean="0"/>
              <a:t>Nepal Engineers Association carried out  vulnerability assessment of buildings having Roof top Towers in Kathmandu valley on the request of NTA.</a:t>
            </a:r>
          </a:p>
          <a:p>
            <a:r>
              <a:rPr lang="en-US" dirty="0" smtClean="0"/>
              <a:t>Most of the towers for which complains were registered for dismantling for fear were assessed and the house owners pacified to some degree BUT not completely</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Earthquake activity: </a:t>
            </a:r>
            <a:br>
              <a:rPr lang="en-US" dirty="0" smtClean="0"/>
            </a:br>
            <a:r>
              <a:rPr lang="en-US" dirty="0" smtClean="0"/>
              <a:t>Policy and Strategic front</a:t>
            </a:r>
            <a:endParaRPr lang="en-US" dirty="0"/>
          </a:p>
        </p:txBody>
      </p:sp>
      <p:sp>
        <p:nvSpPr>
          <p:cNvPr id="3" name="Content Placeholder 2"/>
          <p:cNvSpPr>
            <a:spLocks noGrp="1"/>
          </p:cNvSpPr>
          <p:nvPr>
            <p:ph idx="1"/>
          </p:nvPr>
        </p:nvSpPr>
        <p:spPr>
          <a:xfrm>
            <a:off x="304800" y="1371600"/>
            <a:ext cx="8229600" cy="4525963"/>
          </a:xfrm>
        </p:spPr>
        <p:txBody>
          <a:bodyPr/>
          <a:lstStyle/>
          <a:p>
            <a:r>
              <a:rPr lang="en-US" dirty="0" smtClean="0"/>
              <a:t>Preparation of Post Disaster Needs Assessment Report by National Planning Commission: Communication was one of the key sector</a:t>
            </a:r>
          </a:p>
          <a:p>
            <a:r>
              <a:rPr lang="en-US" dirty="0" smtClean="0"/>
              <a:t>ICT Emergency Response workshop organized by ETC Cluster</a:t>
            </a:r>
          </a:p>
          <a:p>
            <a:pPr marL="342900" lvl="1" indent="-342900">
              <a:buFont typeface="Arial" pitchFamily="34" charset="0"/>
              <a:buChar char="•"/>
            </a:pPr>
            <a:r>
              <a:rPr lang="en-GB" dirty="0" smtClean="0"/>
              <a:t>Nepal Emergency Telecommunication Continuity Management System (NETCOMS) being prepared with ITU Assistance-draft report already received</a:t>
            </a:r>
          </a:p>
          <a:p>
            <a:endParaRPr lang="en-US" b="1" dirty="0" smtClean="0"/>
          </a:p>
          <a:p>
            <a:endParaRPr lang="en-US" dirty="0" smtClean="0"/>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PDNA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While network congestion and down time was experienced, service providers were able to restore most of their networks.   </a:t>
            </a:r>
          </a:p>
          <a:p>
            <a:r>
              <a:rPr lang="en-US" dirty="0" smtClean="0"/>
              <a:t>Operators faced operational losses due to network downtime and the provision of free services to customers. </a:t>
            </a:r>
          </a:p>
          <a:p>
            <a:r>
              <a:rPr lang="en-US" dirty="0" smtClean="0"/>
              <a:t>The total damage and loss in economic flows are estimated at NPRs 3,610.2 million (US$36.10 million) and NPRs 5084.6 million (US$ 50.85 million), respectively. </a:t>
            </a:r>
          </a:p>
          <a:p>
            <a:r>
              <a:rPr lang="en-US" dirty="0" smtClean="0"/>
              <a:t>The estimated cost of recovery and reconstruction is estimated at NPRs 4,938.8 million (US$49.39 million).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219200" y="228601"/>
            <a:ext cx="7162800" cy="11387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Summary Table with Damage, Loss and Reconstruction Needs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(in NPR and US$)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p:cNvPicPr>
            <a:picLocks noChangeArrowheads="1"/>
          </p:cNvPicPr>
          <p:nvPr/>
        </p:nvPicPr>
        <p:blipFill>
          <a:blip r:embed="rId2"/>
          <a:srcRect/>
          <a:stretch>
            <a:fillRect/>
          </a:stretch>
        </p:blipFill>
        <p:spPr bwMode="auto">
          <a:xfrm>
            <a:off x="457209" y="1219200"/>
            <a:ext cx="8153391" cy="4495802"/>
          </a:xfrm>
          <a:prstGeom prst="rect">
            <a:avLst/>
          </a:prstGeom>
          <a:noFill/>
        </p:spPr>
      </p:pic>
      <p:sp>
        <p:nvSpPr>
          <p:cNvPr id="1027" name="Rectangle 3"/>
          <p:cNvSpPr>
            <a:spLocks noChangeArrowheads="1"/>
          </p:cNvSpPr>
          <p:nvPr/>
        </p:nvSpPr>
        <p:spPr bwMode="auto">
          <a:xfrm>
            <a:off x="0" y="21812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Recovery needs, priorities, recovery strategy and relevant cross cutting issues</a:t>
            </a: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While communication service providers have already invested resources in the recovery phase, the key priorities for recovery are to ensure that </a:t>
            </a:r>
          </a:p>
          <a:p>
            <a:pPr marL="571500" indent="-571500">
              <a:buAutoNum type="romanLcParenBoth"/>
            </a:pPr>
            <a:r>
              <a:rPr lang="en-US" dirty="0" smtClean="0"/>
              <a:t>the </a:t>
            </a:r>
            <a:r>
              <a:rPr lang="en-US" dirty="0" smtClean="0"/>
              <a:t>worst hit districts receive services – both telecommunications and internet on a priority basis;</a:t>
            </a:r>
          </a:p>
          <a:p>
            <a:pPr marL="571500" indent="-571500">
              <a:buNone/>
            </a:pPr>
            <a:r>
              <a:rPr lang="en-US" dirty="0" smtClean="0"/>
              <a:t>(ii)</a:t>
            </a:r>
            <a:r>
              <a:rPr lang="en-US" dirty="0" smtClean="0"/>
              <a:t>	</a:t>
            </a:r>
            <a:r>
              <a:rPr lang="en-US" dirty="0" smtClean="0"/>
              <a:t>displaced </a:t>
            </a:r>
            <a:r>
              <a:rPr lang="en-US" dirty="0" smtClean="0"/>
              <a:t>communities are provided access to internet services; </a:t>
            </a:r>
            <a:endParaRPr lang="en-US" dirty="0" smtClean="0"/>
          </a:p>
          <a:p>
            <a:pPr marL="571500" indent="-571500">
              <a:buAutoNum type="romanLcParenBoth" startAt="3"/>
            </a:pPr>
            <a:r>
              <a:rPr lang="en-US" dirty="0" smtClean="0"/>
              <a:t>towers </a:t>
            </a:r>
            <a:r>
              <a:rPr lang="en-US" dirty="0" smtClean="0"/>
              <a:t>are constructed at critical sites both within Kathmandu valley and outside so that service interruptions are minimized in the event of another disaster.  These towers should be shared among all </a:t>
            </a:r>
            <a:r>
              <a:rPr lang="en-US" dirty="0" smtClean="0"/>
              <a:t>operators;</a:t>
            </a:r>
          </a:p>
          <a:p>
            <a:pPr marL="571500" indent="-571500">
              <a:buAutoNum type="romanLcParenBoth" startAt="3"/>
            </a:pPr>
            <a:r>
              <a:rPr lang="en-US" dirty="0" smtClean="0"/>
              <a:t>Nepal </a:t>
            </a:r>
            <a:r>
              <a:rPr lang="en-US" dirty="0" err="1" smtClean="0"/>
              <a:t>Rastra</a:t>
            </a:r>
            <a:r>
              <a:rPr lang="en-US" dirty="0" smtClean="0"/>
              <a:t> Bank finalizes its mobile financial services regulations on a fast track basis; </a:t>
            </a:r>
            <a:endParaRPr lang="en-US" dirty="0" smtClean="0"/>
          </a:p>
          <a:p>
            <a:pPr marL="571500" indent="-571500">
              <a:buAutoNum type="romanLcParenBoth" startAt="3"/>
            </a:pPr>
            <a:r>
              <a:rPr lang="en-US" dirty="0" smtClean="0"/>
              <a:t>t</a:t>
            </a:r>
            <a:r>
              <a:rPr lang="en-US" dirty="0" smtClean="0"/>
              <a:t>hat </a:t>
            </a:r>
            <a:r>
              <a:rPr lang="en-US" dirty="0" smtClean="0"/>
              <a:t>an emergency public service broadcasting studio infrastructure is built and Radio Nepal and Nepal Television are merged into a single Public Service Broadcasting agency on a fast track basis</a:t>
            </a:r>
            <a:r>
              <a:rPr lang="en-US" dirty="0" smtClean="0"/>
              <a:t>; and</a:t>
            </a:r>
          </a:p>
          <a:p>
            <a:pPr marL="571500" indent="-571500">
              <a:buAutoNum type="romanLcParenBoth" startAt="3"/>
            </a:pPr>
            <a:r>
              <a:rPr lang="en-US" dirty="0" smtClean="0"/>
              <a:t>the </a:t>
            </a:r>
            <a:r>
              <a:rPr lang="en-US" dirty="0" smtClean="0"/>
              <a:t>disaster recovery integrated data center is constructed immediately.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38200" y="228600"/>
            <a:ext cx="7620000"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Short/ Medium/ Long Term needs along with the cost (in NPR and U$)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2"/>
          <p:cNvPicPr>
            <a:picLocks noChangeArrowheads="1"/>
          </p:cNvPicPr>
          <p:nvPr/>
        </p:nvPicPr>
        <p:blipFill>
          <a:blip r:embed="rId2"/>
          <a:srcRect/>
          <a:stretch>
            <a:fillRect/>
          </a:stretch>
        </p:blipFill>
        <p:spPr bwMode="auto">
          <a:xfrm>
            <a:off x="381000" y="1143000"/>
            <a:ext cx="8229600" cy="5196840"/>
          </a:xfrm>
          <a:prstGeom prst="rect">
            <a:avLst/>
          </a:prstGeom>
          <a:noFill/>
        </p:spPr>
      </p:pic>
      <p:sp>
        <p:nvSpPr>
          <p:cNvPr id="22531" name="Rectangle 3"/>
          <p:cNvSpPr>
            <a:spLocks noChangeArrowheads="1"/>
          </p:cNvSpPr>
          <p:nvPr/>
        </p:nvSpPr>
        <p:spPr bwMode="auto">
          <a:xfrm>
            <a:off x="0" y="189547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Emergency Telecommunications </a:t>
            </a:r>
            <a:r>
              <a:rPr lang="en-US" sz="4000" dirty="0" smtClean="0"/>
              <a:t>Cluster (ETC)</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smtClean="0"/>
              <a:t> ICT Emergency Response workshop organized</a:t>
            </a:r>
          </a:p>
          <a:p>
            <a:r>
              <a:rPr lang="en-US" dirty="0" smtClean="0"/>
              <a:t> Aimed at initiating an ICT Emergency Response (ICT ER) operational plan during the first three months of a crisis in Nepal. </a:t>
            </a:r>
          </a:p>
          <a:p>
            <a:r>
              <a:rPr lang="en-US" dirty="0" smtClean="0"/>
              <a:t>The pragmatic goal was to define Who does What, How and When, particularly in the </a:t>
            </a:r>
            <a:r>
              <a:rPr lang="en-US" dirty="0" err="1" smtClean="0"/>
              <a:t>GoN</a:t>
            </a:r>
            <a:r>
              <a:rPr lang="en-US" dirty="0" smtClean="0"/>
              <a:t>, based on the scenario of a magnitude 8 earthquake affecting the Kathmandu valley with massive damage to infrastructure across the country.</a:t>
            </a:r>
            <a:r>
              <a:rPr lang="en-US" b="1"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Video presentation</a:t>
            </a:r>
            <a:endParaRPr lang="en-US" dirty="0"/>
          </a:p>
        </p:txBody>
      </p:sp>
      <p:pic>
        <p:nvPicPr>
          <p:cNvPr id="4" name="Earthquke Montage.avi">
            <a:hlinkClick r:id="" action="ppaction://media"/>
          </p:cNvPr>
          <p:cNvPicPr>
            <a:picLocks noGrp="1" noRot="1" noChangeAspect="1"/>
          </p:cNvPicPr>
          <p:nvPr>
            <p:ph idx="1"/>
            <a:videoFile r:link="rId1"/>
          </p:nvPr>
        </p:nvPicPr>
        <p:blipFill>
          <a:blip r:embed="rId3"/>
          <a:stretch>
            <a:fillRect/>
          </a:stretch>
        </p:blipFill>
        <p:spPr>
          <a:xfrm>
            <a:off x="1743075" y="1600200"/>
            <a:ext cx="5657850" cy="4525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ICT Emergency Response workshop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The workshop took place on 18 June 2015 in Kathmandu with 27 stakeholders from leading </a:t>
            </a:r>
            <a:r>
              <a:rPr lang="en-US" dirty="0" err="1" smtClean="0"/>
              <a:t>GoN</a:t>
            </a:r>
            <a:r>
              <a:rPr lang="en-US" dirty="0" smtClean="0"/>
              <a:t>, humanitarian and commercial organizations attending.</a:t>
            </a:r>
          </a:p>
          <a:p>
            <a:r>
              <a:rPr lang="en-US" dirty="0" smtClean="0"/>
              <a:t>This report provides an overview of the</a:t>
            </a:r>
          </a:p>
          <a:p>
            <a:pPr lvl="1"/>
            <a:r>
              <a:rPr lang="en-US" dirty="0" smtClean="0"/>
              <a:t> Key ICT Emergency Response Capacities and Strengths, </a:t>
            </a:r>
          </a:p>
          <a:p>
            <a:pPr lvl="1"/>
            <a:r>
              <a:rPr lang="en-US" dirty="0" smtClean="0"/>
              <a:t>Gaps, </a:t>
            </a:r>
          </a:p>
          <a:p>
            <a:pPr lvl="1"/>
            <a:r>
              <a:rPr lang="en-US" dirty="0" smtClean="0"/>
              <a:t>Recommendations on a way forward towards to reinforcing the ICT emergency response capacity of the </a:t>
            </a:r>
            <a:r>
              <a:rPr lang="en-US" dirty="0" err="1" smtClean="0"/>
              <a:t>GoN</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ICT Emergency Response workshop</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Reviews the roles of all stakeholders during an emergency based on the concepts of Responsibility, Accountability, Consultation and Information (RACI) matrix</a:t>
            </a:r>
          </a:p>
          <a:p>
            <a:pPr lvl="1"/>
            <a:r>
              <a:rPr lang="en-US" dirty="0" smtClean="0"/>
              <a:t>Capacities and Strengths</a:t>
            </a:r>
          </a:p>
          <a:p>
            <a:pPr lvl="1"/>
            <a:r>
              <a:rPr lang="en-US" dirty="0" smtClean="0"/>
              <a:t>Gaps and challenges</a:t>
            </a:r>
          </a:p>
          <a:p>
            <a:r>
              <a:rPr lang="en-US" dirty="0" smtClean="0"/>
              <a:t>Provides an overview of the training needs of the </a:t>
            </a:r>
            <a:r>
              <a:rPr lang="en-US" dirty="0" err="1" smtClean="0"/>
              <a:t>GoN</a:t>
            </a:r>
            <a:r>
              <a:rPr lang="en-US" dirty="0" smtClean="0"/>
              <a:t> to prepare for the next crisis.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Emergency Telecommunication Continuity Management System</a:t>
            </a:r>
            <a:endParaRPr lang="en-US" sz="3600" dirty="0"/>
          </a:p>
        </p:txBody>
      </p:sp>
      <p:sp>
        <p:nvSpPr>
          <p:cNvPr id="3" name="Content Placeholder 2"/>
          <p:cNvSpPr>
            <a:spLocks noGrp="1"/>
          </p:cNvSpPr>
          <p:nvPr>
            <p:ph idx="1"/>
          </p:nvPr>
        </p:nvSpPr>
        <p:spPr>
          <a:xfrm>
            <a:off x="457200" y="1905001"/>
            <a:ext cx="8229600" cy="3200400"/>
          </a:xfrm>
        </p:spPr>
        <p:txBody>
          <a:bodyPr/>
          <a:lstStyle/>
          <a:p>
            <a:r>
              <a:rPr lang="en-US" dirty="0" smtClean="0"/>
              <a:t>ITU provided technical assistance in formulating </a:t>
            </a:r>
            <a:r>
              <a:rPr lang="en-GB" dirty="0" smtClean="0"/>
              <a:t>Emergency Telecommunication Continuity Management System-draft received recently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GB" dirty="0" smtClean="0"/>
              <a:t>Objectives </a:t>
            </a:r>
            <a:r>
              <a:rPr lang="en-US" i="1" dirty="0" smtClean="0"/>
              <a:t/>
            </a:r>
            <a:br>
              <a:rPr lang="en-US" i="1" dirty="0" smtClean="0"/>
            </a:b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	Carry out an assessment for the impact of the Nepal earthquake to the telecommunication operators</a:t>
            </a:r>
            <a:endParaRPr lang="en-US" i="1" dirty="0" smtClean="0"/>
          </a:p>
          <a:p>
            <a:pPr>
              <a:buNone/>
            </a:pPr>
            <a:r>
              <a:rPr lang="en-GB" dirty="0" smtClean="0"/>
              <a:t>•	Prepare recommendations to strengthen the Nepal’s telecommunication sector response</a:t>
            </a:r>
            <a:endParaRPr lang="en-US" i="1" dirty="0" smtClean="0"/>
          </a:p>
          <a:p>
            <a:pPr>
              <a:buNone/>
            </a:pPr>
            <a:r>
              <a:rPr lang="en-GB" dirty="0" smtClean="0"/>
              <a:t>•	Develop NETCOMS which is clear, concise and comprehensive emergency telecommunication management system for Nepal that can guide a more effective and coordinated national response in case of a large scale disaster.</a:t>
            </a:r>
            <a:endParaRPr lang="en-US" i="1" dirty="0" smtClean="0"/>
          </a:p>
          <a:p>
            <a:pPr>
              <a:buNone/>
            </a:pPr>
            <a:r>
              <a:rPr lang="en-GB" dirty="0" smtClean="0"/>
              <a:t>•	Prepare NETCOMS business continuity and disaster recovery plans</a:t>
            </a:r>
            <a:endParaRPr lang="en-US" i="1" dirty="0" smtClean="0"/>
          </a:p>
          <a:p>
            <a:pPr>
              <a:buNone/>
            </a:pPr>
            <a:r>
              <a:rPr lang="en-GB" dirty="0" smtClean="0"/>
              <a:t>•	Prepare consultation and advices to increase the readiness capacity of stakeholders</a:t>
            </a:r>
            <a:endParaRPr lang="en-US" i="1" dirty="0" smtClean="0"/>
          </a:p>
          <a:p>
            <a:pPr>
              <a:buNone/>
            </a:pPr>
            <a:r>
              <a:rPr lang="en-GB" dirty="0" smtClean="0"/>
              <a:t>•	Prepare future preparedness plan for the effectiveness of NETCOMS</a:t>
            </a:r>
            <a:endParaRPr lang="en-US" i="1"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The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very comprehensive report </a:t>
            </a:r>
          </a:p>
          <a:p>
            <a:r>
              <a:rPr lang="en-US" dirty="0" smtClean="0"/>
              <a:t>Provides the vision, scope, objectives strategies and phases of action plan</a:t>
            </a:r>
          </a:p>
          <a:p>
            <a:r>
              <a:rPr lang="en-US" dirty="0" smtClean="0"/>
              <a:t>Also identify the process model, roles and responsibility and reporting format and mechanisms </a:t>
            </a:r>
          </a:p>
          <a:p>
            <a:r>
              <a:rPr lang="en-US" dirty="0" smtClean="0"/>
              <a:t>Provides a detailed time bound action plans in the</a:t>
            </a:r>
          </a:p>
          <a:p>
            <a:pPr lvl="1"/>
            <a:r>
              <a:rPr lang="en-US" dirty="0" smtClean="0"/>
              <a:t>Short term ( 3 months)</a:t>
            </a:r>
          </a:p>
          <a:p>
            <a:pPr lvl="1"/>
            <a:r>
              <a:rPr lang="en-US" dirty="0" smtClean="0"/>
              <a:t>Mid term ( 3+3 =6 months)</a:t>
            </a:r>
          </a:p>
          <a:p>
            <a:pPr lvl="1"/>
            <a:r>
              <a:rPr lang="en-US" dirty="0" smtClean="0"/>
              <a:t>Long term( 6+6 =12 months)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The Report </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pPr lvl="0"/>
            <a:r>
              <a:rPr lang="en-GB" dirty="0"/>
              <a:t>H</a:t>
            </a:r>
            <a:r>
              <a:rPr lang="en-GB" dirty="0" smtClean="0"/>
              <a:t>ighlights the importance of:</a:t>
            </a:r>
            <a:endParaRPr lang="en-US" dirty="0" smtClean="0"/>
          </a:p>
          <a:p>
            <a:pPr lvl="1"/>
            <a:r>
              <a:rPr lang="en-US" dirty="0" smtClean="0"/>
              <a:t>assessing the NETCOMS needs with vision, scope, objectives and strategy</a:t>
            </a:r>
          </a:p>
          <a:p>
            <a:pPr lvl="1"/>
            <a:r>
              <a:rPr lang="en-US" dirty="0" smtClean="0"/>
              <a:t>putting into operation the consultations and advices for increasing NETCOMS overall capability to handle telecommunication disruptions caused by nature, human and technology.</a:t>
            </a:r>
          </a:p>
          <a:p>
            <a:pPr lvl="1"/>
            <a:r>
              <a:rPr lang="en-US" dirty="0" smtClean="0"/>
              <a:t>verifying and validating the performance and effectiveness of the NETCOMS </a:t>
            </a:r>
          </a:p>
          <a:p>
            <a:pPr lvl="1"/>
            <a:r>
              <a:rPr lang="en-US" dirty="0" smtClean="0"/>
              <a:t>persistent enhancement based on measurements and recovery time objectives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 Assistance</a:t>
            </a:r>
            <a:endParaRPr lang="en-US" dirty="0"/>
          </a:p>
        </p:txBody>
      </p:sp>
      <p:sp>
        <p:nvSpPr>
          <p:cNvPr id="3" name="Content Placeholder 2"/>
          <p:cNvSpPr>
            <a:spLocks noGrp="1"/>
          </p:cNvSpPr>
          <p:nvPr>
            <p:ph idx="1"/>
          </p:nvPr>
        </p:nvSpPr>
        <p:spPr>
          <a:xfrm>
            <a:off x="457200" y="1265237"/>
            <a:ext cx="8229600" cy="5211763"/>
          </a:xfrm>
        </p:spPr>
        <p:txBody>
          <a:bodyPr>
            <a:normAutofit fontScale="70000" lnSpcReduction="20000"/>
          </a:bodyPr>
          <a:lstStyle/>
          <a:p>
            <a:pPr lvl="0"/>
            <a:r>
              <a:rPr lang="en-US" dirty="0" smtClean="0"/>
              <a:t>International Telecommunication Unit (ITU) contributed with satellite telecommunications equipment,</a:t>
            </a:r>
          </a:p>
          <a:p>
            <a:pPr lvl="1"/>
            <a:r>
              <a:rPr lang="en-US" dirty="0" smtClean="0"/>
              <a:t> 35 satellite phones,</a:t>
            </a:r>
          </a:p>
          <a:p>
            <a:pPr lvl="1"/>
            <a:r>
              <a:rPr lang="en-US" dirty="0" smtClean="0"/>
              <a:t> 10 BGAN terminals along with </a:t>
            </a:r>
          </a:p>
          <a:p>
            <a:pPr lvl="1"/>
            <a:r>
              <a:rPr lang="en-US" dirty="0" smtClean="0"/>
              <a:t>10 laptops for the BGANs,</a:t>
            </a:r>
          </a:p>
          <a:p>
            <a:pPr lvl="1"/>
            <a:r>
              <a:rPr lang="en-US" dirty="0" smtClean="0"/>
              <a:t> 25 solar chargers for satellite phones and</a:t>
            </a:r>
          </a:p>
          <a:p>
            <a:pPr lvl="1"/>
            <a:r>
              <a:rPr lang="en-US" dirty="0" smtClean="0"/>
              <a:t> solar powered batteries.  </a:t>
            </a:r>
          </a:p>
          <a:p>
            <a:pPr lvl="0"/>
            <a:r>
              <a:rPr lang="en-US" dirty="0" smtClean="0"/>
              <a:t>The equipment was distributed to the Ministry of Information and Communication through NTA.  </a:t>
            </a:r>
          </a:p>
          <a:p>
            <a:pPr lvl="0"/>
            <a:r>
              <a:rPr lang="en-US" dirty="0" smtClean="0"/>
              <a:t>Training on the use of the equipment was also provided to different agencies. </a:t>
            </a:r>
          </a:p>
          <a:p>
            <a:pPr lvl="0"/>
            <a:r>
              <a:rPr lang="en-US" dirty="0" smtClean="0"/>
              <a:t>ITU financed the deployment of the equipment, three months satellite airtime usage and the returning the equipment back to Geneva.</a:t>
            </a:r>
          </a:p>
          <a:p>
            <a:r>
              <a:rPr lang="en-US" dirty="0" smtClean="0"/>
              <a:t>ITU provided technical assistance in formulating </a:t>
            </a:r>
            <a:r>
              <a:rPr lang="en-GB" dirty="0" smtClean="0"/>
              <a:t>Emergency Telecommunication Continuity Management System-draft received recently</a:t>
            </a:r>
          </a:p>
          <a:p>
            <a:endParaRPr lang="en-US" dirty="0" smtClean="0"/>
          </a:p>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TU staff deploys emergency communications equipment (satellite mobile phones + terminals, with laptops and solar power) and train first responders with coordination with NTA"/>
          <p:cNvPicPr>
            <a:picLocks noChangeAspect="1" noChangeArrowheads="1"/>
          </p:cNvPicPr>
          <p:nvPr/>
        </p:nvPicPr>
        <p:blipFill>
          <a:blip r:embed="rId2"/>
          <a:srcRect/>
          <a:stretch>
            <a:fillRect/>
          </a:stretch>
        </p:blipFill>
        <p:spPr bwMode="auto">
          <a:xfrm>
            <a:off x="1143000" y="381000"/>
            <a:ext cx="6096000" cy="4572000"/>
          </a:xfrm>
          <a:prstGeom prst="rect">
            <a:avLst/>
          </a:prstGeom>
          <a:noFill/>
        </p:spPr>
      </p:pic>
      <p:sp>
        <p:nvSpPr>
          <p:cNvPr id="4" name="Rectangle 3"/>
          <p:cNvSpPr/>
          <p:nvPr/>
        </p:nvSpPr>
        <p:spPr>
          <a:xfrm>
            <a:off x="304800" y="5105400"/>
            <a:ext cx="8534400" cy="646331"/>
          </a:xfrm>
          <a:prstGeom prst="rect">
            <a:avLst/>
          </a:prstGeom>
        </p:spPr>
        <p:txBody>
          <a:bodyPr wrap="square">
            <a:spAutoFit/>
          </a:bodyPr>
          <a:lstStyle/>
          <a:p>
            <a:pPr algn="ctr"/>
            <a:r>
              <a:rPr lang="en-US" dirty="0" smtClean="0"/>
              <a:t>ITU  deploys emergency communications equipment (satellite mobile phones + terminals, with laptops and solar power) and train first responders in coordination with NTA</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Assistance to connect at remote </a:t>
            </a:r>
            <a:r>
              <a:rPr lang="en-US" dirty="0" err="1" smtClean="0"/>
              <a:t>place:example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After four days trekking across the devastated landscape of Nepal, </a:t>
            </a:r>
            <a:r>
              <a:rPr lang="en-US" dirty="0" err="1" smtClean="0"/>
              <a:t>Inmarsat</a:t>
            </a:r>
            <a:r>
              <a:rPr lang="en-US" dirty="0" smtClean="0"/>
              <a:t>-sponsored </a:t>
            </a:r>
            <a:r>
              <a:rPr lang="en-US" dirty="0" err="1" smtClean="0"/>
              <a:t>Télécoms</a:t>
            </a:r>
            <a:r>
              <a:rPr lang="en-US" dirty="0" smtClean="0"/>
              <a:t> Sans </a:t>
            </a:r>
            <a:r>
              <a:rPr lang="en-US" dirty="0" err="1" smtClean="0"/>
              <a:t>Frontières</a:t>
            </a:r>
            <a:r>
              <a:rPr lang="en-US" dirty="0" smtClean="0"/>
              <a:t> (TSF) has reached communities living in the foothills of the Himalayas, cut off from the outside world nearly 2 weeks. </a:t>
            </a:r>
          </a:p>
          <a:p>
            <a:pPr lvl="0"/>
            <a:r>
              <a:rPr lang="en-US" dirty="0" smtClean="0"/>
              <a:t>TSF offered locals, satellite calls so that they could contact family and loved ones for the first time since the disaster struck to let them know they were safe.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data : important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A commercial company in USA, instructed its satellite, orbiting at 617km above Earth, to start capturing the affected region to support disaster response efforts in Nepal by opening access to satellite data for </a:t>
            </a:r>
            <a:r>
              <a:rPr lang="en-US" dirty="0" smtClean="0"/>
              <a:t>crowd sourcing </a:t>
            </a:r>
            <a:r>
              <a:rPr lang="en-US" dirty="0" smtClean="0"/>
              <a:t>analysis which helped initially to identify 3,128 damaged buildings, 1,191 locales of major destruction and 1,129 damaged roads. </a:t>
            </a:r>
          </a:p>
          <a:p>
            <a:pPr lvl="0"/>
            <a:r>
              <a:rPr lang="en-US" dirty="0" smtClean="0"/>
              <a:t>The American Red Cross team began building a “shake map” that shows the areas hit hardest by the earthquake using US Geological Survey </a:t>
            </a:r>
            <a:r>
              <a:rPr lang="en-US" dirty="0" err="1" smtClean="0"/>
              <a:t>EarthExplorer</a:t>
            </a:r>
            <a:r>
              <a:rPr lang="en-US" dirty="0" smtClean="0"/>
              <a:t> data.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Facts about April 25/May 12,2015 Earthquakes in Nepal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Free Communications..</a:t>
            </a:r>
            <a:endParaRPr lang="en-US" dirty="0"/>
          </a:p>
        </p:txBody>
      </p:sp>
      <p:sp>
        <p:nvSpPr>
          <p:cNvPr id="3" name="Content Placeholder 2"/>
          <p:cNvSpPr>
            <a:spLocks noGrp="1"/>
          </p:cNvSpPr>
          <p:nvPr>
            <p:ph idx="1"/>
          </p:nvPr>
        </p:nvSpPr>
        <p:spPr>
          <a:xfrm>
            <a:off x="381000" y="1219200"/>
            <a:ext cx="8229600" cy="5257800"/>
          </a:xfrm>
        </p:spPr>
        <p:txBody>
          <a:bodyPr>
            <a:normAutofit fontScale="55000" lnSpcReduction="20000"/>
          </a:bodyPr>
          <a:lstStyle/>
          <a:p>
            <a:pPr lvl="0"/>
            <a:r>
              <a:rPr lang="en-US" dirty="0" smtClean="0"/>
              <a:t>It was a challenge for the citizens outside of Nepal to reach and know their loved ones are safe, being able to connect really matters in this situation.</a:t>
            </a:r>
          </a:p>
          <a:p>
            <a:pPr lvl="0"/>
            <a:r>
              <a:rPr lang="en-US" dirty="0" smtClean="0"/>
              <a:t> Microsoft Skype made all Skype calls to landlines and mobiles in and out of Nepal free of charge from 27</a:t>
            </a:r>
            <a:r>
              <a:rPr lang="en-US" baseline="30000" dirty="0" smtClean="0"/>
              <a:t>th</a:t>
            </a:r>
            <a:r>
              <a:rPr lang="en-US" dirty="0" smtClean="0"/>
              <a:t> April to 15</a:t>
            </a:r>
            <a:r>
              <a:rPr lang="en-US" baseline="30000" dirty="0" smtClean="0"/>
              <a:t>th</a:t>
            </a:r>
            <a:r>
              <a:rPr lang="en-US" dirty="0" smtClean="0"/>
              <a:t> June. </a:t>
            </a:r>
          </a:p>
          <a:p>
            <a:pPr lvl="0"/>
            <a:r>
              <a:rPr lang="en-US" dirty="0" smtClean="0"/>
              <a:t>In Australia;</a:t>
            </a:r>
          </a:p>
          <a:p>
            <a:pPr lvl="1"/>
            <a:r>
              <a:rPr lang="en-US" dirty="0" smtClean="0"/>
              <a:t> Vodafone customers received free calls between Australia and Nepal from 25 April to 1 May (post-paid), from 29</a:t>
            </a:r>
            <a:r>
              <a:rPr lang="en-US" baseline="30000" dirty="0" smtClean="0"/>
              <a:t>th</a:t>
            </a:r>
            <a:r>
              <a:rPr lang="en-US" dirty="0" smtClean="0"/>
              <a:t> April to 5</a:t>
            </a:r>
            <a:r>
              <a:rPr lang="en-US" baseline="30000" dirty="0" smtClean="0"/>
              <a:t>th</a:t>
            </a:r>
            <a:r>
              <a:rPr lang="en-US" dirty="0" smtClean="0"/>
              <a:t> May (pre-paid), </a:t>
            </a:r>
          </a:p>
          <a:p>
            <a:pPr lvl="1"/>
            <a:r>
              <a:rPr lang="en-US" dirty="0" smtClean="0"/>
              <a:t>Telstra offered free voice calls and texts made from post paid mobiles and fixed lines to Nepal from 12</a:t>
            </a:r>
            <a:r>
              <a:rPr lang="en-US" baseline="30000" dirty="0" smtClean="0"/>
              <a:t>th</a:t>
            </a:r>
            <a:r>
              <a:rPr lang="en-US" dirty="0" smtClean="0"/>
              <a:t> May to 19</a:t>
            </a:r>
            <a:r>
              <a:rPr lang="en-US" baseline="30000" dirty="0" smtClean="0"/>
              <a:t>th</a:t>
            </a:r>
            <a:r>
              <a:rPr lang="en-US" dirty="0" smtClean="0"/>
              <a:t> May,</a:t>
            </a:r>
          </a:p>
          <a:p>
            <a:pPr lvl="1"/>
            <a:r>
              <a:rPr lang="en-US" dirty="0" smtClean="0"/>
              <a:t> Optus mobile and fixed customers received free standard voice calls to Nepal from 14</a:t>
            </a:r>
            <a:r>
              <a:rPr lang="en-US" baseline="30000" dirty="0" smtClean="0"/>
              <a:t>th</a:t>
            </a:r>
            <a:r>
              <a:rPr lang="en-US" dirty="0" smtClean="0"/>
              <a:t> May to 20</a:t>
            </a:r>
            <a:r>
              <a:rPr lang="en-US" baseline="30000" dirty="0" smtClean="0"/>
              <a:t>th</a:t>
            </a:r>
            <a:r>
              <a:rPr lang="en-US" dirty="0" smtClean="0"/>
              <a:t> May.</a:t>
            </a:r>
          </a:p>
          <a:p>
            <a:r>
              <a:rPr lang="en-US" sz="3300" dirty="0" smtClean="0"/>
              <a:t> In Germany,</a:t>
            </a:r>
          </a:p>
          <a:p>
            <a:pPr lvl="1">
              <a:buNone/>
            </a:pPr>
            <a:r>
              <a:rPr lang="en-US" dirty="0" smtClean="0"/>
              <a:t> T-Mobile allowed free calls and texts to Nepal from 25</a:t>
            </a:r>
            <a:r>
              <a:rPr lang="en-US" baseline="30000" dirty="0" smtClean="0"/>
              <a:t>th</a:t>
            </a:r>
            <a:r>
              <a:rPr lang="en-US" dirty="0" smtClean="0"/>
              <a:t> April to 31th May for both prepaid and postpaid customers with a recommendation to restart their phones right away to receive free data if customers are in Nepal.</a:t>
            </a:r>
          </a:p>
          <a:p>
            <a:pPr marL="342900" lvl="1" indent="-342900">
              <a:buFont typeface="Arial" pitchFamily="34" charset="0"/>
              <a:buChar char="•"/>
            </a:pPr>
            <a:r>
              <a:rPr lang="en-US" sz="3300" dirty="0" smtClean="0"/>
              <a:t> In USA;</a:t>
            </a:r>
          </a:p>
          <a:p>
            <a:pPr lvl="1">
              <a:buNone/>
            </a:pPr>
            <a:r>
              <a:rPr lang="en-US" dirty="0" smtClean="0"/>
              <a:t> Sprint, Boost Mobile and Virgin Mobile made calling and texting to Nepal free to all postpaid and prepaid customers from 25</a:t>
            </a:r>
            <a:r>
              <a:rPr lang="en-US" baseline="30000" dirty="0" smtClean="0"/>
              <a:t>th</a:t>
            </a:r>
            <a:r>
              <a:rPr lang="en-US" dirty="0" smtClean="0"/>
              <a:t> April to 16</a:t>
            </a:r>
            <a:r>
              <a:rPr lang="en-US" baseline="30000" dirty="0" smtClean="0"/>
              <a:t>th</a:t>
            </a:r>
            <a:r>
              <a:rPr lang="en-US" dirty="0" smtClean="0"/>
              <a:t> May. </a:t>
            </a:r>
          </a:p>
          <a:p>
            <a:pPr lvl="1">
              <a:buNone/>
            </a:pPr>
            <a:r>
              <a:rPr lang="en-US" dirty="0" smtClean="0"/>
              <a:t>AT&amp;T did not charge customers for text messages or International long distance calls from U.S.A, Puerto Rico and U.S. Virgin Islands to Nepal from 25</a:t>
            </a:r>
            <a:r>
              <a:rPr lang="en-US" baseline="30000" dirty="0" smtClean="0"/>
              <a:t>th</a:t>
            </a:r>
            <a:r>
              <a:rPr lang="en-US" dirty="0" smtClean="0"/>
              <a:t> April to 31</a:t>
            </a:r>
            <a:r>
              <a:rPr lang="en-US" baseline="30000" dirty="0" smtClean="0"/>
              <a:t>th</a:t>
            </a:r>
            <a:r>
              <a:rPr lang="en-US" dirty="0" smtClean="0"/>
              <a:t> May. </a:t>
            </a:r>
          </a:p>
          <a:p>
            <a:pPr lvl="1">
              <a:buNone/>
            </a:pPr>
            <a:r>
              <a:rPr lang="en-US" dirty="0" err="1" smtClean="0"/>
              <a:t>Viber</a:t>
            </a:r>
            <a:r>
              <a:rPr lang="en-US" dirty="0" smtClean="0"/>
              <a:t> switched off ‘</a:t>
            </a:r>
            <a:r>
              <a:rPr lang="en-US" dirty="0" err="1" smtClean="0"/>
              <a:t>Viber</a:t>
            </a:r>
            <a:r>
              <a:rPr lang="en-US" dirty="0" smtClean="0"/>
              <a:t> Out’ billing so Nepal users can call any destination for free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Recovery Challenge: Transportation and blockage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Landslides have been another major challenge to recovery operations.  </a:t>
            </a:r>
          </a:p>
          <a:p>
            <a:pPr lvl="0"/>
            <a:r>
              <a:rPr lang="en-US" dirty="0"/>
              <a:t>Unseasonable rain and weather patterns have proven to be one of the greatest challenges to helicopter rescue teams providing aid relief and evacuation assistance in remote areas hit by the earthquake. </a:t>
            </a:r>
            <a:endParaRPr lang="en-US" dirty="0" smtClean="0"/>
          </a:p>
          <a:p>
            <a:pPr lvl="0"/>
            <a:r>
              <a:rPr lang="en-US" dirty="0" smtClean="0"/>
              <a:t>Approximately 3,000 landslides have been reported between 12</a:t>
            </a:r>
            <a:r>
              <a:rPr lang="en-US" baseline="30000" dirty="0" smtClean="0"/>
              <a:t>th</a:t>
            </a:r>
            <a:r>
              <a:rPr lang="en-US" dirty="0" smtClean="0"/>
              <a:t> May and 15</a:t>
            </a:r>
            <a:r>
              <a:rPr lang="en-US" baseline="30000" dirty="0" smtClean="0"/>
              <a:t>th</a:t>
            </a:r>
            <a:r>
              <a:rPr lang="en-US" dirty="0" smtClean="0"/>
              <a:t> May alone. </a:t>
            </a:r>
          </a:p>
          <a:p>
            <a:pPr lvl="0"/>
            <a:r>
              <a:rPr lang="en-US" dirty="0" smtClean="0"/>
              <a:t>Eventually, many roads were damaged or blocked which</a:t>
            </a:r>
          </a:p>
          <a:p>
            <a:pPr lvl="1"/>
            <a:r>
              <a:rPr lang="en-US" dirty="0" smtClean="0"/>
              <a:t> hinders the field operation teams’ access to affected areas. </a:t>
            </a:r>
          </a:p>
          <a:p>
            <a:pPr lvl="1"/>
            <a:r>
              <a:rPr lang="en-US" dirty="0" smtClean="0"/>
              <a:t>Some slopes may have been destabilized by the earthquake and heavy rain, which could lead to other landslides. </a:t>
            </a:r>
          </a:p>
          <a:p>
            <a:pPr lvl="0"/>
            <a:r>
              <a:rPr lang="en-US" dirty="0" smtClean="0"/>
              <a:t>Due to transportation problems, mobile communications system in rural areas became more stable later than the urban areas. </a:t>
            </a:r>
          </a:p>
          <a:p>
            <a:pPr lvl="0"/>
            <a:r>
              <a:rPr lang="en-US" dirty="0" smtClean="0"/>
              <a:t>Mobile network coverage recovered quickly in the most populated areas at the bottom of the mountains, compared to villages in urban areas.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Challenge: Energy</a:t>
            </a:r>
            <a:endParaRPr lang="en-US" dirty="0"/>
          </a:p>
        </p:txBody>
      </p:sp>
      <p:sp>
        <p:nvSpPr>
          <p:cNvPr id="3" name="Content Placeholder 2"/>
          <p:cNvSpPr>
            <a:spLocks noGrp="1"/>
          </p:cNvSpPr>
          <p:nvPr>
            <p:ph idx="1"/>
          </p:nvPr>
        </p:nvSpPr>
        <p:spPr>
          <a:xfrm>
            <a:off x="457200" y="1295400"/>
            <a:ext cx="8382000" cy="5334000"/>
          </a:xfrm>
        </p:spPr>
        <p:txBody>
          <a:bodyPr>
            <a:normAutofit fontScale="47500" lnSpcReduction="20000"/>
          </a:bodyPr>
          <a:lstStyle/>
          <a:p>
            <a:r>
              <a:rPr lang="en-GB" dirty="0" smtClean="0"/>
              <a:t>Energy needs during the disaster area was a real challenge. </a:t>
            </a:r>
          </a:p>
          <a:p>
            <a:r>
              <a:rPr lang="en-GB" dirty="0" smtClean="0"/>
              <a:t>Grid power supply has been interrupted in many affected areas and generators were the only means of electricity.</a:t>
            </a:r>
          </a:p>
          <a:p>
            <a:r>
              <a:rPr lang="en-GB" dirty="0" smtClean="0"/>
              <a:t> Even prior to the earthquake, 7 million out of the 28 million population of Nepal (24%) live without any access to electricity, mostly in rural areas using kerosene lamps for lighting.</a:t>
            </a:r>
          </a:p>
          <a:p>
            <a:r>
              <a:rPr lang="en-GB" dirty="0" smtClean="0"/>
              <a:t> The remaining 21 million people are grid-connected, but face an electric energy deficit, with about 16 hours of daily blackouts.</a:t>
            </a:r>
          </a:p>
          <a:p>
            <a:r>
              <a:rPr lang="en-GB" dirty="0" smtClean="0"/>
              <a:t> Many businesses run diesel generators for backup, but they still suffer from increasing fuel costs, frequent shortages, vibrations, the pollution and noise. </a:t>
            </a:r>
          </a:p>
          <a:p>
            <a:r>
              <a:rPr lang="en-GB" dirty="0" smtClean="0"/>
              <a:t>They all need a power source more reliable and affordable than diesel. </a:t>
            </a:r>
          </a:p>
          <a:p>
            <a:r>
              <a:rPr lang="en-GB" dirty="0" smtClean="0"/>
              <a:t>Government of Nepal, Ministry of Science, Technology and Environment - Alternative Energy Promotion Centre (AEPC) is working on utilizing alternative energies like bio energy, wind energy, solar energy and mini hydra energy for households.</a:t>
            </a:r>
          </a:p>
          <a:p>
            <a:r>
              <a:rPr lang="en-GB" dirty="0" smtClean="0"/>
              <a:t> AEPC has released a procurement request for solar lanterns and solar mobile charging stations.</a:t>
            </a:r>
          </a:p>
          <a:p>
            <a:r>
              <a:rPr lang="en-GB" dirty="0" smtClean="0"/>
              <a:t> As the grid power off, the fuel energy is used for power. All fuel and various petroleum products for Nepal is imported, stored and distributed by the state-owned Nepal Oil Corporation (NOC) which is established on 10</a:t>
            </a:r>
            <a:r>
              <a:rPr lang="en-GB" baseline="30000" dirty="0" smtClean="0"/>
              <a:t>th</a:t>
            </a:r>
            <a:r>
              <a:rPr lang="en-GB" dirty="0" smtClean="0"/>
              <a:t> Jan 1970.</a:t>
            </a:r>
          </a:p>
          <a:p>
            <a:r>
              <a:rPr lang="en-GB" dirty="0" smtClean="0"/>
              <a:t> The business continuity of NOC is vital to Nepal. NOC’s present national storage capacity is just enough for about 20 days national sales based on 2014 sales.</a:t>
            </a:r>
          </a:p>
          <a:p>
            <a:r>
              <a:rPr lang="en-GB" dirty="0" smtClean="0"/>
              <a:t> In emergency it may be less than 20 days due to increased demand.</a:t>
            </a:r>
          </a:p>
          <a:p>
            <a:r>
              <a:rPr lang="en-GB" dirty="0" smtClean="0"/>
              <a:t> At mobile communication sites, as battery and/or fuel supplies deplete, power became increasingly difficult which started to result in operating mobile </a:t>
            </a:r>
            <a:r>
              <a:rPr lang="en-US" dirty="0" smtClean="0"/>
              <a:t>communication site disconnects after 8-16 hours from the earthquake.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Challenge: Energy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From the user perspective, power is needed for the mobile phones to operate. </a:t>
            </a:r>
          </a:p>
          <a:p>
            <a:pPr lvl="0"/>
            <a:r>
              <a:rPr lang="en-US" dirty="0" smtClean="0"/>
              <a:t>Local solar companies deployed solar energy panels for mobile-phone charging stations across the country. </a:t>
            </a:r>
          </a:p>
          <a:p>
            <a:pPr lvl="0"/>
            <a:r>
              <a:rPr lang="en-US" dirty="0" smtClean="0"/>
              <a:t>They also published a map from social media showing power requests for mobile phone charging.</a:t>
            </a:r>
          </a:p>
          <a:p>
            <a:pPr lvl="0"/>
            <a:r>
              <a:rPr lang="en-US" dirty="0" smtClean="0"/>
              <a:t>But the effort was limited compared effected users’ power need. </a:t>
            </a:r>
          </a:p>
          <a:p>
            <a:pPr lvl="0"/>
            <a:r>
              <a:rPr lang="en-US" dirty="0" smtClean="0"/>
              <a:t>Reports from </a:t>
            </a:r>
            <a:r>
              <a:rPr lang="en-US" dirty="0" err="1" smtClean="0"/>
              <a:t>Gorkha</a:t>
            </a:r>
            <a:r>
              <a:rPr lang="en-US" dirty="0" smtClean="0"/>
              <a:t> district are that in villages with no electricity, people are have no access to radio or phone unless they go downtown to charge their phone. </a:t>
            </a:r>
          </a:p>
          <a:p>
            <a:pPr lvl="0"/>
            <a:r>
              <a:rPr lang="en-US" dirty="0" smtClean="0"/>
              <a:t>Most people can’t read and are reliant on a community member who has gone to the city sharing information by microphone throughout the village.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lvl="0"/>
            <a:r>
              <a:rPr lang="en-US" sz="3200" b="1" dirty="0" smtClean="0"/>
              <a:t>Actions undertaken to restore mobile network</a:t>
            </a:r>
            <a:endParaRPr lang="en-US" sz="3200" b="1" dirty="0"/>
          </a:p>
        </p:txBody>
      </p:sp>
      <p:sp>
        <p:nvSpPr>
          <p:cNvPr id="3" name="Content Placeholder 2"/>
          <p:cNvSpPr>
            <a:spLocks noGrp="1"/>
          </p:cNvSpPr>
          <p:nvPr>
            <p:ph idx="1"/>
          </p:nvPr>
        </p:nvSpPr>
        <p:spPr>
          <a:xfrm>
            <a:off x="457200" y="1066800"/>
            <a:ext cx="8229600" cy="5486400"/>
          </a:xfrm>
        </p:spPr>
        <p:txBody>
          <a:bodyPr>
            <a:normAutofit fontScale="47500" lnSpcReduction="20000"/>
          </a:bodyPr>
          <a:lstStyle/>
          <a:p>
            <a:pPr lvl="0"/>
            <a:r>
              <a:rPr lang="en-US" sz="3400" dirty="0" smtClean="0"/>
              <a:t>The core mobile communication network equipment, major POPs and backbone links were not very much  affected in the earthquakes to cause total disruption of services.  </a:t>
            </a:r>
          </a:p>
          <a:p>
            <a:pPr lvl="0"/>
            <a:r>
              <a:rPr lang="en-US" sz="3400" dirty="0" smtClean="0"/>
              <a:t>38% of 2G and 4% of 3G network sites were down after the earthquake. The field operation teams and outsources went to the down-sites to recover them. There were 3 challenges:</a:t>
            </a:r>
            <a:endParaRPr lang="en-US" sz="2500" dirty="0" smtClean="0"/>
          </a:p>
          <a:p>
            <a:pPr lvl="1"/>
            <a:r>
              <a:rPr lang="en-US" sz="3400" dirty="0" smtClean="0"/>
              <a:t>The building collapsed:</a:t>
            </a:r>
            <a:endParaRPr lang="en-US" sz="2500" dirty="0" smtClean="0"/>
          </a:p>
          <a:p>
            <a:pPr lvl="2"/>
            <a:r>
              <a:rPr lang="en-US" sz="3400" dirty="0" smtClean="0"/>
              <a:t>They could not recover. For some important sites new sites were established.</a:t>
            </a:r>
          </a:p>
          <a:p>
            <a:pPr lvl="1"/>
            <a:r>
              <a:rPr lang="en-US" sz="3400" dirty="0" smtClean="0"/>
              <a:t>The building damaged:</a:t>
            </a:r>
            <a:endParaRPr lang="en-US" sz="2500" dirty="0" smtClean="0"/>
          </a:p>
          <a:p>
            <a:pPr lvl="2"/>
            <a:r>
              <a:rPr lang="en-US" sz="3400" dirty="0" smtClean="0"/>
              <a:t>If it was safe to climb to the top of the building where rooftop tower exist, teams recovered.</a:t>
            </a:r>
          </a:p>
          <a:p>
            <a:pPr lvl="1"/>
            <a:r>
              <a:rPr lang="en-US" sz="3400" dirty="0" smtClean="0"/>
              <a:t>The building was sound and solid but the site equipment damaged:</a:t>
            </a:r>
            <a:endParaRPr lang="en-US" sz="2500" dirty="0" smtClean="0"/>
          </a:p>
          <a:p>
            <a:pPr lvl="2"/>
            <a:r>
              <a:rPr lang="en-US" sz="3400" dirty="0" smtClean="0"/>
              <a:t>The building owner did not allow entrance:</a:t>
            </a:r>
          </a:p>
          <a:p>
            <a:pPr lvl="3"/>
            <a:r>
              <a:rPr lang="en-US" sz="3400" dirty="0" smtClean="0"/>
              <a:t>The owners see the rooftop towers as a risk, they wanted to dismantle them.</a:t>
            </a:r>
            <a:endParaRPr lang="en-US" sz="2500" dirty="0" smtClean="0"/>
          </a:p>
          <a:p>
            <a:pPr lvl="2"/>
            <a:r>
              <a:rPr lang="en-US" sz="3400" dirty="0" smtClean="0"/>
              <a:t>The building owner allowed the entrance:</a:t>
            </a:r>
          </a:p>
          <a:p>
            <a:pPr lvl="3"/>
            <a:r>
              <a:rPr lang="en-US" sz="3400" dirty="0" smtClean="0"/>
              <a:t>Teams recovered the down-sites</a:t>
            </a:r>
            <a:endParaRPr lang="en-US" sz="2500" dirty="0" smtClean="0"/>
          </a:p>
          <a:p>
            <a:pPr lvl="0"/>
            <a:r>
              <a:rPr lang="en-US" sz="3400" dirty="0" smtClean="0"/>
              <a:t>Mobile network operators needed network equipment; they started the import procurement process for the equipment that was not available in the country.</a:t>
            </a:r>
          </a:p>
          <a:p>
            <a:pPr lvl="0"/>
            <a:r>
              <a:rPr lang="en-US" sz="3400" dirty="0" smtClean="0"/>
              <a:t>After the earthquake the grid power went down. </a:t>
            </a:r>
          </a:p>
          <a:p>
            <a:pPr lvl="0"/>
            <a:r>
              <a:rPr lang="en-US" sz="3400" dirty="0" smtClean="0"/>
              <a:t>Depending on the battery reserves, sites remained to work between 8-14 hours.</a:t>
            </a:r>
          </a:p>
          <a:p>
            <a:pPr lvl="0"/>
            <a:r>
              <a:rPr lang="en-US" sz="3400" dirty="0" smtClean="0"/>
              <a:t>Then power problems raised in the up and running sites, teams changed the batteries by transferring mobile generators among the sites where there is way to go either by car or on foot. </a:t>
            </a:r>
            <a:endParaRPr lang="en-US" sz="2500"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t="11786"/>
          <a:stretch>
            <a:fillRect/>
          </a:stretch>
        </p:blipFill>
        <p:spPr bwMode="auto">
          <a:xfrm>
            <a:off x="304800" y="685800"/>
            <a:ext cx="7924800" cy="5181600"/>
          </a:xfrm>
          <a:prstGeom prst="rect">
            <a:avLst/>
          </a:prstGeom>
          <a:noFill/>
        </p:spPr>
      </p:pic>
      <p:sp>
        <p:nvSpPr>
          <p:cNvPr id="3" name="Rectangle 2"/>
          <p:cNvSpPr/>
          <p:nvPr/>
        </p:nvSpPr>
        <p:spPr>
          <a:xfrm>
            <a:off x="2895600" y="5943600"/>
            <a:ext cx="3200400" cy="369332"/>
          </a:xfrm>
          <a:prstGeom prst="rect">
            <a:avLst/>
          </a:prstGeom>
        </p:spPr>
        <p:txBody>
          <a:bodyPr wrap="square">
            <a:spAutoFit/>
          </a:bodyPr>
          <a:lstStyle/>
          <a:p>
            <a:pPr algn="ctr"/>
            <a:r>
              <a:rPr lang="en-GB" b="1" dirty="0" smtClean="0"/>
              <a:t>GSM site-down ratio</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38200" y="762000"/>
            <a:ext cx="7391400" cy="4572000"/>
          </a:xfrm>
          <a:prstGeom prst="rect">
            <a:avLst/>
          </a:prstGeom>
          <a:noFill/>
        </p:spPr>
      </p:pic>
      <p:sp>
        <p:nvSpPr>
          <p:cNvPr id="3" name="Rectangle 2"/>
          <p:cNvSpPr/>
          <p:nvPr/>
        </p:nvSpPr>
        <p:spPr>
          <a:xfrm>
            <a:off x="1981200" y="5638800"/>
            <a:ext cx="5679248" cy="461665"/>
          </a:xfrm>
          <a:prstGeom prst="rect">
            <a:avLst/>
          </a:prstGeom>
        </p:spPr>
        <p:txBody>
          <a:bodyPr wrap="none">
            <a:spAutoFit/>
          </a:bodyPr>
          <a:lstStyle/>
          <a:p>
            <a:pPr algn="ctr"/>
            <a:r>
              <a:rPr lang="en-GB" sz="2400" b="1" dirty="0" smtClean="0"/>
              <a:t>Site status before and after the earthquake</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38200" y="685800"/>
            <a:ext cx="7543800" cy="4800600"/>
          </a:xfrm>
          <a:prstGeom prst="rect">
            <a:avLst/>
          </a:prstGeom>
          <a:noFill/>
        </p:spPr>
      </p:pic>
      <p:sp>
        <p:nvSpPr>
          <p:cNvPr id="3" name="Rectangle 2"/>
          <p:cNvSpPr/>
          <p:nvPr/>
        </p:nvSpPr>
        <p:spPr>
          <a:xfrm>
            <a:off x="2057400" y="5791200"/>
            <a:ext cx="4648200" cy="369332"/>
          </a:xfrm>
          <a:prstGeom prst="rect">
            <a:avLst/>
          </a:prstGeom>
        </p:spPr>
        <p:txBody>
          <a:bodyPr wrap="square">
            <a:spAutoFit/>
          </a:bodyPr>
          <a:lstStyle/>
          <a:p>
            <a:pPr algn="ctr"/>
            <a:r>
              <a:rPr lang="en-GB" b="1" dirty="0" smtClean="0"/>
              <a:t>Site status between 27</a:t>
            </a:r>
            <a:r>
              <a:rPr lang="en-GB" b="1" baseline="30000" dirty="0" smtClean="0"/>
              <a:t>th</a:t>
            </a:r>
            <a:r>
              <a:rPr lang="en-GB" b="1" dirty="0" smtClean="0"/>
              <a:t>-30</a:t>
            </a:r>
            <a:r>
              <a:rPr lang="en-GB" b="1" baseline="30000" dirty="0" smtClean="0"/>
              <a:t>th</a:t>
            </a:r>
            <a:r>
              <a:rPr lang="en-GB" b="1" dirty="0" smtClean="0"/>
              <a:t> April, 2015</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38200" y="685800"/>
            <a:ext cx="7315200" cy="4800599"/>
          </a:xfrm>
          <a:prstGeom prst="rect">
            <a:avLst/>
          </a:prstGeom>
          <a:noFill/>
        </p:spPr>
      </p:pic>
      <p:sp>
        <p:nvSpPr>
          <p:cNvPr id="3" name="Rectangle 2"/>
          <p:cNvSpPr/>
          <p:nvPr/>
        </p:nvSpPr>
        <p:spPr>
          <a:xfrm>
            <a:off x="2590800" y="5638800"/>
            <a:ext cx="3733800" cy="400110"/>
          </a:xfrm>
          <a:prstGeom prst="rect">
            <a:avLst/>
          </a:prstGeom>
        </p:spPr>
        <p:txBody>
          <a:bodyPr wrap="square">
            <a:spAutoFit/>
          </a:bodyPr>
          <a:lstStyle/>
          <a:p>
            <a:pPr algn="ctr"/>
            <a:r>
              <a:rPr lang="en-GB" sz="2000" dirty="0" smtClean="0"/>
              <a:t>Damaged network equipment</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Ad-hoc solutions</a:t>
            </a:r>
            <a:endParaRPr lang="en-US" dirty="0"/>
          </a:p>
        </p:txBody>
      </p:sp>
      <p:sp>
        <p:nvSpPr>
          <p:cNvPr id="3" name="Content Placeholder 2"/>
          <p:cNvSpPr>
            <a:spLocks noGrp="1"/>
          </p:cNvSpPr>
          <p:nvPr>
            <p:ph idx="1"/>
          </p:nvPr>
        </p:nvSpPr>
        <p:spPr/>
        <p:txBody>
          <a:bodyPr/>
          <a:lstStyle/>
          <a:p>
            <a:pPr lvl="0"/>
            <a:r>
              <a:rPr lang="en-US" dirty="0" smtClean="0"/>
              <a:t>Teams devised mobile base stations on a vehicle to increase the coverage and capacity. This solution speed up the recovery process where transportation is possible.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25</a:t>
            </a:r>
            <a:r>
              <a:rPr lang="en-US" baseline="30000" dirty="0" smtClean="0"/>
              <a:t>th</a:t>
            </a:r>
            <a:r>
              <a:rPr lang="en-US" dirty="0" smtClean="0"/>
              <a:t> ,2015, Saturday</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A 7.8 Richter scale earthquake</a:t>
            </a:r>
          </a:p>
          <a:p>
            <a:pPr lvl="1"/>
            <a:r>
              <a:rPr lang="en-GB" dirty="0" smtClean="0"/>
              <a:t>at 11:56 local time</a:t>
            </a:r>
          </a:p>
          <a:p>
            <a:pPr lvl="1"/>
            <a:r>
              <a:rPr lang="en-GB" dirty="0" smtClean="0"/>
              <a:t>lasted  for about 56 seconds</a:t>
            </a:r>
          </a:p>
          <a:p>
            <a:pPr lvl="1"/>
            <a:r>
              <a:rPr lang="en-GB" dirty="0" smtClean="0"/>
              <a:t>Epicentre:</a:t>
            </a:r>
          </a:p>
          <a:p>
            <a:pPr lvl="2"/>
            <a:r>
              <a:rPr lang="en-GB" dirty="0" smtClean="0"/>
              <a:t> </a:t>
            </a:r>
            <a:r>
              <a:rPr lang="en-GB" dirty="0" err="1" smtClean="0"/>
              <a:t>Gorkha</a:t>
            </a:r>
            <a:r>
              <a:rPr lang="en-GB" dirty="0" smtClean="0"/>
              <a:t>: approximately 80 km North-west of Kathmandu. </a:t>
            </a:r>
          </a:p>
          <a:p>
            <a:r>
              <a:rPr lang="en-US" dirty="0" smtClean="0"/>
              <a:t>After shocks: </a:t>
            </a:r>
          </a:p>
          <a:p>
            <a:pPr lvl="1"/>
            <a:r>
              <a:rPr lang="en-US" dirty="0" smtClean="0"/>
              <a:t>about 380 aftershocks measuring over 4 on the local Richter </a:t>
            </a:r>
            <a:r>
              <a:rPr lang="en-US" dirty="0" smtClean="0"/>
              <a:t>scale since then</a:t>
            </a:r>
            <a:endParaRPr lang="en-US" dirty="0" smtClean="0"/>
          </a:p>
          <a:p>
            <a:r>
              <a:rPr lang="en-GB" dirty="0" smtClean="0"/>
              <a:t>Initial government reports: </a:t>
            </a:r>
          </a:p>
          <a:p>
            <a:pPr lvl="1"/>
            <a:r>
              <a:rPr lang="en-GB" dirty="0" smtClean="0"/>
              <a:t>30 out of 75 districts affected in the Western and Central Regions, </a:t>
            </a:r>
          </a:p>
          <a:p>
            <a:pPr lvl="1"/>
            <a:r>
              <a:rPr lang="en-GB" dirty="0" smtClean="0"/>
              <a:t>including Kathmandu Valley districts </a:t>
            </a:r>
          </a:p>
          <a:p>
            <a:pPr lvl="1"/>
            <a:r>
              <a:rPr lang="en-GB" dirty="0" smtClean="0"/>
              <a:t>with densely populated cities, rural and mountainous regions.</a:t>
            </a:r>
          </a:p>
          <a:p>
            <a:r>
              <a:rPr lang="en-GB" dirty="0" smtClean="0"/>
              <a:t>14 Districts most affected </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188195_10204157459329085_8151934174357936430_n"/>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5800" y="762000"/>
            <a:ext cx="7468551" cy="4949190"/>
          </a:xfrm>
          <a:prstGeom prst="rect">
            <a:avLst/>
          </a:prstGeom>
          <a:noFill/>
          <a:ln>
            <a:noFill/>
          </a:ln>
        </p:spPr>
      </p:pic>
      <p:sp>
        <p:nvSpPr>
          <p:cNvPr id="3" name="Rectangle 2"/>
          <p:cNvSpPr/>
          <p:nvPr/>
        </p:nvSpPr>
        <p:spPr>
          <a:xfrm>
            <a:off x="2362200" y="5943600"/>
            <a:ext cx="4419600" cy="400110"/>
          </a:xfrm>
          <a:prstGeom prst="rect">
            <a:avLst/>
          </a:prstGeom>
        </p:spPr>
        <p:txBody>
          <a:bodyPr wrap="square">
            <a:spAutoFit/>
          </a:bodyPr>
          <a:lstStyle/>
          <a:p>
            <a:pPr algn="ctr"/>
            <a:r>
              <a:rPr lang="en-GB" sz="2000" b="1" dirty="0" smtClean="0"/>
              <a:t>Ad-hoc devised mobile base station</a:t>
            </a:r>
            <a:endParaRPr lang="en-US"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914400" y="914400"/>
            <a:ext cx="7315200" cy="4608248"/>
          </a:xfrm>
          <a:prstGeom prst="rect">
            <a:avLst/>
          </a:prstGeom>
          <a:noFill/>
        </p:spPr>
      </p:pic>
      <p:sp>
        <p:nvSpPr>
          <p:cNvPr id="3" name="Rectangle 2"/>
          <p:cNvSpPr/>
          <p:nvPr/>
        </p:nvSpPr>
        <p:spPr>
          <a:xfrm>
            <a:off x="2362200" y="5791200"/>
            <a:ext cx="4419600" cy="369332"/>
          </a:xfrm>
          <a:prstGeom prst="rect">
            <a:avLst/>
          </a:prstGeom>
        </p:spPr>
        <p:txBody>
          <a:bodyPr wrap="square">
            <a:spAutoFit/>
          </a:bodyPr>
          <a:lstStyle/>
          <a:p>
            <a:pPr algn="ctr"/>
            <a:r>
              <a:rPr lang="en-GB" b="1" dirty="0" smtClean="0"/>
              <a:t>Site status with the second earthquake</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major earthquake on 12</a:t>
            </a:r>
            <a:r>
              <a:rPr lang="en-US" baseline="30000" dirty="0" smtClean="0"/>
              <a:t>th</a:t>
            </a:r>
            <a:r>
              <a:rPr lang="en-US" dirty="0" smtClean="0"/>
              <a:t> May</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On 12</a:t>
            </a:r>
            <a:r>
              <a:rPr lang="en-GB" baseline="30000" dirty="0" smtClean="0"/>
              <a:t>th</a:t>
            </a:r>
            <a:r>
              <a:rPr lang="en-GB" dirty="0" smtClean="0"/>
              <a:t> May, another earthquake hit. It increased the 2G and 3G down sites 7% and 6% respectively.</a:t>
            </a:r>
          </a:p>
          <a:p>
            <a:r>
              <a:rPr lang="en-GB" dirty="0" smtClean="0"/>
              <a:t>Although the epicentre was on the east side of the first epicentre, generally the same areas affected again.</a:t>
            </a:r>
            <a:endParaRPr lang="en-US" dirty="0" smtClean="0"/>
          </a:p>
          <a:p>
            <a:r>
              <a:rPr lang="en-GB" dirty="0" smtClean="0"/>
              <a:t>The down-sites mainly gathered in Kathmandu Valley and nearby in the Central region. </a:t>
            </a:r>
          </a:p>
          <a:p>
            <a:r>
              <a:rPr lang="en-GB" dirty="0" smtClean="0"/>
              <a:t>The reason was that, the building owners of the down-sites do not let the teams to recover the sites and they wanted to dismantle the sites, since they were afraid of risk of the rooftop towers.</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838200" y="685800"/>
            <a:ext cx="7391400" cy="4648200"/>
          </a:xfrm>
          <a:prstGeom prst="rect">
            <a:avLst/>
          </a:prstGeom>
          <a:noFill/>
        </p:spPr>
      </p:pic>
      <p:sp>
        <p:nvSpPr>
          <p:cNvPr id="3" name="Rectangle 2"/>
          <p:cNvSpPr/>
          <p:nvPr/>
        </p:nvSpPr>
        <p:spPr>
          <a:xfrm>
            <a:off x="2133600" y="5638800"/>
            <a:ext cx="4572000" cy="400110"/>
          </a:xfrm>
          <a:prstGeom prst="rect">
            <a:avLst/>
          </a:prstGeom>
        </p:spPr>
        <p:txBody>
          <a:bodyPr wrap="square">
            <a:spAutoFit/>
          </a:bodyPr>
          <a:lstStyle/>
          <a:p>
            <a:r>
              <a:rPr lang="en-GB" sz="2000" b="1" dirty="0" smtClean="0"/>
              <a:t>Site status between 14</a:t>
            </a:r>
            <a:r>
              <a:rPr lang="en-GB" sz="2000" b="1" baseline="30000" dirty="0" smtClean="0"/>
              <a:t>th</a:t>
            </a:r>
            <a:r>
              <a:rPr lang="en-GB" sz="2000" b="1" dirty="0" smtClean="0"/>
              <a:t> May to 6</a:t>
            </a:r>
            <a:r>
              <a:rPr lang="en-GB" sz="2000" b="1" baseline="30000" dirty="0" smtClean="0"/>
              <a:t>th</a:t>
            </a:r>
            <a:r>
              <a:rPr lang="en-GB" sz="2000" b="1" dirty="0" smtClean="0"/>
              <a:t> June</a:t>
            </a:r>
            <a:endParaRPr lang="en-US"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r>
              <a:rPr lang="en-US" b="1" dirty="0" smtClean="0"/>
              <a:t/>
            </a:r>
            <a:br>
              <a:rPr lang="en-US" b="1" dirty="0" smtClean="0"/>
            </a:br>
            <a:r>
              <a:rPr lang="en-US" sz="3600" b="1" dirty="0" smtClean="0"/>
              <a:t>Main challenges and how they were solved</a:t>
            </a:r>
            <a:br>
              <a:rPr lang="en-US" sz="3600" b="1" dirty="0" smtClean="0"/>
            </a:br>
            <a:endParaRPr lang="en-US" dirty="0"/>
          </a:p>
        </p:txBody>
      </p:sp>
      <p:sp>
        <p:nvSpPr>
          <p:cNvPr id="3" name="Content Placeholder 2"/>
          <p:cNvSpPr>
            <a:spLocks noGrp="1"/>
          </p:cNvSpPr>
          <p:nvPr>
            <p:ph idx="1"/>
          </p:nvPr>
        </p:nvSpPr>
        <p:spPr>
          <a:xfrm>
            <a:off x="457200" y="1066800"/>
            <a:ext cx="8229600" cy="5257800"/>
          </a:xfrm>
        </p:spPr>
        <p:txBody>
          <a:bodyPr>
            <a:normAutofit fontScale="55000" lnSpcReduction="20000"/>
          </a:bodyPr>
          <a:lstStyle/>
          <a:p>
            <a:pPr lvl="0"/>
            <a:r>
              <a:rPr lang="en-US" dirty="0" smtClean="0"/>
              <a:t>Electricity at the switching center locations:</a:t>
            </a:r>
          </a:p>
          <a:p>
            <a:pPr lvl="1"/>
            <a:r>
              <a:rPr lang="en-US" sz="2900" dirty="0" smtClean="0"/>
              <a:t>Core components of the network equipment are in the OMC locations where the main switches and processor equipment exist. </a:t>
            </a:r>
          </a:p>
          <a:p>
            <a:pPr lvl="1"/>
            <a:r>
              <a:rPr lang="en-US" sz="2900" dirty="0" smtClean="0"/>
              <a:t>The grid power went off after the earthquake.</a:t>
            </a:r>
          </a:p>
          <a:p>
            <a:pPr lvl="1"/>
            <a:r>
              <a:rPr lang="en-US" sz="2900" dirty="0" smtClean="0"/>
              <a:t>In order to support OMC operation, 7/24 grid feed line is attached to OMC locations.</a:t>
            </a:r>
          </a:p>
          <a:p>
            <a:pPr lvl="0"/>
            <a:r>
              <a:rPr lang="en-US" dirty="0" smtClean="0"/>
              <a:t>Energy at the sites:</a:t>
            </a:r>
          </a:p>
          <a:p>
            <a:pPr lvl="1"/>
            <a:r>
              <a:rPr lang="en-US" sz="2900" dirty="0" smtClean="0"/>
              <a:t>Many sites were down due to no city supply. </a:t>
            </a:r>
          </a:p>
          <a:p>
            <a:pPr lvl="1"/>
            <a:r>
              <a:rPr lang="en-US" sz="2900" dirty="0" smtClean="0"/>
              <a:t>The batteries start to deplete after some time. </a:t>
            </a:r>
          </a:p>
          <a:p>
            <a:pPr lvl="1"/>
            <a:r>
              <a:rPr lang="en-US" sz="2900" dirty="0" smtClean="0"/>
              <a:t>The teams used mobile generators to charge the batteries.</a:t>
            </a:r>
          </a:p>
          <a:p>
            <a:pPr lvl="0"/>
            <a:r>
              <a:rPr lang="en-US" dirty="0" smtClean="0"/>
              <a:t>Additional bandwidth to support additional traffic:</a:t>
            </a:r>
          </a:p>
          <a:p>
            <a:pPr lvl="1"/>
            <a:r>
              <a:rPr lang="en-US" sz="2900" dirty="0" smtClean="0"/>
              <a:t>Additional radio bandwidth is requested to support congestion.</a:t>
            </a:r>
          </a:p>
          <a:p>
            <a:pPr lvl="1"/>
            <a:r>
              <a:rPr lang="en-US" sz="2900" dirty="0" smtClean="0"/>
              <a:t> NTA quickly allowed another reserved frequency band to be used by the operators for one month.</a:t>
            </a:r>
          </a:p>
          <a:p>
            <a:pPr lvl="0"/>
            <a:r>
              <a:rPr lang="en-US" dirty="0" smtClean="0"/>
              <a:t>Transportation to the down-sites:</a:t>
            </a:r>
          </a:p>
          <a:p>
            <a:pPr lvl="1"/>
            <a:r>
              <a:rPr lang="en-US" sz="2900" dirty="0" smtClean="0"/>
              <a:t>Roads could not be used due to heavy traffic or landslides, teams used helicopters to reach to down-sites. </a:t>
            </a:r>
          </a:p>
          <a:p>
            <a:pPr lvl="1"/>
            <a:r>
              <a:rPr lang="en-US" sz="2900" dirty="0" smtClean="0"/>
              <a:t>But the number of helicopters was less and it was mainly dedicated to relief and rescue teams.</a:t>
            </a:r>
          </a:p>
          <a:p>
            <a:pPr lvl="1"/>
            <a:r>
              <a:rPr lang="en-US" sz="2900" dirty="0" smtClean="0"/>
              <a:t> Whenever an empty seat and place for equipment is available it is utilized by the network teams.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sz="3600" b="1" dirty="0" smtClean="0"/>
              <a:t>Main challenges and how they were solved</a:t>
            </a:r>
            <a:br>
              <a:rPr lang="en-US" sz="3600" b="1" dirty="0" smtClean="0"/>
            </a:br>
            <a:endParaRPr lang="en-US" dirty="0"/>
          </a:p>
        </p:txBody>
      </p:sp>
      <p:sp>
        <p:nvSpPr>
          <p:cNvPr id="3" name="Content Placeholder 2"/>
          <p:cNvSpPr>
            <a:spLocks noGrp="1"/>
          </p:cNvSpPr>
          <p:nvPr>
            <p:ph idx="1"/>
          </p:nvPr>
        </p:nvSpPr>
        <p:spPr>
          <a:xfrm>
            <a:off x="381000" y="1066800"/>
            <a:ext cx="8229600" cy="5410200"/>
          </a:xfrm>
        </p:spPr>
        <p:txBody>
          <a:bodyPr>
            <a:normAutofit fontScale="55000" lnSpcReduction="20000"/>
          </a:bodyPr>
          <a:lstStyle/>
          <a:p>
            <a:pPr lvl="0"/>
            <a:r>
              <a:rPr lang="en-US" sz="3600" dirty="0" smtClean="0"/>
              <a:t>Congestion:</a:t>
            </a:r>
          </a:p>
          <a:p>
            <a:pPr lvl="1"/>
            <a:r>
              <a:rPr lang="en-US" sz="2900" dirty="0" smtClean="0"/>
              <a:t>Especially the voice call congestion was high in the affected area. The SMS and internet usage is promoted by the operators.</a:t>
            </a:r>
          </a:p>
          <a:p>
            <a:pPr lvl="0"/>
            <a:r>
              <a:rPr lang="en-US" sz="3600" dirty="0" smtClean="0"/>
              <a:t>Coordination:</a:t>
            </a:r>
          </a:p>
          <a:p>
            <a:pPr lvl="1"/>
            <a:r>
              <a:rPr lang="en-US" sz="2900" dirty="0" smtClean="0"/>
              <a:t>Coordination and information sharing was essential part of emergency management. Nepal Telecommunication Operators (NTO) engaged in Emergency Telecommunication Cluster (ETC) meetings for easy coordination.</a:t>
            </a:r>
          </a:p>
          <a:p>
            <a:pPr lvl="0"/>
            <a:r>
              <a:rPr lang="en-US" sz="3600" dirty="0" smtClean="0"/>
              <a:t>Procurement:</a:t>
            </a:r>
          </a:p>
          <a:p>
            <a:pPr lvl="1"/>
            <a:r>
              <a:rPr lang="en-US" sz="2900" dirty="0" smtClean="0"/>
              <a:t>Network operators needed equipments to replace with the damaged ones.  They started the procurements process in fast coordination with NTA. From the emergency custom point of view, awareness in the stakeholders shall be increased.</a:t>
            </a:r>
          </a:p>
          <a:p>
            <a:pPr lvl="0"/>
            <a:r>
              <a:rPr lang="en-US" sz="3600" dirty="0" smtClean="0"/>
              <a:t>Building owners requests to dismantle base station equipment:</a:t>
            </a:r>
          </a:p>
          <a:p>
            <a:pPr lvl="1"/>
            <a:r>
              <a:rPr lang="en-US" sz="2900" dirty="0" smtClean="0"/>
              <a:t>Convincing huge number of house owners to continue the service in the same infrastructure, if buildings are in good state.</a:t>
            </a:r>
          </a:p>
          <a:p>
            <a:pPr lvl="1"/>
            <a:r>
              <a:rPr lang="en-US" sz="2900" dirty="0" smtClean="0"/>
              <a:t>Dismantled sites are rerouted.</a:t>
            </a:r>
          </a:p>
          <a:p>
            <a:pPr lvl="1"/>
            <a:r>
              <a:rPr lang="en-US" sz="2900" dirty="0" smtClean="0"/>
              <a:t>Use of Cell on Wheel (Mobile Base Station) at dismantled locations.</a:t>
            </a:r>
          </a:p>
          <a:p>
            <a:pPr lvl="1"/>
            <a:r>
              <a:rPr lang="en-US" sz="2900" dirty="0" smtClean="0"/>
              <a:t>Optimization of operational sites to maximize the coverage.</a:t>
            </a:r>
          </a:p>
          <a:p>
            <a:pPr lvl="1"/>
            <a:r>
              <a:rPr lang="en-US" sz="2900" dirty="0" smtClean="0"/>
              <a:t>Started new visits for acquiring sites near dismantled locations.</a:t>
            </a:r>
          </a:p>
          <a:p>
            <a:pPr lvl="1"/>
            <a:r>
              <a:rPr lang="en-US" sz="2900" dirty="0" smtClean="0"/>
              <a:t>Battery bank is shifted to ground floor of some sites to reduce the load at the building. This solution is prone to physical security of the battery.</a:t>
            </a:r>
          </a:p>
          <a:p>
            <a:pPr lvl="1"/>
            <a:r>
              <a:rPr lang="en-US" sz="2900" dirty="0" smtClean="0"/>
              <a:t>Used Light Weight Pole in place of existing roof-top towers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sz="3600" b="1" dirty="0" smtClean="0"/>
              <a:t>Main challenges and how they were solved</a:t>
            </a:r>
            <a:br>
              <a:rPr lang="en-US" sz="3600" b="1" dirty="0" smtClean="0"/>
            </a:br>
            <a:endParaRPr lang="en-US" dirty="0"/>
          </a:p>
        </p:txBody>
      </p:sp>
      <p:sp>
        <p:nvSpPr>
          <p:cNvPr id="3" name="Content Placeholder 2"/>
          <p:cNvSpPr>
            <a:spLocks noGrp="1"/>
          </p:cNvSpPr>
          <p:nvPr>
            <p:ph idx="1"/>
          </p:nvPr>
        </p:nvSpPr>
        <p:spPr>
          <a:xfrm>
            <a:off x="457200" y="990600"/>
            <a:ext cx="8229600" cy="5257800"/>
          </a:xfrm>
        </p:spPr>
        <p:txBody>
          <a:bodyPr>
            <a:normAutofit fontScale="47500" lnSpcReduction="20000"/>
          </a:bodyPr>
          <a:lstStyle/>
          <a:p>
            <a:pPr lvl="0"/>
            <a:r>
              <a:rPr lang="en-US" sz="4400" dirty="0" smtClean="0"/>
              <a:t>Loss of coverage:</a:t>
            </a:r>
          </a:p>
          <a:p>
            <a:pPr lvl="1"/>
            <a:r>
              <a:rPr lang="en-US" sz="3400" dirty="0" smtClean="0"/>
              <a:t>Assessment of down sites were started immediately</a:t>
            </a:r>
          </a:p>
          <a:p>
            <a:pPr lvl="1"/>
            <a:r>
              <a:rPr lang="en-US" sz="3400" dirty="0" smtClean="0"/>
              <a:t>Installation of Micro BTS on high priority sites like hospitals, governmental locations.</a:t>
            </a:r>
          </a:p>
          <a:p>
            <a:pPr lvl="1"/>
            <a:r>
              <a:rPr lang="en-US" sz="3400" dirty="0" smtClean="0"/>
              <a:t>Most of the physically damaged building sites out of the Kathmandu valley are in operation using tents and sheets temporally</a:t>
            </a:r>
          </a:p>
          <a:p>
            <a:pPr lvl="1"/>
            <a:r>
              <a:rPr lang="en-US" sz="3400" dirty="0" smtClean="0"/>
              <a:t>Construction of prefabricated shelters to shift equipments from physically damaged buildings.</a:t>
            </a:r>
          </a:p>
          <a:p>
            <a:pPr lvl="1"/>
            <a:r>
              <a:rPr lang="en-US" sz="3400" dirty="0" smtClean="0"/>
              <a:t>Construction of sheet shelters with Truss and Foundation is still in progress.</a:t>
            </a:r>
          </a:p>
          <a:p>
            <a:pPr lvl="1"/>
            <a:r>
              <a:rPr lang="en-US" sz="3400" dirty="0" smtClean="0"/>
              <a:t>Transmission link damaged sites restored with satellite link.</a:t>
            </a:r>
          </a:p>
          <a:p>
            <a:pPr lvl="1"/>
            <a:r>
              <a:rPr lang="en-US" sz="3400" dirty="0" smtClean="0"/>
              <a:t>Recovered initially the hub sites, misalignment of Microwave links, fiber damages and satellite links</a:t>
            </a:r>
          </a:p>
          <a:p>
            <a:pPr lvl="0"/>
            <a:r>
              <a:rPr lang="en-US" sz="4400" dirty="0" smtClean="0"/>
              <a:t>International voice calls:</a:t>
            </a:r>
          </a:p>
          <a:p>
            <a:pPr lvl="1"/>
            <a:r>
              <a:rPr lang="en-US" sz="3300" dirty="0" smtClean="0"/>
              <a:t>Although international gateways and roaming technologies that enable international communications were not affected, especially citizens needed to call their loved ones in Nepal (or vice versa). But it was costly, operators made quick agreements that were requested from the foreign operators to give free calls.</a:t>
            </a:r>
          </a:p>
          <a:p>
            <a:pPr lvl="0"/>
            <a:r>
              <a:rPr lang="en-US" sz="4400" dirty="0" smtClean="0"/>
              <a:t>Upcoming of rainy monsoon season:</a:t>
            </a:r>
          </a:p>
          <a:p>
            <a:pPr lvl="1"/>
            <a:r>
              <a:rPr lang="en-US" sz="3300" dirty="0" smtClean="0"/>
              <a:t>BTS are supported with the tents to protect them from heavy rain</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Forward</a:t>
            </a:r>
            <a:endParaRPr lang="en-US" dirty="0"/>
          </a:p>
        </p:txBody>
      </p:sp>
      <p:sp>
        <p:nvSpPr>
          <p:cNvPr id="3" name="Content Placeholder 2"/>
          <p:cNvSpPr>
            <a:spLocks noGrp="1"/>
          </p:cNvSpPr>
          <p:nvPr>
            <p:ph idx="1"/>
          </p:nvPr>
        </p:nvSpPr>
        <p:spPr>
          <a:xfrm>
            <a:off x="381000" y="1371600"/>
            <a:ext cx="8229600" cy="4525963"/>
          </a:xfrm>
        </p:spPr>
        <p:txBody>
          <a:bodyPr>
            <a:normAutofit fontScale="70000" lnSpcReduction="20000"/>
          </a:bodyPr>
          <a:lstStyle/>
          <a:p>
            <a:r>
              <a:rPr lang="en-US" dirty="0" smtClean="0"/>
              <a:t>Extensive use of ICTs in all phases of disaster</a:t>
            </a:r>
          </a:p>
          <a:p>
            <a:r>
              <a:rPr lang="en-US" dirty="0" smtClean="0"/>
              <a:t>Implement </a:t>
            </a:r>
            <a:r>
              <a:rPr lang="en-US" dirty="0" smtClean="0"/>
              <a:t>the recommendations of the following Reports:</a:t>
            </a:r>
          </a:p>
          <a:p>
            <a:pPr lvl="1"/>
            <a:r>
              <a:rPr lang="en-US" dirty="0" smtClean="0"/>
              <a:t> Post Disaster Needs Assessment</a:t>
            </a:r>
          </a:p>
          <a:p>
            <a:pPr lvl="1"/>
            <a:r>
              <a:rPr lang="en-US" dirty="0" smtClean="0"/>
              <a:t>Emergency Telecommunications Cluster Workshop  </a:t>
            </a:r>
          </a:p>
          <a:p>
            <a:pPr lvl="1"/>
            <a:r>
              <a:rPr lang="en-GB" dirty="0" smtClean="0"/>
              <a:t>Nepal Emergency Telecommunication Continuity Management System (NETCOMS)</a:t>
            </a:r>
          </a:p>
          <a:p>
            <a:pPr marL="342900" lvl="1" indent="-342900">
              <a:buFont typeface="Arial" pitchFamily="34" charset="0"/>
              <a:buChar char="•"/>
            </a:pPr>
            <a:r>
              <a:rPr lang="en-GB" sz="3200" dirty="0" smtClean="0"/>
              <a:t>Approval of National </a:t>
            </a:r>
            <a:r>
              <a:rPr lang="en-GB" sz="3200" dirty="0" smtClean="0"/>
              <a:t>Emergency Telecommunications Plan </a:t>
            </a:r>
            <a:r>
              <a:rPr lang="en-GB" sz="3200" dirty="0" smtClean="0"/>
              <a:t>and Implementation of the same</a:t>
            </a:r>
            <a:endParaRPr lang="en-GB" sz="3200" dirty="0" smtClean="0"/>
          </a:p>
          <a:p>
            <a:pPr marL="342900" lvl="1" indent="-342900">
              <a:buFont typeface="Arial" pitchFamily="34" charset="0"/>
              <a:buChar char="•"/>
            </a:pPr>
            <a:r>
              <a:rPr lang="en-US" sz="3200" dirty="0" smtClean="0"/>
              <a:t>High-resolution </a:t>
            </a:r>
            <a:r>
              <a:rPr lang="en-US" sz="3200" dirty="0"/>
              <a:t>satellite imagery </a:t>
            </a:r>
            <a:r>
              <a:rPr lang="en-US" sz="3200" dirty="0" smtClean="0"/>
              <a:t>should be used </a:t>
            </a:r>
            <a:r>
              <a:rPr lang="en-US" sz="3200" dirty="0"/>
              <a:t>to identify landslides and landslide-dammed rivers that could lead to severe downstream flooding if the dam is suddenly breached</a:t>
            </a:r>
            <a:r>
              <a:rPr lang="en-US" sz="3200" dirty="0" smtClean="0"/>
              <a:t>.</a:t>
            </a:r>
          </a:p>
          <a:p>
            <a:pPr marL="342900" lvl="1" indent="-342900">
              <a:buFont typeface="Arial" pitchFamily="34" charset="0"/>
              <a:buChar char="•"/>
            </a:pPr>
            <a:r>
              <a:rPr lang="en-GB" sz="3200" dirty="0" smtClean="0"/>
              <a:t>Also learn from what other nations have done </a:t>
            </a:r>
            <a:r>
              <a:rPr lang="en-GB" sz="3200" dirty="0" smtClean="0"/>
              <a:t>to cope in all phases of disasters </a:t>
            </a:r>
            <a:endParaRPr lang="en-GB" sz="3200" dirty="0" smtClean="0"/>
          </a:p>
          <a:p>
            <a:pPr marL="342900" lvl="1" indent="-342900">
              <a:buFont typeface="Arial" pitchFamily="34" charset="0"/>
              <a:buChar char="•"/>
            </a:pPr>
            <a:endParaRPr lang="en-US" sz="3200"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buNone/>
            </a:pPr>
            <a:r>
              <a:rPr lang="en-US" dirty="0" smtClean="0"/>
              <a:t> </a:t>
            </a:r>
            <a:endParaRPr lang="en-US" dirty="0"/>
          </a:p>
        </p:txBody>
      </p:sp>
      <p:sp>
        <p:nvSpPr>
          <p:cNvPr id="1026" name="AutoShape 2" descr="data:image/jpeg;base64,/9j/4AAQSkZJRgABAQAAAQABAAD/2wCEAAkGBxQTEhUUEhMVFhQXGSAYGBgYGCAfHxocGh0dHB0gHyIdHighHCAlHyAbIjEiJSkrLi4uFyAzODMsNygtLisBCgoKDg0OGxAQGzAmICY0MjcvNCwuLywsMCwwMDQ0LDQsLCwsLCwsLCwsLCwsLCwsLCwsLCwsLCwsLCwsLCwsLP/AABEIAJ4BPgMBEQACEQEDEQH/xAAcAAACAwEBAQEAAAAAAAAAAAAABQIDBAYBBwj/xABQEAACAgAEBAQDAwYJCQUJAQABAgMRAAQSIQUTMUEGIlFhMnGBFJGxByNCcqGzMzQ1NlJigsHwFXN0krLC0eHxJCV1g7QXQ1NjZISio8MW/8QAGwEAAgMBAQEAAAAAAAAAAAAAAAMBAgQFBgf/xABIEQABAwEEBgcFBAkDAgcBAAABAAIRAwQSITFBUWFxofAFE4GRscHRFCIyM+EjNXKyBhU0QlJigsLxJaLSQ5IkU2Nzs+LyFv/aAAwDAQACEQMRAD8A+44EIwIRgQjAhGBCMCEYEIwIRgQjAhGBCMCEYEIwIRgQjAhGBCMCEYEIwIRgQsWY4rEjlHcKwXWbB2UAm7quisa6+U+mKlwGCc2hUc280YTHbyQqU41Fu3MXRpseVgduZqu/1DtV+RvbBfCsbNUGF3H/ABHjxCrzXHolZAHGnmmJzR8pCufxWr6bH0xBeFZlkqOBMaJG6R65Zq2bj2XW9UoGlyh2OzAMT0HQBHs9BobfY4kvaNKq2yVnRDdE9mHqO8L2XjkC69UgHLID7Hayw9N91ayOmg30OC+1AstUxDc8ue0d6Y4ss6MCEYEIwIRgQjAhGBCMCEYEIwIRgQjAhGBCMCEYEIwIRgQjAhGBCMCEYEIwIRgQue8WHzZT/SExrsowf+Ern28waX4wmchm1tp06bFX6Up9PXUD9K6b48V1R1cCc+fovCJ76x9Dtv8A1qrb3Un3Q/0tjFE09vPJ79mKzxSHGRm5hBak+Hp1S/per6Y1WIfbNnnBc7pUt9mfc5x9E8yp8ifqj8BhDsytTfhCuxVWSvP5uZZAEUlNr/Nar9abmrW39U/XDGtaRj4/RLcXTh4fVLMr4qXnOsrwJFbKCZRactip1gqANR6eb0w51nN0Fszu16kltpF8h0Ab9S05bjRljlaFlkKylFKASAL1BIDrdi977jFHUrpAcIw3eSu2reBLTOO/zWPi3iSSAJqEYKq0sgc8suq6hpRfP5r0ndu3vtenQa+Y3DT35JdW0GnE7zo7s0wXj8TZqOGOeFgySagrqTrUx6RsdjRkNf1T6HFOpcKZcQdHn9Ezr2moGgjI+X1TrCE9cv4jyjs0ulGIKUKHfk5kdenVlH9oeuFPBx51ro2WoxobJ0/3N9ClkmXd1VgGUGdBuCLDZnMo6/MI+47d8UIJHb5lag9rXEH+E8GNI4hGby0rGX81JvKygCIgDUs6iqG6kspL7i3J2HQIOOHOKGPpgN94Za9rT34EAahrVeb4dKWmqKT4pR8J3tc+wI23B5sYBG1vXXbAWnHDnFDK1MBvvDJunbT/AOJ7BK84hHL/ANrVI31V1VNRAeTOEFBRu9Srdbaz6bQ6cY5zVqRpnqi4iNpgYBmfdO2Au/XoMaVwyvcChGBCMCEYEIwIRgQjAhGBCMCEYEIwIRgQjAhGBCMCEYEIwIRgQjAhGBCMCFVmnKoxHUKSPoMS0SQFV5hpK+e5XIKqZKa2LyzDXZ2NP+O37cdh9Ql1RmgDBedp0QG0as4ucJ71v43lxPPnC7NeXiUxgHodOr8fx9hhNB3VspgfvHHvhaLUwVatYuJ9wCMdkqefj+0Nw4SknmI2og7nyqT99ftwUz1QqlugjxRWArus4fpBnuCzSLpyOdiBJWObSt9hrXb/AB3vFxjXpu0kY9yW4XbJXYDg0wN0hNsmOfnlPVMtEP8AXkH/AA/auMzvs6G1x4D6raz7W1jUwcT9EgVSYvtupuccxV3tXp8u3y2xrn3upjC7xXPj3PaZN69w1LovEEiCcExM/LVGZhFE2kM7Bd5GD9QfhBrrjn0gbuec6/Jdqq4B2ImNg17Ukyrz/aNCBlkXnt5nDqrvqdUoeVWoqTuaB6bg40ODLknZsy07lnZfvwNu0Y6N6dSsOTMGQtqzBUKFRiWJWtpCF+pOM4BvDHRzktJIunDTs81zvHcwRAxSOQKYpIQoZIyWV5OZ5IywKoASegrvvjVRaL4BIzB0ndidax13ywkA5EaBvwGpdPljJ9sjEu+mOfS1ABlJyrbC9gCWXffyYymOrMax5rWJ60TqP9v+Ex4VxVZ9VKV0hSb/AK1/8OvoRhLmwtjmFq3OgYEMAQRRB3BB6g4qqgkGQkXDs1FzcxG3JWPKsnLFKBEDGLP9XcsL27jFiwANgLdWp1OrY8SS+Zzx97jo8U4OcjAUmRKc0h1DzE9Au+/0xEFY+rfiIOGeGW9QzOcUa1V15ioW02LArYkdawQrMpuMEgwTE6O9IYeIhcvl5UESzznLNNpUAsJiqliBvv5gCfT2xbqwHHt4Lc6hNZ9N03W37v8ASCfSU7m4pEurzqdKuxp025ZAYG2FEE0b2B6kYrdKxNoPMYHGNB05aNPHQtEeZRmZVdSy/EoYEre+46jYj78EFULHABxGByXiZuMlgHQlPjAYeX9b0+uCCg03gAkHHLbuSzhvGVf7QzSx8qOUKj6hp0mONviuj5mOLFpELTWsrm9W0NN4iSIxmSMtwWriWeUI6pNEkvLLLrYUNjTEddIokn0U4gBJpUiXAlpLZgx4b1M8ShUlWmiDKLYF1BGwJJF7CiD8iMRdOpHUVCJDTBywK1IwIBBBB3BHQjEJRBBgqWBQjAhGBCMCEYEIwIRgQjAhGBCMCEYEKLtQJ9N8CAsf+Vogupm07aqPUAEKbq+5A+uJulN6l8wArft8d1q3uuh7GvTpe19LwQVXq3IGfj283Wq2O+qq7e4+/BBR1btS8zMoaFypsaWF/Kwf24lvxBKqghpB1LjYv4tw7/Pj/bOOm75tXcuE35Fn/EFs8S56WVsxFGQkcKapT3exen5dvoflhdmpsZde7Ek4bE621qlQvpswDRjtwyUYPj4X/m2/2FxLvhrbx4qGfHZdx/KFkzP8W4if/qP/AOgxdvzaO7ySn/ItH4vMJr4H8onjb+FDhmPqGUaT+J+uEW3G64ZR/la+jPdD2O+IHHtGCQ8K4dG2WEs08qJzK0rut7Uao7++NVWq4VLrGgmO1YaFnpmj1lR5AnIZTOpdnneCxyyF3aTdVUqrlVIRmYXVXux645jarmiAu6+i1xkqs8OjiKsJBGiBgi0oAZhuxJ3Y9Tud7JN4L5dhEoLWsxmAiPhSPFpMrtcnNLqQpLWGFaRsOnT78HWkOmNiOqBbnnjzCg3h2LlusZZDIGV5PidlcsWFvdWWJ+eJ69xIJ0c6FHUNAIGE9/FBli54lM90jRqm1KG0FiSBZNoO+1nCPaGBt3nCVo9leXX4Oztj6KHCTHGrScwtsisN/KSauix62L+R+Qs14qfCr15Z8QTHK8TjkbSjWa1fT/lY+/FixzRJCztqNcYBXIcdjAbOVGGJzOVBWh5/4I6Te259dt8MYfh3FegsxJFKXRDamOr4sf8ACpk4SeVCZk5ceqaI0VY5cyzho2Gm1FFQpIPlse+JvYmNnbgre0g1H9WZPunSL11sOGMHGZ2qSZd2zkjiKlWafVLqUFgYAoSr1miAelYgkXInmUOqMbZmtLsSGwIOHvHHV5pfksyV4aMzWp1ly6hR105fQFX+0dT/APmYY5v2t3fxWqpSBtxoTAIfjtdMnswHYtnEcuEy4AYNfDp3LD9JnaJ2b6sSfrhYz7Qs1F5dVJiPtWCNQAcAOwBdN4eiXnZxqGozKNVb0IYiBfpZO3vhbshzpXNtbj1dIThdP5nLi48u/JzMhi0qctmQZNS3KTNYNA6thYsj8cPJEgbvBdpz2dZTYHSb1PCD7vu68scMltzMAViiQCRft20I0gN/2S/0qXbrv6YidZ0eaSx5IDnPg9Xnj/5mzHYj7JpgnDqvMj4Wi3sa2nBoix2HQ9sRMkb1HW3qrC04GqTq/h0LRmMnG+ZBeNGJzsaksoNr9jut+17164gEgdnmlsqvbQhriPs3af8A1E68L5xIuH5dpGpdIW6J7mhtfYYo8EvMLFbabn2uoGjGSn0EwdQym1YWD7fXFCIwWBzS0wUs4m0qMpR5CGJFKikDpVnQSPr9TjPULgRBPPYtNEU3NN4DDafUKHB83I8hEglFKb1AAAggUaQb9aokUDgpPc44gq1opsa2Wkdn+fIJ1h6xowIRgQjAhGBCMCFmfiEQ1AyINHxeYeXp19Oo+8YiQmCk8xAOOSivEoSpYSoQp0k6hsauj6GiD8jgvBBpPBAg4qb5yO1UutuLUWPMD0I9QfXBIUdW6CYyWV5ssg1fmv4MuKAsxiiSAOosj6kYC/amBtZxjHOO1VZPMQNG7sIAuqiQ6tu1GmNUGJI2BN7UTgD5EyrPZUDg0TO4jLVs7lthjhdVZRGy9VIAIsbbfdX0xIclOL2kgyCrDl10FFAVSCKAqrxIOMpb5fMlcbl+E5ustG0S6IZQ2oMLI1WT16dff2x0nVqJL3A4uC4bLNaQKbC0Q05yrPEGWlikzBXlcvMqBqeRVohaIGoiz1+8YXTr0bjOsMFpWirYrU+pU6hl4PHdoWn7IyfYJH0qkKESMXUBdSqo3ujZ22vFXVqd2rjmcO9Wp2SsalABploM93OSoPDpJMtnRGobnTF4yrqQw1gkgg12PX0xdtop36bpwAxS6tjrilXplsEukA6sOcUzTIyJm4pVW0eLly7jylRYPXfsNr6HCesa6iWE4gyE/qnttLajRgRB7MvRKRwLMgfZtC8jm8zm6t9N9Ku7+n/HGj2il8yTeiIWX2SvHUwLl6Z2TlvTnOcPzBlLJIQhPTWw7V0rb6Y5kGVufSql5IOG9SkjaOECR2B17ENZqq6sR74ZSBlS4FtP3jzwUTw7VplMgCgKx1DqFBuzddD+OEVaU1L0roUK32QaBJ9VfwGJArFJUlHlFoQaKqBvRO564ik26M5V7SXXveaW796wZmPKiV0ZlUKpeQ6wNJZhQb0vV39ffFTRp5JB6RLXQXDAd2pXuIEDRxsGYvEHUSbrqdQDtuPiv32wxgDPhS69pFTAkEiOJUspDl8vpkWRRHyyQzSbabStI6aSTd+pFdcOfVLhiktFOn7wOEa1DPcDMhleOVRzWilW11APCVIOzDUrBVFftwB+S6tK2BrWAiYDhnmHeYk4pfxLw+4jjTnfGzxzeQ0wzEgkYqNXlIOwJulJPbFg8TMLRStjS9zruUFuOV0QJMYgjPKStp8OMZ2kMo5ep5ETRuHlj5bW2rdas1X6XXbEX8ISvbW9UGXcYAJnCAZyjPt0KnLeFiiqgkGkHLsRp6vl9IYjf9NVUe1d8BqSZ38Vd/SAc4uu4++Ox0x3ElU5vwnIYljjnVQI5YPMhb81IysoHmFFQoW99sSKgmSFen0iwVC97CcWuwMe8BjoOBJJTnJRLC0rM4POkDgAdPJHHXvuAfrihkrn1q4e1g1COJPmlS+FSRKrTgo0csUdJRQTPzDqOrzEGgOmw98W6wCDC2/rAAtLW4gtJxzLRAjDDTrUk8PTAFufHz+fzg3LOneLkkFdd9L3vAarZQ620iQLhu3bsTj8V6ZjXsU18L1FJGsmzZRcqCV6FeZ5jv319PbBfxnaqm3zUDy3J5d3xhwXmX4cskzMkysY8ysrqB0KwcnSfe97xUPGSS23scwsAyaW97r30VPEeGGHJRREK5TYtek9ztuPxwxjpfKfTrdbaXVBhPb5eSe8D/i8X6o64W/4isdo+a7es3F8pLLQAA0k159je2409fwxnqsc5MoVGU8T4fVecG4fJG1yG/Lp+K7qtyNIs0Ovz9cRSpuafeU2isx4huvV9SnGHrIjAhGBCMCEYEIwISkcNflvFaaCxdW3vzSa6Iqu53vf0xS6YhaTWbeD9MRwjkLzM8NkLOyPQeQOVtlsCMJVrR2YBtutVgLShlZgADhkI16ZyOGWHFHCuGSQaACjDlRxvdg3GKtetg/0TVG9zeBrS1TXrtqyYIxJHb3d/BYB4f8AzeiSQFjE0BbT01aBGAPQVdHqXPriOrwxTfbIfeaMJBz1Z9/ALTLwiRpOezIJFZGCi9BCLIu972eYxuttKda3LhmVVtoYGdWBhB34kH+0cda8k4fKgXQw1l3dqOked1NC+u219zvW+nFgCFhtbnVCDTwgAd3PZtWFcvmEHmlAf0MgFEmydz/i++ANcsAp1xm7itE2XzLEmKQaa7ONzoP3HVp+/r6BDpV6jKxJLDh9PVIPyyfxaC//AIh/2Gxntfwhex/Rn9of+HzCZeOP5Hb9WH95Hi1b5XcsnRX3k3e7wKu8BRk8LiCHS1SUfQ816wyykBjZSOnQTbKgGeH5QtoyWYseckAk/GfYfhfr1+/ZfpxkuB1VaRjx3JzlAdChviCgN863wh0SYWtgIaA7NIU8VqL1Rm7rYjsBff1usK6wLoewuOR55Ki3Ho5L1RtsGceatlUHej161/1xZtWMkt9gvASdWvSr3z6y5PMaFKhY3UA+mix+w4hzrzSValQ6mvTbtHikP5Hv4pL/AJ4/u48IsnwHeur+kv7S38PmVp4kSJJ/KbBG5ViFt4SrbfFVXQPbfa8POa8ZVmX4cDrHesubysjQ6UVg5AC7HY3k637dDv7H0xWDHOxLqscWQ0Y//hNeO0ywlLReWrClsqomy5vTXYdq2rFitFoF4NjDDVoluhbSJlgy4hDCkUMCBYAUUDY6/KsVffAF1dGyincAfqHgqpJM2dgGod6WzX+Onvhc1TyFqAoDkrZJxPkgc4NbM4BAHQHa6rqKxpptc4YrOWBx93YqW8RxhNWlr30jberre+4A+/F+rKjqjMLTNxyBIlmkfRGxoFh1NkbAb9iflijvdzSK1RlETUMLlcrksuyPIM0pWKuYVjJC2Oxvffod9saBaxBgLnNFJzS8PwGeCa8Iky6Zd3SdGiVhqfSQAQq9bJJO4++uuMFtHtLIGsLXZq1JjC8OEa0x4Vm4pwXhlV1Db0KI77g7jGWnYwDN4HGclop2llVssMqeS4/lpZDHHMjOL2HeutHo30vG8OBwCSy00nuutcCVXwn7Mr5gwt5tZM1k0G3v4th36bYBGMKKXVBzyzOcd6jBxDKZy0V1k0+bTZB22vtY3qxtviWvGgplntjHOPVOEqzK8Xywk+zJKvMXyhLPbqL6Ej0u9jgvgmNKj2qm+oWXheSzjeXlLguGdLbTWllHzX7OxBrpd99/XLWa68Ccuf5SutZ3MukCAcJzB7DfHarfDykSn82QNB82gKOo2vkRm/qemLUfiy57gqWr4Bjp1z/c5dFjSsKMCEYEIwIRgQjAhGBCVcZz7xFNFb3dj0r/AJ4TVqFsQtFCk14MrJ4gz0kcihCACPU7m/bp+3DCVzLRUexwAUuJ8CMsjNzaujVXVBa7+ov5nDG1mg3dK6Dal0ZK7/Jbrl3iVhqboRa9lB33PY/fXTE3hekqWVB1gcRglo4RnCb5wvcfwjbWQR2+WL9ZTyAWs17PHw6tAVXEAyvTqWIRBYBayFF2fsz3v3v6DDGQRz6hcesZqEgYc7D4pr4WCaJdAomTz9b1aE6gomny6dgvv3wutMidWHOKmjdgxrx5wXEflfz5Lx5fT5QBLr9S2tdPpsBf1xzLU7ENXsv0boAB1acco7jK2cW4m2Y4G7smggxpXqFljAO/r1xZzr1Cec1ns1nbQ6WaxpnM97T4JN4f8fHK5eKBcuHCatTF6sszNQ8prY9zhbLRcaBC6Fs6DFpruqmpBOQicgBrC+l8MzEM8KZhBSMhbc0VB+IHfqCCD8sbmvvNkLyVei+jVdSdmDHO9cKfylojnkZW4b+IvRI7GtJC3vsTvjKbXjgMF6Fv6OOLBfqQ7VE8Z78F1U2fy75Fs5FEjKsZkCkAboDatXoQQeovDi9ty+Fx22eq21CzPMGQO/SFxn/tGFX9hiJ3DHVtTUK+Dv039B1xn9q/lXd//nsY647MPqu0y/E48zw+WaJdIaJwV2sMqkEGutV19KxoDw+mSFw32Z9mtjaTzJBHdKSfkicDJzEmgJiSfYRx4VZfgK6P6SCbUwD+HzKaeC/FL55pTygkaUFbUSWLXQ6bEAWfmMXo1TUnBYuk+jW2IMF6XHMRlyfBMPFvGWymWadUDlWUEE1sxC9QD3Ixeq+42Vn6PsgtVcUiYmduQlZE46DkTxDljXyr036E+W/TViOs+zvqx6PAt3s86YnZzivOBeKRLknzc6CNVLbKbsLttdbk7AfLEMqyy+cEy19HGlahZqZvExsz71zSflV8++V/N31EltXy00T7X9cJ9rxywXWP6Ne7hV97dh4z2x2LqPFHFI1yP2pY1mUBGQMaBEjKt31Gxv6Y0uq3GX2ri2OyOqWoWdxunGdkA+iXJxCNuGfbDl0sKx5eo15XKdevTe8QK7urvp7rFFu9lv6YmNYnJKRxAZr/ACYxiVEeWW4xuvldR3Hz298LFQ1LriuJ09ZBZ7dToE3hOncDt1qXLCw8WVQAokoAdB5j0xJycuOGhtO0Aa024pwkvkMtHBECC0TSKoAtdPmJ6X298XcJaIWutQLrOxlMaRO5URKseZ4mIqVRADS7AER+g6G7+84jS6EtoDa1cN1DwVPDOEsY+GywxC1NysAAdJIsnue/riA3BpCrRoG5QexuWe4qzKwPInFUjBLtIygDvdisESHQrMa5za7W5knwUcjlxDnuHoFVHOX0ygVdhGJuup1DriYhwVKbRTtFFgEG7j3eqy8E4cZUQRhefBndcxOzabN79SDVV/VOKtE5a1WhSNRouxea+TrXW+IQDy7V23JoC12r4hob6beu4wVtHPevTWWfeggePZiO1YeBKkcvwyLalVsEruw2J5akn0JvYHC6MNdkeexOtJc+nmM+3LVJw3JzmpJw40IhSxuTvW+rv+rXzPShe0RpWNopke8ceYVbTZjSSI1utlJ72as6qoCr+uCApu05iUyxVJRgQjAhGBCynOdPI+/9XHNf0mGuA6t+P8qaKW0d6x8SgWbTauKv9AHrXr8sQ+1tfnTf/wBqbScacwR3qXEeF8/SxOmh0Kg9/wDH3nG6m4vaHOEbDmsFegHkY5LTJlLJN9fbGGt0eajy+9ns3ei0ipAhRGR9/wBny/4H78KHRX83Dd9VbrUry3iOFQK1kNdNpABoCxudjW9GjXbbGyy0eoaWzMlYXW6m7HFYeI52KSQsHjFqrU7xqaZQRs4vocdWmDcBAPFUdUY4zPgtXDMwY8vK6mEjmAgxU21IDr0Ci/XfsNN7YrVEuAxy0+WxPswmcs9G7Tt8lzP5U8wZMnl2IIJkbYijsrDpjn2wQAvU/o2ItL/w+YTrxx/I7fqw/vI8TW+V3LH0V95N3u8ClWSiU+Hm2HwyN07iVqPzFDf2xRo+wW2q4/roY6R3QFb4ccjgM2/SPMV7bvgpH7A9qpbmg9MNG1nksXhmNf8AIeb2G/NPTuEFfdQ+7FaY+wPan29zv1tS/p8Vb4aa+BZoeizAf6t/iTiafyD2qluH+r097FPwREp4RmrUG+be3WoxV4miPsT2qvSriOk6cHK74o/J+3/dWb9jJ+6XBQ+Ue1T0yI6Rpf0/mKR8F4lyeDZkA00s/KX+1Gmr/wDANhTHXaJ3roWuz9d0rTnJrZPYTHGF3fgHhnIyCdnlBlb18/w9e4XSPmMarO26wLznTNo6+1PjIYDs+slYuNlpshnAzFtMQffsVt/U/wBHr7Y0WxgFMwFh6Bru9sYSdIHfh5rm485/3Ay//N5f3yiT8Djng/8Ah45zXq3Uv9aB2T/thac/Fy/D8Y/pFWP9uXX/AMMS4RZwlUXX+mnHVI7mwrOIxD//AD8ew6Rn6mUWfmbP34lw+wVKLj+unY6T+Ve5lr8Oi/6o+gzAA/Zgd+z860MEdNnefyK7K/zeP6j/AL5sSP2dLqffXaPAJX4c+DhX+en/AHi4ih8Le1cH9KfvWnz+6E0m/guL/wCc/wB44acnLzx+XaN6a+IM9JHkMssTFGl5cWodVDLuR6HbF3EhohabVUeyzsDDBdAneEr4Zw9cvLxGJCSq5fqepJjsk/UnFQIJCzUKQpPrsGgeSa8H4zyMtw+PRq51JeqtO436G+vTbFmugBaqFfq6VFsfFAWLL51oU4pInxLKdJ9Cdr+l39MVBi8UltQ0213NzBWThPDuTn8kxdneaJpJGY2Sxjb9gwAQ4JNKj1dqpEmS4Emdy3Z3ORrPBnssx0yyjLzLRGq+9HuK+tD3uSRIcE+o9rajLRSODjdO3/C6DiaPI6jkzaVJ3Vo9LdOxe/wIxV8uMQeHqvQ0S1jSbwk7DPgvOD8PMbk6ZQNJA1sp6kH9EkkiupP33gpU7p09qK9a+2MOwHz8lXozVD4vfdNuldPx+e2N80uZXHi0cwp6cyqxgWabzfCfKKob/X0OFm6StdAENh6zxS52hY/RB6L1Gix0HWm9PiPtU+4tBFNOeHM5iQyfHpGr5/TCzE4JTonBacQoRgQsOa1V5+WPQ6mG/tQxxLaatwGvcA0G84GdhABlPp3Z92e4LLzT3lUj0s/iBeOX7RUODrQ0t1XnD/cAHHvTro0NxWPxFOywR6Cw8x3Qt6N6MD777Y9T0bcNFt2I2YjPWcVazNDqpvcY2Lc07DJB9RDcoHUdjekd2Ng362frjTHvwszmjrSNvOSq4Lc0JDySEq5GoNpJod9J263R7/TBUbBVK7BMZLno3lmAKFWBO6rNrN9QRU4DDqNWxsDy+iMSuNNWoJbwM+ePjsV3Fs+UemZw6xo0iq8nl2FmhmUtQerhaHc7HG+iwlg+nofFaH1Lph2cCc/Xir8hKr5SctI7gSi7JbTtGaU65SR3u+rHpWIqgh4w0eu5abG6SSDOPlv81zn5Rq+wZerrmvV/J/YbY5tuyC9Z+jv7U/8AD5hdD44/kdv1Yf3keCt8ruWHor7ybvd4FLcj/N5v83L+9fFW/IWur99D8TfAJp+TRAeGoGAKlpAQehGtru+2LWb5fesnTpItziP5fALmvFvjKMpJlcjGvLYMJHVaBFebQB2rq57dOxwmrXBF1i6nR3RLw9totTsRECcZ0ST4Z69S0+Gf5Dzfym/2Bi1P5B7Uq3fe9Pe3xWjwN/JGZ/8AO/djE0fkntSulvvNn9Piqvye/wAl5v5yfulwUPlHtTOmvvClub+YrhOFjmmDLO2mJpwT85NCH66QAPTVjK3GGnKV6K0/ZCpXaJcG+EnxPBfoHYDsAB9wGOqvmxOkrm8rnWzD5iBnR1KSKAumwCdIsA2LB79cOq0gGAxmlWW0EVs8j4FfJ0zlcNMff7UHI9uSR+IGOJP2UbfJfSjSB6QD/wCT+70X0Lxvl+XweOP+gIV+7SMbKwijG5ea6JqdZ0mX67x8Vj4l/N5P1Y/3q4q75CfR++nb3flKrn/m6Pmv/qRip/Z+dasz777/AMi0ZX+bx/Uf982LD5CU/wC+h+IeAWLgsMLcNygmmaBudJy5APhOs3Z/RHe7HT54KMdWJXE/SxtN1s99134YO26Ex8NcK50WfiSXUryBRKfNqIsk9fNfW774a0SCF5yyUA+nVY10gnNdLxbw/wA7Kxwa9LR6CrgdGQVdX8+/fDC2RC317L1tIU5giIO0LNwXw08UkzzTc4zIFa1o9KPc9tsQ1kEklUs9jNNznPdevbIVHCvCDRyxNJmWkjgsxRlaq/U3vX9w6DbEBkHNUo2BzHtLnyG5CFrj8NjTm1d7GZYtsPgvp33o0fpibme1NFkEVAT8fBL+B+GHWeGds1zhEGjAKVsAyUPN2JO/tg6stOKRQsL21W1HVL13DLs1r3KeFAZAy5gtllmMqw6ekisQRqvoGBHTpfreA0iDipbYffm/7oMxt3rpkz8Z00w8ztGvXd016h9ND/6uG3TzztXQvjnnYrMypI8uMdrbUdTinn5JjCAcVnqS+/7MYSLaCAPLYme4s3E5JEhNMytYAI3P+y3f2/59CwsqBsVeRA1bVekGuqZTzvCpacvkyzt5iG60CTbADdV/YL9z1Ol4xKzW1oF5o5w7VZ4XH5o7H473N9l/6fTFG5LNZBDMUwzedSOtbBb6fSvT5jFpTn1Gs+IqmDisT0FYWa2+eIkKrazHYAqefry/Fd7UQN699scvpS4BTJvTPu3SAZg6XYZLXSnFZuY11cl9fiTp92+Ob19UPuE1Jifip5bNB7E262Jw7il3iTzQRsNV6q1dwKbqVUmvkO2PQ9GVetoNfJxGmJz0xATLMIquB1c6QmsEerLomsqWQAN+lsOu4BuhfQH5Y0TBlZH4PJjSq0V8uvWbMFmoLaWNj0LstjbpZPoKuoc6cgl1HnNre76lcweGzEapsoWbqeYFkAJ7Avndx26D5DCYJzHPeuULPUdi6nJ2gO8X+i35mDMayAsioEQKqagB5RYAjlAFHarb2JGNrCwMGvnYVrh85YYc4Fb+HZEvC8bs6nVfqRsK2kL9x8uu2KPcL0jnuhaKMtxPPFcl+VXJiLJwICWAkbzEAEkqx30gL9wGMNsMgHavT/o269aXn+XzCc+OP5Hb9WH95Hia3yu5Y+ivvJu93gUtyP8AN5v83J+9fFW/IWur99D8TfAKvgspXgEpU0dMov5uQf2HFaf7Oe1XtbQ7ploOtvgFl8OZNF4Lm5Qo1usgLd6XYC/TvXqTiKY+xJTbdVeelaTCcAWwN6u8M/yHm/lN/sDE0/kHtS7d97097fFaPA38kZn/AM792MTR+Ue1K6W+82f0+Kq/J7/Jeb+cn7lcFD5R7Uzpr7wpbm/mK5KDhuvhbTrs0OZ3I6hXSMfsbQfvxnDZpXhoK7L693pEUjk5nEEnwkL7F4d4n9oysUwq3TcdtY2YfRgRjoU3XmgrxFss5s9d9LUeGjgl3CMu0eadpNK6w1AuCSWcEV5r3+Xbt0xqqOBYAOeC5tKm8PLiMOdq+R5zKf8Aa3y/Y5gpXzkKD9hxwyPfu7V9QpVR7K2tpDJ4T4r6l+VIf93t+un+0MbrT8teR6B/bW7j4JLxL+byfqx/vVwt3yFuo/fTt7vylVz/AM3R81/9SMQf2fnWrM+++/8AItGV/m8f1H/fNiw+QlP++hvHgFt8DZaN+FKJY1kUGRtJ9Q7dPQ+/vi1maHUwDzisPT9FtW2uY4TN3wC08K49HFGEjgC0CxCbC6JPYk9OvXpjb1F3JZv1c2lgwgBbs34k5croUJANCj7WSfrQ/wAVgFKRKhlkL2BwKszXFJDDG8YGt/MVsbLRPevYYGMF4hyw2q9ScWtxgpXnsxLrDmSRSFUlQaWwisbXfud98NaGxELOS6ZleQ5qViQZ2S3L6idlpZjX6g0L5em3ucSWtGjnDiqhzjp0+vBVB3XUiztEpd31M2yH/tbb30QGNGI6eU+pxaAcSJy/t44qMRgDGf8AdwwWPiOfkhTM6JXWmeRVG5LF86aH9FRy0cjppjYb3vdjGvc2Rs4N9eKW97mB0Hbxd6cFVJm3s05XTnpYl/q8z7Vcv05n/wCg++LBg/2g90YcOKoXunc4jvnHjwTjIZmVpzqkcIcwVA1jcRtmRsAbC0iA3Woo3qSUPa0NwGMeMepWhjnF5k4T4T6LFlM5LIEHPmI1gar0lwzZQE12BEshUHoHHShV3Na2cBze9AqNe5wHvHm76lNuIkPw+JpbclIy3SySBfVSN+vTGfKoQNq63R7nXmkHGPLeE08OADLR6QQKNAkEgajXwgCvTbp13wt/xFFpJNUk8+KZYqkLJn+HJNWsHy2BRrrRP4D7sEJdSk2p8Spg4NEhBXUKqtz+jsPoMRCq2gxpBCnmg4AvSwJ38l19Lxxbb7Wxov3XtJx+zJjbF4ytrLhyw7foqWawAaIHQck7ftxifUL2hrgCBkOodhuxwTIjEfmCtORSVF5qXXQbgDr2vY1jvWB9TqGlwunUBHDQlGo6m43Cuen4lqzuXijhIjgleMNqFFlyzHSB1FBhvjoBvukk8yuiyhdstSo52LmgxsLxjPYtK8Z5kkaT5bS6ZlYx+c1BXMLvqsAA0pqv6/tit2BgdCUbNcYXU3yC2cowvAR349iX8U8QjM5WZeUyCo5IySDrjaYKG2+E2p2PtiwZdIWijYjZ6zTen4gdhDZjbnmnI8R+baPyl5lVtXxchbJ6dCwZf7N96xS4sZsRAzxhs/1ZcIPbCyjjyKZJVgJldMvsG+Mzagi2dhpJO/viwYThOtN9je6GF/ugv0ZXYk9upZfFGSbiXDw0SESK5YRkj4kLRut9P6VHoaHTGW00iWwM1o6PrN6PtkPPukRI1GCDr1SlmZObm4NMk0MnOR0jVRGwZlR4jdfpd91FeXCTfNEgjFaWey0elGPpuFwyZkQCQdOjccVpyOSl/wAhNEYpBJokHLKHVZkYjy1e436Ys0HqIhLq1qf63FS8LsjGRGQ05K/wpwh34Q2XdWjdxKoDqVILM2kkEXXQ4KLCaV07VTpC1Mb0kKzDIF3I6gJXG5dOJx5eXJjLScs6i/5ok0fiCvelr9BZNmsZx1oaWQu293R1Su21GoL2EY90jMRtgLpPDmQlXg2ajaKRZGEtIUYMbUVSkWbw6m09SRGtcq216bulKbw4FoLcZw71f4MyUicKzCPFIrnm0jIwY2gAoEWbxNFpFIgjWl9J1qb+kGPa4Ee7iDhnrVfgTIypw3NI8UiOTJSsjBjcSgUCLO+22CgCKZBCZ0vWpvt1NzXAgRiCCPiKPyf8GduH5mCeN4+Y7CnQqaMaAMAw7Hv7YKDCaZaUdM2tottOrScDdAyM6TqV35LBPGk0E8UiaW1oXRgDq2YKSKNEXt/TOCzXgC0hU6fNGo9lak4GRBgicMp7DHYnfE4ZDmo2CtptASt9NRO/k3267ivrjc0i6uI0i6VwmcyX/fwStjMsn3RiT8Qccwt+3hesp1v9GJ2Ef7o819C8W8JOayksK1qIBW+mpSGF+xIr6411WX2ELzfR9pFmtDapyGe44FfMmj4m8AyByz8sEbmMjo2oAyXo0g9x6dcY/tS3q453r1Qd0aysbYKgnf8A25yvoE/hs/5MOTUguIqB7FwdX0Bf8cajT+zuLzbLePb/AGkjC9PZ/hfPUbiQyjZIZaTlCyTyW1Vq1FQ3RgW9ATv1rGQdbcuQvSkdHG0i1dYLx2iJjMjMdpAX0D8nWVdMgiSoyNqe1dSDRduoIvcY1WcEUxK8501UZUtjnMIIwxBnQF0CZOMCgigb7UO/XGiSuYXuJklYMrn45ZAhhZXdGkPMQA0rcs33sjp/VOLFpAlXIc0TPOavy/ElbmBUb81JyiAO+lWsV2ph1rcYLhw2pdSWgE4yqZ8tG5JeF9R3O/sB2b5D12OJBIyKQYObTz2r3/IMBBtG3fmHzv8AEb2+L4fMw0fD5jtvietfr2c+uakUWatvPpkl+djy3MEUkEvnnEQNsFZjHJNYOoakppUPqSVIIxZrngSDo+nomezNcJ7eMefcrMvwvK5uIuYm0uzA27A+V5g26vsCZJeh3ElHbYHW1KZwPOHoFWpZmTDh47/MrJx/IJGwKQawwct8Z3fm30YDrNL1/p7VQqWVHHTzh6BPoWOhUm9gd+uZ8SsWXzDq5cZbctq6SdfMB1YgfG9gAAlyavrJMiJ8FpFhs4Mh2O8c6Uw4PloFMERiZZHR5R5npeU8O3mcsN1iobgBK2Gxh73mTPOP1WN1kpsJuZA6+dSdz5CPkiPTaIBpFnbSNt7v9uMtaq5rXPGcEqaRLCLuCnw0AJpUAAbAC/n3xmsdodXYXOzlWqzekrVjWlowIRgQs2eBoUwAve2039cc3pMP6sEPDQDjLrsjVeGSbSicvNYlfqCykXY/Onbb1xxmViA5jntIJkfbGRhGcSRpTy3TB/7UxywOkWbNdf8AHXHorG17aDQ914xnnx079Kyvi8YXFZRwM6LIFZ6Y/T7IN/ljon4OzzXbeCbKf/bb/wDIr8sLjyUpHmnzhnPykjmKfcmgfTFDpGoJVTB9Wn/Cy73Fs8ZK5/LZZVyJp5GlbLRHzFSqAzUAAACKbUdycNn38cpXRfVJtUlouhztcn3cZ7ITaBgIcmppTGmYiff9NEZX+8gt9cUdmexY3gmrVcMQSwjcTI4EBZpI9ShdRWxkBqFWtlhYvYEe+LAxxTWuuuJifnYa8Auq8NyxRZYU7aBJIoaRgSzc17NqADZsih0wpwc52S4/SFQireqQMG5YD4RAx2JrFnEY0rAk4qWEZrEKjTgClOcmzIkblhiLqtIqr2+e3f3PoKWZWeo6sHe6MFQ2Zzfk8rVRLHSLGzAbepOmx7/TBiql9fDDnH6Kppc4RWlutmh73V+n91jEYql60ERHPMLdw/MZkyqJFITe/KB2Nb/PEiU2m6sXw4YJhNI9sF9u3rjnV61o6xzaYyjRrW9rWxJQsj77HYbbd9sFOtaIdLchhgc8Pqghq8Ez6XPcA1t3F4fYqtWqT1gw3bTKpVAaPdS+PN5g6aUm1B+DudW3ahVH6D136d1ixCpW0DRq3qvinFZ4cnJMI9cqlQqlTvqKA7Dc1ZPbp2wi0EMEsxXS6Moi0Vm06xug6ctE6VzngPgeYfMvns2pVmvQGFElhV6eqgL5QD6+2+Sgxxdfcu90tbKDKDbJZzIGcY8dMnEp/nTnBJ5NRTXttH0LGveq9d6369Hm9K5LPZ7mOcbVqyWZnSMmcW2oAA9hpB3KIQTdi6rbDKTS7ArJa302EGnl2/VeZjjTBHKpuI3axqIBVSRepB1OHGkBp571mpVb7w2M+dQXL5XiGYEZQ5mVmkbJrzCE1IMxXM0+XT3IBINYYWtnLXwXULWXpu/xa9GSarxKZuFNJzGEql05gq/JM0YbpVkCztW+KFoFWIw+iUWNFaIww8JUuIzTw5mG535eqGFVbR+e1ahKzUoJYeU+WgK6b4hoaWnDX2IaGuYcMcTpw1JBnM7N5J1mdZI8tK9jSdejMgBWsHy16UdhvhrWtyjSPBOa1uLYzI8E2yUkkeeZhK+iXONE0W2nbKiTV01arUDrVdsUMFmWQ80t0GkMMhn/AFI8QTz/AGlxHmZYlVssgVQhFTuyOfMh3qiO1jocFMNu4jXwCKQbdxbOevQFlz3Es0MnzBO6iAZrVL5Ld4JNECva0de9hQLI7YsGsvxGccc1ZrGdZEZ3cMdIx7lbnpXlzceqRwEz8YUAigDk+YR06E6h8pG9RUNADDu81DQGsMDNv90KzwXLIkqRmRmjlTMSaDVIY8yFGmhe4c3ZO/p0xFUAiYyjwUVwC2YxEeH0WibOzx5w65SFdpFjhOjTy44Q4cUNV8wMCSe9V0xENLMBzPoqhrDTwG845zlqyS3geazbxOBPLI7w5STUdFxidm5xXygbLZF30HWsMqBgOWk8Mk2q2mHDCMXa8YyV/AZWmzWUkaZn0x5tA1inWKdI1JoUdSlSSOpRT86vAa0gDV4KtQBrHAD+HiJXa5g+U/LHOtRii7cVlbmqsidj88Z+jiTTJOv02lWqZrTjoJaMCEYEJZlHE41LKWCsy7qB5lOk9scmp0fUrFpdWJunD3W55alelaGOBLRs06EcRkWCNpZJCEWrIQHqQOgHqcB6PqAY1f8Aaz0UVbSym0vcMBvWlpFhQaia6dL9T2+uOhZLN1NIUm4wq1aom85KWbKGTncpOcTWrTvRtLuumn9hGNlx8RoUDpJ3VimHmNWjPkrU3Dsrloy4iREjPNOlehCkaqHfSSPrhTnnMlOr22qQX1Hk4Y7s1iTIwwZYsYY2MpDSECtdtrv6WSF6DpgdUOaLT0hUgVA4wMsch/jvWVs1l5QVkyyHVJqIIBGshQSQe9EC8QKh0LLR6UqtcLpIOWejUtz+Hr5wbllJDGoj0+URRfCvffc7/dXXF766YtkXYkESZnG8cyreKrGkSxIqjQRpRR8Ox6brXX174ZSBmVyrXUvyXYnvWPhMzGZAOm92T00np+cYXddR0v2wyo0Bp58lmoPc6oOfMrbL4ijXMGDQ9g6dYA06+WZdHXVfLGq6r3vCBTN28uqKRuXuYmPFKuLcbTMQxhFYWclPvXwzZhdI2PUaTfzGLsYWkz/MO4JrKZY4z/MO4JjH4jR5I41ikbmNKoYaaCwMEdzbXpJO1WT6Yp1ZAJnVxSzRIBJOUcVl4R4ggSCJI45AgTLBFNE6cx5I+/6NG/1T1xZ1NxcZ28M1Z9JxcSTr4Zrfw3j6TyPGqSLpDFWYCpAjmNitEmgwrcDqDijmFolLfSLWzKX8K8QERZYFNQdVUuX3IBhjZuhs8ySqJ6KTfbCQ7Bcyla/cZhnpncPE+a9k46ZMpzmHK0ywE09+VmhkO9D9F6Ir164JwlBtV6j1hwgt7pB8Co5DjciyyCSP43jIGsnQWXKIy1pqgZdW3Uhth1wA487EU7S8PIcMyNOXwg/mnvTHhfGWlcLywqsgYNqs3pjcitI2qQb3+idsSDKfTrl7ojCNe71WHhHG3MMemMyVESSWOpzFGmqhpNku2j5qT7YgOwSaNoJptgTgd5gY8cFqyXHmeVIzGAG2JD3TXMKA0jUv5pt7HUbYm8rstJc8NjPbpx2bPop8ajYjzPQ1AINrvT1UhSwPXpvV400jqCmuJGJ3fTalOWi1h15pdnjkRS7aqOkg1aiq70exvDakgZRuS7IQKgN6d5ny50pNksvMyt+YcPC2SYx2hZlh+IrTaTsCQL3rEEtBzzniu64tBGOBva9KdRcNlHC2jMbcxi76NiRzJjIAaNWA2/yOFlw6yecklz2mtOj0EKjjXDpG4gj8h3HMgKSiisaIX5g62ttRNDfb0xLHAUyJ1q1N4FIideGvUl2b4VmOWqjLyMXglhsV5WkzGtS1keXSCbF9vXFmubr1eCu17JmdIPBOl4fL9pVtDaftzSXX6ByhQN8tXl+eF3hdjZ5pV9tyNn90o4vkJWzErKjEGTJkGuojlLOf7I3OJY4ADt8EU3tDRJ/i4jBIeOcGmaDSctJKCc7pUAHTJLKTDIQSP0S9HcjV74bTqNDpmPh4DFPpVWh8zHw9wGITk8NmE/M5bFVzkUnbdPsghLCzuFdt/ZW64XeF2NnnKTfbdidB/NKs8OcPlSeBnjZQsWZUkjoXzKMo+qgkewxD3Ag9ngoqvaWkA6vBYzwuQ59maB7Mkh55rTy2gCot3YAbVtVX88WvDq4ns7Va+OqiezbKVZDKTNDLE0DhkhyKPHqUmSON3EmnS1EMobYkWPnhjnNDgZ0uTnuYHBwOEu7DoTrwxw2WN8s5hZFH2tStAcsSzCSOwDsNK1te5GFVHgzjq4BJrPa68Jn4eAgrs2FisZnNDgQVkXiIB0xVlNrBDVJMqWLqEYELm8l4oLzqhgKwu7Rxy6gdTJd2tWAaNH/AoHyVhZbC6pdu4EkAzpGxLfDXGmiflNCeVJmZUWXUPjLFgNPX64qx0YbUiy2lzXXC3AuMGdM6lrzHiRmhzTvlVaKFzGNTgiQq4XcadqsHocTfwOCY61ksqOLMGmM88dy88TeIzG0qDLGVIVVpG5mnSX+HarI9x/deLGoWnBRa7XcLm3LwETjGeSr41xOOB6XKmRURZZWElaFYkCgfiPtt2+lnV3BRXqspOgMmBJxy9V74y422iaCOEuvJ1SPqA0B7A2ItvXCnuwIRbrSQ11NrZwxM5SrOI+IOUqRjL84JCs0p1ABF6Aix5iCL+76SXQrVbV1YDQy9ABOwea6CDLxMqOqJVBlOkCgQCP7vuxdbg1hAICnns0I0ZzWw6E1Z9Oh/DF2tvGFLnXRKTZjiPOg1EEVJp8jWNhdsSo8v/L5Ye1l18bNKy1Kl+nOOejz2LJlp+W4cLI1WSErcaT1AO49B/SrDHNvNiR2pDHBjg4AndzyUZ1o0zjFdL8xuW6ld4p1y7OjqSP0obU1/V98IAJZzlPqu4ATT3cRPquZ0OcsojOmQ5ThgQnsxmbSfoaxowv463eC1SA8zlL/BP+CMuvh+gUBk5lIPUMrZdXB9SGDA+4OEvydvHms9Sbr51jzSjhkZ5vCVA8suWiLf/bI7j9sgwx+TzqPj/hNqRFU6ieJ+iaeGZWkzmrSiRNDNykUHygZgBixPVma222F174XUADI04eCTVAFONOE93kt+U8NuiwLrXTFQ6HprhlNf242HycelHKGwuMyyOaGCcG+oPiO5R4bwB3yIhloGQwsy77LGsIKm/wBIiM/It7YgDDFRSsrnWfq36Y4R6KwcAlLF2dC9q/eiy/ZTv6AtA3+sMF1X9mfmTj5+7/x4rZwjhDRFCzKaWjV9eXCnf3jJ+oxIEJlGiWEEnmAPJZMr4dkSPliQbRSIpF7NKIyT8tau39v2xAbAS2WVzWXQdB4x5z3rzhfBpEnSwipGA3lBqycxSrt0AkH3D1wBsFRSs7m1BqA/5eqa57JSSEeePQDYVotXauusb+4GNDHtaMjO/wCi0VKbnHMRtE+aryWRti7hLtgRytJO5Undm2PXtYO+Bz8Lo8VDKcOvGJ3R5le5fIRZOGQwQ0AC5RLLMVXYDqTsAAPkBipcXnErYC6q8Bx7ToS/L+ITIaMWnRp1aZD8XOliIHlGpQYmNmrBG2JLIWp9kDBIdMzGGi6DrwPvdmteQeJHZY7grW2kkSEhSRHo30CyTINttlY71WAsGOKl1ja0uh+WzPOdOiPBS8O8YZzHEy9IVJfVZLhInbqOlSLvfW9vUe2BKi1WZrQ6oD+8cI0SQPA4K3xJmtIK86NfKDyzsx36q3MWvb3HXCXLj2h0AiRu09mISPhOeLzRj7RJJTDyyDSF36D87+cPoaf54qDisdCoXPAvE7xHnjxXS8Sz5WWNAD1DMQe1PQrvek/sxV74cAF3qVIOY5x7OHqsycZJdSVILKRovoVJLG67AencDFRWkphs0NOOWnfkrJ+MBTq0kmqA1UDbIN9tvi6+x9cS6rGMc4KrbPOE8Nh9EJxzUwHKOhio1Fh0bl9q9ZF/b9TrsYjnD1QbLDZvY48J/wCJUI8vDktoYQquGZtJ38gFdT0Auh0HbGwXqmZWOtXdgXYqK+J0N1G+wvt0+/5YnqDrSBaWnQnUEupQaq7/AB6/Xr9cKIhPBkSrMQpRgQjAhfP+F/Dkv9Ll/wB/CG6N5XHpf9P8TvNRg+HL/wDiTfi2AaN6hn7n4z5qeY/k7P8A+lP+9TE/unepf+y1fxHxUfEnXiv6mX/uwO/eVLTnX3NVnjLMKonWGMtK0Kc9yfKiA+Xbux9PfA+MYTLe8NDmsbJIEnQB6rzi3xZ//RY/wOB2ncotGdX8IXvEvizP/h6/34Dp3IrZv/APNOJeCnMQ5chwumEDpfxKPfGik+6F3rDaOqpgRMxwV2Z4a0eWmUSdSz7L1B/R8x/bd/3sY4F4wSrW/rGyMMFhyAIyjfwgPN/Qr+iPiKndfex2+rj8zRkucJFHTno+mhauHxETpRn0EkjVq38pu9TWEvpag3XbFXulhynnZmik0ioPijbOrTJy1K3PNlEzHNZRz1oWdVbqa6ArenULq6sdMKaHlsDJbnWgNFwlYo8rkINliKq/LcbvvypCyUCfKEIsDYEEDpi/2jtKl1sOBJ5OBTbIZTLmpo17yUbbrI45mxPd1B6dvc4RVqGmDfOr6K7apqDA4emCpi4LpnhYBFgy0RjiUWWttINk9AFUAdSdRvFnVPdM5nNMNSWkaScVoyPA4IpGlijCSODZtv0jqOxNDzb0K74g1HOaJKq6o5wuuOCnl8kUXSXJs+n9K76exoelXhRIbmVLn3jICuXKkavMd77nubPy9NumLQqlymgGrruBv1/v7f4+dG1Wl10ZqIMJVxvPzxSDlIXBUfoEgG2vcH5Y0Ma05rTZ6VN498x27liTi+bZq5IFmh5H2vuSTW33bYtcZrTTQoATe4jYl3iRjrYknV9n9SOsGaJ27bgfcMPofCN/mFw7T8wxq9VdmlDS5mMKSrhYxZvzlljBUfohLsHrsT7mASGtO/14oMFzm7uexSyhY5tPMAqyONy1nVJmhpAAINhQTZH8GMQY6s9ngECTUGOvzXU8Ty7SQyxo2hnRlVh+iWBAO2+x3xlBgyuhReGVGuIkAjDWuf4X4aeINZjAOmlS6ULPmJaFgbBZVA/VOLufK3V7a2oZx05/haP7Vl4VwOVxC7aQI5LplZTtyhqVTuDSMu/ZjRo72c8Ypla1MaXNGkaCDrwJGjEHsxTPgvAnhlDsylRHpNXZbRDH9FqIHubf23q54IhZ69qbUp3QMZ4S49/vcFs45I5UxpHOb0+eIoK8w23dW7b12PX0UVyq5cRdAO8R6hKcnw6TmoazQXUGbW4IsDf/AN+fKa+Eq3XqO1YxWdlFweD73af/ALZbIKa5/h7vMroVAoA2TYoPRG2+7eo6Yo9hLwRzn6rsUqrW0y085eixZTgLroJKKVDggEkVITq3IBPZvcjC2UCIO/in1LW10gTBjhl6blFuFyN5WVCwGog2UPnQgWV32Q9jW3rg6txwIHln9ECuxuIJjjkdu3WtKcIcEHUpoqT26GAnYCh/Btt7j6X6ozzs9Ev2hsRGv+7/AJBN5Ylb4lB6jcA9dj19caASFiIBzVMfDYluo03snyg9d+/b2xJe46VUMaMgtCIAKAAA6AYrmrgQpYEIwIRgQuR4f4fnWaNW5fIileVWBOptd0COgq98KDDOxc6nZaoqCYugk7cf8qGT8P5kSxh+VyUzDZjUGOqzdLVV3wBhlVZZaweL0XQ4narZeAzHKZuEBdcs7SJ5ttJdWFntsDibpghXdZnmi9gzJJHelPjXLurZxo5YdLpHzkJPMUqQF0jpvt198VeM1kt7HA1HNcIIEjTshMPEHAcy7TcgRlZ4kVtbEFSnpt3H+PWXNOMLRabNWe53VxDgAZ2KXHeBZlnlMAjKzQLG+piCpX027j/HqOaTki02as5zrkQ4QZXvGOA5ljcPLPMy4y8mskaa/SFDfriXNOhTXs1Vx9yMWwZXVZSDQiIDelQt/IVhgwXQa260DUsfH59ELEhCDtTkgH2274ZSEuCpWMMPmsXBuJIsBdwqKHI8tnooayNz0vE1xddiVNkaao90LaeNQ0p1HznSvlO5uvT2P3YReC1+z1JIjJK89mMk7FpL12Cdn7eWjW1dR9598XFe7gCqHo9z/eu8VqTK5edCyLr0Er5mcb/EbN99V/XEtquzBSq1luQHDio8JzokjdQmhVqqfV8RJ63f/XGK3G/QdOzxS7JVvHARHatYcknc9Sevpr+4bDb2xyadSq6oQ5xiTpOgO1ZDAYZYLcQI52IRzYOo9fU11A6fXFWVXioHlxzGkxmBllkfNBAiIRzDyybJIYVfyB/54t19RtiL5JIcInPRjxmNAwRdF+F7IxsgMar19NPTfrV/O8FV9QPcxrzEDTqu4DHOCTOmYQAIBIQjHWDZO9fMXiab3G0NdeJxjeJ1cwoI93JVceinZahvfY0VGxuzv9Pvx6SmWz7yxVQ8j3Vgy0OdLrzCdGsE/B0BB7b1thhNKMEporSL2XYmmb4PHJMsr+bSpTSVWiCGBs6dR2YjTen2vfC21C1t0JzqYc68eee5Zn4fG8zB4Y2Di5LjBsrWmyV83sST02A3wCo4AQTgrGkwgkgY8VgXjUIkB5A1q7BSFWwHO9EnYsdz06nFrriM1t9gmHYZf50Jq+eZ8sZEBDEUABZ+LSSK+/CnCMFjtTHUwQM0ti4nmgFBj6AAlkbc2B1vv+JxSSsPXV8rvBD8TzRX+CIuxtG19t+u3X8fTBJQa1ePh4fVQfjGZJoRmwRdRtYHXffvXT3OIkqDXrZBvApoeKsJoISm8qFi11pKi6qv78VdUIqNZGa69OjeoOqk4iMN6ycSymZMrtGx0nYDUOhC3t87P3/XU0sjFOpPohgDxj/lVZfJ5sBLc3pGoAjdgVB3rpRJrbAS3UpfUoEmBu4/RMOPGgl3V9r+nQj/AAPS8TREkrj2p0AFSzOQMgiZXKlVq6N02kN32OnUBd0SDvVFDxJW6hVDGwRM8jXpjwWGXgBEcgU6mMRRDZFHlCMCr3U1qq+p+uKXMFobapeCcpk989+ha8vwkq4f83WonRVKthBa+hGgnp+menewbCW+tebHHTpz7+AV3C+HGIks2piqoTVbIWrv0o/fZ74GthVq1b4gCBJPfHomGLJKMCEYEIwIRgQjAhGBCwZzgsEsiyyRK0i9GI9Ol9jXviC0EyUl9Cm9we5skLfiU5GBCMCEYELNmMwopWF6jpA23/5YkBWDC4FYYM5DJrjEJpGAYFVq2F31o7dfTcYlzTpTjRdTAcDE6lBOIZUxpLoXQX0ISg+I3Velnp8xiOrxhXNKuHlk4xJx0InzGVUMzRJWoKW0LuzEUPc2R9+C5OhQxlZxDWk689AWyDTpkWNAhs35RRPS6B32H4YiISKl45meKXeGcmyiQOpAIWrBH9L1A9sLLA5pa4YFYbGxzJJTiREXcit/fqdv7+nvhYstFpJDecfU963Bzjgoro0lyKC3ZPbSd/wwCzURiG88hT70wvY0TdaqqO/v0/D9mBllosbcDcM1Bc7NVR8tiABepSQe1KVB79emKexWc/u579EegViXjNWnQAGAsWBY9Sa/HDBZqQMhqrLjgpS5lVDG703YHXYX99b/AFw+VAaSQNaz8W4ksCqzBiGNbV6E9yOwOLNaXJlGiapgLNw/j6SyCMJICRe4G2170TXp0xLqZAlXq2V1Nt4kKeVsTsCp6k3567URfkNjsu4r51BySTkk3Fs+UnkiiycUuhOYTQGxosTY3+m5xhq2qq2oWMbMCc4XUs9na+i2o+qWyY9FPhniVmaEfZhHBMSqMGHxDrsB01WO3r7YrTtjnubLcHZGVFfo9rWv+0l7cxGjfuU+KeKHjklEcHMjhrmvqqtXoK7f3duuCra3Nc4NbIbmZUUOjmVGNL3w50wI1LRxPjsiyxRwRCXmprHm07fXbpvi9W0Oa9rWNmdqVQsbHU3PqOu3TGUqriviSSOWVYoOYsIDStqqtQvYfL8D6YrVtTmucGtkNzxV7PYGPY1z33S6boiZhbP8tXPl41UFJ4zJqJ3AAsYb18va0ZOEpHssUqj3HFpAhOMaFjRgQs+byayVqvbpR9cWa4tyVH02vzV6LQAHbbFVcYL3AhGBCMCEYEIwIRgQjAhGBCMCEYEIwIRgQjAhGBCMCFAwqeqjrfTv6/PYfdgUyV6Ywew/6dMCJXukdK2wKEFR6DAiUAYEL3AhUZpCdJUAkMDv6dz16gdMQVZpGlQhy3lIcDdiSB3tiRf7MEKXOxwXqZbzNdkFQu561d3W179cEILsFTlMuwYWi0Ne/U/Eumt9vKN/cYgBWe4EYHUrWypC0GJ84attvOGPb54mFW9jzqXmZypKygE+cHb3K6ev0GAhS18Fp1eqtkyqMAGUNXTUNVffiwMZKoe4ZGFGLIxqbWNFI6EKAfTsMEkqTUe4QSUthJ+1NQU3dkhhsNOwPL0kj2ff6eW37qk/DzzwS+b+O5v/AEYfhjnf9d/4R5rpD9kpfjSvKfxbhv8ApH++2M7flUd/qtdT59p/D5BV5ppS+fiihaTmOAWX9Gr++8Q++XVWNbM8FamKYZQqPeBdGWtN4kK53JgiiMuQR6EDGgCK9MfylYiQbLWI/iC9yOVEuZ4lGSQHEakjqLRhiKbA+rWadMeCKtQ06FneNEnivXywizuSjBJCQsoJ76VrFiwMr02jQD5KBUNSzVnnS4HvK6nG5cpGBCMCEYEIwIRgQjAhGBCMCEYEIwIRgQjAhGBCMCEYEIwIRgQjAhGBCMCEYEIwIRgQjAhGBCMCEYEIwIRgQjAhGBCMCEp5DDMahQs/0dz01U1V0ry1Zr46FC04K8+6lc/8dzf+jD8Mc8/Pf+Eea6Y/ZKX40syX8W4b/n/95sZ2fLo7/Va6nz7T+H0RneICA8RQuUlZgUqwTY7EfPBUqin1omCcu7Qoo0DWFncBLRM9+lM1DDPZMPer7OdV9bre/rjRj17J/hKyyDZKt3K8Fgz+eWCbiIZyjyIhjIsEnQRsR7kft9MIqVBSfWkwSBHctFGg6tTs90SATPfp7Fry4b7Vw/XZfkHVZs3o3u97vDW3utpXs7p8Akuu9RXu5XhG6V12OguOjAhGBCMCEYEIwIRgQjAhGBCMCEYEIwIRgQjAhGBCMCEYEIwIRgQjAhGBCMCEYEIwIRgQjAhGBCMCEYEIwIRgQjAhGBCxx5UiUv5KPolN9WvcdP8AVGJnBWnCFd9lTUX0LqYaWbSLI9CepHtil1szGKnrHXQ2TAUVyMQCgRoAhtBpFKfVdtj8sR1bYAgYZKTVqEk3jjnjnv1r2XJxswdo0Zl6MVBI+RIsYksaTJGKhtV7WloJAO1SbLoWDlFLgUGoWAewPUDE3RMxioD3Bt2cNWhRnycbkM8aMy/CWUEj5EjbEFjXGSFLar2ghpIB2qTZdCwcopddlYgWAetHqMTdEzGKgPcGloOBVuJVUYEIwIRgQjAhGBCMCEYEIwIRgQ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UUEhMVFhQXGSAYGBgYGCAfHxocGh0dHB0gHyIdHighHCAlHyAbIjEiJSkrLi4uFyAzODMsNygtLisBCgoKDg0OGxAQGzAmICY0MjcvNCwuLywsMCwwMDQ0LDQsLCwsLCwsLCwsLCwsLCwsLCwsLCwsLCwsLCwsLCwsLP/AABEIAJ4BPgMBEQACEQEDEQH/xAAcAAACAwEBAQEAAAAAAAAAAAAABQIDBAYBBwj/xABQEAACAgAEBAQDAwYJCQUJAQABAgMRAAQSIQUTMUEGIlFhMnGBFJGxByNCcqGzMzQ1NlJigsHwFXN0krLC0eHxJCV1g7QXQ1NjZISio8MW/8QAGwEAAgMBAQEAAAAAAAAAAAAAAAMBAgQFBgf/xABIEQABAwEEBgcFBAkDAgcBAAABAAIRAwQSITFBUWFxofAFE4GRscHRFCIyM+EjNXKyBhU0QlJigsLxJaLSQ5IkU2Nzs+LyFv/aAAwDAQACEQMRAD8A+44EIwIRgQjAhGBCMCEYEIwIRgQjAhGBCMCEYEIwIRgQjAhGBCMCEYEIwIRgQsWY4rEjlHcKwXWbB2UAm7quisa6+U+mKlwGCc2hUc280YTHbyQqU41Fu3MXRpseVgduZqu/1DtV+RvbBfCsbNUGF3H/ABHjxCrzXHolZAHGnmmJzR8pCufxWr6bH0xBeFZlkqOBMaJG6R65Zq2bj2XW9UoGlyh2OzAMT0HQBHs9BobfY4kvaNKq2yVnRDdE9mHqO8L2XjkC69UgHLID7Hayw9N91ayOmg30OC+1AstUxDc8ue0d6Y4ss6MCEYEIwIRgQjAhGBCMCEYEIwIRgQjAhGBCMCEYEIwIRgQjAhGBCMCEYEIwIRgQue8WHzZT/SExrsowf+Ern28waX4wmchm1tp06bFX6Up9PXUD9K6b48V1R1cCc+fovCJ76x9Dtv8A1qrb3Un3Q/0tjFE09vPJ79mKzxSHGRm5hBak+Hp1S/per6Y1WIfbNnnBc7pUt9mfc5x9E8yp8ifqj8BhDsytTfhCuxVWSvP5uZZAEUlNr/Nar9abmrW39U/XDGtaRj4/RLcXTh4fVLMr4qXnOsrwJFbKCZRactip1gqANR6eb0w51nN0Fszu16kltpF8h0Ab9S05bjRljlaFlkKylFKASAL1BIDrdi977jFHUrpAcIw3eSu2reBLTOO/zWPi3iSSAJqEYKq0sgc8suq6hpRfP5r0ndu3vtenQa+Y3DT35JdW0GnE7zo7s0wXj8TZqOGOeFgySagrqTrUx6RsdjRkNf1T6HFOpcKZcQdHn9Ezr2moGgjI+X1TrCE9cv4jyjs0ulGIKUKHfk5kdenVlH9oeuFPBx51ro2WoxobJ0/3N9ClkmXd1VgGUGdBuCLDZnMo6/MI+47d8UIJHb5lag9rXEH+E8GNI4hGby0rGX81JvKygCIgDUs6iqG6kspL7i3J2HQIOOHOKGPpgN94Za9rT34EAahrVeb4dKWmqKT4pR8J3tc+wI23B5sYBG1vXXbAWnHDnFDK1MBvvDJunbT/AOJ7BK84hHL/ANrVI31V1VNRAeTOEFBRu9Srdbaz6bQ6cY5zVqRpnqi4iNpgYBmfdO2Au/XoMaVwyvcChGBCMCEYEIwIRgQjAhGBCMCEYEIwIRgQjAhGBCMCEYEIwIRgQjAhGBCMCFVmnKoxHUKSPoMS0SQFV5hpK+e5XIKqZKa2LyzDXZ2NP+O37cdh9Ql1RmgDBedp0QG0as4ucJ71v43lxPPnC7NeXiUxgHodOr8fx9hhNB3VspgfvHHvhaLUwVatYuJ9wCMdkqefj+0Nw4SknmI2og7nyqT99ftwUz1QqlugjxRWArus4fpBnuCzSLpyOdiBJWObSt9hrXb/AB3vFxjXpu0kY9yW4XbJXYDg0wN0hNsmOfnlPVMtEP8AXkH/AA/auMzvs6G1x4D6raz7W1jUwcT9EgVSYvtupuccxV3tXp8u3y2xrn3upjC7xXPj3PaZN69w1LovEEiCcExM/LVGZhFE2kM7Bd5GD9QfhBrrjn0gbuec6/Jdqq4B2ImNg17Ukyrz/aNCBlkXnt5nDqrvqdUoeVWoqTuaB6bg40ODLknZsy07lnZfvwNu0Y6N6dSsOTMGQtqzBUKFRiWJWtpCF+pOM4BvDHRzktJIunDTs81zvHcwRAxSOQKYpIQoZIyWV5OZ5IywKoASegrvvjVRaL4BIzB0ndidax13ywkA5EaBvwGpdPljJ9sjEu+mOfS1ABlJyrbC9gCWXffyYymOrMax5rWJ60TqP9v+Ex4VxVZ9VKV0hSb/AK1/8OvoRhLmwtjmFq3OgYEMAQRRB3BB6g4qqgkGQkXDs1FzcxG3JWPKsnLFKBEDGLP9XcsL27jFiwANgLdWp1OrY8SS+Zzx97jo8U4OcjAUmRKc0h1DzE9Au+/0xEFY+rfiIOGeGW9QzOcUa1V15ioW02LArYkdawQrMpuMEgwTE6O9IYeIhcvl5UESzznLNNpUAsJiqliBvv5gCfT2xbqwHHt4Lc6hNZ9N03W37v8ASCfSU7m4pEurzqdKuxp025ZAYG2FEE0b2B6kYrdKxNoPMYHGNB05aNPHQtEeZRmZVdSy/EoYEre+46jYj78EFULHABxGByXiZuMlgHQlPjAYeX9b0+uCCg03gAkHHLbuSzhvGVf7QzSx8qOUKj6hp0mONviuj5mOLFpELTWsrm9W0NN4iSIxmSMtwWriWeUI6pNEkvLLLrYUNjTEddIokn0U4gBJpUiXAlpLZgx4b1M8ShUlWmiDKLYF1BGwJJF7CiD8iMRdOpHUVCJDTBywK1IwIBBBB3BHQjEJRBBgqWBQjAhGBCMCEYEIwIRgQjAhGBCMCEYEKLtQJ9N8CAsf+Vogupm07aqPUAEKbq+5A+uJulN6l8wArft8d1q3uuh7GvTpe19LwQVXq3IGfj283Wq2O+qq7e4+/BBR1btS8zMoaFypsaWF/Kwf24lvxBKqghpB1LjYv4tw7/Pj/bOOm75tXcuE35Fn/EFs8S56WVsxFGQkcKapT3exen5dvoflhdmpsZde7Ek4bE621qlQvpswDRjtwyUYPj4X/m2/2FxLvhrbx4qGfHZdx/KFkzP8W4if/qP/AOgxdvzaO7ySn/ItH4vMJr4H8onjb+FDhmPqGUaT+J+uEW3G64ZR/la+jPdD2O+IHHtGCQ8K4dG2WEs08qJzK0rut7Uao7++NVWq4VLrGgmO1YaFnpmj1lR5AnIZTOpdnneCxyyF3aTdVUqrlVIRmYXVXux645jarmiAu6+i1xkqs8OjiKsJBGiBgi0oAZhuxJ3Y9Tud7JN4L5dhEoLWsxmAiPhSPFpMrtcnNLqQpLWGFaRsOnT78HWkOmNiOqBbnnjzCg3h2LlusZZDIGV5PidlcsWFvdWWJ+eJ69xIJ0c6FHUNAIGE9/FBli54lM90jRqm1KG0FiSBZNoO+1nCPaGBt3nCVo9leXX4Oztj6KHCTHGrScwtsisN/KSauix62L+R+Qs14qfCr15Z8QTHK8TjkbSjWa1fT/lY+/FixzRJCztqNcYBXIcdjAbOVGGJzOVBWh5/4I6Te259dt8MYfh3FegsxJFKXRDamOr4sf8ACpk4SeVCZk5ceqaI0VY5cyzho2Gm1FFQpIPlse+JvYmNnbgre0g1H9WZPunSL11sOGMHGZ2qSZd2zkjiKlWafVLqUFgYAoSr1miAelYgkXInmUOqMbZmtLsSGwIOHvHHV5pfksyV4aMzWp1ly6hR105fQFX+0dT/APmYY5v2t3fxWqpSBtxoTAIfjtdMnswHYtnEcuEy4AYNfDp3LD9JnaJ2b6sSfrhYz7Qs1F5dVJiPtWCNQAcAOwBdN4eiXnZxqGozKNVb0IYiBfpZO3vhbshzpXNtbj1dIThdP5nLi48u/JzMhi0qctmQZNS3KTNYNA6thYsj8cPJEgbvBdpz2dZTYHSb1PCD7vu68scMltzMAViiQCRft20I0gN/2S/0qXbrv6YidZ0eaSx5IDnPg9Xnj/5mzHYj7JpgnDqvMj4Wi3sa2nBoix2HQ9sRMkb1HW3qrC04GqTq/h0LRmMnG+ZBeNGJzsaksoNr9jut+17164gEgdnmlsqvbQhriPs3af8A1E68L5xIuH5dpGpdIW6J7mhtfYYo8EvMLFbabn2uoGjGSn0EwdQym1YWD7fXFCIwWBzS0wUs4m0qMpR5CGJFKikDpVnQSPr9TjPULgRBPPYtNEU3NN4DDafUKHB83I8hEglFKb1AAAggUaQb9aokUDgpPc44gq1opsa2Wkdn+fIJ1h6xowIRgQjAhGBCMCFmfiEQ1AyINHxeYeXp19Oo+8YiQmCk8xAOOSivEoSpYSoQp0k6hsauj6GiD8jgvBBpPBAg4qb5yO1UutuLUWPMD0I9QfXBIUdW6CYyWV5ssg1fmv4MuKAsxiiSAOosj6kYC/amBtZxjHOO1VZPMQNG7sIAuqiQ6tu1GmNUGJI2BN7UTgD5EyrPZUDg0TO4jLVs7lthjhdVZRGy9VIAIsbbfdX0xIclOL2kgyCrDl10FFAVSCKAqrxIOMpb5fMlcbl+E5ustG0S6IZQ2oMLI1WT16dff2x0nVqJL3A4uC4bLNaQKbC0Q05yrPEGWlikzBXlcvMqBqeRVohaIGoiz1+8YXTr0bjOsMFpWirYrU+pU6hl4PHdoWn7IyfYJH0qkKESMXUBdSqo3ujZ22vFXVqd2rjmcO9Wp2SsalABploM93OSoPDpJMtnRGobnTF4yrqQw1gkgg12PX0xdtop36bpwAxS6tjrilXplsEukA6sOcUzTIyJm4pVW0eLly7jylRYPXfsNr6HCesa6iWE4gyE/qnttLajRgRB7MvRKRwLMgfZtC8jm8zm6t9N9Ku7+n/HGj2il8yTeiIWX2SvHUwLl6Z2TlvTnOcPzBlLJIQhPTWw7V0rb6Y5kGVufSql5IOG9SkjaOECR2B17ENZqq6sR74ZSBlS4FtP3jzwUTw7VplMgCgKx1DqFBuzddD+OEVaU1L0roUK32QaBJ9VfwGJArFJUlHlFoQaKqBvRO564ik26M5V7SXXveaW796wZmPKiV0ZlUKpeQ6wNJZhQb0vV39ffFTRp5JB6RLXQXDAd2pXuIEDRxsGYvEHUSbrqdQDtuPiv32wxgDPhS69pFTAkEiOJUspDl8vpkWRRHyyQzSbabStI6aSTd+pFdcOfVLhiktFOn7wOEa1DPcDMhleOVRzWilW11APCVIOzDUrBVFftwB+S6tK2BrWAiYDhnmHeYk4pfxLw+4jjTnfGzxzeQ0wzEgkYqNXlIOwJulJPbFg8TMLRStjS9zruUFuOV0QJMYgjPKStp8OMZ2kMo5ep5ETRuHlj5bW2rdas1X6XXbEX8ISvbW9UGXcYAJnCAZyjPt0KnLeFiiqgkGkHLsRp6vl9IYjf9NVUe1d8BqSZ38Vd/SAc4uu4++Ox0x3ElU5vwnIYljjnVQI5YPMhb81IysoHmFFQoW99sSKgmSFen0iwVC97CcWuwMe8BjoOBJJTnJRLC0rM4POkDgAdPJHHXvuAfrihkrn1q4e1g1COJPmlS+FSRKrTgo0csUdJRQTPzDqOrzEGgOmw98W6wCDC2/rAAtLW4gtJxzLRAjDDTrUk8PTAFufHz+fzg3LOneLkkFdd9L3vAarZQ620iQLhu3bsTj8V6ZjXsU18L1FJGsmzZRcqCV6FeZ5jv319PbBfxnaqm3zUDy3J5d3xhwXmX4cskzMkysY8ysrqB0KwcnSfe97xUPGSS23scwsAyaW97r30VPEeGGHJRREK5TYtek9ztuPxwxjpfKfTrdbaXVBhPb5eSe8D/i8X6o64W/4isdo+a7es3F8pLLQAA0k159je2409fwxnqsc5MoVGU8T4fVecG4fJG1yG/Lp+K7qtyNIs0Ovz9cRSpuafeU2isx4huvV9SnGHrIjAhGBCMCEYEIwISkcNflvFaaCxdW3vzSa6Iqu53vf0xS6YhaTWbeD9MRwjkLzM8NkLOyPQeQOVtlsCMJVrR2YBtutVgLShlZgADhkI16ZyOGWHFHCuGSQaACjDlRxvdg3GKtetg/0TVG9zeBrS1TXrtqyYIxJHb3d/BYB4f8AzeiSQFjE0BbT01aBGAPQVdHqXPriOrwxTfbIfeaMJBz1Z9/ALTLwiRpOezIJFZGCi9BCLIu972eYxuttKda3LhmVVtoYGdWBhB34kH+0cda8k4fKgXQw1l3dqOked1NC+u219zvW+nFgCFhtbnVCDTwgAd3PZtWFcvmEHmlAf0MgFEmydz/i++ANcsAp1xm7itE2XzLEmKQaa7ONzoP3HVp+/r6BDpV6jKxJLDh9PVIPyyfxaC//AIh/2Gxntfwhex/Rn9of+HzCZeOP5Hb9WH95Hi1b5XcsnRX3k3e7wKu8BRk8LiCHS1SUfQ816wyykBjZSOnQTbKgGeH5QtoyWYseckAk/GfYfhfr1+/ZfpxkuB1VaRjx3JzlAdChviCgN863wh0SYWtgIaA7NIU8VqL1Rm7rYjsBff1usK6wLoewuOR55Ki3Ho5L1RtsGceatlUHej161/1xZtWMkt9gvASdWvSr3z6y5PMaFKhY3UA+mix+w4hzrzSValQ6mvTbtHikP5Hv4pL/AJ4/u48IsnwHeur+kv7S38PmVp4kSJJ/KbBG5ViFt4SrbfFVXQPbfa8POa8ZVmX4cDrHesubysjQ6UVg5AC7HY3k637dDv7H0xWDHOxLqscWQ0Y//hNeO0ywlLReWrClsqomy5vTXYdq2rFitFoF4NjDDVoluhbSJlgy4hDCkUMCBYAUUDY6/KsVffAF1dGyincAfqHgqpJM2dgGod6WzX+Onvhc1TyFqAoDkrZJxPkgc4NbM4BAHQHa6rqKxpptc4YrOWBx93YqW8RxhNWlr30jberre+4A+/F+rKjqjMLTNxyBIlmkfRGxoFh1NkbAb9iflijvdzSK1RlETUMLlcrksuyPIM0pWKuYVjJC2Oxvffod9saBaxBgLnNFJzS8PwGeCa8Iky6Zd3SdGiVhqfSQAQq9bJJO4++uuMFtHtLIGsLXZq1JjC8OEa0x4Vm4pwXhlV1Db0KI77g7jGWnYwDN4HGclop2llVssMqeS4/lpZDHHMjOL2HeutHo30vG8OBwCSy00nuutcCVXwn7Mr5gwt5tZM1k0G3v4th36bYBGMKKXVBzyzOcd6jBxDKZy0V1k0+bTZB22vtY3qxtviWvGgplntjHOPVOEqzK8Xywk+zJKvMXyhLPbqL6Ej0u9jgvgmNKj2qm+oWXheSzjeXlLguGdLbTWllHzX7OxBrpd99/XLWa68Ccuf5SutZ3MukCAcJzB7DfHarfDykSn82QNB82gKOo2vkRm/qemLUfiy57gqWr4Bjp1z/c5dFjSsKMCEYEIwIRgQjAhGBCVcZz7xFNFb3dj0r/AJ4TVqFsQtFCk14MrJ4gz0kcihCACPU7m/bp+3DCVzLRUexwAUuJ8CMsjNzaujVXVBa7+ov5nDG1mg3dK6Dal0ZK7/Jbrl3iVhqboRa9lB33PY/fXTE3hekqWVB1gcRglo4RnCb5wvcfwjbWQR2+WL9ZTyAWs17PHw6tAVXEAyvTqWIRBYBayFF2fsz3v3v6DDGQRz6hcesZqEgYc7D4pr4WCaJdAomTz9b1aE6gomny6dgvv3wutMidWHOKmjdgxrx5wXEflfz5Lx5fT5QBLr9S2tdPpsBf1xzLU7ENXsv0boAB1acco7jK2cW4m2Y4G7smggxpXqFljAO/r1xZzr1Cec1ns1nbQ6WaxpnM97T4JN4f8fHK5eKBcuHCatTF6sszNQ8prY9zhbLRcaBC6Fs6DFpruqmpBOQicgBrC+l8MzEM8KZhBSMhbc0VB+IHfqCCD8sbmvvNkLyVei+jVdSdmDHO9cKfylojnkZW4b+IvRI7GtJC3vsTvjKbXjgMF6Fv6OOLBfqQ7VE8Z78F1U2fy75Fs5FEjKsZkCkAboDatXoQQeovDi9ty+Fx22eq21CzPMGQO/SFxn/tGFX9hiJ3DHVtTUK+Dv039B1xn9q/lXd//nsY647MPqu0y/E48zw+WaJdIaJwV2sMqkEGutV19KxoDw+mSFw32Z9mtjaTzJBHdKSfkicDJzEmgJiSfYRx4VZfgK6P6SCbUwD+HzKaeC/FL55pTygkaUFbUSWLXQ6bEAWfmMXo1TUnBYuk+jW2IMF6XHMRlyfBMPFvGWymWadUDlWUEE1sxC9QD3Ixeq+42Vn6PsgtVcUiYmduQlZE46DkTxDljXyr036E+W/TViOs+zvqx6PAt3s86YnZzivOBeKRLknzc6CNVLbKbsLttdbk7AfLEMqyy+cEy19HGlahZqZvExsz71zSflV8++V/N31EltXy00T7X9cJ9rxywXWP6Ne7hV97dh4z2x2LqPFHFI1yP2pY1mUBGQMaBEjKt31Gxv6Y0uq3GX2ri2OyOqWoWdxunGdkA+iXJxCNuGfbDl0sKx5eo15XKdevTe8QK7urvp7rFFu9lv6YmNYnJKRxAZr/ACYxiVEeWW4xuvldR3Hz298LFQ1LriuJ09ZBZ7dToE3hOncDt1qXLCw8WVQAokoAdB5j0xJycuOGhtO0Aa024pwkvkMtHBECC0TSKoAtdPmJ6X298XcJaIWutQLrOxlMaRO5URKseZ4mIqVRADS7AER+g6G7+84jS6EtoDa1cN1DwVPDOEsY+GywxC1NysAAdJIsnue/riA3BpCrRoG5QexuWe4qzKwPInFUjBLtIygDvdisESHQrMa5za7W5knwUcjlxDnuHoFVHOX0ygVdhGJuup1DriYhwVKbRTtFFgEG7j3eqy8E4cZUQRhefBndcxOzabN79SDVV/VOKtE5a1WhSNRouxea+TrXW+IQDy7V23JoC12r4hob6beu4wVtHPevTWWfeggePZiO1YeBKkcvwyLalVsEruw2J5akn0JvYHC6MNdkeexOtJc+nmM+3LVJw3JzmpJw40IhSxuTvW+rv+rXzPShe0RpWNopke8ceYVbTZjSSI1utlJ72as6qoCr+uCApu05iUyxVJRgQjAhGBCynOdPI+/9XHNf0mGuA6t+P8qaKW0d6x8SgWbTauKv9AHrXr8sQ+1tfnTf/wBqbScacwR3qXEeF8/SxOmh0Kg9/wDH3nG6m4vaHOEbDmsFegHkY5LTJlLJN9fbGGt0eajy+9ns3ei0ipAhRGR9/wBny/4H78KHRX83Dd9VbrUry3iOFQK1kNdNpABoCxudjW9GjXbbGyy0eoaWzMlYXW6m7HFYeI52KSQsHjFqrU7xqaZQRs4vocdWmDcBAPFUdUY4zPgtXDMwY8vK6mEjmAgxU21IDr0Ci/XfsNN7YrVEuAxy0+WxPswmcs9G7Tt8lzP5U8wZMnl2IIJkbYijsrDpjn2wQAvU/o2ItL/w+YTrxx/I7fqw/vI8TW+V3LH0V95N3u8ClWSiU+Hm2HwyN07iVqPzFDf2xRo+wW2q4/roY6R3QFb4ccjgM2/SPMV7bvgpH7A9qpbmg9MNG1nksXhmNf8AIeb2G/NPTuEFfdQ+7FaY+wPan29zv1tS/p8Vb4aa+BZoeizAf6t/iTiafyD2qluH+r097FPwREp4RmrUG+be3WoxV4miPsT2qvSriOk6cHK74o/J+3/dWb9jJ+6XBQ+Ue1T0yI6Rpf0/mKR8F4lyeDZkA00s/KX+1Gmr/wDANhTHXaJ3roWuz9d0rTnJrZPYTHGF3fgHhnIyCdnlBlb18/w9e4XSPmMarO26wLznTNo6+1PjIYDs+slYuNlpshnAzFtMQffsVt/U/wBHr7Y0WxgFMwFh6Bru9sYSdIHfh5rm485/3Ay//N5f3yiT8Djng/8Ah45zXq3Uv9aB2T/thac/Fy/D8Y/pFWP9uXX/AMMS4RZwlUXX+mnHVI7mwrOIxD//AD8ew6Rn6mUWfmbP34lw+wVKLj+unY6T+Ve5lr8Oi/6o+gzAA/Zgd+z860MEdNnefyK7K/zeP6j/AL5sSP2dLqffXaPAJX4c+DhX+en/AHi4ih8Le1cH9KfvWnz+6E0m/guL/wCc/wB44acnLzx+XaN6a+IM9JHkMssTFGl5cWodVDLuR6HbF3EhohabVUeyzsDDBdAneEr4Zw9cvLxGJCSq5fqepJjsk/UnFQIJCzUKQpPrsGgeSa8H4zyMtw+PRq51JeqtO436G+vTbFmugBaqFfq6VFsfFAWLL51oU4pInxLKdJ9Cdr+l39MVBi8UltQ0213NzBWThPDuTn8kxdneaJpJGY2Sxjb9gwAQ4JNKj1dqpEmS4Emdy3Z3ORrPBnssx0yyjLzLRGq+9HuK+tD3uSRIcE+o9rajLRSODjdO3/C6DiaPI6jkzaVJ3Vo9LdOxe/wIxV8uMQeHqvQ0S1jSbwk7DPgvOD8PMbk6ZQNJA1sp6kH9EkkiupP33gpU7p09qK9a+2MOwHz8lXozVD4vfdNuldPx+e2N80uZXHi0cwp6cyqxgWabzfCfKKob/X0OFm6StdAENh6zxS52hY/RB6L1Gix0HWm9PiPtU+4tBFNOeHM5iQyfHpGr5/TCzE4JTonBacQoRgQsOa1V5+WPQ6mG/tQxxLaatwGvcA0G84GdhABlPp3Z92e4LLzT3lUj0s/iBeOX7RUODrQ0t1XnD/cAHHvTro0NxWPxFOywR6Cw8x3Qt6N6MD777Y9T0bcNFt2I2YjPWcVazNDqpvcY2Lc07DJB9RDcoHUdjekd2Ng362frjTHvwszmjrSNvOSq4Lc0JDySEq5GoNpJod9J263R7/TBUbBVK7BMZLno3lmAKFWBO6rNrN9QRU4DDqNWxsDy+iMSuNNWoJbwM+ePjsV3Fs+UemZw6xo0iq8nl2FmhmUtQerhaHc7HG+iwlg+nofFaH1Lph2cCc/Xir8hKr5SctI7gSi7JbTtGaU65SR3u+rHpWIqgh4w0eu5abG6SSDOPlv81zn5Rq+wZerrmvV/J/YbY5tuyC9Z+jv7U/8AD5hdD44/kdv1Yf3keCt8ruWHor7ybvd4FLcj/N5v83L+9fFW/IWur99D8TfAJp+TRAeGoGAKlpAQehGtru+2LWb5fesnTpItziP5fALmvFvjKMpJlcjGvLYMJHVaBFebQB2rq57dOxwmrXBF1i6nR3RLw9totTsRECcZ0ST4Z69S0+Gf5Dzfym/2Bi1P5B7Uq3fe9Pe3xWjwN/JGZ/8AO/djE0fkntSulvvNn9Piqvye/wAl5v5yfulwUPlHtTOmvvClub+YrhOFjmmDLO2mJpwT85NCH66QAPTVjK3GGnKV6K0/ZCpXaJcG+EnxPBfoHYDsAB9wGOqvmxOkrm8rnWzD5iBnR1KSKAumwCdIsA2LB79cOq0gGAxmlWW0EVs8j4FfJ0zlcNMff7UHI9uSR+IGOJP2UbfJfSjSB6QD/wCT+70X0Lxvl+XweOP+gIV+7SMbKwijG5ea6JqdZ0mX67x8Vj4l/N5P1Y/3q4q75CfR++nb3flKrn/m6Pmv/qRip/Z+dasz777/AMi0ZX+bx/Uf982LD5CU/wC+h+IeAWLgsMLcNygmmaBudJy5APhOs3Z/RHe7HT54KMdWJXE/SxtN1s99134YO26Ex8NcK50WfiSXUryBRKfNqIsk9fNfW774a0SCF5yyUA+nVY10gnNdLxbw/wA7Kxwa9LR6CrgdGQVdX8+/fDC2RC317L1tIU5giIO0LNwXw08UkzzTc4zIFa1o9KPc9tsQ1kEklUs9jNNznPdevbIVHCvCDRyxNJmWkjgsxRlaq/U3vX9w6DbEBkHNUo2BzHtLnyG5CFrj8NjTm1d7GZYtsPgvp33o0fpibme1NFkEVAT8fBL+B+GHWeGds1zhEGjAKVsAyUPN2JO/tg6stOKRQsL21W1HVL13DLs1r3KeFAZAy5gtllmMqw6ekisQRqvoGBHTpfreA0iDipbYffm/7oMxt3rpkz8Z00w8ztGvXd016h9ND/6uG3TzztXQvjnnYrMypI8uMdrbUdTinn5JjCAcVnqS+/7MYSLaCAPLYme4s3E5JEhNMytYAI3P+y3f2/59CwsqBsVeRA1bVekGuqZTzvCpacvkyzt5iG60CTbADdV/YL9z1Ol4xKzW1oF5o5w7VZ4XH5o7H473N9l/6fTFG5LNZBDMUwzedSOtbBb6fSvT5jFpTn1Gs+IqmDisT0FYWa2+eIkKrazHYAqefry/Fd7UQN699scvpS4BTJvTPu3SAZg6XYZLXSnFZuY11cl9fiTp92+Ob19UPuE1Jifip5bNB7E262Jw7il3iTzQRsNV6q1dwKbqVUmvkO2PQ9GVetoNfJxGmJz0xATLMIquB1c6QmsEerLomsqWQAN+lsOu4BuhfQH5Y0TBlZH4PJjSq0V8uvWbMFmoLaWNj0LstjbpZPoKuoc6cgl1HnNre76lcweGzEapsoWbqeYFkAJ7Avndx26D5DCYJzHPeuULPUdi6nJ2gO8X+i35mDMayAsioEQKqagB5RYAjlAFHarb2JGNrCwMGvnYVrh85YYc4Fb+HZEvC8bs6nVfqRsK2kL9x8uu2KPcL0jnuhaKMtxPPFcl+VXJiLJwICWAkbzEAEkqx30gL9wGMNsMgHavT/o269aXn+XzCc+OP5Hb9WH95Hia3yu5Y+ivvJu93gUtyP8AN5v83J+9fFW/IWur99D8TfAKvgspXgEpU0dMov5uQf2HFaf7Oe1XtbQ7ploOtvgFl8OZNF4Lm5Qo1usgLd6XYC/TvXqTiKY+xJTbdVeelaTCcAWwN6u8M/yHm/lN/sDE0/kHtS7d97097fFaPA38kZn/AM792MTR+Ue1K6W+82f0+Kq/J7/Jeb+cn7lcFD5R7Uzpr7wpbm/mK5KDhuvhbTrs0OZ3I6hXSMfsbQfvxnDZpXhoK7L693pEUjk5nEEnwkL7F4d4n9oysUwq3TcdtY2YfRgRjoU3XmgrxFss5s9d9LUeGjgl3CMu0eadpNK6w1AuCSWcEV5r3+Xbt0xqqOBYAOeC5tKm8PLiMOdq+R5zKf8Aa3y/Y5gpXzkKD9hxwyPfu7V9QpVR7K2tpDJ4T4r6l+VIf93t+un+0MbrT8teR6B/bW7j4JLxL+byfqx/vVwt3yFuo/fTt7vylVz/AM3R81/9SMQf2fnWrM+++/8AItGV/m8f1H/fNiw+QlP++hvHgFt8DZaN+FKJY1kUGRtJ9Q7dPQ+/vi1maHUwDzisPT9FtW2uY4TN3wC08K49HFGEjgC0CxCbC6JPYk9OvXpjb1F3JZv1c2lgwgBbs34k5croUJANCj7WSfrQ/wAVgFKRKhlkL2BwKszXFJDDG8YGt/MVsbLRPevYYGMF4hyw2q9ScWtxgpXnsxLrDmSRSFUlQaWwisbXfud98NaGxELOS6ZleQ5qViQZ2S3L6idlpZjX6g0L5em3ucSWtGjnDiqhzjp0+vBVB3XUiztEpd31M2yH/tbb30QGNGI6eU+pxaAcSJy/t44qMRgDGf8AdwwWPiOfkhTM6JXWmeRVG5LF86aH9FRy0cjppjYb3vdjGvc2Rs4N9eKW97mB0Hbxd6cFVJm3s05XTnpYl/q8z7Vcv05n/wCg++LBg/2g90YcOKoXunc4jvnHjwTjIZmVpzqkcIcwVA1jcRtmRsAbC0iA3Woo3qSUPa0NwGMeMepWhjnF5k4T4T6LFlM5LIEHPmI1gar0lwzZQE12BEshUHoHHShV3Na2cBze9AqNe5wHvHm76lNuIkPw+JpbclIy3SySBfVSN+vTGfKoQNq63R7nXmkHGPLeE08OADLR6QQKNAkEgajXwgCvTbp13wt/xFFpJNUk8+KZYqkLJn+HJNWsHy2BRrrRP4D7sEJdSk2p8Spg4NEhBXUKqtz+jsPoMRCq2gxpBCnmg4AvSwJ38l19Lxxbb7Wxov3XtJx+zJjbF4ytrLhyw7foqWawAaIHQck7ftxifUL2hrgCBkOodhuxwTIjEfmCtORSVF5qXXQbgDr2vY1jvWB9TqGlwunUBHDQlGo6m43Cuen4lqzuXijhIjgleMNqFFlyzHSB1FBhvjoBvukk8yuiyhdstSo52LmgxsLxjPYtK8Z5kkaT5bS6ZlYx+c1BXMLvqsAA0pqv6/tit2BgdCUbNcYXU3yC2cowvAR349iX8U8QjM5WZeUyCo5IySDrjaYKG2+E2p2PtiwZdIWijYjZ6zTen4gdhDZjbnmnI8R+baPyl5lVtXxchbJ6dCwZf7N96xS4sZsRAzxhs/1ZcIPbCyjjyKZJVgJldMvsG+Mzagi2dhpJO/viwYThOtN9je6GF/ugv0ZXYk9upZfFGSbiXDw0SESK5YRkj4kLRut9P6VHoaHTGW00iWwM1o6PrN6PtkPPukRI1GCDr1SlmZObm4NMk0MnOR0jVRGwZlR4jdfpd91FeXCTfNEgjFaWey0elGPpuFwyZkQCQdOjccVpyOSl/wAhNEYpBJokHLKHVZkYjy1e436Ys0HqIhLq1qf63FS8LsjGRGQ05K/wpwh34Q2XdWjdxKoDqVILM2kkEXXQ4KLCaV07VTpC1Mb0kKzDIF3I6gJXG5dOJx5eXJjLScs6i/5ok0fiCvelr9BZNmsZx1oaWQu293R1Su21GoL2EY90jMRtgLpPDmQlXg2ajaKRZGEtIUYMbUVSkWbw6m09SRGtcq216bulKbw4FoLcZw71f4MyUicKzCPFIrnm0jIwY2gAoEWbxNFpFIgjWl9J1qb+kGPa4Ee7iDhnrVfgTIypw3NI8UiOTJSsjBjcSgUCLO+22CgCKZBCZ0vWpvt1NzXAgRiCCPiKPyf8GduH5mCeN4+Y7CnQqaMaAMAw7Hv7YKDCaZaUdM2tottOrScDdAyM6TqV35LBPGk0E8UiaW1oXRgDq2YKSKNEXt/TOCzXgC0hU6fNGo9lak4GRBgicMp7DHYnfE4ZDmo2CtptASt9NRO/k3267ivrjc0i6uI0i6VwmcyX/fwStjMsn3RiT8Qccwt+3hesp1v9GJ2Ef7o819C8W8JOayksK1qIBW+mpSGF+xIr6411WX2ELzfR9pFmtDapyGe44FfMmj4m8AyByz8sEbmMjo2oAyXo0g9x6dcY/tS3q453r1Qd0aysbYKgnf8A25yvoE/hs/5MOTUguIqB7FwdX0Bf8cajT+zuLzbLePb/AGkjC9PZ/hfPUbiQyjZIZaTlCyTyW1Vq1FQ3RgW9ATv1rGQdbcuQvSkdHG0i1dYLx2iJjMjMdpAX0D8nWVdMgiSoyNqe1dSDRduoIvcY1WcEUxK8501UZUtjnMIIwxBnQF0CZOMCgigb7UO/XGiSuYXuJklYMrn45ZAhhZXdGkPMQA0rcs33sjp/VOLFpAlXIc0TPOavy/ElbmBUb81JyiAO+lWsV2ph1rcYLhw2pdSWgE4yqZ8tG5JeF9R3O/sB2b5D12OJBIyKQYObTz2r3/IMBBtG3fmHzv8AEb2+L4fMw0fD5jtvietfr2c+uakUWatvPpkl+djy3MEUkEvnnEQNsFZjHJNYOoakppUPqSVIIxZrngSDo+nomezNcJ7eMefcrMvwvK5uIuYm0uzA27A+V5g26vsCZJeh3ElHbYHW1KZwPOHoFWpZmTDh47/MrJx/IJGwKQawwct8Z3fm30YDrNL1/p7VQqWVHHTzh6BPoWOhUm9gd+uZ8SsWXzDq5cZbctq6SdfMB1YgfG9gAAlyavrJMiJ8FpFhs4Mh2O8c6Uw4PloFMERiZZHR5R5npeU8O3mcsN1iobgBK2Gxh73mTPOP1WN1kpsJuZA6+dSdz5CPkiPTaIBpFnbSNt7v9uMtaq5rXPGcEqaRLCLuCnw0AJpUAAbAC/n3xmsdodXYXOzlWqzekrVjWlowIRgQs2eBoUwAve2039cc3pMP6sEPDQDjLrsjVeGSbSicvNYlfqCykXY/Onbb1xxmViA5jntIJkfbGRhGcSRpTy3TB/7UxywOkWbNdf8AHXHorG17aDQ914xnnx079Kyvi8YXFZRwM6LIFZ6Y/T7IN/ljon4OzzXbeCbKf/bb/wDIr8sLjyUpHmnzhnPykjmKfcmgfTFDpGoJVTB9Wn/Cy73Fs8ZK5/LZZVyJp5GlbLRHzFSqAzUAAACKbUdycNn38cpXRfVJtUlouhztcn3cZ7ITaBgIcmppTGmYiff9NEZX+8gt9cUdmexY3gmrVcMQSwjcTI4EBZpI9ShdRWxkBqFWtlhYvYEe+LAxxTWuuuJifnYa8Auq8NyxRZYU7aBJIoaRgSzc17NqADZsih0wpwc52S4/SFQireqQMG5YD4RAx2JrFnEY0rAk4qWEZrEKjTgClOcmzIkblhiLqtIqr2+e3f3PoKWZWeo6sHe6MFQ2Zzfk8rVRLHSLGzAbepOmx7/TBiql9fDDnH6Kppc4RWlutmh73V+n91jEYql60ERHPMLdw/MZkyqJFITe/KB2Nb/PEiU2m6sXw4YJhNI9sF9u3rjnV61o6xzaYyjRrW9rWxJQsj77HYbbd9sFOtaIdLchhgc8Pqghq8Ez6XPcA1t3F4fYqtWqT1gw3bTKpVAaPdS+PN5g6aUm1B+DudW3ahVH6D136d1ixCpW0DRq3qvinFZ4cnJMI9cqlQqlTvqKA7Dc1ZPbp2wi0EMEsxXS6Moi0Vm06xug6ctE6VzngPgeYfMvns2pVmvQGFElhV6eqgL5QD6+2+Sgxxdfcu90tbKDKDbJZzIGcY8dMnEp/nTnBJ5NRTXttH0LGveq9d6369Hm9K5LPZ7mOcbVqyWZnSMmcW2oAA9hpB3KIQTdi6rbDKTS7ArJa302EGnl2/VeZjjTBHKpuI3axqIBVSRepB1OHGkBp571mpVb7w2M+dQXL5XiGYEZQ5mVmkbJrzCE1IMxXM0+XT3IBINYYWtnLXwXULWXpu/xa9GSarxKZuFNJzGEql05gq/JM0YbpVkCztW+KFoFWIw+iUWNFaIww8JUuIzTw5mG535eqGFVbR+e1ahKzUoJYeU+WgK6b4hoaWnDX2IaGuYcMcTpw1JBnM7N5J1mdZI8tK9jSdejMgBWsHy16UdhvhrWtyjSPBOa1uLYzI8E2yUkkeeZhK+iXONE0W2nbKiTV01arUDrVdsUMFmWQ80t0GkMMhn/AFI8QTz/AGlxHmZYlVssgVQhFTuyOfMh3qiO1jocFMNu4jXwCKQbdxbOevQFlz3Es0MnzBO6iAZrVL5Ld4JNECva0de9hQLI7YsGsvxGccc1ZrGdZEZ3cMdIx7lbnpXlzceqRwEz8YUAigDk+YR06E6h8pG9RUNADDu81DQGsMDNv90KzwXLIkqRmRmjlTMSaDVIY8yFGmhe4c3ZO/p0xFUAiYyjwUVwC2YxEeH0WibOzx5w65SFdpFjhOjTy44Q4cUNV8wMCSe9V0xENLMBzPoqhrDTwG845zlqyS3geazbxOBPLI7w5STUdFxidm5xXygbLZF30HWsMqBgOWk8Mk2q2mHDCMXa8YyV/AZWmzWUkaZn0x5tA1inWKdI1JoUdSlSSOpRT86vAa0gDV4KtQBrHAD+HiJXa5g+U/LHOtRii7cVlbmqsidj88Z+jiTTJOv02lWqZrTjoJaMCEYEJZlHE41LKWCsy7qB5lOk9scmp0fUrFpdWJunD3W55alelaGOBLRs06EcRkWCNpZJCEWrIQHqQOgHqcB6PqAY1f8Aaz0UVbSym0vcMBvWlpFhQaia6dL9T2+uOhZLN1NIUm4wq1aom85KWbKGTncpOcTWrTvRtLuumn9hGNlx8RoUDpJ3VimHmNWjPkrU3Dsrloy4iREjPNOlehCkaqHfSSPrhTnnMlOr22qQX1Hk4Y7s1iTIwwZYsYY2MpDSECtdtrv6WSF6DpgdUOaLT0hUgVA4wMsch/jvWVs1l5QVkyyHVJqIIBGshQSQe9EC8QKh0LLR6UqtcLpIOWejUtz+Hr5wbllJDGoj0+URRfCvffc7/dXXF766YtkXYkESZnG8cyreKrGkSxIqjQRpRR8Ox6brXX174ZSBmVyrXUvyXYnvWPhMzGZAOm92T00np+cYXddR0v2wyo0Bp58lmoPc6oOfMrbL4ijXMGDQ9g6dYA06+WZdHXVfLGq6r3vCBTN28uqKRuXuYmPFKuLcbTMQxhFYWclPvXwzZhdI2PUaTfzGLsYWkz/MO4JrKZY4z/MO4JjH4jR5I41ikbmNKoYaaCwMEdzbXpJO1WT6Yp1ZAJnVxSzRIBJOUcVl4R4ggSCJI45AgTLBFNE6cx5I+/6NG/1T1xZ1NxcZ28M1Z9JxcSTr4Zrfw3j6TyPGqSLpDFWYCpAjmNitEmgwrcDqDijmFolLfSLWzKX8K8QERZYFNQdVUuX3IBhjZuhs8ySqJ6KTfbCQ7Bcyla/cZhnpncPE+a9k46ZMpzmHK0ywE09+VmhkO9D9F6Ir164JwlBtV6j1hwgt7pB8Co5DjciyyCSP43jIGsnQWXKIy1pqgZdW3Uhth1wA487EU7S8PIcMyNOXwg/mnvTHhfGWlcLywqsgYNqs3pjcitI2qQb3+idsSDKfTrl7ojCNe71WHhHG3MMemMyVESSWOpzFGmqhpNku2j5qT7YgOwSaNoJptgTgd5gY8cFqyXHmeVIzGAG2JD3TXMKA0jUv5pt7HUbYm8rstJc8NjPbpx2bPop8ajYjzPQ1AINrvT1UhSwPXpvV400jqCmuJGJ3fTalOWi1h15pdnjkRS7aqOkg1aiq70exvDakgZRuS7IQKgN6d5ny50pNksvMyt+YcPC2SYx2hZlh+IrTaTsCQL3rEEtBzzniu64tBGOBva9KdRcNlHC2jMbcxi76NiRzJjIAaNWA2/yOFlw6yecklz2mtOj0EKjjXDpG4gj8h3HMgKSiisaIX5g62ttRNDfb0xLHAUyJ1q1N4FIideGvUl2b4VmOWqjLyMXglhsV5WkzGtS1keXSCbF9vXFmubr1eCu17JmdIPBOl4fL9pVtDaftzSXX6ByhQN8tXl+eF3hdjZ5pV9tyNn90o4vkJWzErKjEGTJkGuojlLOf7I3OJY4ADt8EU3tDRJ/i4jBIeOcGmaDSctJKCc7pUAHTJLKTDIQSP0S9HcjV74bTqNDpmPh4DFPpVWh8zHw9wGITk8NmE/M5bFVzkUnbdPsghLCzuFdt/ZW64XeF2NnnKTfbdidB/NKs8OcPlSeBnjZQsWZUkjoXzKMo+qgkewxD3Ag9ngoqvaWkA6vBYzwuQ59maB7Mkh55rTy2gCot3YAbVtVX88WvDq4ns7Va+OqiezbKVZDKTNDLE0DhkhyKPHqUmSON3EmnS1EMobYkWPnhjnNDgZ0uTnuYHBwOEu7DoTrwxw2WN8s5hZFH2tStAcsSzCSOwDsNK1te5GFVHgzjq4BJrPa68Jn4eAgrs2FisZnNDgQVkXiIB0xVlNrBDVJMqWLqEYELm8l4oLzqhgKwu7Rxy6gdTJd2tWAaNH/AoHyVhZbC6pdu4EkAzpGxLfDXGmiflNCeVJmZUWXUPjLFgNPX64qx0YbUiy2lzXXC3AuMGdM6lrzHiRmhzTvlVaKFzGNTgiQq4XcadqsHocTfwOCY61ksqOLMGmM88dy88TeIzG0qDLGVIVVpG5mnSX+HarI9x/deLGoWnBRa7XcLm3LwETjGeSr41xOOB6XKmRURZZWElaFYkCgfiPtt2+lnV3BRXqspOgMmBJxy9V74y422iaCOEuvJ1SPqA0B7A2ItvXCnuwIRbrSQ11NrZwxM5SrOI+IOUqRjL84JCs0p1ABF6Aix5iCL+76SXQrVbV1YDQy9ABOwea6CDLxMqOqJVBlOkCgQCP7vuxdbg1hAICnns0I0ZzWw6E1Z9Oh/DF2tvGFLnXRKTZjiPOg1EEVJp8jWNhdsSo8v/L5Ye1l18bNKy1Kl+nOOejz2LJlp+W4cLI1WSErcaT1AO49B/SrDHNvNiR2pDHBjg4AndzyUZ1o0zjFdL8xuW6ld4p1y7OjqSP0obU1/V98IAJZzlPqu4ATT3cRPquZ0OcsojOmQ5ThgQnsxmbSfoaxowv463eC1SA8zlL/BP+CMuvh+gUBk5lIPUMrZdXB9SGDA+4OEvydvHms9Sbr51jzSjhkZ5vCVA8suWiLf/bI7j9sgwx+TzqPj/hNqRFU6ieJ+iaeGZWkzmrSiRNDNykUHygZgBixPVma222F174XUADI04eCTVAFONOE93kt+U8NuiwLrXTFQ6HprhlNf242HycelHKGwuMyyOaGCcG+oPiO5R4bwB3yIhloGQwsy77LGsIKm/wBIiM/It7YgDDFRSsrnWfq36Y4R6KwcAlLF2dC9q/eiy/ZTv6AtA3+sMF1X9mfmTj5+7/x4rZwjhDRFCzKaWjV9eXCnf3jJ+oxIEJlGiWEEnmAPJZMr4dkSPliQbRSIpF7NKIyT8tau39v2xAbAS2WVzWXQdB4x5z3rzhfBpEnSwipGA3lBqycxSrt0AkH3D1wBsFRSs7m1BqA/5eqa57JSSEeePQDYVotXauusb+4GNDHtaMjO/wCi0VKbnHMRtE+aryWRti7hLtgRytJO5Undm2PXtYO+Bz8Lo8VDKcOvGJ3R5le5fIRZOGQwQ0AC5RLLMVXYDqTsAAPkBipcXnErYC6q8Bx7ToS/L+ITIaMWnRp1aZD8XOliIHlGpQYmNmrBG2JLIWp9kDBIdMzGGi6DrwPvdmteQeJHZY7grW2kkSEhSRHo30CyTINttlY71WAsGOKl1ja0uh+WzPOdOiPBS8O8YZzHEy9IVJfVZLhInbqOlSLvfW9vUe2BKi1WZrQ6oD+8cI0SQPA4K3xJmtIK86NfKDyzsx36q3MWvb3HXCXLj2h0AiRu09mISPhOeLzRj7RJJTDyyDSF36D87+cPoaf54qDisdCoXPAvE7xHnjxXS8Sz5WWNAD1DMQe1PQrvek/sxV74cAF3qVIOY5x7OHqsycZJdSVILKRovoVJLG67AencDFRWkphs0NOOWnfkrJ+MBTq0kmqA1UDbIN9tvi6+x9cS6rGMc4KrbPOE8Nh9EJxzUwHKOhio1Fh0bl9q9ZF/b9TrsYjnD1QbLDZvY48J/wCJUI8vDktoYQquGZtJ38gFdT0Auh0HbGwXqmZWOtXdgXYqK+J0N1G+wvt0+/5YnqDrSBaWnQnUEupQaq7/AB6/Xr9cKIhPBkSrMQpRgQjAhfP+F/Dkv9Ll/wB/CG6N5XHpf9P8TvNRg+HL/wDiTfi2AaN6hn7n4z5qeY/k7P8A+lP+9TE/unepf+y1fxHxUfEnXiv6mX/uwO/eVLTnX3NVnjLMKonWGMtK0Kc9yfKiA+Xbux9PfA+MYTLe8NDmsbJIEnQB6rzi3xZ//RY/wOB2ncotGdX8IXvEvizP/h6/34Dp3IrZv/APNOJeCnMQ5chwumEDpfxKPfGik+6F3rDaOqpgRMxwV2Z4a0eWmUSdSz7L1B/R8x/bd/3sY4F4wSrW/rGyMMFhyAIyjfwgPN/Qr+iPiKndfex2+rj8zRkucJFHTno+mhauHxETpRn0EkjVq38pu9TWEvpag3XbFXulhynnZmik0ioPijbOrTJy1K3PNlEzHNZRz1oWdVbqa6ArenULq6sdMKaHlsDJbnWgNFwlYo8rkINliKq/LcbvvypCyUCfKEIsDYEEDpi/2jtKl1sOBJ5OBTbIZTLmpo17yUbbrI45mxPd1B6dvc4RVqGmDfOr6K7apqDA4emCpi4LpnhYBFgy0RjiUWWttINk9AFUAdSdRvFnVPdM5nNMNSWkaScVoyPA4IpGlijCSODZtv0jqOxNDzb0K74g1HOaJKq6o5wuuOCnl8kUXSXJs+n9K76exoelXhRIbmVLn3jICuXKkavMd77nubPy9NumLQqlymgGrruBv1/v7f4+dG1Wl10ZqIMJVxvPzxSDlIXBUfoEgG2vcH5Y0Ma05rTZ6VN498x27liTi+bZq5IFmh5H2vuSTW33bYtcZrTTQoATe4jYl3iRjrYknV9n9SOsGaJ27bgfcMPofCN/mFw7T8wxq9VdmlDS5mMKSrhYxZvzlljBUfohLsHrsT7mASGtO/14oMFzm7uexSyhY5tPMAqyONy1nVJmhpAAINhQTZH8GMQY6s9ngECTUGOvzXU8Ty7SQyxo2hnRlVh+iWBAO2+x3xlBgyuhReGVGuIkAjDWuf4X4aeINZjAOmlS6ULPmJaFgbBZVA/VOLufK3V7a2oZx05/haP7Vl4VwOVxC7aQI5LplZTtyhqVTuDSMu/ZjRo72c8Ypla1MaXNGkaCDrwJGjEHsxTPgvAnhlDsylRHpNXZbRDH9FqIHubf23q54IhZ69qbUp3QMZ4S49/vcFs45I5UxpHOb0+eIoK8w23dW7b12PX0UVyq5cRdAO8R6hKcnw6TmoazQXUGbW4IsDf/AN+fKa+Eq3XqO1YxWdlFweD73af/ALZbIKa5/h7vMroVAoA2TYoPRG2+7eo6Yo9hLwRzn6rsUqrW0y085eixZTgLroJKKVDggEkVITq3IBPZvcjC2UCIO/in1LW10gTBjhl6blFuFyN5WVCwGog2UPnQgWV32Q9jW3rg6txwIHln9ECuxuIJjjkdu3WtKcIcEHUpoqT26GAnYCh/Btt7j6X6ozzs9Ev2hsRGv+7/AJBN5Ylb4lB6jcA9dj19caASFiIBzVMfDYluo03snyg9d+/b2xJe46VUMaMgtCIAKAAA6AYrmrgQpYEIwIRgQuR4f4fnWaNW5fIileVWBOptd0COgq98KDDOxc6nZaoqCYugk7cf8qGT8P5kSxh+VyUzDZjUGOqzdLVV3wBhlVZZaweL0XQ4narZeAzHKZuEBdcs7SJ5ttJdWFntsDibpghXdZnmi9gzJJHelPjXLurZxo5YdLpHzkJPMUqQF0jpvt198VeM1kt7HA1HNcIIEjTshMPEHAcy7TcgRlZ4kVtbEFSnpt3H+PWXNOMLRabNWe53VxDgAZ2KXHeBZlnlMAjKzQLG+piCpX027j/HqOaTki02as5zrkQ4QZXvGOA5ljcPLPMy4y8mskaa/SFDfriXNOhTXs1Vx9yMWwZXVZSDQiIDelQt/IVhgwXQa260DUsfH59ELEhCDtTkgH2274ZSEuCpWMMPmsXBuJIsBdwqKHI8tnooayNz0vE1xddiVNkaao90LaeNQ0p1HznSvlO5uvT2P3YReC1+z1JIjJK89mMk7FpL12Cdn7eWjW1dR9598XFe7gCqHo9z/eu8VqTK5edCyLr0Er5mcb/EbN99V/XEtquzBSq1luQHDio8JzokjdQmhVqqfV8RJ63f/XGK3G/QdOzxS7JVvHARHatYcknc9Sevpr+4bDb2xyadSq6oQ5xiTpOgO1ZDAYZYLcQI52IRzYOo9fU11A6fXFWVXioHlxzGkxmBllkfNBAiIRzDyybJIYVfyB/54t19RtiL5JIcInPRjxmNAwRdF+F7IxsgMar19NPTfrV/O8FV9QPcxrzEDTqu4DHOCTOmYQAIBIQjHWDZO9fMXiab3G0NdeJxjeJ1cwoI93JVceinZahvfY0VGxuzv9Pvx6SmWz7yxVQ8j3Vgy0OdLrzCdGsE/B0BB7b1thhNKMEporSL2XYmmb4PHJMsr+bSpTSVWiCGBs6dR2YjTen2vfC21C1t0JzqYc68eee5Zn4fG8zB4Y2Di5LjBsrWmyV83sST02A3wCo4AQTgrGkwgkgY8VgXjUIkB5A1q7BSFWwHO9EnYsdz06nFrriM1t9gmHYZf50Jq+eZ8sZEBDEUABZ+LSSK+/CnCMFjtTHUwQM0ti4nmgFBj6AAlkbc2B1vv+JxSSsPXV8rvBD8TzRX+CIuxtG19t+u3X8fTBJQa1ePh4fVQfjGZJoRmwRdRtYHXffvXT3OIkqDXrZBvApoeKsJoISm8qFi11pKi6qv78VdUIqNZGa69OjeoOqk4iMN6ycSymZMrtGx0nYDUOhC3t87P3/XU0sjFOpPohgDxj/lVZfJ5sBLc3pGoAjdgVB3rpRJrbAS3UpfUoEmBu4/RMOPGgl3V9r+nQj/AAPS8TREkrj2p0AFSzOQMgiZXKlVq6N02kN32OnUBd0SDvVFDxJW6hVDGwRM8jXpjwWGXgBEcgU6mMRRDZFHlCMCr3U1qq+p+uKXMFobapeCcpk989+ha8vwkq4f83WonRVKthBa+hGgnp+menewbCW+tebHHTpz7+AV3C+HGIks2piqoTVbIWrv0o/fZ74GthVq1b4gCBJPfHomGLJKMCEYEIwIRgQjAhGBCwZzgsEsiyyRK0i9GI9Ol9jXviC0EyUl9Cm9we5skLfiU5GBCMCEYELNmMwopWF6jpA23/5YkBWDC4FYYM5DJrjEJpGAYFVq2F31o7dfTcYlzTpTjRdTAcDE6lBOIZUxpLoXQX0ISg+I3Velnp8xiOrxhXNKuHlk4xJx0InzGVUMzRJWoKW0LuzEUPc2R9+C5OhQxlZxDWk689AWyDTpkWNAhs35RRPS6B32H4YiISKl45meKXeGcmyiQOpAIWrBH9L1A9sLLA5pa4YFYbGxzJJTiREXcit/fqdv7+nvhYstFpJDecfU963Bzjgoro0lyKC3ZPbSd/wwCzURiG88hT70wvY0TdaqqO/v0/D9mBllosbcDcM1Bc7NVR8tiABepSQe1KVB79emKexWc/u579EegViXjNWnQAGAsWBY9Sa/HDBZqQMhqrLjgpS5lVDG703YHXYX99b/AFw+VAaSQNaz8W4ksCqzBiGNbV6E9yOwOLNaXJlGiapgLNw/j6SyCMJICRe4G2170TXp0xLqZAlXq2V1Nt4kKeVsTsCp6k3567URfkNjsu4r51BySTkk3Fs+UnkiiycUuhOYTQGxosTY3+m5xhq2qq2oWMbMCc4XUs9na+i2o+qWyY9FPhniVmaEfZhHBMSqMGHxDrsB01WO3r7YrTtjnubLcHZGVFfo9rWv+0l7cxGjfuU+KeKHjklEcHMjhrmvqqtXoK7f3duuCra3Nc4NbIbmZUUOjmVGNL3w50wI1LRxPjsiyxRwRCXmprHm07fXbpvi9W0Oa9rWNmdqVQsbHU3PqOu3TGUqriviSSOWVYoOYsIDStqqtQvYfL8D6YrVtTmucGtkNzxV7PYGPY1z33S6boiZhbP8tXPl41UFJ4zJqJ3AAsYb18va0ZOEpHssUqj3HFpAhOMaFjRgQs+byayVqvbpR9cWa4tyVH02vzV6LQAHbbFVcYL3AhGBCMCEYEIwIRgQjAhGBCMCEYEIwIRgQjAhGBCMCFAwqeqjrfTv6/PYfdgUyV6Ywew/6dMCJXukdK2wKEFR6DAiUAYEL3AhUZpCdJUAkMDv6dz16gdMQVZpGlQhy3lIcDdiSB3tiRf7MEKXOxwXqZbzNdkFQu561d3W179cEILsFTlMuwYWi0Ne/U/Eumt9vKN/cYgBWe4EYHUrWypC0GJ84attvOGPb54mFW9jzqXmZypKygE+cHb3K6ev0GAhS18Fp1eqtkyqMAGUNXTUNVffiwMZKoe4ZGFGLIxqbWNFI6EKAfTsMEkqTUe4QSUthJ+1NQU3dkhhsNOwPL0kj2ff6eW37qk/DzzwS+b+O5v/AEYfhjnf9d/4R5rpD9kpfjSvKfxbhv8ApH++2M7flUd/qtdT59p/D5BV5ppS+fiihaTmOAWX9Gr++8Q++XVWNbM8FamKYZQqPeBdGWtN4kK53JgiiMuQR6EDGgCK9MfylYiQbLWI/iC9yOVEuZ4lGSQHEakjqLRhiKbA+rWadMeCKtQ06FneNEnivXywizuSjBJCQsoJ76VrFiwMr02jQD5KBUNSzVnnS4HvK6nG5cpGBCMCEYEIwIRgQjAhGBCMCEYEIwIRgQjAhGBCMCEYEIwIRgQjAhGBCMCEYEIwIRgQjAhGBCMCEYEIwIRgQjAhGBCMCEp5DDMahQs/0dz01U1V0ry1Zr46FC04K8+6lc/8dzf+jD8Mc8/Pf+Eea6Y/ZKX40syX8W4b/n/95sZ2fLo7/Va6nz7T+H0RneICA8RQuUlZgUqwTY7EfPBUqin1omCcu7Qoo0DWFncBLRM9+lM1DDPZMPer7OdV9bre/rjRj17J/hKyyDZKt3K8Fgz+eWCbiIZyjyIhjIsEnQRsR7kft9MIqVBSfWkwSBHctFGg6tTs90SATPfp7Fry4b7Vw/XZfkHVZs3o3u97vDW3utpXs7p8Akuu9RXu5XhG6V12OguOjAhGBCMCEYEIwIRgQjAhGBCMCEYEIwIRgQjAhGBCMCEYEIwIRgQjAhGBCMCEYEIwIRgQjAhGBCMCEYEIwIRgQjAhGBCxx5UiUv5KPolN9WvcdP8AVGJnBWnCFd9lTUX0LqYaWbSLI9CepHtil1szGKnrHXQ2TAUVyMQCgRoAhtBpFKfVdtj8sR1bYAgYZKTVqEk3jjnjnv1r2XJxswdo0Zl6MVBI+RIsYksaTJGKhtV7WloJAO1SbLoWDlFLgUGoWAewPUDE3RMxioD3Bt2cNWhRnycbkM8aMy/CWUEj5EjbEFjXGSFLar2ghpIB2qTZdCwcopddlYgWAetHqMTdEzGKgPcGloOBVuJVUYEIwIRgQjAhGBCMCEYEIwIRgQ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ropicalsunfl.com/wp-content/uploads/2015/05/thanks.png"/>
          <p:cNvPicPr>
            <a:picLocks noChangeAspect="1" noChangeArrowheads="1"/>
          </p:cNvPicPr>
          <p:nvPr/>
        </p:nvPicPr>
        <p:blipFill>
          <a:blip r:embed="rId2"/>
          <a:srcRect/>
          <a:stretch>
            <a:fillRect/>
          </a:stretch>
        </p:blipFill>
        <p:spPr bwMode="auto">
          <a:xfrm>
            <a:off x="609600" y="1295400"/>
            <a:ext cx="8001000" cy="3886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icimod.org/~icimod/v2/cms4/_files/images/e92e3b0202d11e51262a6e2cb1ed6f2d.jpg"/>
          <p:cNvPicPr>
            <a:picLocks noChangeArrowheads="1"/>
          </p:cNvPicPr>
          <p:nvPr/>
        </p:nvPicPr>
        <p:blipFill>
          <a:blip r:embed="rId2"/>
          <a:srcRect/>
          <a:stretch>
            <a:fillRect/>
          </a:stretch>
        </p:blipFill>
        <p:spPr bwMode="auto">
          <a:xfrm>
            <a:off x="914400" y="304800"/>
            <a:ext cx="7406640" cy="62179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85800" y="685800"/>
            <a:ext cx="7685086" cy="5547041"/>
          </a:xfrm>
          <a:prstGeom prst="rect">
            <a:avLst/>
          </a:prstGeom>
          <a:noFill/>
          <a:ln w="9525">
            <a:noFill/>
            <a:miter lim="800000"/>
            <a:headEnd/>
            <a:tailEnd/>
          </a:ln>
        </p:spPr>
      </p:pic>
      <p:sp>
        <p:nvSpPr>
          <p:cNvPr id="3" name="Rectangle 2"/>
          <p:cNvSpPr/>
          <p:nvPr/>
        </p:nvSpPr>
        <p:spPr>
          <a:xfrm>
            <a:off x="2667000" y="6248400"/>
            <a:ext cx="2525563" cy="369332"/>
          </a:xfrm>
          <a:prstGeom prst="rect">
            <a:avLst/>
          </a:prstGeom>
        </p:spPr>
        <p:txBody>
          <a:bodyPr wrap="none">
            <a:spAutoFit/>
          </a:bodyPr>
          <a:lstStyle/>
          <a:p>
            <a:r>
              <a:rPr lang="en-GB" b="1" dirty="0" smtClean="0"/>
              <a:t> People killed by district</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Offices damaged</a:t>
            </a:r>
            <a:endParaRPr lang="en-US" dirty="0"/>
          </a:p>
        </p:txBody>
      </p:sp>
      <p:sp>
        <p:nvSpPr>
          <p:cNvPr id="3" name="Content Placeholder 2"/>
          <p:cNvSpPr>
            <a:spLocks noGrp="1"/>
          </p:cNvSpPr>
          <p:nvPr>
            <p:ph idx="1"/>
          </p:nvPr>
        </p:nvSpPr>
        <p:spPr/>
        <p:txBody>
          <a:bodyPr>
            <a:normAutofit/>
          </a:bodyPr>
          <a:lstStyle/>
          <a:p>
            <a:r>
              <a:rPr lang="en-US" dirty="0" smtClean="0"/>
              <a:t>The Regulator had to work on the ground, temporary shelter and temporary rented places</a:t>
            </a:r>
          </a:p>
          <a:p>
            <a:r>
              <a:rPr lang="en-US" dirty="0" smtClean="0"/>
              <a:t>Some of the operators and ISPs could not run their offices in their premises  </a:t>
            </a:r>
          </a:p>
          <a:p>
            <a:r>
              <a:rPr lang="en-US" dirty="0" smtClean="0"/>
              <a:t>These caused delays in the </a:t>
            </a:r>
            <a:r>
              <a:rPr lang="en-US" dirty="0" smtClean="0"/>
              <a:t>management of human resources and logistic support for the restoration </a:t>
            </a:r>
            <a:r>
              <a:rPr lang="en-US" dirty="0" smtClean="0"/>
              <a:t>of the networks and services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228600"/>
          <a:ext cx="7315200" cy="5900443"/>
        </p:xfrm>
        <a:graphic>
          <a:graphicData uri="http://schemas.openxmlformats.org/drawingml/2006/table">
            <a:tbl>
              <a:tblPr/>
              <a:tblGrid>
                <a:gridCol w="699462"/>
                <a:gridCol w="4779652"/>
                <a:gridCol w="1836086"/>
              </a:tblGrid>
              <a:tr h="1045666">
                <a:tc>
                  <a:txBody>
                    <a:bodyPr/>
                    <a:lstStyle/>
                    <a:p>
                      <a:pPr algn="l"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US" sz="3600" b="1" i="0" u="none" strike="noStrike" dirty="0" smtClean="0">
                          <a:solidFill>
                            <a:srgbClr val="000000"/>
                          </a:solidFill>
                          <a:latin typeface="Calibri"/>
                        </a:rPr>
                        <a:t>Infrastructure damage- Nepal Telecom-the incumbent operator</a:t>
                      </a:r>
                      <a:endParaRPr lang="en-US" sz="36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r>
              <a:tr h="400526">
                <a:tc>
                  <a:txBody>
                    <a:bodyPr/>
                    <a:lstStyle/>
                    <a:p>
                      <a:pPr algn="l" fontAlgn="b"/>
                      <a:endParaRPr lang="en-US" sz="2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787610">
                <a:tc>
                  <a:txBody>
                    <a:bodyPr/>
                    <a:lstStyle/>
                    <a:p>
                      <a:pPr algn="ctr" fontAlgn="b"/>
                      <a:r>
                        <a:rPr lang="en-US" sz="2400" b="1" i="0" u="none" strike="noStrike" dirty="0">
                          <a:solidFill>
                            <a:srgbClr val="000000"/>
                          </a:solidFill>
                          <a:latin typeface="Calibri"/>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latin typeface="Calibri"/>
                        </a:rPr>
                        <a:t>Asset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latin typeface="Calibri"/>
                        </a:rPr>
                        <a:t>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526">
                <a:tc>
                  <a:txBody>
                    <a:bodyPr/>
                    <a:lstStyle/>
                    <a:p>
                      <a:pPr algn="ctr" fontAlgn="b"/>
                      <a:r>
                        <a:rPr lang="en-US" sz="24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BTSs Affected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7610">
                <a:tc>
                  <a:txBody>
                    <a:bodyPr/>
                    <a:lstStyle/>
                    <a:p>
                      <a:pPr algn="ctr" fontAlgn="b"/>
                      <a:r>
                        <a:rPr lang="en-US" sz="24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Transmission Towers Affected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7610">
                <a:tc>
                  <a:txBody>
                    <a:bodyPr/>
                    <a:lstStyle/>
                    <a:p>
                      <a:pPr algn="ctr" fontAlgn="b"/>
                      <a:r>
                        <a:rPr lang="en-US" sz="24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Fiber Backhaul Affected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6427">
                <a:tc>
                  <a:txBody>
                    <a:bodyPr/>
                    <a:lstStyle/>
                    <a:p>
                      <a:pPr algn="ctr" fontAlgn="b"/>
                      <a:r>
                        <a:rPr lang="en-US" sz="24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Microwave Links Affected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7610">
                <a:tc>
                  <a:txBody>
                    <a:bodyPr/>
                    <a:lstStyle/>
                    <a:p>
                      <a:pPr algn="ctr" fontAlgn="b"/>
                      <a:r>
                        <a:rPr lang="en-US" sz="24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Physical Buildings Affected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Damage in Backhaul</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Network fiber optic infrastructure and microwave links were damaged in a number of areas. </a:t>
            </a:r>
          </a:p>
          <a:p>
            <a:pPr lvl="0"/>
            <a:r>
              <a:rPr lang="en-US" dirty="0" smtClean="0"/>
              <a:t>There were fiber breaks on the hilly parts of the central region. </a:t>
            </a:r>
          </a:p>
          <a:p>
            <a:pPr lvl="0"/>
            <a:r>
              <a:rPr lang="en-US" dirty="0" smtClean="0"/>
              <a:t>Teams took action to recover fibers and microwave links, but the transportation was problematic due to closed roads and landslides.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59678-1899-477A-A77B-9445D2592B50}"/>
</file>

<file path=customXml/itemProps2.xml><?xml version="1.0" encoding="utf-8"?>
<ds:datastoreItem xmlns:ds="http://schemas.openxmlformats.org/officeDocument/2006/customXml" ds:itemID="{260EA735-8F48-4C09-A558-F65F49A22F87}"/>
</file>

<file path=customXml/itemProps3.xml><?xml version="1.0" encoding="utf-8"?>
<ds:datastoreItem xmlns:ds="http://schemas.openxmlformats.org/officeDocument/2006/customXml" ds:itemID="{26F6B2DB-F8D7-4B47-A3F0-FA9053A509A7}"/>
</file>

<file path=docProps/app.xml><?xml version="1.0" encoding="utf-8"?>
<Properties xmlns="http://schemas.openxmlformats.org/officeDocument/2006/extended-properties" xmlns:vt="http://schemas.openxmlformats.org/officeDocument/2006/docPropsVTypes">
  <Template/>
  <TotalTime>1024</TotalTime>
  <Words>3288</Words>
  <Application>Microsoft Office PowerPoint</Application>
  <PresentationFormat>On-screen Show (4:3)</PresentationFormat>
  <Paragraphs>276</Paragraphs>
  <Slides>48</Slides>
  <Notes>0</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Nepal’s Experience in Responding to a Disaster: A Telecommunication/ICT sector perspective  by  Ananda Raj Khanal, Director, Nepal Telecommunications Authority</vt:lpstr>
      <vt:lpstr>Short Video presentation</vt:lpstr>
      <vt:lpstr>Facts about April 25/May 12,2015 Earthquakes in Nepal</vt:lpstr>
      <vt:lpstr>April 25th ,2015, Saturday</vt:lpstr>
      <vt:lpstr>Slide 5</vt:lpstr>
      <vt:lpstr>Slide 6</vt:lpstr>
      <vt:lpstr>Offices damaged</vt:lpstr>
      <vt:lpstr>Slide 8</vt:lpstr>
      <vt:lpstr>Damage in Backhaul</vt:lpstr>
      <vt:lpstr>ICT service scenario immediately after earthquake</vt:lpstr>
      <vt:lpstr>ICT service scenario immediately after earthquake</vt:lpstr>
      <vt:lpstr>Post Earthquake Activities in Telecommunications Sector</vt:lpstr>
      <vt:lpstr>Post earthquake activities </vt:lpstr>
      <vt:lpstr>Post Earthquake activity:  Policy and Strategic front</vt:lpstr>
      <vt:lpstr>PDNA Summary</vt:lpstr>
      <vt:lpstr>Slide 16</vt:lpstr>
      <vt:lpstr>Recovery needs, priorities, recovery strategy and relevant cross cutting issues</vt:lpstr>
      <vt:lpstr>Slide 18</vt:lpstr>
      <vt:lpstr> Emergency Telecommunications Cluster (ETC)  </vt:lpstr>
      <vt:lpstr>ICT Emergency Response workshop</vt:lpstr>
      <vt:lpstr>ICT Emergency Response workshop</vt:lpstr>
      <vt:lpstr>Emergency Telecommunication Continuity Management System</vt:lpstr>
      <vt:lpstr>Objectives  </vt:lpstr>
      <vt:lpstr>The Report</vt:lpstr>
      <vt:lpstr> The Report  </vt:lpstr>
      <vt:lpstr>ITU Assistance</vt:lpstr>
      <vt:lpstr>Slide 27</vt:lpstr>
      <vt:lpstr>Assistance to connect at remote place:example</vt:lpstr>
      <vt:lpstr>Satellite data : important  </vt:lpstr>
      <vt:lpstr>Free Communications..</vt:lpstr>
      <vt:lpstr>Recovery Challenge: Transportation and blockage</vt:lpstr>
      <vt:lpstr>Recovery Challenge: Energy</vt:lpstr>
      <vt:lpstr>Recovery Challenge: Energy</vt:lpstr>
      <vt:lpstr>Actions undertaken to restore mobile network</vt:lpstr>
      <vt:lpstr>Slide 35</vt:lpstr>
      <vt:lpstr>Slide 36</vt:lpstr>
      <vt:lpstr>Slide 37</vt:lpstr>
      <vt:lpstr>Slide 38</vt:lpstr>
      <vt:lpstr>Ad-hoc solutions</vt:lpstr>
      <vt:lpstr>Slide 40</vt:lpstr>
      <vt:lpstr>Slide 41</vt:lpstr>
      <vt:lpstr>Second major earthquake on 12th May</vt:lpstr>
      <vt:lpstr>Slide 43</vt:lpstr>
      <vt:lpstr> Main challenges and how they were solved </vt:lpstr>
      <vt:lpstr> Main challenges and how they were solved </vt:lpstr>
      <vt:lpstr> Main challenges and how they were solved </vt:lpstr>
      <vt:lpstr>The Way Forward</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Nepal’s Experience in Responding to a Disaster: A Telecommunication sector perspective by  Ananda Raj Khanal, Director, Nepal Telecommunications Authority</dc:title>
  <dc:creator>arkhanal</dc:creator>
  <cp:lastModifiedBy>user</cp:lastModifiedBy>
  <cp:revision>60</cp:revision>
  <dcterms:created xsi:type="dcterms:W3CDTF">2006-08-16T00:00:00Z</dcterms:created>
  <dcterms:modified xsi:type="dcterms:W3CDTF">2015-08-21T03:23:49Z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