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diagrams/data1.xml" ContentType="application/vnd.openxmlformats-officedocument.drawingml.diagramData+xml"/>
  <Override PartName="/ppt/presentation.xml" ContentType="application/vnd.openxmlformats-officedocument.presentationml.presentation.main+xml"/>
  <Override PartName="/ppt/slides/slide1.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22.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5.xml" ContentType="application/vnd.openxmlformats-officedocument.presentationml.slide+xml"/>
  <Override PartName="/ppt/slides/slide26.xml" ContentType="application/vnd.openxmlformats-officedocument.presentationml.slide+xml"/>
  <Override PartName="/ppt/slides/slide14.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1.xml" ContentType="application/vnd.openxmlformats-officedocument.presentationml.slide+xml"/>
  <Override PartName="/ppt/slides/slide25.xml" ContentType="application/vnd.openxmlformats-officedocument.presentationml.slide+xml"/>
  <Override PartName="/ppt/slides/slide19.xml" ContentType="application/vnd.openxmlformats-officedocument.presentationml.slide+xml"/>
  <Override PartName="/ppt/slides/slide16.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21.xml" ContentType="application/vnd.openxmlformats-officedocument.presentationml.notesSlide+xml"/>
  <Override PartName="/ppt/notesSlides/notesSlide23.xml" ContentType="application/vnd.openxmlformats-officedocument.presentationml.notesSlide+xml"/>
  <Override PartName="/ppt/notesSlides/notesSlide17.xml" ContentType="application/vnd.openxmlformats-officedocument.presentationml.notesSlide+xml"/>
  <Override PartName="/ppt/notesSlides/notesSlide22.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4.xml" ContentType="application/vnd.openxmlformats-officedocument.presentationml.notesSlide+xml"/>
  <Override PartName="/ppt/notesSlides/notesSlide15.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diagrams/layout1.xml" ContentType="application/vnd.openxmlformats-officedocument.drawingml.diagramLayout+xml"/>
  <Override PartName="/ppt/diagrams/colors1.xml" ContentType="application/vnd.openxmlformats-officedocument.drawingml.diagramColors+xml"/>
  <Override PartName="/ppt/diagrams/quickStyle1.xml" ContentType="application/vnd.openxmlformats-officedocument.drawingml.diagramStyle+xml"/>
  <Override PartName="/ppt/diagrams/drawing1.xml" ContentType="application/vnd.ms-office.drawingml.diagramDrawing+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61" r:id="rId2"/>
    <p:sldId id="317" r:id="rId3"/>
    <p:sldId id="326" r:id="rId4"/>
    <p:sldId id="329" r:id="rId5"/>
    <p:sldId id="290" r:id="rId6"/>
    <p:sldId id="321" r:id="rId7"/>
    <p:sldId id="318" r:id="rId8"/>
    <p:sldId id="320" r:id="rId9"/>
    <p:sldId id="325" r:id="rId10"/>
    <p:sldId id="319" r:id="rId11"/>
    <p:sldId id="333" r:id="rId12"/>
    <p:sldId id="323" r:id="rId13"/>
    <p:sldId id="322" r:id="rId14"/>
    <p:sldId id="331" r:id="rId15"/>
    <p:sldId id="341" r:id="rId16"/>
    <p:sldId id="334" r:id="rId17"/>
    <p:sldId id="311" r:id="rId18"/>
    <p:sldId id="332" r:id="rId19"/>
    <p:sldId id="342" r:id="rId20"/>
    <p:sldId id="296" r:id="rId21"/>
    <p:sldId id="337" r:id="rId22"/>
    <p:sldId id="338" r:id="rId23"/>
    <p:sldId id="339" r:id="rId24"/>
    <p:sldId id="340" r:id="rId25"/>
    <p:sldId id="336" r:id="rId26"/>
    <p:sldId id="335"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808" autoAdjust="0"/>
  </p:normalViewPr>
  <p:slideViewPr>
    <p:cSldViewPr snapToGrid="0" snapToObjects="1" showGuides="1">
      <p:cViewPr varScale="1">
        <p:scale>
          <a:sx n="63" d="100"/>
          <a:sy n="63" d="100"/>
        </p:scale>
        <p:origin x="159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BCE25B0-D3E4-4636-ABB2-340001EBAF29}" type="doc">
      <dgm:prSet loTypeId="urn:microsoft.com/office/officeart/2005/8/layout/hProcess7#1" loCatId="list" qsTypeId="urn:microsoft.com/office/officeart/2005/8/quickstyle/simple1" qsCatId="simple" csTypeId="urn:microsoft.com/office/officeart/2005/8/colors/accent0_3" csCatId="mainScheme" phldr="1"/>
      <dgm:spPr/>
      <dgm:t>
        <a:bodyPr/>
        <a:lstStyle/>
        <a:p>
          <a:endParaRPr lang="en-US"/>
        </a:p>
      </dgm:t>
    </dgm:pt>
    <dgm:pt modelId="{3C8CBC67-9583-45FF-833B-2CC1745E90E8}">
      <dgm:prSet phldrT="[Text]" custT="1"/>
      <dgm:spPr/>
      <dgm:t>
        <a:bodyPr/>
        <a:lstStyle/>
        <a:p>
          <a:r>
            <a:rPr lang="en-GB" sz="2000" b="1" dirty="0" smtClean="0"/>
            <a:t>3 Main Public Funding Models:</a:t>
          </a:r>
          <a:endParaRPr lang="en-US" sz="2000" b="1" dirty="0"/>
        </a:p>
      </dgm:t>
    </dgm:pt>
    <dgm:pt modelId="{2E36C834-817A-4C4B-B6AB-222961688A50}" type="parTrans" cxnId="{21E5CADC-FACE-45EB-A3FC-B9E067F62468}">
      <dgm:prSet/>
      <dgm:spPr/>
      <dgm:t>
        <a:bodyPr/>
        <a:lstStyle/>
        <a:p>
          <a:endParaRPr lang="en-US" sz="1600"/>
        </a:p>
      </dgm:t>
    </dgm:pt>
    <dgm:pt modelId="{D11B1DD6-3198-4C1B-ACFC-C70A3442D4F2}" type="sibTrans" cxnId="{21E5CADC-FACE-45EB-A3FC-B9E067F62468}">
      <dgm:prSet/>
      <dgm:spPr/>
      <dgm:t>
        <a:bodyPr/>
        <a:lstStyle/>
        <a:p>
          <a:endParaRPr lang="en-US" sz="1600"/>
        </a:p>
      </dgm:t>
    </dgm:pt>
    <dgm:pt modelId="{81ECA89D-1626-4B01-8AA0-CC4A9BAE4070}">
      <dgm:prSet custT="1"/>
      <dgm:spPr/>
      <dgm:t>
        <a:bodyPr/>
        <a:lstStyle/>
        <a:p>
          <a:r>
            <a:rPr lang="en-GB" sz="1400" b="1" dirty="0" smtClean="0"/>
            <a:t>Ownership or Equity Participation in broadband projects</a:t>
          </a:r>
        </a:p>
      </dgm:t>
    </dgm:pt>
    <dgm:pt modelId="{0E60733E-98C1-48F7-AA63-902461356819}" type="parTrans" cxnId="{D1DB1EEB-220C-41D2-8B19-BAE018EFF074}">
      <dgm:prSet/>
      <dgm:spPr/>
      <dgm:t>
        <a:bodyPr/>
        <a:lstStyle/>
        <a:p>
          <a:endParaRPr lang="en-US" sz="1600"/>
        </a:p>
      </dgm:t>
    </dgm:pt>
    <dgm:pt modelId="{1EEE74EC-DB23-4207-8781-03562FCF712B}" type="sibTrans" cxnId="{D1DB1EEB-220C-41D2-8B19-BAE018EFF074}">
      <dgm:prSet/>
      <dgm:spPr/>
      <dgm:t>
        <a:bodyPr/>
        <a:lstStyle/>
        <a:p>
          <a:endParaRPr lang="en-US" sz="1600"/>
        </a:p>
      </dgm:t>
    </dgm:pt>
    <dgm:pt modelId="{3A335239-7830-4F39-8E26-C14C0F1622E4}">
      <dgm:prSet custT="1"/>
      <dgm:spPr/>
      <dgm:t>
        <a:bodyPr/>
        <a:lstStyle/>
        <a:p>
          <a:r>
            <a:rPr lang="en-GB" sz="1100" dirty="0" smtClean="0"/>
            <a:t>Australia, Brazil, New Zealand, Malaysia, Sweden and South Africa;</a:t>
          </a:r>
          <a:endParaRPr lang="en-US" sz="1100" dirty="0" smtClean="0"/>
        </a:p>
      </dgm:t>
    </dgm:pt>
    <dgm:pt modelId="{6C2CF7E5-E9EF-425D-BB0C-B74A00BE20EC}" type="parTrans" cxnId="{90989C94-3703-4271-B814-C0C099FFF57B}">
      <dgm:prSet/>
      <dgm:spPr/>
      <dgm:t>
        <a:bodyPr/>
        <a:lstStyle/>
        <a:p>
          <a:endParaRPr lang="en-US" sz="1600"/>
        </a:p>
      </dgm:t>
    </dgm:pt>
    <dgm:pt modelId="{20736F3C-CC6A-4D7D-B7D0-ACE8C757C09C}" type="sibTrans" cxnId="{90989C94-3703-4271-B814-C0C099FFF57B}">
      <dgm:prSet/>
      <dgm:spPr/>
      <dgm:t>
        <a:bodyPr/>
        <a:lstStyle/>
        <a:p>
          <a:endParaRPr lang="en-US" sz="1600"/>
        </a:p>
      </dgm:t>
    </dgm:pt>
    <dgm:pt modelId="{012B2EE7-10F9-46F6-BFF6-CBC0CC3EDF66}">
      <dgm:prSet custT="1"/>
      <dgm:spPr/>
      <dgm:t>
        <a:bodyPr/>
        <a:lstStyle/>
        <a:p>
          <a:endParaRPr lang="en-GB" sz="1400" b="1" dirty="0" smtClean="0"/>
        </a:p>
        <a:p>
          <a:r>
            <a:rPr lang="en-GB" sz="1400" b="1" dirty="0" smtClean="0"/>
            <a:t>Public Private Partnerships</a:t>
          </a:r>
        </a:p>
      </dgm:t>
    </dgm:pt>
    <dgm:pt modelId="{4724182F-0DCB-4F9C-975C-88F6150BDCFB}" type="parTrans" cxnId="{3968AB6C-613C-4CD7-8487-BD4250B3664B}">
      <dgm:prSet/>
      <dgm:spPr/>
      <dgm:t>
        <a:bodyPr/>
        <a:lstStyle/>
        <a:p>
          <a:endParaRPr lang="en-US" sz="1600"/>
        </a:p>
      </dgm:t>
    </dgm:pt>
    <dgm:pt modelId="{6832B7EA-B618-4D2E-B789-AEC5A344B032}" type="sibTrans" cxnId="{3968AB6C-613C-4CD7-8487-BD4250B3664B}">
      <dgm:prSet/>
      <dgm:spPr/>
      <dgm:t>
        <a:bodyPr/>
        <a:lstStyle/>
        <a:p>
          <a:endParaRPr lang="en-US" sz="1600"/>
        </a:p>
      </dgm:t>
    </dgm:pt>
    <dgm:pt modelId="{E2C85E3F-6150-4F16-A568-CE5B005AD6D0}">
      <dgm:prSet custT="1"/>
      <dgm:spPr/>
      <dgm:t>
        <a:bodyPr/>
        <a:lstStyle/>
        <a:p>
          <a:r>
            <a:rPr lang="en-GB" sz="1100" dirty="0" smtClean="0"/>
            <a:t>broadband infrastructure deployment projects undertaken in  France, Thailand, Kenya and Tanzania;</a:t>
          </a:r>
          <a:endParaRPr lang="en-US" sz="1100" dirty="0" smtClean="0"/>
        </a:p>
      </dgm:t>
    </dgm:pt>
    <dgm:pt modelId="{597B8636-A5F5-4728-8F38-998C418D22D8}" type="parTrans" cxnId="{30F2EC0D-2AA2-4A41-BEBA-42FCCDD122A3}">
      <dgm:prSet/>
      <dgm:spPr/>
      <dgm:t>
        <a:bodyPr/>
        <a:lstStyle/>
        <a:p>
          <a:endParaRPr lang="en-US" sz="1600"/>
        </a:p>
      </dgm:t>
    </dgm:pt>
    <dgm:pt modelId="{D0003264-B14C-49B0-A774-58A914A20ACB}" type="sibTrans" cxnId="{30F2EC0D-2AA2-4A41-BEBA-42FCCDD122A3}">
      <dgm:prSet/>
      <dgm:spPr/>
      <dgm:t>
        <a:bodyPr/>
        <a:lstStyle/>
        <a:p>
          <a:endParaRPr lang="en-US" sz="1600"/>
        </a:p>
      </dgm:t>
    </dgm:pt>
    <dgm:pt modelId="{CE07E4BD-6849-454E-BB85-175C36766393}">
      <dgm:prSet custT="1"/>
      <dgm:spPr/>
      <dgm:t>
        <a:bodyPr/>
        <a:lstStyle/>
        <a:p>
          <a:endParaRPr lang="en-GB" sz="1400" b="1" dirty="0" smtClean="0"/>
        </a:p>
        <a:p>
          <a:r>
            <a:rPr lang="en-GB" sz="1400" b="1" dirty="0" smtClean="0"/>
            <a:t>Provision of financial incentives and subsidies </a:t>
          </a:r>
        </a:p>
      </dgm:t>
    </dgm:pt>
    <dgm:pt modelId="{78262A79-A7D9-47FB-8041-69DD5B3B4CB6}" type="parTrans" cxnId="{34930E3C-8D15-4773-9DE8-BD7978C39FE1}">
      <dgm:prSet/>
      <dgm:spPr/>
      <dgm:t>
        <a:bodyPr/>
        <a:lstStyle/>
        <a:p>
          <a:endParaRPr lang="en-US" sz="1600"/>
        </a:p>
      </dgm:t>
    </dgm:pt>
    <dgm:pt modelId="{7930976E-A2B1-483A-841A-47F11DCA0E79}" type="sibTrans" cxnId="{34930E3C-8D15-4773-9DE8-BD7978C39FE1}">
      <dgm:prSet/>
      <dgm:spPr/>
      <dgm:t>
        <a:bodyPr/>
        <a:lstStyle/>
        <a:p>
          <a:endParaRPr lang="en-US" sz="1600"/>
        </a:p>
      </dgm:t>
    </dgm:pt>
    <dgm:pt modelId="{18C83C77-1C97-45B0-B226-5B49F910336B}">
      <dgm:prSet custT="1"/>
      <dgm:spPr/>
      <dgm:t>
        <a:bodyPr/>
        <a:lstStyle/>
        <a:p>
          <a:r>
            <a:rPr lang="en-GB" sz="1100" dirty="0" smtClean="0"/>
            <a:t>Latin American countries through the use of first-generation Universal Service Funds</a:t>
          </a:r>
          <a:endParaRPr lang="en-US" sz="1100" dirty="0" smtClean="0"/>
        </a:p>
      </dgm:t>
    </dgm:pt>
    <dgm:pt modelId="{A6FD47CF-D787-424D-AC2E-1C8D72005101}" type="parTrans" cxnId="{919CE258-775D-418E-B871-EF1F8275DF85}">
      <dgm:prSet/>
      <dgm:spPr/>
      <dgm:t>
        <a:bodyPr/>
        <a:lstStyle/>
        <a:p>
          <a:endParaRPr lang="en-US" sz="1600"/>
        </a:p>
      </dgm:t>
    </dgm:pt>
    <dgm:pt modelId="{11F3C23B-A595-449A-A7CA-2A8FE6462E8A}" type="sibTrans" cxnId="{919CE258-775D-418E-B871-EF1F8275DF85}">
      <dgm:prSet/>
      <dgm:spPr/>
      <dgm:t>
        <a:bodyPr/>
        <a:lstStyle/>
        <a:p>
          <a:endParaRPr lang="en-US" sz="1600"/>
        </a:p>
      </dgm:t>
    </dgm:pt>
    <dgm:pt modelId="{2A297157-7A49-42DF-9283-1051C9F06A58}">
      <dgm:prSet custT="1"/>
      <dgm:spPr/>
      <dgm:t>
        <a:bodyPr/>
        <a:lstStyle/>
        <a:p>
          <a:r>
            <a:rPr lang="en-GB" sz="1100" dirty="0" smtClean="0"/>
            <a:t>China, Japan, the USA and EU through broadband stimulus packages.</a:t>
          </a:r>
          <a:endParaRPr lang="en-US" sz="1100" dirty="0" smtClean="0"/>
        </a:p>
      </dgm:t>
    </dgm:pt>
    <dgm:pt modelId="{B4BD1D11-EC3B-43F5-8998-E2ADBE414C47}" type="parTrans" cxnId="{97CED48F-EF65-4D98-960D-3883FBA3E1C6}">
      <dgm:prSet/>
      <dgm:spPr/>
      <dgm:t>
        <a:bodyPr/>
        <a:lstStyle/>
        <a:p>
          <a:endParaRPr lang="en-US"/>
        </a:p>
      </dgm:t>
    </dgm:pt>
    <dgm:pt modelId="{C9852722-500F-4CF8-8B30-96C690C93AF0}" type="sibTrans" cxnId="{97CED48F-EF65-4D98-960D-3883FBA3E1C6}">
      <dgm:prSet/>
      <dgm:spPr/>
      <dgm:t>
        <a:bodyPr/>
        <a:lstStyle/>
        <a:p>
          <a:endParaRPr lang="en-US"/>
        </a:p>
      </dgm:t>
    </dgm:pt>
    <dgm:pt modelId="{DD2BF829-FF23-4112-A529-955FE3762F2B}" type="pres">
      <dgm:prSet presAssocID="{ABCE25B0-D3E4-4636-ABB2-340001EBAF29}" presName="Name0" presStyleCnt="0">
        <dgm:presLayoutVars>
          <dgm:dir/>
          <dgm:animLvl val="lvl"/>
          <dgm:resizeHandles val="exact"/>
        </dgm:presLayoutVars>
      </dgm:prSet>
      <dgm:spPr/>
      <dgm:t>
        <a:bodyPr/>
        <a:lstStyle/>
        <a:p>
          <a:endParaRPr lang="en-US"/>
        </a:p>
      </dgm:t>
    </dgm:pt>
    <dgm:pt modelId="{7C455AF8-BACA-4054-80AF-39A54E354F19}" type="pres">
      <dgm:prSet presAssocID="{3C8CBC67-9583-45FF-833B-2CC1745E90E8}" presName="compositeNode" presStyleCnt="0">
        <dgm:presLayoutVars>
          <dgm:bulletEnabled val="1"/>
        </dgm:presLayoutVars>
      </dgm:prSet>
      <dgm:spPr/>
    </dgm:pt>
    <dgm:pt modelId="{1674820C-7EE0-4F94-980E-088EC2887086}" type="pres">
      <dgm:prSet presAssocID="{3C8CBC67-9583-45FF-833B-2CC1745E90E8}" presName="bgRect" presStyleLbl="node1" presStyleIdx="0" presStyleCnt="1" custLinFactNeighborX="-5699" custLinFactNeighborY="-7421"/>
      <dgm:spPr/>
      <dgm:t>
        <a:bodyPr/>
        <a:lstStyle/>
        <a:p>
          <a:endParaRPr lang="en-US"/>
        </a:p>
      </dgm:t>
    </dgm:pt>
    <dgm:pt modelId="{B4A92D52-BBB7-4DD0-85C3-7ADC022B7A94}" type="pres">
      <dgm:prSet presAssocID="{3C8CBC67-9583-45FF-833B-2CC1745E90E8}" presName="parentNode" presStyleLbl="node1" presStyleIdx="0" presStyleCnt="1">
        <dgm:presLayoutVars>
          <dgm:chMax val="0"/>
          <dgm:bulletEnabled val="1"/>
        </dgm:presLayoutVars>
      </dgm:prSet>
      <dgm:spPr/>
      <dgm:t>
        <a:bodyPr/>
        <a:lstStyle/>
        <a:p>
          <a:endParaRPr lang="en-US"/>
        </a:p>
      </dgm:t>
    </dgm:pt>
    <dgm:pt modelId="{DBF8B792-7A98-4C03-B424-96E338944006}" type="pres">
      <dgm:prSet presAssocID="{3C8CBC67-9583-45FF-833B-2CC1745E90E8}" presName="childNode" presStyleLbl="node1" presStyleIdx="0" presStyleCnt="1">
        <dgm:presLayoutVars>
          <dgm:bulletEnabled val="1"/>
        </dgm:presLayoutVars>
      </dgm:prSet>
      <dgm:spPr/>
      <dgm:t>
        <a:bodyPr/>
        <a:lstStyle/>
        <a:p>
          <a:endParaRPr lang="en-US"/>
        </a:p>
      </dgm:t>
    </dgm:pt>
  </dgm:ptLst>
  <dgm:cxnLst>
    <dgm:cxn modelId="{553D9967-BA21-42C7-9F27-F2DEC0C14195}" type="presOf" srcId="{3A335239-7830-4F39-8E26-C14C0F1622E4}" destId="{DBF8B792-7A98-4C03-B424-96E338944006}" srcOrd="0" destOrd="1" presId="urn:microsoft.com/office/officeart/2005/8/layout/hProcess7#1"/>
    <dgm:cxn modelId="{49E4B581-C2DD-4432-A2C3-C25C3DE83282}" type="presOf" srcId="{3C8CBC67-9583-45FF-833B-2CC1745E90E8}" destId="{1674820C-7EE0-4F94-980E-088EC2887086}" srcOrd="0" destOrd="0" presId="urn:microsoft.com/office/officeart/2005/8/layout/hProcess7#1"/>
    <dgm:cxn modelId="{CDCC4D6E-A404-4455-B8B0-B1494C812170}" type="presOf" srcId="{2A297157-7A49-42DF-9283-1051C9F06A58}" destId="{DBF8B792-7A98-4C03-B424-96E338944006}" srcOrd="0" destOrd="6" presId="urn:microsoft.com/office/officeart/2005/8/layout/hProcess7#1"/>
    <dgm:cxn modelId="{C51AB986-3CF6-4378-8A23-C56F82030B76}" type="presOf" srcId="{ABCE25B0-D3E4-4636-ABB2-340001EBAF29}" destId="{DD2BF829-FF23-4112-A529-955FE3762F2B}" srcOrd="0" destOrd="0" presId="urn:microsoft.com/office/officeart/2005/8/layout/hProcess7#1"/>
    <dgm:cxn modelId="{34930E3C-8D15-4773-9DE8-BD7978C39FE1}" srcId="{3C8CBC67-9583-45FF-833B-2CC1745E90E8}" destId="{CE07E4BD-6849-454E-BB85-175C36766393}" srcOrd="2" destOrd="0" parTransId="{78262A79-A7D9-47FB-8041-69DD5B3B4CB6}" sibTransId="{7930976E-A2B1-483A-841A-47F11DCA0E79}"/>
    <dgm:cxn modelId="{1277E318-D45D-4D5D-BFA8-A2BE3D3FD99E}" type="presOf" srcId="{3C8CBC67-9583-45FF-833B-2CC1745E90E8}" destId="{B4A92D52-BBB7-4DD0-85C3-7ADC022B7A94}" srcOrd="1" destOrd="0" presId="urn:microsoft.com/office/officeart/2005/8/layout/hProcess7#1"/>
    <dgm:cxn modelId="{919CE258-775D-418E-B871-EF1F8275DF85}" srcId="{CE07E4BD-6849-454E-BB85-175C36766393}" destId="{18C83C77-1C97-45B0-B226-5B49F910336B}" srcOrd="0" destOrd="0" parTransId="{A6FD47CF-D787-424D-AC2E-1C8D72005101}" sibTransId="{11F3C23B-A595-449A-A7CA-2A8FE6462E8A}"/>
    <dgm:cxn modelId="{D1DB1EEB-220C-41D2-8B19-BAE018EFF074}" srcId="{3C8CBC67-9583-45FF-833B-2CC1745E90E8}" destId="{81ECA89D-1626-4B01-8AA0-CC4A9BAE4070}" srcOrd="0" destOrd="0" parTransId="{0E60733E-98C1-48F7-AA63-902461356819}" sibTransId="{1EEE74EC-DB23-4207-8781-03562FCF712B}"/>
    <dgm:cxn modelId="{40D74F88-F265-49A7-8E5A-0CBA09C6FC67}" type="presOf" srcId="{CE07E4BD-6849-454E-BB85-175C36766393}" destId="{DBF8B792-7A98-4C03-B424-96E338944006}" srcOrd="0" destOrd="4" presId="urn:microsoft.com/office/officeart/2005/8/layout/hProcess7#1"/>
    <dgm:cxn modelId="{97CED48F-EF65-4D98-960D-3883FBA3E1C6}" srcId="{CE07E4BD-6849-454E-BB85-175C36766393}" destId="{2A297157-7A49-42DF-9283-1051C9F06A58}" srcOrd="1" destOrd="0" parTransId="{B4BD1D11-EC3B-43F5-8998-E2ADBE414C47}" sibTransId="{C9852722-500F-4CF8-8B30-96C690C93AF0}"/>
    <dgm:cxn modelId="{F0BB91F8-BB53-4C18-978A-B7BA7BC44A16}" type="presOf" srcId="{012B2EE7-10F9-46F6-BFF6-CBC0CC3EDF66}" destId="{DBF8B792-7A98-4C03-B424-96E338944006}" srcOrd="0" destOrd="2" presId="urn:microsoft.com/office/officeart/2005/8/layout/hProcess7#1"/>
    <dgm:cxn modelId="{8C29D003-FE58-4876-89A1-A17B69C5AEDB}" type="presOf" srcId="{E2C85E3F-6150-4F16-A568-CE5B005AD6D0}" destId="{DBF8B792-7A98-4C03-B424-96E338944006}" srcOrd="0" destOrd="3" presId="urn:microsoft.com/office/officeart/2005/8/layout/hProcess7#1"/>
    <dgm:cxn modelId="{30F2EC0D-2AA2-4A41-BEBA-42FCCDD122A3}" srcId="{012B2EE7-10F9-46F6-BFF6-CBC0CC3EDF66}" destId="{E2C85E3F-6150-4F16-A568-CE5B005AD6D0}" srcOrd="0" destOrd="0" parTransId="{597B8636-A5F5-4728-8F38-998C418D22D8}" sibTransId="{D0003264-B14C-49B0-A774-58A914A20ACB}"/>
    <dgm:cxn modelId="{3659D590-A56E-440E-A241-B346F62FF2BA}" type="presOf" srcId="{81ECA89D-1626-4B01-8AA0-CC4A9BAE4070}" destId="{DBF8B792-7A98-4C03-B424-96E338944006}" srcOrd="0" destOrd="0" presId="urn:microsoft.com/office/officeart/2005/8/layout/hProcess7#1"/>
    <dgm:cxn modelId="{3968AB6C-613C-4CD7-8487-BD4250B3664B}" srcId="{3C8CBC67-9583-45FF-833B-2CC1745E90E8}" destId="{012B2EE7-10F9-46F6-BFF6-CBC0CC3EDF66}" srcOrd="1" destOrd="0" parTransId="{4724182F-0DCB-4F9C-975C-88F6150BDCFB}" sibTransId="{6832B7EA-B618-4D2E-B789-AEC5A344B032}"/>
    <dgm:cxn modelId="{21E5CADC-FACE-45EB-A3FC-B9E067F62468}" srcId="{ABCE25B0-D3E4-4636-ABB2-340001EBAF29}" destId="{3C8CBC67-9583-45FF-833B-2CC1745E90E8}" srcOrd="0" destOrd="0" parTransId="{2E36C834-817A-4C4B-B6AB-222961688A50}" sibTransId="{D11B1DD6-3198-4C1B-ACFC-C70A3442D4F2}"/>
    <dgm:cxn modelId="{63289F85-3D54-4D7F-8812-6EA53EDFF526}" type="presOf" srcId="{18C83C77-1C97-45B0-B226-5B49F910336B}" destId="{DBF8B792-7A98-4C03-B424-96E338944006}" srcOrd="0" destOrd="5" presId="urn:microsoft.com/office/officeart/2005/8/layout/hProcess7#1"/>
    <dgm:cxn modelId="{90989C94-3703-4271-B814-C0C099FFF57B}" srcId="{81ECA89D-1626-4B01-8AA0-CC4A9BAE4070}" destId="{3A335239-7830-4F39-8E26-C14C0F1622E4}" srcOrd="0" destOrd="0" parTransId="{6C2CF7E5-E9EF-425D-BB0C-B74A00BE20EC}" sibTransId="{20736F3C-CC6A-4D7D-B7D0-ACE8C757C09C}"/>
    <dgm:cxn modelId="{9D972D47-C1A9-460D-86F8-1BEDDD90CFCC}" type="presParOf" srcId="{DD2BF829-FF23-4112-A529-955FE3762F2B}" destId="{7C455AF8-BACA-4054-80AF-39A54E354F19}" srcOrd="0" destOrd="0" presId="urn:microsoft.com/office/officeart/2005/8/layout/hProcess7#1"/>
    <dgm:cxn modelId="{D538BD7C-AE98-4F2E-B37F-97C6A0E2BFFC}" type="presParOf" srcId="{7C455AF8-BACA-4054-80AF-39A54E354F19}" destId="{1674820C-7EE0-4F94-980E-088EC2887086}" srcOrd="0" destOrd="0" presId="urn:microsoft.com/office/officeart/2005/8/layout/hProcess7#1"/>
    <dgm:cxn modelId="{A8EB1C78-E1B7-4651-A0AE-2041D6F22000}" type="presParOf" srcId="{7C455AF8-BACA-4054-80AF-39A54E354F19}" destId="{B4A92D52-BBB7-4DD0-85C3-7ADC022B7A94}" srcOrd="1" destOrd="0" presId="urn:microsoft.com/office/officeart/2005/8/layout/hProcess7#1"/>
    <dgm:cxn modelId="{B76B8D40-6396-40D1-906E-81E49BFD3663}" type="presParOf" srcId="{7C455AF8-BACA-4054-80AF-39A54E354F19}" destId="{DBF8B792-7A98-4C03-B424-96E338944006}" srcOrd="2" destOrd="0" presId="urn:microsoft.com/office/officeart/2005/8/layout/hProcess7#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74820C-7EE0-4F94-980E-088EC2887086}">
      <dsp:nvSpPr>
        <dsp:cNvPr id="0" name=""/>
        <dsp:cNvSpPr/>
      </dsp:nvSpPr>
      <dsp:spPr>
        <a:xfrm>
          <a:off x="0" y="0"/>
          <a:ext cx="4247827" cy="3960440"/>
        </a:xfrm>
        <a:prstGeom prst="roundRect">
          <a:avLst>
            <a:gd name="adj" fmla="val 5000"/>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68580" rIns="88900" bIns="0" numCol="1" spcCol="1270" anchor="t" anchorCtr="0">
          <a:noAutofit/>
        </a:bodyPr>
        <a:lstStyle/>
        <a:p>
          <a:pPr lvl="0" algn="r" defTabSz="889000">
            <a:lnSpc>
              <a:spcPct val="90000"/>
            </a:lnSpc>
            <a:spcBef>
              <a:spcPct val="0"/>
            </a:spcBef>
            <a:spcAft>
              <a:spcPct val="35000"/>
            </a:spcAft>
          </a:pPr>
          <a:r>
            <a:rPr lang="en-GB" sz="2000" b="1" kern="1200" dirty="0" smtClean="0"/>
            <a:t>3 Main Public Funding Models:</a:t>
          </a:r>
          <a:endParaRPr lang="en-US" sz="2000" b="1" kern="1200" dirty="0"/>
        </a:p>
      </dsp:txBody>
      <dsp:txXfrm rot="16200000">
        <a:off x="-1198997" y="1198997"/>
        <a:ext cx="3247560" cy="849565"/>
      </dsp:txXfrm>
    </dsp:sp>
    <dsp:sp modelId="{DBF8B792-7A98-4C03-B424-96E338944006}">
      <dsp:nvSpPr>
        <dsp:cNvPr id="0" name=""/>
        <dsp:cNvSpPr/>
      </dsp:nvSpPr>
      <dsp:spPr>
        <a:xfrm>
          <a:off x="849565" y="0"/>
          <a:ext cx="3164631" cy="3960440"/>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8006" rIns="0" bIns="0" numCol="1" spcCol="1270" anchor="t" anchorCtr="0">
          <a:noAutofit/>
        </a:bodyPr>
        <a:lstStyle/>
        <a:p>
          <a:pPr lvl="0" algn="l" defTabSz="622300">
            <a:lnSpc>
              <a:spcPct val="90000"/>
            </a:lnSpc>
            <a:spcBef>
              <a:spcPct val="0"/>
            </a:spcBef>
            <a:spcAft>
              <a:spcPct val="35000"/>
            </a:spcAft>
          </a:pPr>
          <a:r>
            <a:rPr lang="en-GB" sz="1400" b="1" kern="1200" dirty="0" smtClean="0"/>
            <a:t>Ownership or Equity Participation in broadband projects</a:t>
          </a:r>
        </a:p>
        <a:p>
          <a:pPr marL="57150" lvl="1" indent="-57150" algn="l" defTabSz="488950">
            <a:lnSpc>
              <a:spcPct val="90000"/>
            </a:lnSpc>
            <a:spcBef>
              <a:spcPct val="0"/>
            </a:spcBef>
            <a:spcAft>
              <a:spcPct val="15000"/>
            </a:spcAft>
            <a:buChar char="••"/>
          </a:pPr>
          <a:r>
            <a:rPr lang="en-GB" sz="1100" kern="1200" dirty="0" smtClean="0"/>
            <a:t>Australia, Brazil, New Zealand, Malaysia, Sweden and South Africa;</a:t>
          </a:r>
          <a:endParaRPr lang="en-US" sz="1100" kern="1200" dirty="0" smtClean="0"/>
        </a:p>
        <a:p>
          <a:pPr lvl="0" algn="l" defTabSz="622300">
            <a:lnSpc>
              <a:spcPct val="90000"/>
            </a:lnSpc>
            <a:spcBef>
              <a:spcPct val="0"/>
            </a:spcBef>
            <a:spcAft>
              <a:spcPct val="35000"/>
            </a:spcAft>
          </a:pPr>
          <a:endParaRPr lang="en-GB" sz="1400" b="1" kern="1200" dirty="0" smtClean="0"/>
        </a:p>
        <a:p>
          <a:pPr lvl="0" algn="l" defTabSz="622300">
            <a:lnSpc>
              <a:spcPct val="90000"/>
            </a:lnSpc>
            <a:spcBef>
              <a:spcPct val="0"/>
            </a:spcBef>
            <a:spcAft>
              <a:spcPct val="35000"/>
            </a:spcAft>
          </a:pPr>
          <a:r>
            <a:rPr lang="en-GB" sz="1400" b="1" kern="1200" dirty="0" smtClean="0"/>
            <a:t>Public Private Partnerships</a:t>
          </a:r>
        </a:p>
        <a:p>
          <a:pPr marL="57150" lvl="1" indent="-57150" algn="l" defTabSz="488950">
            <a:lnSpc>
              <a:spcPct val="90000"/>
            </a:lnSpc>
            <a:spcBef>
              <a:spcPct val="0"/>
            </a:spcBef>
            <a:spcAft>
              <a:spcPct val="15000"/>
            </a:spcAft>
            <a:buChar char="••"/>
          </a:pPr>
          <a:r>
            <a:rPr lang="en-GB" sz="1100" kern="1200" dirty="0" smtClean="0"/>
            <a:t>broadband infrastructure deployment projects undertaken in  France, Thailand, Kenya and Tanzania;</a:t>
          </a:r>
          <a:endParaRPr lang="en-US" sz="1100" kern="1200" dirty="0" smtClean="0"/>
        </a:p>
        <a:p>
          <a:pPr lvl="0" algn="l" defTabSz="622300">
            <a:lnSpc>
              <a:spcPct val="90000"/>
            </a:lnSpc>
            <a:spcBef>
              <a:spcPct val="0"/>
            </a:spcBef>
            <a:spcAft>
              <a:spcPct val="35000"/>
            </a:spcAft>
          </a:pPr>
          <a:endParaRPr lang="en-GB" sz="1400" b="1" kern="1200" dirty="0" smtClean="0"/>
        </a:p>
        <a:p>
          <a:pPr lvl="0" algn="l" defTabSz="622300">
            <a:lnSpc>
              <a:spcPct val="90000"/>
            </a:lnSpc>
            <a:spcBef>
              <a:spcPct val="0"/>
            </a:spcBef>
            <a:spcAft>
              <a:spcPct val="35000"/>
            </a:spcAft>
          </a:pPr>
          <a:r>
            <a:rPr lang="en-GB" sz="1400" b="1" kern="1200" dirty="0" smtClean="0"/>
            <a:t>Provision of financial incentives and subsidies </a:t>
          </a:r>
        </a:p>
        <a:p>
          <a:pPr marL="57150" lvl="1" indent="-57150" algn="l" defTabSz="488950">
            <a:lnSpc>
              <a:spcPct val="90000"/>
            </a:lnSpc>
            <a:spcBef>
              <a:spcPct val="0"/>
            </a:spcBef>
            <a:spcAft>
              <a:spcPct val="15000"/>
            </a:spcAft>
            <a:buChar char="••"/>
          </a:pPr>
          <a:r>
            <a:rPr lang="en-GB" sz="1100" kern="1200" dirty="0" smtClean="0"/>
            <a:t>Latin American countries through the use of first-generation Universal Service Funds</a:t>
          </a:r>
          <a:endParaRPr lang="en-US" sz="1100" kern="1200" dirty="0" smtClean="0"/>
        </a:p>
        <a:p>
          <a:pPr marL="57150" lvl="1" indent="-57150" algn="l" defTabSz="488950">
            <a:lnSpc>
              <a:spcPct val="90000"/>
            </a:lnSpc>
            <a:spcBef>
              <a:spcPct val="0"/>
            </a:spcBef>
            <a:spcAft>
              <a:spcPct val="15000"/>
            </a:spcAft>
            <a:buChar char="••"/>
          </a:pPr>
          <a:r>
            <a:rPr lang="en-GB" sz="1100" kern="1200" dirty="0" smtClean="0"/>
            <a:t>China, Japan, the USA and EU through broadband stimulus packages.</a:t>
          </a:r>
          <a:endParaRPr lang="en-US" sz="1100" kern="1200" dirty="0" smtClean="0"/>
        </a:p>
      </dsp:txBody>
      <dsp:txXfrm>
        <a:off x="849565" y="0"/>
        <a:ext cx="3164631" cy="396044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626960-70FD-49F3-B217-9FFADA6F25DE}" type="datetimeFigureOut">
              <a:rPr lang="en-US" smtClean="0"/>
              <a:t>27/08/2015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1E3431-0124-417B-8E55-C1F6ED9EF31A}" type="slidenum">
              <a:rPr lang="en-US" smtClean="0"/>
              <a:t>‹#›</a:t>
            </a:fld>
            <a:endParaRPr lang="en-US"/>
          </a:p>
        </p:txBody>
      </p:sp>
    </p:spTree>
    <p:extLst>
      <p:ext uri="{BB962C8B-B14F-4D97-AF65-F5344CB8AC3E}">
        <p14:creationId xmlns:p14="http://schemas.microsoft.com/office/powerpoint/2010/main" val="3590312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1E3431-0124-417B-8E55-C1F6ED9EF31A}" type="slidenum">
              <a:rPr lang="en-US" smtClean="0"/>
              <a:t>1</a:t>
            </a:fld>
            <a:endParaRPr lang="en-US"/>
          </a:p>
        </p:txBody>
      </p:sp>
    </p:spTree>
    <p:extLst>
      <p:ext uri="{BB962C8B-B14F-4D97-AF65-F5344CB8AC3E}">
        <p14:creationId xmlns:p14="http://schemas.microsoft.com/office/powerpoint/2010/main" val="20690556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A1E3431-0124-417B-8E55-C1F6ED9EF31A}" type="slidenum">
              <a:rPr lang="en-US" smtClean="0"/>
              <a:t>10</a:t>
            </a:fld>
            <a:endParaRPr lang="en-US"/>
          </a:p>
        </p:txBody>
      </p:sp>
    </p:spTree>
    <p:extLst>
      <p:ext uri="{BB962C8B-B14F-4D97-AF65-F5344CB8AC3E}">
        <p14:creationId xmlns:p14="http://schemas.microsoft.com/office/powerpoint/2010/main" val="8825096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A1E3431-0124-417B-8E55-C1F6ED9EF31A}" type="slidenum">
              <a:rPr lang="en-US" smtClean="0"/>
              <a:t>11</a:t>
            </a:fld>
            <a:endParaRPr lang="en-US"/>
          </a:p>
        </p:txBody>
      </p:sp>
    </p:spTree>
    <p:extLst>
      <p:ext uri="{BB962C8B-B14F-4D97-AF65-F5344CB8AC3E}">
        <p14:creationId xmlns:p14="http://schemas.microsoft.com/office/powerpoint/2010/main" val="1152192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A1E3431-0124-417B-8E55-C1F6ED9EF31A}" type="slidenum">
              <a:rPr lang="en-US" smtClean="0"/>
              <a:t>12</a:t>
            </a:fld>
            <a:endParaRPr lang="en-US"/>
          </a:p>
        </p:txBody>
      </p:sp>
    </p:spTree>
    <p:extLst>
      <p:ext uri="{BB962C8B-B14F-4D97-AF65-F5344CB8AC3E}">
        <p14:creationId xmlns:p14="http://schemas.microsoft.com/office/powerpoint/2010/main" val="9793635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A1E3431-0124-417B-8E55-C1F6ED9EF31A}" type="slidenum">
              <a:rPr lang="en-US" smtClean="0"/>
              <a:t>13</a:t>
            </a:fld>
            <a:endParaRPr lang="en-US"/>
          </a:p>
        </p:txBody>
      </p:sp>
    </p:spTree>
    <p:extLst>
      <p:ext uri="{BB962C8B-B14F-4D97-AF65-F5344CB8AC3E}">
        <p14:creationId xmlns:p14="http://schemas.microsoft.com/office/powerpoint/2010/main" val="20312475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A1E3431-0124-417B-8E55-C1F6ED9EF31A}" type="slidenum">
              <a:rPr lang="en-US" smtClean="0"/>
              <a:t>14</a:t>
            </a:fld>
            <a:endParaRPr lang="en-US"/>
          </a:p>
        </p:txBody>
      </p:sp>
    </p:spTree>
    <p:extLst>
      <p:ext uri="{BB962C8B-B14F-4D97-AF65-F5344CB8AC3E}">
        <p14:creationId xmlns:p14="http://schemas.microsoft.com/office/powerpoint/2010/main" val="39694045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A1E3431-0124-417B-8E55-C1F6ED9EF31A}" type="slidenum">
              <a:rPr lang="en-US" smtClean="0"/>
              <a:t>15</a:t>
            </a:fld>
            <a:endParaRPr lang="en-US"/>
          </a:p>
        </p:txBody>
      </p:sp>
    </p:spTree>
    <p:extLst>
      <p:ext uri="{BB962C8B-B14F-4D97-AF65-F5344CB8AC3E}">
        <p14:creationId xmlns:p14="http://schemas.microsoft.com/office/powerpoint/2010/main" val="5972837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A1E3431-0124-417B-8E55-C1F6ED9EF31A}" type="slidenum">
              <a:rPr lang="en-US" smtClean="0"/>
              <a:t>16</a:t>
            </a:fld>
            <a:endParaRPr lang="en-US"/>
          </a:p>
        </p:txBody>
      </p:sp>
    </p:spTree>
    <p:extLst>
      <p:ext uri="{BB962C8B-B14F-4D97-AF65-F5344CB8AC3E}">
        <p14:creationId xmlns:p14="http://schemas.microsoft.com/office/powerpoint/2010/main" val="8322460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A1E3431-0124-417B-8E55-C1F6ED9EF31A}" type="slidenum">
              <a:rPr lang="en-US" smtClean="0"/>
              <a:t>17</a:t>
            </a:fld>
            <a:endParaRPr lang="en-US"/>
          </a:p>
        </p:txBody>
      </p:sp>
    </p:spTree>
    <p:extLst>
      <p:ext uri="{BB962C8B-B14F-4D97-AF65-F5344CB8AC3E}">
        <p14:creationId xmlns:p14="http://schemas.microsoft.com/office/powerpoint/2010/main" val="3722727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A1E3431-0124-417B-8E55-C1F6ED9EF31A}" type="slidenum">
              <a:rPr lang="en-US" smtClean="0"/>
              <a:t>18</a:t>
            </a:fld>
            <a:endParaRPr lang="en-US"/>
          </a:p>
        </p:txBody>
      </p:sp>
    </p:spTree>
    <p:extLst>
      <p:ext uri="{BB962C8B-B14F-4D97-AF65-F5344CB8AC3E}">
        <p14:creationId xmlns:p14="http://schemas.microsoft.com/office/powerpoint/2010/main" val="39020388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A1E3431-0124-417B-8E55-C1F6ED9EF31A}" type="slidenum">
              <a:rPr lang="en-US" smtClean="0"/>
              <a:t>19</a:t>
            </a:fld>
            <a:endParaRPr lang="en-US"/>
          </a:p>
        </p:txBody>
      </p:sp>
    </p:spTree>
    <p:extLst>
      <p:ext uri="{BB962C8B-B14F-4D97-AF65-F5344CB8AC3E}">
        <p14:creationId xmlns:p14="http://schemas.microsoft.com/office/powerpoint/2010/main" val="992322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A1E3431-0124-417B-8E55-C1F6ED9EF31A}" type="slidenum">
              <a:rPr lang="en-US" smtClean="0"/>
              <a:t>2</a:t>
            </a:fld>
            <a:endParaRPr lang="en-US"/>
          </a:p>
        </p:txBody>
      </p:sp>
    </p:spTree>
    <p:extLst>
      <p:ext uri="{BB962C8B-B14F-4D97-AF65-F5344CB8AC3E}">
        <p14:creationId xmlns:p14="http://schemas.microsoft.com/office/powerpoint/2010/main" val="27215511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1E3431-0124-417B-8E55-C1F6ED9EF31A}" type="slidenum">
              <a:rPr lang="en-US" smtClean="0"/>
              <a:t>20</a:t>
            </a:fld>
            <a:endParaRPr lang="en-US"/>
          </a:p>
        </p:txBody>
      </p:sp>
    </p:spTree>
    <p:extLst>
      <p:ext uri="{BB962C8B-B14F-4D97-AF65-F5344CB8AC3E}">
        <p14:creationId xmlns:p14="http://schemas.microsoft.com/office/powerpoint/2010/main" val="12420154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1E3431-0124-417B-8E55-C1F6ED9EF31A}" type="slidenum">
              <a:rPr lang="en-US" smtClean="0"/>
              <a:t>21</a:t>
            </a:fld>
            <a:endParaRPr lang="en-US"/>
          </a:p>
        </p:txBody>
      </p:sp>
    </p:spTree>
    <p:extLst>
      <p:ext uri="{BB962C8B-B14F-4D97-AF65-F5344CB8AC3E}">
        <p14:creationId xmlns:p14="http://schemas.microsoft.com/office/powerpoint/2010/main" val="23482972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1E3431-0124-417B-8E55-C1F6ED9EF31A}" type="slidenum">
              <a:rPr lang="en-US" smtClean="0"/>
              <a:t>22</a:t>
            </a:fld>
            <a:endParaRPr lang="en-US"/>
          </a:p>
        </p:txBody>
      </p:sp>
    </p:spTree>
    <p:extLst>
      <p:ext uri="{BB962C8B-B14F-4D97-AF65-F5344CB8AC3E}">
        <p14:creationId xmlns:p14="http://schemas.microsoft.com/office/powerpoint/2010/main" val="34732108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1E3431-0124-417B-8E55-C1F6ED9EF31A}" type="slidenum">
              <a:rPr lang="en-US" smtClean="0"/>
              <a:t>23</a:t>
            </a:fld>
            <a:endParaRPr lang="en-US"/>
          </a:p>
        </p:txBody>
      </p:sp>
    </p:spTree>
    <p:extLst>
      <p:ext uri="{BB962C8B-B14F-4D97-AF65-F5344CB8AC3E}">
        <p14:creationId xmlns:p14="http://schemas.microsoft.com/office/powerpoint/2010/main" val="25441846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1E3431-0124-417B-8E55-C1F6ED9EF31A}" type="slidenum">
              <a:rPr lang="en-US" smtClean="0"/>
              <a:t>24</a:t>
            </a:fld>
            <a:endParaRPr lang="en-US"/>
          </a:p>
        </p:txBody>
      </p:sp>
    </p:spTree>
    <p:extLst>
      <p:ext uri="{BB962C8B-B14F-4D97-AF65-F5344CB8AC3E}">
        <p14:creationId xmlns:p14="http://schemas.microsoft.com/office/powerpoint/2010/main" val="42474543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1E3431-0124-417B-8E55-C1F6ED9EF31A}" type="slidenum">
              <a:rPr lang="en-US" smtClean="0"/>
              <a:t>25</a:t>
            </a:fld>
            <a:endParaRPr lang="en-US"/>
          </a:p>
        </p:txBody>
      </p:sp>
    </p:spTree>
    <p:extLst>
      <p:ext uri="{BB962C8B-B14F-4D97-AF65-F5344CB8AC3E}">
        <p14:creationId xmlns:p14="http://schemas.microsoft.com/office/powerpoint/2010/main" val="9900977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A1E3431-0124-417B-8E55-C1F6ED9EF31A}" type="slidenum">
              <a:rPr lang="en-US" smtClean="0"/>
              <a:t>26</a:t>
            </a:fld>
            <a:endParaRPr lang="en-US"/>
          </a:p>
        </p:txBody>
      </p:sp>
    </p:spTree>
    <p:extLst>
      <p:ext uri="{BB962C8B-B14F-4D97-AF65-F5344CB8AC3E}">
        <p14:creationId xmlns:p14="http://schemas.microsoft.com/office/powerpoint/2010/main" val="1581528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A1E3431-0124-417B-8E55-C1F6ED9EF31A}" type="slidenum">
              <a:rPr lang="en-US" smtClean="0"/>
              <a:t>3</a:t>
            </a:fld>
            <a:endParaRPr lang="en-US"/>
          </a:p>
        </p:txBody>
      </p:sp>
    </p:spTree>
    <p:extLst>
      <p:ext uri="{BB962C8B-B14F-4D97-AF65-F5344CB8AC3E}">
        <p14:creationId xmlns:p14="http://schemas.microsoft.com/office/powerpoint/2010/main" val="1075200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A1E3431-0124-417B-8E55-C1F6ED9EF31A}" type="slidenum">
              <a:rPr lang="en-US" smtClean="0"/>
              <a:t>4</a:t>
            </a:fld>
            <a:endParaRPr lang="en-US"/>
          </a:p>
        </p:txBody>
      </p:sp>
    </p:spTree>
    <p:extLst>
      <p:ext uri="{BB962C8B-B14F-4D97-AF65-F5344CB8AC3E}">
        <p14:creationId xmlns:p14="http://schemas.microsoft.com/office/powerpoint/2010/main" val="3445987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A1E3431-0124-417B-8E55-C1F6ED9EF31A}" type="slidenum">
              <a:rPr lang="en-US" smtClean="0"/>
              <a:t>5</a:t>
            </a:fld>
            <a:endParaRPr lang="en-US"/>
          </a:p>
        </p:txBody>
      </p:sp>
    </p:spTree>
    <p:extLst>
      <p:ext uri="{BB962C8B-B14F-4D97-AF65-F5344CB8AC3E}">
        <p14:creationId xmlns:p14="http://schemas.microsoft.com/office/powerpoint/2010/main" val="1973764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A1E3431-0124-417B-8E55-C1F6ED9EF31A}" type="slidenum">
              <a:rPr lang="en-US" smtClean="0"/>
              <a:t>6</a:t>
            </a:fld>
            <a:endParaRPr lang="en-US"/>
          </a:p>
        </p:txBody>
      </p:sp>
    </p:spTree>
    <p:extLst>
      <p:ext uri="{BB962C8B-B14F-4D97-AF65-F5344CB8AC3E}">
        <p14:creationId xmlns:p14="http://schemas.microsoft.com/office/powerpoint/2010/main" val="2954105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A1E3431-0124-417B-8E55-C1F6ED9EF31A}" type="slidenum">
              <a:rPr lang="en-US" smtClean="0"/>
              <a:t>7</a:t>
            </a:fld>
            <a:endParaRPr lang="en-US"/>
          </a:p>
        </p:txBody>
      </p:sp>
    </p:spTree>
    <p:extLst>
      <p:ext uri="{BB962C8B-B14F-4D97-AF65-F5344CB8AC3E}">
        <p14:creationId xmlns:p14="http://schemas.microsoft.com/office/powerpoint/2010/main" val="2358801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A1E3431-0124-417B-8E55-C1F6ED9EF31A}" type="slidenum">
              <a:rPr lang="en-US" smtClean="0"/>
              <a:t>8</a:t>
            </a:fld>
            <a:endParaRPr lang="en-US"/>
          </a:p>
        </p:txBody>
      </p:sp>
    </p:spTree>
    <p:extLst>
      <p:ext uri="{BB962C8B-B14F-4D97-AF65-F5344CB8AC3E}">
        <p14:creationId xmlns:p14="http://schemas.microsoft.com/office/powerpoint/2010/main" val="29893512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A1E3431-0124-417B-8E55-C1F6ED9EF31A}" type="slidenum">
              <a:rPr lang="en-US" smtClean="0"/>
              <a:t>9</a:t>
            </a:fld>
            <a:endParaRPr lang="en-US"/>
          </a:p>
        </p:txBody>
      </p:sp>
    </p:spTree>
    <p:extLst>
      <p:ext uri="{BB962C8B-B14F-4D97-AF65-F5344CB8AC3E}">
        <p14:creationId xmlns:p14="http://schemas.microsoft.com/office/powerpoint/2010/main" val="1468314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t>27/08/2015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792430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t>27/08/2015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3307752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t>27/08/2015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2643883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50F25A-E9B9-FC41-969A-8850797BAE86}" type="datetimeFigureOut">
              <a:rPr lang="en-US" smtClean="0"/>
              <a:t>27/08/2015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4126546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50F25A-E9B9-FC41-969A-8850797BAE86}" type="datetimeFigureOut">
              <a:rPr lang="en-US" smtClean="0"/>
              <a:t>27/08/2015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331074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50F25A-E9B9-FC41-969A-8850797BAE86}" type="datetimeFigureOut">
              <a:rPr lang="en-US" smtClean="0"/>
              <a:t>27/08/2015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4277984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50F25A-E9B9-FC41-969A-8850797BAE86}" type="datetimeFigureOut">
              <a:rPr lang="en-US" smtClean="0"/>
              <a:t>27/08/2015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3590715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50F25A-E9B9-FC41-969A-8850797BAE86}" type="datetimeFigureOut">
              <a:rPr lang="en-US" smtClean="0"/>
              <a:t>27/08/2015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2187878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50F25A-E9B9-FC41-969A-8850797BAE86}" type="datetimeFigureOut">
              <a:rPr lang="en-US" smtClean="0"/>
              <a:t>27/08/2015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3594065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50F25A-E9B9-FC41-969A-8850797BAE86}" type="datetimeFigureOut">
              <a:rPr lang="en-US" smtClean="0"/>
              <a:t>27/08/2015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558241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50F25A-E9B9-FC41-969A-8850797BAE86}" type="datetimeFigureOut">
              <a:rPr lang="en-US" smtClean="0"/>
              <a:t>27/08/2015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27D969-03C7-784E-AEC3-C2E8E8FBC165}" type="slidenum">
              <a:rPr lang="en-US" smtClean="0"/>
              <a:t>‹#›</a:t>
            </a:fld>
            <a:endParaRPr lang="en-US"/>
          </a:p>
        </p:txBody>
      </p:sp>
    </p:spTree>
    <p:extLst>
      <p:ext uri="{BB962C8B-B14F-4D97-AF65-F5344CB8AC3E}">
        <p14:creationId xmlns:p14="http://schemas.microsoft.com/office/powerpoint/2010/main" val="2782915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50F25A-E9B9-FC41-969A-8850797BAE86}" type="datetimeFigureOut">
              <a:rPr lang="en-US" smtClean="0"/>
              <a:t>27/08/2015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27D969-03C7-784E-AEC3-C2E8E8FBC165}" type="slidenum">
              <a:rPr lang="en-US" smtClean="0"/>
              <a:t>‹#›</a:t>
            </a:fld>
            <a:endParaRPr lang="en-US"/>
          </a:p>
        </p:txBody>
      </p:sp>
    </p:spTree>
    <p:extLst>
      <p:ext uri="{BB962C8B-B14F-4D97-AF65-F5344CB8AC3E}">
        <p14:creationId xmlns:p14="http://schemas.microsoft.com/office/powerpoint/2010/main" val="2261433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g"/><Relationship Id="rId7" Type="http://schemas.openxmlformats.org/officeDocument/2006/relationships/diagramColors" Target="../diagrams/colors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8" Type="http://schemas.openxmlformats.org/officeDocument/2006/relationships/hyperlink" Target="http://www.itu.int/en/ITU-D/Projects/ITU-EC-ACP/HIPCAR/Documents/FINAL%20DOCUMENTS/ENGLISH%20DOCS/universal_service_and_access_assessment.pdf" TargetMode="External"/><Relationship Id="rId3" Type="http://schemas.openxmlformats.org/officeDocument/2006/relationships/image" Target="../media/image2.jpg"/><Relationship Id="rId7" Type="http://schemas.openxmlformats.org/officeDocument/2006/relationships/hyperlink" Target="http://www.itu.int/en/ITU-D/Projects/ITU-EC-ACP/ICB4PAC/Documents/FINAL%20DOCUMENTS/uas.pdf"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6" Type="http://schemas.openxmlformats.org/officeDocument/2006/relationships/hyperlink" Target="http://www.itu.int/en/ITU-D/Projects/ITU-EC-ACP/HIPSSA/Documents/FINAL%20DOCUMENTS/FINAL%20DOCS%20ENGLISH/us_crasa_guidelines.pdfes" TargetMode="External"/><Relationship Id="rId5" Type="http://schemas.openxmlformats.org/officeDocument/2006/relationships/hyperlink" Target="http://www.itu.int/en/ITU-D/Projects/ITU-EC-ACP/HIPSSA/Documents/FINAL%20DOCUMENTS/FINAL%20DOCS%20ENGLISH/us_toolkit.pdf" TargetMode="External"/><Relationship Id="rId4" Type="http://schemas.openxmlformats.org/officeDocument/2006/relationships/hyperlink" Target="https://www.itu.int/ITU-D/treg/Events/Seminars/GSR/GSR11/consultation/GSR11_BPG_E.pdf"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txBox="1">
            <a:spLocks/>
          </p:cNvSpPr>
          <p:nvPr/>
        </p:nvSpPr>
        <p:spPr bwMode="auto">
          <a:xfrm>
            <a:off x="3128212" y="1524004"/>
            <a:ext cx="5688885" cy="16429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a:spcBef>
                <a:spcPct val="20000"/>
              </a:spcBef>
            </a:pPr>
            <a:r>
              <a:rPr lang="fr-CH" altLang="en-US" sz="3600" b="1" dirty="0" err="1" smtClean="0">
                <a:solidFill>
                  <a:schemeClr val="accent1"/>
                </a:solidFill>
                <a:latin typeface="+mj-lt"/>
              </a:rPr>
              <a:t>Regulatory</a:t>
            </a:r>
            <a:r>
              <a:rPr lang="fr-CH" altLang="en-US" sz="3600" b="1" dirty="0" smtClean="0">
                <a:solidFill>
                  <a:schemeClr val="accent1"/>
                </a:solidFill>
                <a:latin typeface="+mj-lt"/>
              </a:rPr>
              <a:t> Tools to </a:t>
            </a:r>
            <a:r>
              <a:rPr lang="fr-CH" altLang="en-US" sz="3600" b="1" dirty="0" err="1" smtClean="0">
                <a:solidFill>
                  <a:schemeClr val="accent1"/>
                </a:solidFill>
                <a:latin typeface="+mj-lt"/>
              </a:rPr>
              <a:t>Achieve</a:t>
            </a:r>
            <a:r>
              <a:rPr lang="fr-CH" altLang="en-US" sz="3600" b="1" dirty="0" smtClean="0">
                <a:solidFill>
                  <a:schemeClr val="accent1"/>
                </a:solidFill>
                <a:latin typeface="+mj-lt"/>
              </a:rPr>
              <a:t> Universal Broadband</a:t>
            </a:r>
          </a:p>
        </p:txBody>
      </p:sp>
      <p:sp>
        <p:nvSpPr>
          <p:cNvPr id="3" name="Rectangle 2"/>
          <p:cNvSpPr/>
          <p:nvPr/>
        </p:nvSpPr>
        <p:spPr>
          <a:xfrm>
            <a:off x="3128212" y="5445224"/>
            <a:ext cx="5799380" cy="984885"/>
          </a:xfrm>
          <a:prstGeom prst="rect">
            <a:avLst/>
          </a:prstGeom>
        </p:spPr>
        <p:txBody>
          <a:bodyPr wrap="square">
            <a:spAutoFit/>
          </a:bodyPr>
          <a:lstStyle/>
          <a:p>
            <a:pPr algn="r"/>
            <a:r>
              <a:rPr lang="en-US" altLang="en-US" sz="2000" b="1" dirty="0" smtClean="0">
                <a:solidFill>
                  <a:schemeClr val="tx2"/>
                </a:solidFill>
                <a:latin typeface="Calibri" pitchFamily="34" charset="0"/>
              </a:rPr>
              <a:t>Sofie Maddens</a:t>
            </a:r>
          </a:p>
          <a:p>
            <a:pPr algn="r"/>
            <a:r>
              <a:rPr lang="en-US" altLang="en-US" sz="2000" b="1" dirty="0" smtClean="0">
                <a:solidFill>
                  <a:schemeClr val="tx2"/>
                </a:solidFill>
                <a:latin typeface="Calibri" pitchFamily="34" charset="0"/>
              </a:rPr>
              <a:t>Head, Regulatory and Market Environment Division</a:t>
            </a:r>
          </a:p>
          <a:p>
            <a:pPr algn="r"/>
            <a:r>
              <a:rPr lang="fr-CH" altLang="en-US" dirty="0" err="1" smtClean="0">
                <a:solidFill>
                  <a:schemeClr val="tx2"/>
                </a:solidFill>
                <a:latin typeface="Calibri" pitchFamily="34" charset="0"/>
              </a:rPr>
              <a:t>Telecommunication</a:t>
            </a:r>
            <a:r>
              <a:rPr lang="fr-CH" altLang="en-US" dirty="0" smtClean="0">
                <a:solidFill>
                  <a:schemeClr val="tx2"/>
                </a:solidFill>
                <a:latin typeface="Calibri" pitchFamily="34" charset="0"/>
              </a:rPr>
              <a:t> </a:t>
            </a:r>
            <a:r>
              <a:rPr lang="fr-CH" altLang="en-US" dirty="0" err="1" smtClean="0">
                <a:solidFill>
                  <a:schemeClr val="tx2"/>
                </a:solidFill>
                <a:latin typeface="Calibri" pitchFamily="34" charset="0"/>
              </a:rPr>
              <a:t>Development</a:t>
            </a:r>
            <a:r>
              <a:rPr lang="fr-CH" altLang="en-US" dirty="0" smtClean="0">
                <a:solidFill>
                  <a:schemeClr val="tx2"/>
                </a:solidFill>
                <a:latin typeface="Calibri" pitchFamily="34" charset="0"/>
              </a:rPr>
              <a:t> Bureau (BDT)</a:t>
            </a:r>
          </a:p>
        </p:txBody>
      </p:sp>
      <p:sp>
        <p:nvSpPr>
          <p:cNvPr id="4" name="Rectangle 3"/>
          <p:cNvSpPr/>
          <p:nvPr/>
        </p:nvSpPr>
        <p:spPr>
          <a:xfrm>
            <a:off x="4258079" y="3460358"/>
            <a:ext cx="4564776" cy="923330"/>
          </a:xfrm>
          <a:prstGeom prst="rect">
            <a:avLst/>
          </a:prstGeom>
        </p:spPr>
        <p:txBody>
          <a:bodyPr wrap="none">
            <a:spAutoFit/>
          </a:bodyPr>
          <a:lstStyle/>
          <a:p>
            <a:pPr algn="r"/>
            <a:r>
              <a:rPr lang="en-US" b="1" i="1" dirty="0" smtClean="0"/>
              <a:t>ITU-MCMC International Training </a:t>
            </a:r>
            <a:r>
              <a:rPr lang="en-US" b="1" i="1" dirty="0" err="1" smtClean="0"/>
              <a:t>Programme</a:t>
            </a:r>
            <a:endParaRPr lang="en-US" b="1" i="1" dirty="0" smtClean="0"/>
          </a:p>
          <a:p>
            <a:pPr algn="r"/>
            <a:r>
              <a:rPr lang="en-US" b="1" i="1" dirty="0" smtClean="0"/>
              <a:t>26-28 August 2015</a:t>
            </a:r>
          </a:p>
          <a:p>
            <a:pPr algn="r"/>
            <a:r>
              <a:rPr lang="en-US" b="1" i="1" dirty="0" smtClean="0"/>
              <a:t>Kuala Lumpur, Malaysia</a:t>
            </a:r>
            <a:endParaRPr lang="en-US" dirty="0"/>
          </a:p>
        </p:txBody>
      </p:sp>
    </p:spTree>
    <p:extLst>
      <p:ext uri="{BB962C8B-B14F-4D97-AF65-F5344CB8AC3E}">
        <p14:creationId xmlns:p14="http://schemas.microsoft.com/office/powerpoint/2010/main" val="3269848345"/>
      </p:ext>
    </p:extLst>
  </p:cSld>
  <p:clrMapOvr>
    <a:masterClrMapping/>
  </p:clrMapOvr>
  <mc:AlternateContent xmlns:mc="http://schemas.openxmlformats.org/markup-compatibility/2006" xmlns:p14="http://schemas.microsoft.com/office/powerpoint/2010/main">
    <mc:Choice Requires="p14">
      <p:transition spd="med" p14:dur="700" advClick="0" advTm="2000">
        <p:fade/>
      </p:transition>
    </mc:Choice>
    <mc:Fallback xmlns="">
      <p:transition xmlns:p14="http://schemas.microsoft.com/office/powerpoint/2010/main" spd="med" advClick="0" advTm="2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665892"/>
            <a:ext cx="285656" cy="533992"/>
          </a:xfrm>
          <a:prstGeom prst="rect">
            <a:avLst/>
          </a:prstGeom>
          <a:noFill/>
        </p:spPr>
        <p:txBody>
          <a:bodyPr wrap="none" rtlCol="0">
            <a:spAutoFit/>
          </a:bodyPr>
          <a:lstStyle/>
          <a:p>
            <a:pPr>
              <a:lnSpc>
                <a:spcPct val="80000"/>
              </a:lnSpc>
            </a:pPr>
            <a:r>
              <a:rPr lang="fr-CH" sz="3500" b="1" dirty="0">
                <a:solidFill>
                  <a:schemeClr val="accent1"/>
                </a:solidFill>
              </a:rPr>
              <a:t> </a:t>
            </a:r>
            <a:endParaRPr lang="en-US" sz="3500" b="1" dirty="0">
              <a:solidFill>
                <a:schemeClr val="accent1"/>
              </a:solidFill>
            </a:endParaRPr>
          </a:p>
        </p:txBody>
      </p:sp>
      <p:sp>
        <p:nvSpPr>
          <p:cNvPr id="2" name="Rectangle 1"/>
          <p:cNvSpPr/>
          <p:nvPr/>
        </p:nvSpPr>
        <p:spPr>
          <a:xfrm>
            <a:off x="513530" y="748222"/>
            <a:ext cx="2690417" cy="496161"/>
          </a:xfrm>
          <a:prstGeom prst="rect">
            <a:avLst/>
          </a:prstGeom>
        </p:spPr>
        <p:txBody>
          <a:bodyPr wrap="none">
            <a:spAutoFit/>
          </a:bodyPr>
          <a:lstStyle/>
          <a:p>
            <a:pPr>
              <a:lnSpc>
                <a:spcPct val="80000"/>
              </a:lnSpc>
            </a:pPr>
            <a:r>
              <a:rPr lang="en-US" sz="3200" b="1" dirty="0" smtClean="0">
                <a:solidFill>
                  <a:schemeClr val="accent1"/>
                </a:solidFill>
              </a:rPr>
              <a:t>Legal Mandate</a:t>
            </a:r>
            <a:endParaRPr lang="en-US" sz="3200" b="1" dirty="0">
              <a:solidFill>
                <a:schemeClr val="accent1"/>
              </a:solidFill>
            </a:endParaRPr>
          </a:p>
        </p:txBody>
      </p:sp>
      <p:sp>
        <p:nvSpPr>
          <p:cNvPr id="10" name="Content Placeholder 9"/>
          <p:cNvSpPr>
            <a:spLocks noGrp="1"/>
          </p:cNvSpPr>
          <p:nvPr>
            <p:ph idx="1"/>
          </p:nvPr>
        </p:nvSpPr>
        <p:spPr>
          <a:xfrm>
            <a:off x="370702" y="1326713"/>
            <a:ext cx="8557166" cy="4425694"/>
          </a:xfrm>
        </p:spPr>
        <p:txBody>
          <a:bodyPr>
            <a:noAutofit/>
          </a:bodyPr>
          <a:lstStyle/>
          <a:p>
            <a:r>
              <a:rPr lang="en-US" sz="2400" b="1" dirty="0">
                <a:solidFill>
                  <a:schemeClr val="accent1"/>
                </a:solidFill>
              </a:rPr>
              <a:t>Is there one solution to creating an “appropriate” institutional framework for universal access and service</a:t>
            </a:r>
            <a:r>
              <a:rPr lang="en-US" sz="2400" b="1" dirty="0" smtClean="0">
                <a:solidFill>
                  <a:schemeClr val="accent1"/>
                </a:solidFill>
              </a:rPr>
              <a:t>?</a:t>
            </a:r>
            <a:endParaRPr lang="en-US" sz="2400" b="1" dirty="0">
              <a:solidFill>
                <a:schemeClr val="accent1"/>
              </a:solidFill>
            </a:endParaRPr>
          </a:p>
          <a:p>
            <a:pPr lvl="1">
              <a:buFont typeface="Wingdings" panose="05000000000000000000" pitchFamily="2" charset="2"/>
              <a:buChar char="Ø"/>
            </a:pPr>
            <a:r>
              <a:rPr lang="en-US" sz="2000" b="1" dirty="0" smtClean="0">
                <a:solidFill>
                  <a:schemeClr val="accent2"/>
                </a:solidFill>
              </a:rPr>
              <a:t>No!</a:t>
            </a:r>
          </a:p>
          <a:p>
            <a:pPr marL="457200" lvl="1" indent="0">
              <a:buNone/>
            </a:pPr>
            <a:endParaRPr lang="en-US" sz="2400" b="1" dirty="0">
              <a:solidFill>
                <a:schemeClr val="accent1"/>
              </a:solidFill>
            </a:endParaRPr>
          </a:p>
          <a:p>
            <a:r>
              <a:rPr lang="en-US" sz="2400" b="1" dirty="0">
                <a:solidFill>
                  <a:schemeClr val="accent1"/>
                </a:solidFill>
              </a:rPr>
              <a:t>Universal access and service policy may be implemented by the country’s National Regulatory Authority (NRA), the ministry responsible for telecommunications or ICT, or an independent agency established to manage and administer universal access and service </a:t>
            </a:r>
            <a:r>
              <a:rPr lang="en-US" sz="2400" b="1" dirty="0" smtClean="0">
                <a:solidFill>
                  <a:schemeClr val="accent1"/>
                </a:solidFill>
              </a:rPr>
              <a:t>projects as </a:t>
            </a:r>
            <a:r>
              <a:rPr lang="en-US" sz="2400" b="1" dirty="0">
                <a:solidFill>
                  <a:schemeClr val="accent1"/>
                </a:solidFill>
              </a:rPr>
              <a:t>well as the </a:t>
            </a:r>
            <a:r>
              <a:rPr lang="en-US" sz="2400" b="1" dirty="0" smtClean="0">
                <a:solidFill>
                  <a:schemeClr val="accent1"/>
                </a:solidFill>
              </a:rPr>
              <a:t>funding.</a:t>
            </a:r>
          </a:p>
          <a:p>
            <a:r>
              <a:rPr lang="en-US" sz="2400" b="1" dirty="0" smtClean="0">
                <a:solidFill>
                  <a:schemeClr val="accent1"/>
                </a:solidFill>
              </a:rPr>
              <a:t>Importance of clarity, transparency and accountability!</a:t>
            </a:r>
            <a:endParaRPr lang="en-US" sz="2400" b="1" dirty="0">
              <a:solidFill>
                <a:schemeClr val="accent1"/>
              </a:solidFill>
            </a:endParaRPr>
          </a:p>
        </p:txBody>
      </p:sp>
    </p:spTree>
    <p:extLst>
      <p:ext uri="{BB962C8B-B14F-4D97-AF65-F5344CB8AC3E}">
        <p14:creationId xmlns:p14="http://schemas.microsoft.com/office/powerpoint/2010/main" val="111399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665892"/>
            <a:ext cx="285656" cy="533992"/>
          </a:xfrm>
          <a:prstGeom prst="rect">
            <a:avLst/>
          </a:prstGeom>
          <a:noFill/>
        </p:spPr>
        <p:txBody>
          <a:bodyPr wrap="none" rtlCol="0">
            <a:spAutoFit/>
          </a:bodyPr>
          <a:lstStyle/>
          <a:p>
            <a:pPr>
              <a:lnSpc>
                <a:spcPct val="80000"/>
              </a:lnSpc>
            </a:pPr>
            <a:r>
              <a:rPr lang="fr-CH" sz="3500" b="1" dirty="0">
                <a:solidFill>
                  <a:schemeClr val="accent1"/>
                </a:solidFill>
              </a:rPr>
              <a:t> </a:t>
            </a:r>
            <a:endParaRPr lang="en-US" sz="3500" b="1" dirty="0">
              <a:solidFill>
                <a:schemeClr val="accent1"/>
              </a:solidFill>
            </a:endParaRPr>
          </a:p>
        </p:txBody>
      </p:sp>
      <p:sp>
        <p:nvSpPr>
          <p:cNvPr id="2" name="Rectangle 1"/>
          <p:cNvSpPr/>
          <p:nvPr/>
        </p:nvSpPr>
        <p:spPr>
          <a:xfrm>
            <a:off x="513530" y="748222"/>
            <a:ext cx="7016280" cy="486287"/>
          </a:xfrm>
          <a:prstGeom prst="rect">
            <a:avLst/>
          </a:prstGeom>
        </p:spPr>
        <p:txBody>
          <a:bodyPr wrap="none">
            <a:spAutoFit/>
          </a:bodyPr>
          <a:lstStyle/>
          <a:p>
            <a:pPr>
              <a:lnSpc>
                <a:spcPct val="80000"/>
              </a:lnSpc>
            </a:pPr>
            <a:r>
              <a:rPr lang="en-US" sz="3200" b="1" dirty="0" smtClean="0">
                <a:solidFill>
                  <a:schemeClr val="accent1"/>
                </a:solidFill>
              </a:rPr>
              <a:t>Approach and Strategies to Achieve UAS</a:t>
            </a:r>
            <a:endParaRPr lang="en-US" sz="3200" b="1" dirty="0">
              <a:solidFill>
                <a:schemeClr val="accent1"/>
              </a:solidFill>
            </a:endParaRPr>
          </a:p>
        </p:txBody>
      </p:sp>
      <p:sp>
        <p:nvSpPr>
          <p:cNvPr id="10" name="Content Placeholder 9"/>
          <p:cNvSpPr>
            <a:spLocks noGrp="1"/>
          </p:cNvSpPr>
          <p:nvPr>
            <p:ph idx="1"/>
          </p:nvPr>
        </p:nvSpPr>
        <p:spPr>
          <a:xfrm>
            <a:off x="370702" y="1326713"/>
            <a:ext cx="8557166" cy="4425694"/>
          </a:xfrm>
        </p:spPr>
        <p:txBody>
          <a:bodyPr>
            <a:noAutofit/>
          </a:bodyPr>
          <a:lstStyle/>
          <a:p>
            <a:r>
              <a:rPr lang="en-US" sz="2400" b="1" dirty="0">
                <a:solidFill>
                  <a:schemeClr val="accent1"/>
                </a:solidFill>
              </a:rPr>
              <a:t>There are a number of different approaches used by various jurisdictions to address universal service requirements.  These include :</a:t>
            </a:r>
          </a:p>
          <a:p>
            <a:pPr lvl="1"/>
            <a:r>
              <a:rPr lang="en-US" sz="2000" b="1" dirty="0" smtClean="0">
                <a:solidFill>
                  <a:schemeClr val="accent1"/>
                </a:solidFill>
              </a:rPr>
              <a:t>Market </a:t>
            </a:r>
            <a:r>
              <a:rPr lang="en-US" sz="2000" b="1" dirty="0">
                <a:solidFill>
                  <a:schemeClr val="accent1"/>
                </a:solidFill>
              </a:rPr>
              <a:t>based reforms </a:t>
            </a:r>
            <a:r>
              <a:rPr lang="en-US" sz="2000" b="1" dirty="0" smtClean="0">
                <a:solidFill>
                  <a:schemeClr val="accent1"/>
                </a:solidFill>
              </a:rPr>
              <a:t>and regulatory tools</a:t>
            </a:r>
            <a:endParaRPr lang="en-US" sz="2000" b="1" dirty="0">
              <a:solidFill>
                <a:schemeClr val="accent1"/>
              </a:solidFill>
            </a:endParaRPr>
          </a:p>
          <a:p>
            <a:pPr lvl="1"/>
            <a:r>
              <a:rPr lang="en-US" sz="2000" b="1" dirty="0" smtClean="0">
                <a:solidFill>
                  <a:schemeClr val="accent1"/>
                </a:solidFill>
              </a:rPr>
              <a:t>Mandatory </a:t>
            </a:r>
            <a:r>
              <a:rPr lang="en-US" sz="2000" b="1" dirty="0">
                <a:solidFill>
                  <a:schemeClr val="accent1"/>
                </a:solidFill>
              </a:rPr>
              <a:t>service obligations </a:t>
            </a:r>
          </a:p>
          <a:p>
            <a:pPr lvl="1"/>
            <a:r>
              <a:rPr lang="en-US" sz="2000" b="1" dirty="0" smtClean="0">
                <a:solidFill>
                  <a:schemeClr val="accent1"/>
                </a:solidFill>
              </a:rPr>
              <a:t>Cross </a:t>
            </a:r>
            <a:r>
              <a:rPr lang="en-US" sz="2000" b="1" dirty="0">
                <a:solidFill>
                  <a:schemeClr val="accent1"/>
                </a:solidFill>
              </a:rPr>
              <a:t>subsidies </a:t>
            </a:r>
          </a:p>
          <a:p>
            <a:pPr lvl="1"/>
            <a:r>
              <a:rPr lang="en-US" sz="2000" b="1" dirty="0" smtClean="0">
                <a:solidFill>
                  <a:schemeClr val="accent1"/>
                </a:solidFill>
              </a:rPr>
              <a:t>Access </a:t>
            </a:r>
            <a:r>
              <a:rPr lang="en-US" sz="2000" b="1" dirty="0">
                <a:solidFill>
                  <a:schemeClr val="accent1"/>
                </a:solidFill>
              </a:rPr>
              <a:t>deficit charges</a:t>
            </a:r>
          </a:p>
          <a:p>
            <a:pPr lvl="1"/>
            <a:r>
              <a:rPr lang="en-US" sz="2000" b="1" dirty="0" smtClean="0">
                <a:solidFill>
                  <a:schemeClr val="accent1"/>
                </a:solidFill>
              </a:rPr>
              <a:t>Private </a:t>
            </a:r>
            <a:r>
              <a:rPr lang="en-US" sz="2000" b="1" dirty="0">
                <a:solidFill>
                  <a:schemeClr val="accent1"/>
                </a:solidFill>
              </a:rPr>
              <a:t>public partnerships (PPPs) </a:t>
            </a:r>
          </a:p>
          <a:p>
            <a:pPr lvl="1"/>
            <a:r>
              <a:rPr lang="en-US" sz="2000" b="1" dirty="0" smtClean="0">
                <a:solidFill>
                  <a:schemeClr val="accent1"/>
                </a:solidFill>
              </a:rPr>
              <a:t>Universal </a:t>
            </a:r>
            <a:r>
              <a:rPr lang="en-US" sz="2000" b="1" dirty="0">
                <a:solidFill>
                  <a:schemeClr val="accent1"/>
                </a:solidFill>
              </a:rPr>
              <a:t>funds</a:t>
            </a:r>
          </a:p>
        </p:txBody>
      </p:sp>
    </p:spTree>
    <p:extLst>
      <p:ext uri="{BB962C8B-B14F-4D97-AF65-F5344CB8AC3E}">
        <p14:creationId xmlns:p14="http://schemas.microsoft.com/office/powerpoint/2010/main" val="3324117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665892"/>
            <a:ext cx="285656" cy="533992"/>
          </a:xfrm>
          <a:prstGeom prst="rect">
            <a:avLst/>
          </a:prstGeom>
          <a:noFill/>
        </p:spPr>
        <p:txBody>
          <a:bodyPr wrap="none" rtlCol="0">
            <a:spAutoFit/>
          </a:bodyPr>
          <a:lstStyle/>
          <a:p>
            <a:pPr>
              <a:lnSpc>
                <a:spcPct val="80000"/>
              </a:lnSpc>
            </a:pPr>
            <a:r>
              <a:rPr lang="fr-CH" sz="3500" b="1" dirty="0">
                <a:solidFill>
                  <a:schemeClr val="accent1"/>
                </a:solidFill>
              </a:rPr>
              <a:t> </a:t>
            </a:r>
            <a:endParaRPr lang="en-US" sz="3500" b="1" dirty="0">
              <a:solidFill>
                <a:schemeClr val="accent1"/>
              </a:solidFill>
            </a:endParaRPr>
          </a:p>
        </p:txBody>
      </p:sp>
      <p:sp>
        <p:nvSpPr>
          <p:cNvPr id="2" name="Rectangle 1"/>
          <p:cNvSpPr/>
          <p:nvPr/>
        </p:nvSpPr>
        <p:spPr>
          <a:xfrm>
            <a:off x="513530" y="748222"/>
            <a:ext cx="2630657" cy="496161"/>
          </a:xfrm>
          <a:prstGeom prst="rect">
            <a:avLst/>
          </a:prstGeom>
        </p:spPr>
        <p:txBody>
          <a:bodyPr wrap="none">
            <a:spAutoFit/>
          </a:bodyPr>
          <a:lstStyle/>
          <a:p>
            <a:pPr>
              <a:lnSpc>
                <a:spcPct val="80000"/>
              </a:lnSpc>
            </a:pPr>
            <a:r>
              <a:rPr lang="en-US" sz="3200" b="1" dirty="0" smtClean="0">
                <a:solidFill>
                  <a:schemeClr val="accent1"/>
                </a:solidFill>
              </a:rPr>
              <a:t>Achieving UAS</a:t>
            </a:r>
            <a:endParaRPr lang="en-US" sz="3200" b="1" dirty="0">
              <a:solidFill>
                <a:schemeClr val="accent1"/>
              </a:solidFill>
            </a:endParaRPr>
          </a:p>
        </p:txBody>
      </p:sp>
      <p:sp>
        <p:nvSpPr>
          <p:cNvPr id="10" name="Content Placeholder 9"/>
          <p:cNvSpPr>
            <a:spLocks noGrp="1"/>
          </p:cNvSpPr>
          <p:nvPr>
            <p:ph idx="1"/>
          </p:nvPr>
        </p:nvSpPr>
        <p:spPr>
          <a:xfrm>
            <a:off x="370702" y="1326713"/>
            <a:ext cx="8557166" cy="4425694"/>
          </a:xfrm>
        </p:spPr>
        <p:txBody>
          <a:bodyPr>
            <a:noAutofit/>
          </a:bodyPr>
          <a:lstStyle/>
          <a:p>
            <a:pPr marL="0" indent="0">
              <a:buNone/>
            </a:pPr>
            <a:r>
              <a:rPr lang="en-US" sz="2000" b="1" dirty="0">
                <a:solidFill>
                  <a:schemeClr val="accent1"/>
                </a:solidFill>
              </a:rPr>
              <a:t>In Latin America, of the 19 countries covered by a </a:t>
            </a:r>
            <a:r>
              <a:rPr lang="en-US" sz="2000" b="1" dirty="0" err="1">
                <a:solidFill>
                  <a:schemeClr val="accent1"/>
                </a:solidFill>
              </a:rPr>
              <a:t>Regulatel</a:t>
            </a:r>
            <a:r>
              <a:rPr lang="en-US" sz="2000" b="1" dirty="0">
                <a:solidFill>
                  <a:schemeClr val="accent1"/>
                </a:solidFill>
              </a:rPr>
              <a:t> study, nearly all countries </a:t>
            </a:r>
            <a:r>
              <a:rPr lang="en-US" sz="2000" b="1" dirty="0" smtClean="0">
                <a:solidFill>
                  <a:schemeClr val="accent1"/>
                </a:solidFill>
              </a:rPr>
              <a:t>implemented </a:t>
            </a:r>
            <a:r>
              <a:rPr lang="en-US" sz="2000" b="1" dirty="0">
                <a:solidFill>
                  <a:schemeClr val="accent1"/>
                </a:solidFill>
              </a:rPr>
              <a:t>various mechanisms that directly or indirectly aim to increase investments and access to telecommunications infrastructure in high‐cost rural and low‐income </a:t>
            </a:r>
            <a:r>
              <a:rPr lang="en-US" sz="2000" b="1" dirty="0" smtClean="0">
                <a:solidFill>
                  <a:schemeClr val="accent1"/>
                </a:solidFill>
              </a:rPr>
              <a:t>areas: </a:t>
            </a:r>
          </a:p>
          <a:p>
            <a:pPr marL="0" indent="0">
              <a:buNone/>
            </a:pPr>
            <a:endParaRPr lang="en-US" sz="2000" b="1" dirty="0">
              <a:solidFill>
                <a:schemeClr val="accent1"/>
              </a:solidFill>
            </a:endParaRPr>
          </a:p>
          <a:p>
            <a:pPr lvl="2" indent="-342900"/>
            <a:r>
              <a:rPr lang="en-US" sz="1600" b="1" dirty="0">
                <a:solidFill>
                  <a:schemeClr val="accent1"/>
                </a:solidFill>
              </a:rPr>
              <a:t>Universal Service Funds (USFs) that provide partial subsidies for </a:t>
            </a:r>
            <a:r>
              <a:rPr lang="en-US" sz="1600" b="1" dirty="0" err="1">
                <a:solidFill>
                  <a:schemeClr val="accent1"/>
                </a:solidFill>
              </a:rPr>
              <a:t>programmes</a:t>
            </a:r>
            <a:r>
              <a:rPr lang="en-US" sz="1600" b="1" dirty="0">
                <a:solidFill>
                  <a:schemeClr val="accent1"/>
                </a:solidFill>
              </a:rPr>
              <a:t> largely aimed at stimulating private sector provision of infrastructure in rural or unserved regions (12 countries out of 10 are using funds)</a:t>
            </a:r>
          </a:p>
          <a:p>
            <a:pPr lvl="2" indent="-342900"/>
            <a:r>
              <a:rPr lang="en-US" sz="1600" b="1" dirty="0">
                <a:solidFill>
                  <a:schemeClr val="accent1"/>
                </a:solidFill>
              </a:rPr>
              <a:t>Other financing methods and project initiatives by national, state and local governments, cooperatives, NGOs and others (13 countries). </a:t>
            </a:r>
          </a:p>
          <a:p>
            <a:pPr lvl="2" indent="-342900"/>
            <a:r>
              <a:rPr lang="en-US" sz="1600" b="1" dirty="0">
                <a:solidFill>
                  <a:schemeClr val="accent1"/>
                </a:solidFill>
              </a:rPr>
              <a:t>An increasing number of private operators are also putting in place </a:t>
            </a:r>
            <a:r>
              <a:rPr lang="en-US" sz="1600" b="1" dirty="0" err="1">
                <a:solidFill>
                  <a:schemeClr val="accent1"/>
                </a:solidFill>
              </a:rPr>
              <a:t>programmes</a:t>
            </a:r>
            <a:r>
              <a:rPr lang="en-US" sz="1600" b="1" dirty="0">
                <a:solidFill>
                  <a:schemeClr val="accent1"/>
                </a:solidFill>
              </a:rPr>
              <a:t> aimed at expanding coverage in high cost rural areas and to increasing demand among lower income consumers;</a:t>
            </a:r>
          </a:p>
          <a:p>
            <a:pPr lvl="2" indent="-342900"/>
            <a:r>
              <a:rPr lang="en-US" sz="1600" b="1" dirty="0">
                <a:solidFill>
                  <a:schemeClr val="accent1"/>
                </a:solidFill>
              </a:rPr>
              <a:t>State‐mandated and controlled approaches using cross subsidies and other financing mechanisms aimed at state‐owned companies</a:t>
            </a:r>
          </a:p>
        </p:txBody>
      </p:sp>
    </p:spTree>
    <p:extLst>
      <p:ext uri="{BB962C8B-B14F-4D97-AF65-F5344CB8AC3E}">
        <p14:creationId xmlns:p14="http://schemas.microsoft.com/office/powerpoint/2010/main" val="3356850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665892"/>
            <a:ext cx="285656" cy="533992"/>
          </a:xfrm>
          <a:prstGeom prst="rect">
            <a:avLst/>
          </a:prstGeom>
          <a:noFill/>
        </p:spPr>
        <p:txBody>
          <a:bodyPr wrap="none" rtlCol="0">
            <a:spAutoFit/>
          </a:bodyPr>
          <a:lstStyle/>
          <a:p>
            <a:pPr>
              <a:lnSpc>
                <a:spcPct val="80000"/>
              </a:lnSpc>
            </a:pPr>
            <a:r>
              <a:rPr lang="fr-CH" sz="3500" b="1" dirty="0">
                <a:solidFill>
                  <a:schemeClr val="accent1"/>
                </a:solidFill>
              </a:rPr>
              <a:t> </a:t>
            </a:r>
            <a:endParaRPr lang="en-US" sz="3500" b="1" dirty="0">
              <a:solidFill>
                <a:schemeClr val="accent1"/>
              </a:solidFill>
            </a:endParaRPr>
          </a:p>
        </p:txBody>
      </p:sp>
      <p:sp>
        <p:nvSpPr>
          <p:cNvPr id="2" name="Rectangle 1"/>
          <p:cNvSpPr/>
          <p:nvPr/>
        </p:nvSpPr>
        <p:spPr>
          <a:xfrm>
            <a:off x="513530" y="748222"/>
            <a:ext cx="3038204" cy="486287"/>
          </a:xfrm>
          <a:prstGeom prst="rect">
            <a:avLst/>
          </a:prstGeom>
        </p:spPr>
        <p:txBody>
          <a:bodyPr wrap="none">
            <a:spAutoFit/>
          </a:bodyPr>
          <a:lstStyle/>
          <a:p>
            <a:pPr>
              <a:lnSpc>
                <a:spcPct val="80000"/>
              </a:lnSpc>
            </a:pPr>
            <a:r>
              <a:rPr lang="en-US" sz="3200" b="1" dirty="0" smtClean="0">
                <a:solidFill>
                  <a:schemeClr val="accent1"/>
                </a:solidFill>
              </a:rPr>
              <a:t>Financing of UAS</a:t>
            </a:r>
            <a:endParaRPr lang="en-US" sz="3200" b="1" dirty="0">
              <a:solidFill>
                <a:schemeClr val="accent1"/>
              </a:solidFill>
            </a:endParaRPr>
          </a:p>
        </p:txBody>
      </p:sp>
      <p:sp>
        <p:nvSpPr>
          <p:cNvPr id="10" name="Content Placeholder 9"/>
          <p:cNvSpPr>
            <a:spLocks noGrp="1"/>
          </p:cNvSpPr>
          <p:nvPr>
            <p:ph idx="1"/>
          </p:nvPr>
        </p:nvSpPr>
        <p:spPr>
          <a:xfrm>
            <a:off x="370702" y="1326713"/>
            <a:ext cx="8557166" cy="1906344"/>
          </a:xfrm>
        </p:spPr>
        <p:txBody>
          <a:bodyPr>
            <a:noAutofit/>
          </a:bodyPr>
          <a:lstStyle/>
          <a:p>
            <a:pPr marL="0" indent="0">
              <a:buNone/>
            </a:pPr>
            <a:r>
              <a:rPr lang="en-US" sz="2400" b="1" dirty="0" smtClean="0">
                <a:solidFill>
                  <a:schemeClr val="accent1"/>
                </a:solidFill>
              </a:rPr>
              <a:t>Tools:</a:t>
            </a:r>
            <a:endParaRPr lang="en-US" sz="2400" b="1" dirty="0">
              <a:solidFill>
                <a:schemeClr val="accent1"/>
              </a:solidFill>
            </a:endParaRPr>
          </a:p>
          <a:p>
            <a:pPr marL="0" indent="0" algn="ctr">
              <a:buNone/>
            </a:pPr>
            <a:r>
              <a:rPr lang="en-US" sz="2400" b="1" dirty="0">
                <a:solidFill>
                  <a:schemeClr val="accent2"/>
                </a:solidFill>
              </a:rPr>
              <a:t>C</a:t>
            </a:r>
            <a:r>
              <a:rPr lang="en-US" sz="2400" b="1" dirty="0" smtClean="0">
                <a:solidFill>
                  <a:schemeClr val="accent2"/>
                </a:solidFill>
              </a:rPr>
              <a:t>ountries should </a:t>
            </a:r>
            <a:r>
              <a:rPr lang="en-US" sz="2400" b="1" dirty="0">
                <a:solidFill>
                  <a:schemeClr val="accent2"/>
                </a:solidFill>
              </a:rPr>
              <a:t>not focus solely on the creation of a Universal Service Fund and see it as the only way in which universality will be </a:t>
            </a:r>
            <a:r>
              <a:rPr lang="en-US" sz="2400" b="1" dirty="0" smtClean="0">
                <a:solidFill>
                  <a:schemeClr val="accent2"/>
                </a:solidFill>
              </a:rPr>
              <a:t>achieved - such </a:t>
            </a:r>
            <a:r>
              <a:rPr lang="en-US" sz="2400" b="1" dirty="0">
                <a:solidFill>
                  <a:schemeClr val="accent2"/>
                </a:solidFill>
              </a:rPr>
              <a:t>Funds are </a:t>
            </a:r>
            <a:r>
              <a:rPr lang="en-US" sz="2400" b="1" dirty="0" smtClean="0">
                <a:solidFill>
                  <a:schemeClr val="accent2"/>
                </a:solidFill>
              </a:rPr>
              <a:t>s </a:t>
            </a:r>
            <a:r>
              <a:rPr lang="en-US" sz="2400" b="1" dirty="0">
                <a:solidFill>
                  <a:schemeClr val="accent2"/>
                </a:solidFill>
              </a:rPr>
              <a:t>a tool amongst </a:t>
            </a:r>
            <a:r>
              <a:rPr lang="en-US" sz="2400" b="1" dirty="0" smtClean="0">
                <a:solidFill>
                  <a:schemeClr val="accent2"/>
                </a:solidFill>
              </a:rPr>
              <a:t>tools</a:t>
            </a:r>
            <a:endParaRPr lang="en-US" sz="2400" b="1" dirty="0">
              <a:solidFill>
                <a:schemeClr val="accent2"/>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496707308"/>
              </p:ext>
            </p:extLst>
          </p:nvPr>
        </p:nvGraphicFramePr>
        <p:xfrm>
          <a:off x="513530" y="3233056"/>
          <a:ext cx="7868469" cy="2175896"/>
        </p:xfrm>
        <a:graphic>
          <a:graphicData uri="http://schemas.openxmlformats.org/drawingml/2006/table">
            <a:tbl>
              <a:tblPr firstRow="1" firstCol="1" bandRow="1">
                <a:tableStyleId>{5C22544A-7EE6-4342-B048-85BDC9FD1C3A}</a:tableStyleId>
              </a:tblPr>
              <a:tblGrid>
                <a:gridCol w="1118247"/>
                <a:gridCol w="3381347"/>
                <a:gridCol w="3368875"/>
              </a:tblGrid>
              <a:tr h="435179">
                <a:tc>
                  <a:txBody>
                    <a:bodyPr/>
                    <a:lstStyle/>
                    <a:p>
                      <a:pPr algn="just">
                        <a:lnSpc>
                          <a:spcPct val="115000"/>
                        </a:lnSpc>
                        <a:spcAft>
                          <a:spcPts val="0"/>
                        </a:spcAft>
                      </a:pPr>
                      <a:r>
                        <a:rPr lang="en-GB" sz="1000" kern="1600" dirty="0">
                          <a:effectLst/>
                        </a:rPr>
                        <a:t> </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GB" sz="1000">
                          <a:effectLst/>
                        </a:rPr>
                        <a:t>CASH</a:t>
                      </a:r>
                      <a:endParaRPr lang="en-US" sz="1100">
                        <a:effectLst/>
                      </a:endParaRPr>
                    </a:p>
                    <a:p>
                      <a:pPr algn="just">
                        <a:lnSpc>
                          <a:spcPct val="115000"/>
                        </a:lnSpc>
                        <a:spcAft>
                          <a:spcPts val="0"/>
                        </a:spcAft>
                      </a:pPr>
                      <a:r>
                        <a:rPr lang="en-GB" sz="1000">
                          <a:effectLst/>
                        </a:rPr>
                        <a:t>(DIRECT)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GB" sz="1000">
                          <a:effectLst/>
                        </a:rPr>
                        <a:t>IN KIND</a:t>
                      </a:r>
                      <a:endParaRPr lang="en-US" sz="1100">
                        <a:effectLst/>
                      </a:endParaRPr>
                    </a:p>
                    <a:p>
                      <a:pPr algn="just">
                        <a:lnSpc>
                          <a:spcPct val="115000"/>
                        </a:lnSpc>
                        <a:spcAft>
                          <a:spcPts val="0"/>
                        </a:spcAft>
                      </a:pPr>
                      <a:r>
                        <a:rPr lang="en-GB" sz="1000">
                          <a:effectLst/>
                        </a:rPr>
                        <a:t>(INDIRECT)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r>
              <a:tr h="652769">
                <a:tc>
                  <a:txBody>
                    <a:bodyPr/>
                    <a:lstStyle/>
                    <a:p>
                      <a:pPr algn="just">
                        <a:lnSpc>
                          <a:spcPct val="115000"/>
                        </a:lnSpc>
                        <a:spcAft>
                          <a:spcPts val="0"/>
                        </a:spcAft>
                      </a:pPr>
                      <a:r>
                        <a:rPr lang="en-GB" sz="1000">
                          <a:effectLst/>
                        </a:rPr>
                        <a:t> </a:t>
                      </a:r>
                      <a:endParaRPr lang="en-US" sz="1100">
                        <a:effectLst/>
                      </a:endParaRPr>
                    </a:p>
                    <a:p>
                      <a:pPr algn="just">
                        <a:lnSpc>
                          <a:spcPct val="115000"/>
                        </a:lnSpc>
                        <a:spcAft>
                          <a:spcPts val="0"/>
                        </a:spcAft>
                      </a:pPr>
                      <a:r>
                        <a:rPr lang="en-GB" sz="1000">
                          <a:effectLst/>
                        </a:rPr>
                        <a:t>PRIVATE</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GB" sz="1000" dirty="0">
                          <a:effectLst/>
                        </a:rPr>
                        <a:t> </a:t>
                      </a:r>
                      <a:endParaRPr lang="en-US" sz="1100" dirty="0">
                        <a:effectLst/>
                      </a:endParaRPr>
                    </a:p>
                    <a:p>
                      <a:pPr algn="just">
                        <a:lnSpc>
                          <a:spcPct val="115000"/>
                        </a:lnSpc>
                        <a:spcAft>
                          <a:spcPts val="0"/>
                        </a:spcAft>
                      </a:pPr>
                      <a:r>
                        <a:rPr lang="en-GB" sz="1000" dirty="0">
                          <a:effectLst/>
                        </a:rPr>
                        <a:t>Infrastructure rollout</a:t>
                      </a:r>
                      <a:endParaRPr lang="en-US" sz="1100" dirty="0">
                        <a:effectLst/>
                      </a:endParaRPr>
                    </a:p>
                    <a:p>
                      <a:pPr algn="just">
                        <a:lnSpc>
                          <a:spcPct val="115000"/>
                        </a:lnSpc>
                        <a:spcAft>
                          <a:spcPts val="0"/>
                        </a:spcAft>
                      </a:pPr>
                      <a:r>
                        <a:rPr lang="en-GB" sz="1000" dirty="0">
                          <a:effectLst/>
                        </a:rPr>
                        <a:t>Device subsidies</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GB" sz="1000">
                          <a:effectLst/>
                        </a:rPr>
                        <a:t> </a:t>
                      </a:r>
                      <a:endParaRPr lang="en-US" sz="1100">
                        <a:effectLst/>
                      </a:endParaRPr>
                    </a:p>
                    <a:p>
                      <a:pPr algn="just">
                        <a:lnSpc>
                          <a:spcPct val="115000"/>
                        </a:lnSpc>
                        <a:spcAft>
                          <a:spcPts val="0"/>
                        </a:spcAft>
                      </a:pPr>
                      <a:r>
                        <a:rPr lang="en-GB" sz="1000">
                          <a:effectLst/>
                        </a:rPr>
                        <a:t>Mandatory USAF obligations</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r>
              <a:tr h="1087948">
                <a:tc>
                  <a:txBody>
                    <a:bodyPr/>
                    <a:lstStyle/>
                    <a:p>
                      <a:pPr algn="just">
                        <a:lnSpc>
                          <a:spcPct val="115000"/>
                        </a:lnSpc>
                        <a:spcAft>
                          <a:spcPts val="0"/>
                        </a:spcAft>
                      </a:pPr>
                      <a:r>
                        <a:rPr lang="en-GB" sz="1000">
                          <a:effectLst/>
                        </a:rPr>
                        <a:t> </a:t>
                      </a:r>
                      <a:endParaRPr lang="en-US" sz="1100">
                        <a:effectLst/>
                      </a:endParaRPr>
                    </a:p>
                    <a:p>
                      <a:pPr algn="just">
                        <a:lnSpc>
                          <a:spcPct val="115000"/>
                        </a:lnSpc>
                        <a:spcAft>
                          <a:spcPts val="0"/>
                        </a:spcAft>
                      </a:pPr>
                      <a:r>
                        <a:rPr lang="en-GB" sz="1000">
                          <a:effectLst/>
                        </a:rPr>
                        <a:t>PUBLIC </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GB" sz="1000">
                          <a:effectLst/>
                        </a:rPr>
                        <a:t> </a:t>
                      </a:r>
                      <a:endParaRPr lang="en-US" sz="1100">
                        <a:effectLst/>
                      </a:endParaRPr>
                    </a:p>
                    <a:p>
                      <a:pPr algn="just">
                        <a:lnSpc>
                          <a:spcPct val="115000"/>
                        </a:lnSpc>
                        <a:spcAft>
                          <a:spcPts val="0"/>
                        </a:spcAft>
                      </a:pPr>
                      <a:r>
                        <a:rPr lang="en-GB" sz="1000">
                          <a:effectLst/>
                        </a:rPr>
                        <a:t>Equity investment</a:t>
                      </a:r>
                      <a:endParaRPr lang="en-US" sz="1100">
                        <a:effectLst/>
                      </a:endParaRPr>
                    </a:p>
                    <a:p>
                      <a:pPr algn="just">
                        <a:lnSpc>
                          <a:spcPct val="115000"/>
                        </a:lnSpc>
                        <a:spcAft>
                          <a:spcPts val="0"/>
                        </a:spcAft>
                      </a:pPr>
                      <a:r>
                        <a:rPr lang="en-GB" sz="1000">
                          <a:effectLst/>
                        </a:rPr>
                        <a:t>PPP</a:t>
                      </a:r>
                      <a:endParaRPr lang="en-US" sz="1100">
                        <a:effectLst/>
                      </a:endParaRPr>
                    </a:p>
                    <a:p>
                      <a:pPr algn="just">
                        <a:lnSpc>
                          <a:spcPct val="115000"/>
                        </a:lnSpc>
                        <a:spcAft>
                          <a:spcPts val="0"/>
                        </a:spcAft>
                      </a:pPr>
                      <a:r>
                        <a:rPr lang="en-GB" sz="1000">
                          <a:effectLst/>
                        </a:rPr>
                        <a:t>Disbursement of USAF subsidies</a:t>
                      </a:r>
                      <a:endParaRPr lang="en-US" sz="1100">
                        <a:effectLst/>
                      </a:endParaRPr>
                    </a:p>
                    <a:p>
                      <a:pPr algn="just">
                        <a:lnSpc>
                          <a:spcPct val="115000"/>
                        </a:lnSpc>
                        <a:spcAft>
                          <a:spcPts val="0"/>
                        </a:spcAft>
                      </a:pPr>
                      <a:r>
                        <a:rPr lang="en-GB" sz="1000">
                          <a:effectLst/>
                        </a:rPr>
                        <a:t>Commitment of Stimulus plan funds</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lnSpc>
                          <a:spcPct val="115000"/>
                        </a:lnSpc>
                        <a:spcAft>
                          <a:spcPts val="0"/>
                        </a:spcAft>
                      </a:pPr>
                      <a:r>
                        <a:rPr lang="en-GB" sz="1000" dirty="0">
                          <a:effectLst/>
                        </a:rPr>
                        <a:t> </a:t>
                      </a:r>
                      <a:endParaRPr lang="en-US" sz="1100" dirty="0">
                        <a:effectLst/>
                      </a:endParaRPr>
                    </a:p>
                    <a:p>
                      <a:pPr algn="just">
                        <a:lnSpc>
                          <a:spcPct val="115000"/>
                        </a:lnSpc>
                        <a:spcAft>
                          <a:spcPts val="0"/>
                        </a:spcAft>
                      </a:pPr>
                      <a:r>
                        <a:rPr lang="en-GB" sz="1000" dirty="0">
                          <a:effectLst/>
                        </a:rPr>
                        <a:t>Tax incentives</a:t>
                      </a:r>
                      <a:endParaRPr lang="en-US" sz="1100" dirty="0">
                        <a:effectLst/>
                      </a:endParaRPr>
                    </a:p>
                    <a:p>
                      <a:pPr algn="just">
                        <a:lnSpc>
                          <a:spcPct val="115000"/>
                        </a:lnSpc>
                        <a:spcAft>
                          <a:spcPts val="0"/>
                        </a:spcAft>
                      </a:pPr>
                      <a:r>
                        <a:rPr lang="en-GB" sz="1000" dirty="0">
                          <a:effectLst/>
                        </a:rPr>
                        <a:t>Spectrum licensing </a:t>
                      </a:r>
                      <a:endParaRPr lang="en-US" sz="1100" dirty="0">
                        <a:effectLst/>
                      </a:endParaRPr>
                    </a:p>
                    <a:p>
                      <a:pPr algn="just">
                        <a:lnSpc>
                          <a:spcPct val="115000"/>
                        </a:lnSpc>
                        <a:spcAft>
                          <a:spcPts val="0"/>
                        </a:spcAft>
                      </a:pPr>
                      <a:r>
                        <a:rPr lang="en-GB" sz="1000" dirty="0">
                          <a:effectLst/>
                        </a:rPr>
                        <a:t>Rights of way</a:t>
                      </a:r>
                      <a:endParaRPr lang="en-US" sz="1100" dirty="0">
                        <a:effectLst/>
                      </a:endParaRPr>
                    </a:p>
                    <a:p>
                      <a:pPr algn="just">
                        <a:lnSpc>
                          <a:spcPct val="115000"/>
                        </a:lnSpc>
                        <a:spcAft>
                          <a:spcPts val="0"/>
                        </a:spcAft>
                      </a:pPr>
                      <a:r>
                        <a:rPr lang="en-GB" sz="1000" dirty="0">
                          <a:effectLst/>
                        </a:rPr>
                        <a:t>Risk guarantees</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5" name="TextBox 4"/>
          <p:cNvSpPr txBox="1"/>
          <p:nvPr/>
        </p:nvSpPr>
        <p:spPr>
          <a:xfrm>
            <a:off x="5967361" y="5530334"/>
            <a:ext cx="2181495" cy="276999"/>
          </a:xfrm>
          <a:prstGeom prst="rect">
            <a:avLst/>
          </a:prstGeom>
          <a:noFill/>
        </p:spPr>
        <p:txBody>
          <a:bodyPr wrap="none" rtlCol="0">
            <a:spAutoFit/>
          </a:bodyPr>
          <a:lstStyle/>
          <a:p>
            <a:r>
              <a:rPr lang="en-US" sz="1200" dirty="0" smtClean="0"/>
              <a:t>Source: M. </a:t>
            </a:r>
            <a:r>
              <a:rPr lang="en-US" sz="1200" dirty="0" err="1" smtClean="0"/>
              <a:t>Msimang</a:t>
            </a:r>
            <a:r>
              <a:rPr lang="en-US" sz="1200" dirty="0" smtClean="0"/>
              <a:t>, GSR 2011 </a:t>
            </a:r>
            <a:endParaRPr lang="en-US" sz="1200" dirty="0"/>
          </a:p>
        </p:txBody>
      </p:sp>
    </p:spTree>
    <p:extLst>
      <p:ext uri="{BB962C8B-B14F-4D97-AF65-F5344CB8AC3E}">
        <p14:creationId xmlns:p14="http://schemas.microsoft.com/office/powerpoint/2010/main" val="906690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665892"/>
            <a:ext cx="285656" cy="533992"/>
          </a:xfrm>
          <a:prstGeom prst="rect">
            <a:avLst/>
          </a:prstGeom>
          <a:noFill/>
        </p:spPr>
        <p:txBody>
          <a:bodyPr wrap="none" rtlCol="0">
            <a:spAutoFit/>
          </a:bodyPr>
          <a:lstStyle/>
          <a:p>
            <a:pPr>
              <a:lnSpc>
                <a:spcPct val="80000"/>
              </a:lnSpc>
            </a:pPr>
            <a:r>
              <a:rPr lang="fr-CH" sz="3500" b="1" dirty="0">
                <a:solidFill>
                  <a:schemeClr val="accent1"/>
                </a:solidFill>
              </a:rPr>
              <a:t> </a:t>
            </a:r>
            <a:endParaRPr lang="en-US" sz="3500" b="1" dirty="0">
              <a:solidFill>
                <a:schemeClr val="accent1"/>
              </a:solidFill>
            </a:endParaRPr>
          </a:p>
        </p:txBody>
      </p:sp>
      <p:sp>
        <p:nvSpPr>
          <p:cNvPr id="2" name="Rectangle 1"/>
          <p:cNvSpPr/>
          <p:nvPr/>
        </p:nvSpPr>
        <p:spPr>
          <a:xfrm>
            <a:off x="513530" y="748222"/>
            <a:ext cx="2630657" cy="496161"/>
          </a:xfrm>
          <a:prstGeom prst="rect">
            <a:avLst/>
          </a:prstGeom>
        </p:spPr>
        <p:txBody>
          <a:bodyPr wrap="none">
            <a:spAutoFit/>
          </a:bodyPr>
          <a:lstStyle/>
          <a:p>
            <a:pPr>
              <a:lnSpc>
                <a:spcPct val="80000"/>
              </a:lnSpc>
            </a:pPr>
            <a:r>
              <a:rPr lang="en-US" sz="3200" b="1" dirty="0" smtClean="0">
                <a:solidFill>
                  <a:schemeClr val="accent1"/>
                </a:solidFill>
              </a:rPr>
              <a:t>Achieving UAS</a:t>
            </a:r>
            <a:endParaRPr lang="en-US" sz="3200" b="1" dirty="0">
              <a:solidFill>
                <a:schemeClr val="accent1"/>
              </a:solidFill>
            </a:endParaRPr>
          </a:p>
        </p:txBody>
      </p:sp>
      <p:graphicFrame>
        <p:nvGraphicFramePr>
          <p:cNvPr id="6" name="Content Placeholder 4"/>
          <p:cNvGraphicFramePr>
            <a:graphicFrameLocks noGrp="1"/>
          </p:cNvGraphicFramePr>
          <p:nvPr>
            <p:ph sz="half" idx="1"/>
            <p:extLst>
              <p:ext uri="{D42A27DB-BD31-4B8C-83A1-F6EECF244321}">
                <p14:modId xmlns:p14="http://schemas.microsoft.com/office/powerpoint/2010/main" val="2141979565"/>
              </p:ext>
            </p:extLst>
          </p:nvPr>
        </p:nvGraphicFramePr>
        <p:xfrm>
          <a:off x="396181" y="1772816"/>
          <a:ext cx="4247827" cy="39604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7" name="Picture 6"/>
          <p:cNvPicPr/>
          <p:nvPr/>
        </p:nvPicPr>
        <p:blipFill>
          <a:blip r:embed="rId9" cstate="print"/>
          <a:srcRect/>
          <a:stretch>
            <a:fillRect/>
          </a:stretch>
        </p:blipFill>
        <p:spPr bwMode="auto">
          <a:xfrm>
            <a:off x="4401918" y="2251720"/>
            <a:ext cx="4742082" cy="3024336"/>
          </a:xfrm>
          <a:prstGeom prst="rect">
            <a:avLst/>
          </a:prstGeom>
          <a:noFill/>
          <a:ln w="9525">
            <a:noFill/>
            <a:miter lim="800000"/>
            <a:headEnd/>
            <a:tailEnd/>
          </a:ln>
        </p:spPr>
      </p:pic>
      <p:sp>
        <p:nvSpPr>
          <p:cNvPr id="5" name="Rectangle 4"/>
          <p:cNvSpPr/>
          <p:nvPr/>
        </p:nvSpPr>
        <p:spPr>
          <a:xfrm>
            <a:off x="4294414" y="996302"/>
            <a:ext cx="4572000" cy="646331"/>
          </a:xfrm>
          <a:prstGeom prst="rect">
            <a:avLst/>
          </a:prstGeom>
        </p:spPr>
        <p:txBody>
          <a:bodyPr>
            <a:spAutoFit/>
          </a:bodyPr>
          <a:lstStyle/>
          <a:p>
            <a:r>
              <a:rPr lang="en-US" dirty="0"/>
              <a:t>Increasing reliance on </a:t>
            </a:r>
            <a:r>
              <a:rPr lang="en-US" i="1" dirty="0"/>
              <a:t>Public </a:t>
            </a:r>
            <a:r>
              <a:rPr lang="en-US" dirty="0"/>
              <a:t>Funding for high cost broadband networks </a:t>
            </a:r>
          </a:p>
        </p:txBody>
      </p:sp>
      <p:sp>
        <p:nvSpPr>
          <p:cNvPr id="8" name="TextBox 7"/>
          <p:cNvSpPr txBox="1"/>
          <p:nvPr/>
        </p:nvSpPr>
        <p:spPr>
          <a:xfrm>
            <a:off x="5742674" y="5548590"/>
            <a:ext cx="3123740" cy="369332"/>
          </a:xfrm>
          <a:prstGeom prst="rect">
            <a:avLst/>
          </a:prstGeom>
          <a:noFill/>
        </p:spPr>
        <p:txBody>
          <a:bodyPr wrap="none" rtlCol="0">
            <a:spAutoFit/>
          </a:bodyPr>
          <a:lstStyle/>
          <a:p>
            <a:r>
              <a:rPr lang="en-US" dirty="0" smtClean="0"/>
              <a:t>Source: M. </a:t>
            </a:r>
            <a:r>
              <a:rPr lang="en-US" dirty="0" err="1" smtClean="0"/>
              <a:t>Msimang</a:t>
            </a:r>
            <a:r>
              <a:rPr lang="en-US" dirty="0" smtClean="0"/>
              <a:t>, GSR 2011</a:t>
            </a:r>
            <a:endParaRPr lang="en-US" dirty="0"/>
          </a:p>
        </p:txBody>
      </p:sp>
    </p:spTree>
    <p:extLst>
      <p:ext uri="{BB962C8B-B14F-4D97-AF65-F5344CB8AC3E}">
        <p14:creationId xmlns:p14="http://schemas.microsoft.com/office/powerpoint/2010/main" val="2612918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665892"/>
            <a:ext cx="285656" cy="533992"/>
          </a:xfrm>
          <a:prstGeom prst="rect">
            <a:avLst/>
          </a:prstGeom>
          <a:noFill/>
        </p:spPr>
        <p:txBody>
          <a:bodyPr wrap="none" rtlCol="0">
            <a:spAutoFit/>
          </a:bodyPr>
          <a:lstStyle/>
          <a:p>
            <a:pPr>
              <a:lnSpc>
                <a:spcPct val="80000"/>
              </a:lnSpc>
            </a:pPr>
            <a:r>
              <a:rPr lang="fr-CH" sz="3500" b="1" dirty="0">
                <a:solidFill>
                  <a:schemeClr val="accent1"/>
                </a:solidFill>
              </a:rPr>
              <a:t> </a:t>
            </a:r>
            <a:endParaRPr lang="en-US" sz="3500" b="1" dirty="0">
              <a:solidFill>
                <a:schemeClr val="accent1"/>
              </a:solidFill>
            </a:endParaRPr>
          </a:p>
        </p:txBody>
      </p:sp>
      <p:sp>
        <p:nvSpPr>
          <p:cNvPr id="2" name="Rectangle 1"/>
          <p:cNvSpPr/>
          <p:nvPr/>
        </p:nvSpPr>
        <p:spPr>
          <a:xfrm>
            <a:off x="513530" y="748222"/>
            <a:ext cx="3038204" cy="486287"/>
          </a:xfrm>
          <a:prstGeom prst="rect">
            <a:avLst/>
          </a:prstGeom>
        </p:spPr>
        <p:txBody>
          <a:bodyPr wrap="none">
            <a:spAutoFit/>
          </a:bodyPr>
          <a:lstStyle/>
          <a:p>
            <a:pPr>
              <a:lnSpc>
                <a:spcPct val="80000"/>
              </a:lnSpc>
            </a:pPr>
            <a:r>
              <a:rPr lang="en-US" sz="3200" b="1" dirty="0" smtClean="0">
                <a:solidFill>
                  <a:schemeClr val="accent1"/>
                </a:solidFill>
              </a:rPr>
              <a:t>Financing of UAS</a:t>
            </a:r>
            <a:endParaRPr lang="en-US" sz="3200" b="1" dirty="0">
              <a:solidFill>
                <a:schemeClr val="accent1"/>
              </a:solidFill>
            </a:endParaRPr>
          </a:p>
        </p:txBody>
      </p:sp>
      <p:pic>
        <p:nvPicPr>
          <p:cNvPr id="7" name="Picture 6"/>
          <p:cNvPicPr>
            <a:picLocks noChangeAspect="1"/>
          </p:cNvPicPr>
          <p:nvPr/>
        </p:nvPicPr>
        <p:blipFill>
          <a:blip r:embed="rId4"/>
          <a:stretch>
            <a:fillRect/>
          </a:stretch>
        </p:blipFill>
        <p:spPr>
          <a:xfrm>
            <a:off x="557920" y="1316839"/>
            <a:ext cx="8028159" cy="4611235"/>
          </a:xfrm>
          <a:prstGeom prst="rect">
            <a:avLst/>
          </a:prstGeom>
        </p:spPr>
      </p:pic>
      <p:sp>
        <p:nvSpPr>
          <p:cNvPr id="8" name="TextBox 7"/>
          <p:cNvSpPr txBox="1"/>
          <p:nvPr/>
        </p:nvSpPr>
        <p:spPr>
          <a:xfrm>
            <a:off x="2819400" y="6248400"/>
            <a:ext cx="4678680" cy="276999"/>
          </a:xfrm>
          <a:prstGeom prst="rect">
            <a:avLst/>
          </a:prstGeom>
          <a:noFill/>
        </p:spPr>
        <p:txBody>
          <a:bodyPr wrap="square" rtlCol="0">
            <a:spAutoFit/>
          </a:bodyPr>
          <a:lstStyle/>
          <a:p>
            <a:r>
              <a:rPr lang="en-US" sz="1200" dirty="0" smtClean="0"/>
              <a:t>Source: March 2015 WB Group Asia Pacific Forum </a:t>
            </a:r>
            <a:endParaRPr lang="en-US" sz="1200" dirty="0"/>
          </a:p>
        </p:txBody>
      </p:sp>
    </p:spTree>
    <p:extLst>
      <p:ext uri="{BB962C8B-B14F-4D97-AF65-F5344CB8AC3E}">
        <p14:creationId xmlns:p14="http://schemas.microsoft.com/office/powerpoint/2010/main" val="164721859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665892"/>
            <a:ext cx="285656" cy="533992"/>
          </a:xfrm>
          <a:prstGeom prst="rect">
            <a:avLst/>
          </a:prstGeom>
          <a:noFill/>
        </p:spPr>
        <p:txBody>
          <a:bodyPr wrap="none" rtlCol="0">
            <a:spAutoFit/>
          </a:bodyPr>
          <a:lstStyle/>
          <a:p>
            <a:pPr>
              <a:lnSpc>
                <a:spcPct val="80000"/>
              </a:lnSpc>
            </a:pPr>
            <a:r>
              <a:rPr lang="fr-CH" sz="3500" b="1" dirty="0">
                <a:solidFill>
                  <a:schemeClr val="accent1"/>
                </a:solidFill>
              </a:rPr>
              <a:t> </a:t>
            </a:r>
            <a:endParaRPr lang="en-US" sz="3500" b="1" dirty="0">
              <a:solidFill>
                <a:schemeClr val="accent1"/>
              </a:solidFill>
            </a:endParaRPr>
          </a:p>
        </p:txBody>
      </p:sp>
      <p:sp>
        <p:nvSpPr>
          <p:cNvPr id="4" name="TextBox 3"/>
          <p:cNvSpPr txBox="1"/>
          <p:nvPr/>
        </p:nvSpPr>
        <p:spPr>
          <a:xfrm>
            <a:off x="5535385" y="6060366"/>
            <a:ext cx="2422779" cy="307777"/>
          </a:xfrm>
          <a:prstGeom prst="rect">
            <a:avLst/>
          </a:prstGeom>
          <a:noFill/>
        </p:spPr>
        <p:txBody>
          <a:bodyPr wrap="none" rtlCol="0">
            <a:spAutoFit/>
          </a:bodyPr>
          <a:lstStyle/>
          <a:p>
            <a:r>
              <a:rPr lang="en-US" sz="1400" dirty="0" smtClean="0"/>
              <a:t>Source: L.  </a:t>
            </a:r>
            <a:r>
              <a:rPr lang="en-US" sz="1400" dirty="0" err="1" smtClean="0"/>
              <a:t>Dorward</a:t>
            </a:r>
            <a:r>
              <a:rPr lang="en-US" sz="1400" dirty="0" smtClean="0"/>
              <a:t>, USF Study</a:t>
            </a:r>
            <a:endParaRPr lang="en-US" sz="1400" dirty="0"/>
          </a:p>
        </p:txBody>
      </p:sp>
      <p:pic>
        <p:nvPicPr>
          <p:cNvPr id="5" name="Picture 4"/>
          <p:cNvPicPr/>
          <p:nvPr/>
        </p:nvPicPr>
        <p:blipFill>
          <a:blip r:embed="rId4">
            <a:extLst>
              <a:ext uri="{28A0092B-C50C-407E-A947-70E740481C1C}">
                <a14:useLocalDpi xmlns:a14="http://schemas.microsoft.com/office/drawing/2010/main" val="0"/>
              </a:ext>
            </a:extLst>
          </a:blip>
          <a:srcRect/>
          <a:stretch>
            <a:fillRect/>
          </a:stretch>
        </p:blipFill>
        <p:spPr bwMode="auto">
          <a:xfrm>
            <a:off x="2279650" y="2130425"/>
            <a:ext cx="4584700" cy="2597150"/>
          </a:xfrm>
          <a:prstGeom prst="rect">
            <a:avLst/>
          </a:prstGeom>
          <a:noFill/>
        </p:spPr>
      </p:pic>
      <p:sp>
        <p:nvSpPr>
          <p:cNvPr id="6" name="Rectangle 5"/>
          <p:cNvSpPr/>
          <p:nvPr/>
        </p:nvSpPr>
        <p:spPr>
          <a:xfrm>
            <a:off x="124500" y="797634"/>
            <a:ext cx="8041625" cy="445635"/>
          </a:xfrm>
          <a:prstGeom prst="rect">
            <a:avLst/>
          </a:prstGeom>
        </p:spPr>
        <p:txBody>
          <a:bodyPr wrap="none">
            <a:spAutoFit/>
          </a:bodyPr>
          <a:lstStyle/>
          <a:p>
            <a:pPr>
              <a:lnSpc>
                <a:spcPct val="80000"/>
              </a:lnSpc>
            </a:pPr>
            <a:r>
              <a:rPr lang="en-US" sz="2800" b="1" dirty="0">
                <a:solidFill>
                  <a:schemeClr val="accent1"/>
                </a:solidFill>
              </a:rPr>
              <a:t>Number of Funds Addressing Specific </a:t>
            </a:r>
            <a:r>
              <a:rPr lang="en-US" sz="2800" b="1" dirty="0" smtClean="0">
                <a:solidFill>
                  <a:schemeClr val="accent1"/>
                </a:solidFill>
              </a:rPr>
              <a:t>UAS Objectives</a:t>
            </a:r>
            <a:endParaRPr lang="en-US" sz="2800" b="1" dirty="0">
              <a:solidFill>
                <a:schemeClr val="accent1"/>
              </a:solidFill>
            </a:endParaRPr>
          </a:p>
        </p:txBody>
      </p:sp>
    </p:spTree>
    <p:extLst>
      <p:ext uri="{BB962C8B-B14F-4D97-AF65-F5344CB8AC3E}">
        <p14:creationId xmlns:p14="http://schemas.microsoft.com/office/powerpoint/2010/main" val="3875596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665892"/>
            <a:ext cx="285656" cy="533992"/>
          </a:xfrm>
          <a:prstGeom prst="rect">
            <a:avLst/>
          </a:prstGeom>
          <a:noFill/>
        </p:spPr>
        <p:txBody>
          <a:bodyPr wrap="none" rtlCol="0">
            <a:spAutoFit/>
          </a:bodyPr>
          <a:lstStyle/>
          <a:p>
            <a:pPr>
              <a:lnSpc>
                <a:spcPct val="80000"/>
              </a:lnSpc>
            </a:pPr>
            <a:r>
              <a:rPr lang="fr-CH" sz="3500" b="1" dirty="0">
                <a:solidFill>
                  <a:schemeClr val="accent1"/>
                </a:solidFill>
              </a:rPr>
              <a:t> </a:t>
            </a:r>
            <a:endParaRPr lang="en-US" sz="3500" b="1" dirty="0">
              <a:solidFill>
                <a:schemeClr val="accent1"/>
              </a:solidFill>
            </a:endParaRPr>
          </a:p>
        </p:txBody>
      </p:sp>
      <p:sp>
        <p:nvSpPr>
          <p:cNvPr id="2" name="Rectangle 1"/>
          <p:cNvSpPr/>
          <p:nvPr/>
        </p:nvSpPr>
        <p:spPr>
          <a:xfrm>
            <a:off x="513530" y="748222"/>
            <a:ext cx="2816797" cy="486287"/>
          </a:xfrm>
          <a:prstGeom prst="rect">
            <a:avLst/>
          </a:prstGeom>
        </p:spPr>
        <p:txBody>
          <a:bodyPr wrap="none">
            <a:spAutoFit/>
          </a:bodyPr>
          <a:lstStyle/>
          <a:p>
            <a:pPr>
              <a:lnSpc>
                <a:spcPct val="80000"/>
              </a:lnSpc>
            </a:pPr>
            <a:r>
              <a:rPr lang="en-US" sz="3200" b="1" dirty="0" smtClean="0">
                <a:solidFill>
                  <a:schemeClr val="accent1"/>
                </a:solidFill>
              </a:rPr>
              <a:t>Issues with USF</a:t>
            </a:r>
            <a:endParaRPr lang="en-US" sz="3200" b="1" dirty="0">
              <a:solidFill>
                <a:schemeClr val="accent1"/>
              </a:solidFill>
            </a:endParaRPr>
          </a:p>
        </p:txBody>
      </p:sp>
      <p:grpSp>
        <p:nvGrpSpPr>
          <p:cNvPr id="6" name="Group 5"/>
          <p:cNvGrpSpPr/>
          <p:nvPr/>
        </p:nvGrpSpPr>
        <p:grpSpPr>
          <a:xfrm>
            <a:off x="312420" y="2383096"/>
            <a:ext cx="4086718" cy="2807002"/>
            <a:chOff x="241162" y="1967704"/>
            <a:chExt cx="4411980" cy="2941320"/>
          </a:xfrm>
        </p:grpSpPr>
        <p:sp>
          <p:nvSpPr>
            <p:cNvPr id="7" name="Rounded Rectangle 6"/>
            <p:cNvSpPr/>
            <p:nvPr/>
          </p:nvSpPr>
          <p:spPr>
            <a:xfrm>
              <a:off x="241162" y="1967704"/>
              <a:ext cx="4411980" cy="2941320"/>
            </a:xfrm>
            <a:prstGeom prst="roundRect">
              <a:avLst/>
            </a:prstGeom>
            <a:solidFill>
              <a:schemeClr val="bg1">
                <a:lumMod val="85000"/>
              </a:schemeClr>
            </a:solidFill>
          </p:spPr>
          <p:style>
            <a:lnRef idx="0">
              <a:schemeClr val="dk1"/>
            </a:lnRef>
            <a:fillRef idx="3">
              <a:schemeClr val="dk1"/>
            </a:fillRef>
            <a:effectRef idx="3">
              <a:schemeClr val="dk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4"/>
            <a:stretch>
              <a:fillRect/>
            </a:stretch>
          </p:blipFill>
          <p:spPr>
            <a:xfrm>
              <a:off x="511316" y="2160648"/>
              <a:ext cx="3762164" cy="2555432"/>
            </a:xfrm>
            <a:prstGeom prst="rect">
              <a:avLst/>
            </a:prstGeom>
          </p:spPr>
        </p:pic>
      </p:grpSp>
      <p:sp>
        <p:nvSpPr>
          <p:cNvPr id="9" name="TextBox 8"/>
          <p:cNvSpPr txBox="1"/>
          <p:nvPr/>
        </p:nvSpPr>
        <p:spPr>
          <a:xfrm>
            <a:off x="4399139" y="1860591"/>
            <a:ext cx="4445604" cy="4247317"/>
          </a:xfrm>
          <a:prstGeom prst="rect">
            <a:avLst/>
          </a:prstGeom>
          <a:noFill/>
        </p:spPr>
        <p:txBody>
          <a:bodyPr wrap="square" rtlCol="0">
            <a:spAutoFit/>
          </a:bodyPr>
          <a:lstStyle/>
          <a:p>
            <a:pPr marL="285750" indent="-285750">
              <a:buFont typeface="Arial" panose="020B0604020202020204" pitchFamily="34" charset="0"/>
              <a:buChar char="•"/>
            </a:pPr>
            <a:r>
              <a:rPr lang="fr-CH" b="1" dirty="0" err="1" smtClean="0">
                <a:solidFill>
                  <a:srgbClr val="002060"/>
                </a:solidFill>
              </a:rPr>
              <a:t>Root</a:t>
            </a:r>
            <a:r>
              <a:rPr lang="fr-CH" b="1" dirty="0" smtClean="0">
                <a:solidFill>
                  <a:srgbClr val="002060"/>
                </a:solidFill>
              </a:rPr>
              <a:t> causes of non-</a:t>
            </a:r>
            <a:r>
              <a:rPr lang="fr-CH" b="1" dirty="0" err="1" smtClean="0">
                <a:solidFill>
                  <a:srgbClr val="002060"/>
                </a:solidFill>
              </a:rPr>
              <a:t>disbursement</a:t>
            </a:r>
            <a:r>
              <a:rPr lang="fr-CH" b="1" dirty="0" smtClean="0">
                <a:solidFill>
                  <a:srgbClr val="002060"/>
                </a:solidFill>
              </a:rPr>
              <a:t>:</a:t>
            </a:r>
            <a:br>
              <a:rPr lang="fr-CH" b="1" dirty="0" smtClean="0">
                <a:solidFill>
                  <a:srgbClr val="002060"/>
                </a:solidFill>
              </a:rPr>
            </a:br>
            <a:endParaRPr lang="fr-CH" b="1" dirty="0" smtClean="0">
              <a:solidFill>
                <a:srgbClr val="002060"/>
              </a:solidFill>
            </a:endParaRPr>
          </a:p>
          <a:p>
            <a:pPr marL="742950" lvl="1" indent="-285750">
              <a:buFont typeface="Wingdings" panose="05000000000000000000" pitchFamily="2" charset="2"/>
              <a:buChar char="Ø"/>
            </a:pPr>
            <a:r>
              <a:rPr lang="en-US" dirty="0">
                <a:solidFill>
                  <a:srgbClr val="002060"/>
                </a:solidFill>
              </a:rPr>
              <a:t>The </a:t>
            </a:r>
            <a:r>
              <a:rPr lang="en-US" b="1" dirty="0">
                <a:solidFill>
                  <a:srgbClr val="002060"/>
                </a:solidFill>
              </a:rPr>
              <a:t>USF financial framework </a:t>
            </a:r>
            <a:r>
              <a:rPr lang="en-US" dirty="0">
                <a:solidFill>
                  <a:srgbClr val="002060"/>
                </a:solidFill>
              </a:rPr>
              <a:t>(e.g. the collection mechanism) is not conducive to disbursement</a:t>
            </a:r>
          </a:p>
          <a:p>
            <a:pPr marL="742950" lvl="1" indent="-285750">
              <a:buFont typeface="Wingdings" panose="05000000000000000000" pitchFamily="2" charset="2"/>
              <a:buChar char="Ø"/>
            </a:pPr>
            <a:r>
              <a:rPr lang="en-US" dirty="0">
                <a:solidFill>
                  <a:srgbClr val="002060"/>
                </a:solidFill>
              </a:rPr>
              <a:t>USF </a:t>
            </a:r>
            <a:r>
              <a:rPr lang="en-US" b="1" dirty="0">
                <a:solidFill>
                  <a:srgbClr val="002060"/>
                </a:solidFill>
              </a:rPr>
              <a:t>Fee is transferred to the NTF </a:t>
            </a:r>
            <a:r>
              <a:rPr lang="en-US" dirty="0">
                <a:solidFill>
                  <a:srgbClr val="002060"/>
                </a:solidFill>
              </a:rPr>
              <a:t>or withheld from USFA (responsibility over fee)</a:t>
            </a:r>
          </a:p>
          <a:p>
            <a:pPr marL="742950" lvl="1" indent="-285750">
              <a:buFont typeface="Wingdings" panose="05000000000000000000" pitchFamily="2" charset="2"/>
              <a:buChar char="Ø"/>
            </a:pPr>
            <a:r>
              <a:rPr lang="en-US" dirty="0">
                <a:solidFill>
                  <a:srgbClr val="002060"/>
                </a:solidFill>
              </a:rPr>
              <a:t>The </a:t>
            </a:r>
            <a:r>
              <a:rPr lang="en-US" b="1" dirty="0">
                <a:solidFill>
                  <a:srgbClr val="002060"/>
                </a:solidFill>
              </a:rPr>
              <a:t>USF legal and regulatory </a:t>
            </a:r>
            <a:r>
              <a:rPr lang="en-US" b="1" dirty="0" smtClean="0">
                <a:solidFill>
                  <a:srgbClr val="002060"/>
                </a:solidFill>
              </a:rPr>
              <a:t>frameworks </a:t>
            </a:r>
            <a:r>
              <a:rPr lang="en-US" dirty="0">
                <a:solidFill>
                  <a:srgbClr val="002060"/>
                </a:solidFill>
              </a:rPr>
              <a:t>(legal basis, enabling regulation and scope) </a:t>
            </a:r>
            <a:r>
              <a:rPr lang="en-US" dirty="0" smtClean="0">
                <a:solidFill>
                  <a:srgbClr val="002060"/>
                </a:solidFill>
              </a:rPr>
              <a:t>are </a:t>
            </a:r>
            <a:r>
              <a:rPr lang="en-US" dirty="0">
                <a:solidFill>
                  <a:srgbClr val="002060"/>
                </a:solidFill>
              </a:rPr>
              <a:t>not conducive to disbursement</a:t>
            </a:r>
          </a:p>
          <a:p>
            <a:pPr marL="742950" lvl="1" indent="-285750">
              <a:buFont typeface="Wingdings" panose="05000000000000000000" pitchFamily="2" charset="2"/>
              <a:buChar char="Ø"/>
            </a:pPr>
            <a:r>
              <a:rPr lang="en-US" dirty="0">
                <a:solidFill>
                  <a:srgbClr val="002060"/>
                </a:solidFill>
              </a:rPr>
              <a:t>The </a:t>
            </a:r>
            <a:r>
              <a:rPr lang="en-US" b="1" dirty="0">
                <a:solidFill>
                  <a:srgbClr val="002060"/>
                </a:solidFill>
              </a:rPr>
              <a:t>USF institutional arrangements </a:t>
            </a:r>
            <a:r>
              <a:rPr lang="en-US" dirty="0">
                <a:solidFill>
                  <a:srgbClr val="002060"/>
                </a:solidFill>
              </a:rPr>
              <a:t>(administration) </a:t>
            </a:r>
            <a:r>
              <a:rPr lang="en-US" dirty="0" smtClean="0">
                <a:solidFill>
                  <a:srgbClr val="002060"/>
                </a:solidFill>
              </a:rPr>
              <a:t>are </a:t>
            </a:r>
            <a:r>
              <a:rPr lang="en-US" dirty="0">
                <a:solidFill>
                  <a:srgbClr val="002060"/>
                </a:solidFill>
              </a:rPr>
              <a:t>not conducive to </a:t>
            </a:r>
            <a:r>
              <a:rPr lang="en-US" dirty="0" smtClean="0">
                <a:solidFill>
                  <a:srgbClr val="002060"/>
                </a:solidFill>
              </a:rPr>
              <a:t>disbursement</a:t>
            </a:r>
            <a:endParaRPr lang="en-US" dirty="0">
              <a:solidFill>
                <a:srgbClr val="002060"/>
              </a:solidFill>
            </a:endParaRPr>
          </a:p>
        </p:txBody>
      </p:sp>
      <p:sp>
        <p:nvSpPr>
          <p:cNvPr id="11" name="TextBox 10"/>
          <p:cNvSpPr txBox="1"/>
          <p:nvPr/>
        </p:nvSpPr>
        <p:spPr>
          <a:xfrm>
            <a:off x="241162" y="1324384"/>
            <a:ext cx="7698878" cy="646331"/>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rgbClr val="002060"/>
                </a:solidFill>
              </a:rPr>
              <a:t>Across 34 Developing Countries under study, there has been a cumulative USF disbursement gap of US$ 17.8 billion </a:t>
            </a:r>
          </a:p>
        </p:txBody>
      </p:sp>
      <p:sp>
        <p:nvSpPr>
          <p:cNvPr id="5" name="TextBox 4"/>
          <p:cNvSpPr txBox="1"/>
          <p:nvPr/>
        </p:nvSpPr>
        <p:spPr>
          <a:xfrm>
            <a:off x="1330036" y="5386647"/>
            <a:ext cx="3225339" cy="523220"/>
          </a:xfrm>
          <a:prstGeom prst="rect">
            <a:avLst/>
          </a:prstGeom>
          <a:noFill/>
        </p:spPr>
        <p:txBody>
          <a:bodyPr wrap="square" rtlCol="0">
            <a:spAutoFit/>
          </a:bodyPr>
          <a:lstStyle/>
          <a:p>
            <a:r>
              <a:rPr lang="en-US" sz="1400" dirty="0" smtClean="0"/>
              <a:t>Source: E. Sepulveda, ITU Study on USF, 2015</a:t>
            </a:r>
            <a:endParaRPr lang="en-US" sz="1400" dirty="0"/>
          </a:p>
        </p:txBody>
      </p:sp>
    </p:spTree>
    <p:extLst>
      <p:ext uri="{BB962C8B-B14F-4D97-AF65-F5344CB8AC3E}">
        <p14:creationId xmlns:p14="http://schemas.microsoft.com/office/powerpoint/2010/main" val="2089300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665892"/>
            <a:ext cx="285656" cy="533992"/>
          </a:xfrm>
          <a:prstGeom prst="rect">
            <a:avLst/>
          </a:prstGeom>
          <a:noFill/>
        </p:spPr>
        <p:txBody>
          <a:bodyPr wrap="none" rtlCol="0">
            <a:spAutoFit/>
          </a:bodyPr>
          <a:lstStyle/>
          <a:p>
            <a:pPr>
              <a:lnSpc>
                <a:spcPct val="80000"/>
              </a:lnSpc>
            </a:pPr>
            <a:r>
              <a:rPr lang="fr-CH" sz="3500" b="1" dirty="0">
                <a:solidFill>
                  <a:schemeClr val="accent1"/>
                </a:solidFill>
              </a:rPr>
              <a:t> </a:t>
            </a:r>
            <a:endParaRPr lang="en-US" sz="3500" b="1" dirty="0">
              <a:solidFill>
                <a:schemeClr val="accent1"/>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4254538084"/>
              </p:ext>
            </p:extLst>
          </p:nvPr>
        </p:nvGraphicFramePr>
        <p:xfrm>
          <a:off x="250825" y="180975"/>
          <a:ext cx="8713788" cy="5759447"/>
        </p:xfrm>
        <a:graphic>
          <a:graphicData uri="http://schemas.openxmlformats.org/drawingml/2006/table">
            <a:tbl>
              <a:tblPr/>
              <a:tblGrid>
                <a:gridCol w="6049963"/>
                <a:gridCol w="2663825"/>
              </a:tblGrid>
              <a:tr h="54933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500" b="1" i="0" u="none" strike="noStrike" cap="none" normalizeH="0" baseline="0" dirty="0" smtClean="0">
                          <a:ln>
                            <a:noFill/>
                          </a:ln>
                          <a:solidFill>
                            <a:srgbClr val="FFFFFF"/>
                          </a:solidFill>
                          <a:effectLst/>
                          <a:latin typeface="Verdana" pitchFamily="34" charset="0"/>
                          <a:cs typeface="Arial" pitchFamily="34" charset="0"/>
                        </a:rPr>
                        <a:t>Operational Blueprint for a Successful USF</a:t>
                      </a:r>
                    </a:p>
                  </a:txBody>
                  <a:tcPr marL="91449" marR="91449"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CA" sz="1500" b="1" i="0" u="none" strike="noStrike" cap="none" normalizeH="0" baseline="0" smtClean="0">
                          <a:ln>
                            <a:noFill/>
                          </a:ln>
                          <a:solidFill>
                            <a:srgbClr val="FFFFFF"/>
                          </a:solidFill>
                          <a:effectLst/>
                          <a:latin typeface="Verdana" pitchFamily="34" charset="0"/>
                          <a:cs typeface="Arial" pitchFamily="34" charset="0"/>
                        </a:rPr>
                        <a:t>Best Practice Examples</a:t>
                      </a:r>
                    </a:p>
                  </a:txBody>
                  <a:tcPr marL="91449" marR="91449" marT="45723" marB="4572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490782">
                <a:tc>
                  <a:txBody>
                    <a:bodyPr/>
                    <a:lstStyle/>
                    <a:p>
                      <a:pPr marL="0" marR="0" lvl="0" indent="0" algn="just" defTabSz="914400" rtl="0" eaLnBrk="1" fontAlgn="base" latinLnBrk="0" hangingPunct="1">
                        <a:lnSpc>
                          <a:spcPct val="115000"/>
                        </a:lnSpc>
                        <a:spcBef>
                          <a:spcPct val="0"/>
                        </a:spcBef>
                        <a:spcAft>
                          <a:spcPct val="0"/>
                        </a:spcAft>
                        <a:buClr>
                          <a:srgbClr val="1F497D"/>
                        </a:buClr>
                        <a:buSzTx/>
                        <a:buFontTx/>
                        <a:buNone/>
                        <a:tabLst>
                          <a:tab pos="685800" algn="l"/>
                          <a:tab pos="914400" algn="l"/>
                          <a:tab pos="1143000" algn="l"/>
                          <a:tab pos="1371600" algn="l"/>
                        </a:tabLst>
                      </a:pPr>
                      <a:r>
                        <a:rPr kumimoji="0" lang="en-CA" sz="1400" b="1" i="0" u="none" strike="noStrike" cap="none" normalizeH="0" baseline="0" smtClean="0">
                          <a:ln>
                            <a:noFill/>
                          </a:ln>
                          <a:solidFill>
                            <a:srgbClr val="5C5C5C"/>
                          </a:solidFill>
                          <a:effectLst/>
                          <a:latin typeface="Calibri" pitchFamily="34" charset="0"/>
                          <a:cs typeface="Times New Roman" pitchFamily="18" charset="0"/>
                        </a:rPr>
                        <a:t>Well-articulated policy with respect to how Universal Service (US) will be achieved and organized</a:t>
                      </a:r>
                      <a:endParaRPr kumimoji="0" lang="en-CA" sz="1400" b="0" i="0" u="none" strike="noStrike" cap="none" normalizeH="0" baseline="0" smtClean="0">
                        <a:ln>
                          <a:noFill/>
                        </a:ln>
                        <a:solidFill>
                          <a:srgbClr val="5C5C5C"/>
                        </a:solidFill>
                        <a:effectLst/>
                        <a:latin typeface="Calibri" pitchFamily="34" charset="0"/>
                        <a:ea typeface="Calibri" pitchFamily="34" charset="0"/>
                        <a:cs typeface="Times New Roman" pitchFamily="18" charset="0"/>
                      </a:endParaRP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tab pos="685800" algn="l"/>
                          <a:tab pos="914400" algn="l"/>
                          <a:tab pos="1143000" algn="l"/>
                          <a:tab pos="1371600" algn="l"/>
                        </a:tabLst>
                      </a:pPr>
                      <a:r>
                        <a:rPr kumimoji="0" lang="en-CA" sz="1400" b="0" i="0" u="none" strike="noStrike" cap="none" normalizeH="0" baseline="0" smtClean="0">
                          <a:ln>
                            <a:noFill/>
                          </a:ln>
                          <a:solidFill>
                            <a:srgbClr val="990033"/>
                          </a:solidFill>
                          <a:effectLst/>
                          <a:latin typeface="Calibri" pitchFamily="34" charset="0"/>
                          <a:ea typeface="Calibri" pitchFamily="34" charset="0"/>
                          <a:cs typeface="Times New Roman" pitchFamily="18" charset="0"/>
                        </a:rPr>
                        <a:t>Malaysia                                 Uganda  </a:t>
                      </a: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490782">
                <a:tc>
                  <a:txBody>
                    <a:bodyPr/>
                    <a:lstStyle/>
                    <a:p>
                      <a:pPr marL="0" marR="0" lvl="0" indent="0" algn="just" defTabSz="914400" rtl="0" eaLnBrk="1" fontAlgn="base" latinLnBrk="0" hangingPunct="1">
                        <a:lnSpc>
                          <a:spcPct val="115000"/>
                        </a:lnSpc>
                        <a:spcBef>
                          <a:spcPct val="0"/>
                        </a:spcBef>
                        <a:spcAft>
                          <a:spcPct val="0"/>
                        </a:spcAft>
                        <a:buClr>
                          <a:srgbClr val="1F497D"/>
                        </a:buClr>
                        <a:buSzTx/>
                        <a:buFontTx/>
                        <a:buNone/>
                        <a:tabLst>
                          <a:tab pos="685800" algn="l"/>
                          <a:tab pos="914400" algn="l"/>
                          <a:tab pos="1143000" algn="l"/>
                          <a:tab pos="1371600" algn="l"/>
                        </a:tabLst>
                      </a:pPr>
                      <a:r>
                        <a:rPr kumimoji="0" lang="en-CA" sz="1400" b="1" i="0" u="none" strike="noStrike" cap="none" normalizeH="0" baseline="0" smtClean="0">
                          <a:ln>
                            <a:noFill/>
                          </a:ln>
                          <a:solidFill>
                            <a:srgbClr val="5C5C5C"/>
                          </a:solidFill>
                          <a:effectLst/>
                          <a:latin typeface="Calibri" pitchFamily="34" charset="0"/>
                          <a:cs typeface="Times New Roman" pitchFamily="18" charset="0"/>
                        </a:rPr>
                        <a:t>Development of an appropriate and  well-defined legal and regulatory framework permitting maximum flexibility</a:t>
                      </a:r>
                      <a:endParaRPr kumimoji="0" lang="en-CA" sz="1400" b="0" i="0" u="none" strike="noStrike" cap="none" normalizeH="0" baseline="0" smtClean="0">
                        <a:ln>
                          <a:noFill/>
                        </a:ln>
                        <a:solidFill>
                          <a:srgbClr val="5C5C5C"/>
                        </a:solidFill>
                        <a:effectLst/>
                        <a:latin typeface="Calibri" pitchFamily="34" charset="0"/>
                        <a:ea typeface="Calibri" pitchFamily="34" charset="0"/>
                        <a:cs typeface="Times New Roman" pitchFamily="18" charset="0"/>
                      </a:endParaRP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tab pos="685800" algn="l"/>
                          <a:tab pos="914400" algn="l"/>
                          <a:tab pos="1143000" algn="l"/>
                          <a:tab pos="1371600" algn="l"/>
                        </a:tabLst>
                      </a:pPr>
                      <a:r>
                        <a:rPr kumimoji="0" lang="en-CA" sz="1400" b="0" i="0" u="none" strike="noStrike" cap="none" normalizeH="0" baseline="0" smtClean="0">
                          <a:ln>
                            <a:noFill/>
                          </a:ln>
                          <a:solidFill>
                            <a:srgbClr val="990033"/>
                          </a:solidFill>
                          <a:effectLst/>
                          <a:latin typeface="Calibri" pitchFamily="34" charset="0"/>
                          <a:ea typeface="Calibri" pitchFamily="34" charset="0"/>
                          <a:cs typeface="Times New Roman" pitchFamily="18" charset="0"/>
                        </a:rPr>
                        <a:t>Chile              Colombia              Peru</a:t>
                      </a: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393743">
                <a:tc>
                  <a:txBody>
                    <a:bodyPr/>
                    <a:lstStyle/>
                    <a:p>
                      <a:pPr marL="0" marR="0" lvl="0" indent="0" algn="just" defTabSz="914400" rtl="0" eaLnBrk="1" fontAlgn="base" latinLnBrk="0" hangingPunct="1">
                        <a:lnSpc>
                          <a:spcPct val="115000"/>
                        </a:lnSpc>
                        <a:spcBef>
                          <a:spcPct val="0"/>
                        </a:spcBef>
                        <a:spcAft>
                          <a:spcPct val="0"/>
                        </a:spcAft>
                        <a:buClr>
                          <a:srgbClr val="1F497D"/>
                        </a:buClr>
                        <a:buSzTx/>
                        <a:buFontTx/>
                        <a:buNone/>
                        <a:tabLst>
                          <a:tab pos="685800" algn="l"/>
                          <a:tab pos="914400" algn="l"/>
                          <a:tab pos="1143000" algn="l"/>
                          <a:tab pos="1371600" algn="l"/>
                        </a:tabLst>
                      </a:pPr>
                      <a:r>
                        <a:rPr kumimoji="0" lang="en-CA" sz="1400" b="1" i="0" u="none" strike="noStrike" cap="none" normalizeH="0" baseline="0" smtClean="0">
                          <a:ln>
                            <a:noFill/>
                          </a:ln>
                          <a:solidFill>
                            <a:srgbClr val="5C5C5C"/>
                          </a:solidFill>
                          <a:effectLst/>
                          <a:latin typeface="Calibri" pitchFamily="34" charset="0"/>
                          <a:cs typeface="Times New Roman" pitchFamily="18" charset="0"/>
                        </a:rPr>
                        <a:t>Establishment of the USF as separate, independent (autonomous) entity</a:t>
                      </a:r>
                      <a:endParaRPr kumimoji="0" lang="en-CA" sz="1400" b="0" i="0" u="none" strike="noStrike" cap="none" normalizeH="0" baseline="0" smtClean="0">
                        <a:ln>
                          <a:noFill/>
                        </a:ln>
                        <a:solidFill>
                          <a:srgbClr val="5C5C5C"/>
                        </a:solidFill>
                        <a:effectLst/>
                        <a:latin typeface="Calibri" pitchFamily="34" charset="0"/>
                        <a:ea typeface="Calibri" pitchFamily="34" charset="0"/>
                        <a:cs typeface="Times New Roman" pitchFamily="18" charset="0"/>
                      </a:endParaRP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tab pos="685800" algn="l"/>
                          <a:tab pos="914400" algn="l"/>
                          <a:tab pos="1143000" algn="l"/>
                          <a:tab pos="1371600" algn="l"/>
                        </a:tabLst>
                      </a:pPr>
                      <a:r>
                        <a:rPr kumimoji="0" lang="en-CA" sz="1400" b="0" i="0" u="none" strike="noStrike" cap="none" normalizeH="0" baseline="0" smtClean="0">
                          <a:ln>
                            <a:noFill/>
                          </a:ln>
                          <a:solidFill>
                            <a:srgbClr val="990033"/>
                          </a:solidFill>
                          <a:effectLst/>
                          <a:latin typeface="Calibri" pitchFamily="34" charset="0"/>
                          <a:ea typeface="Calibri" pitchFamily="34" charset="0"/>
                          <a:cs typeface="Times New Roman" pitchFamily="18" charset="0"/>
                        </a:rPr>
                        <a:t>Nigeria         Thailand          Pakistan</a:t>
                      </a: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393743">
                <a:tc>
                  <a:txBody>
                    <a:bodyPr/>
                    <a:lstStyle/>
                    <a:p>
                      <a:pPr marL="0" marR="0" lvl="0" indent="0" algn="just" defTabSz="914400" rtl="0" eaLnBrk="1" fontAlgn="base" latinLnBrk="0" hangingPunct="1">
                        <a:lnSpc>
                          <a:spcPct val="115000"/>
                        </a:lnSpc>
                        <a:spcBef>
                          <a:spcPct val="0"/>
                        </a:spcBef>
                        <a:spcAft>
                          <a:spcPct val="0"/>
                        </a:spcAft>
                        <a:buClr>
                          <a:srgbClr val="1F497D"/>
                        </a:buClr>
                        <a:buSzTx/>
                        <a:buFontTx/>
                        <a:buNone/>
                        <a:tabLst>
                          <a:tab pos="685800" algn="l"/>
                          <a:tab pos="914400" algn="l"/>
                          <a:tab pos="1143000" algn="l"/>
                          <a:tab pos="1371600" algn="l"/>
                        </a:tabLst>
                      </a:pPr>
                      <a:r>
                        <a:rPr kumimoji="0" lang="en-CA" sz="1400" b="1" i="0" u="none" strike="noStrike" cap="none" normalizeH="0" baseline="0" dirty="0" smtClean="0">
                          <a:ln>
                            <a:noFill/>
                          </a:ln>
                          <a:solidFill>
                            <a:srgbClr val="5C5C5C"/>
                          </a:solidFill>
                          <a:effectLst/>
                          <a:latin typeface="Calibri" pitchFamily="34" charset="0"/>
                          <a:cs typeface="Times New Roman" pitchFamily="18" charset="0"/>
                        </a:rPr>
                        <a:t>Clear definition and delineation of fund responsibilities</a:t>
                      </a:r>
                      <a:endParaRPr kumimoji="0" lang="en-CA" sz="1400" b="0" i="0" u="none" strike="noStrike" cap="none" normalizeH="0" baseline="0" dirty="0" smtClean="0">
                        <a:ln>
                          <a:noFill/>
                        </a:ln>
                        <a:solidFill>
                          <a:srgbClr val="5C5C5C"/>
                        </a:solidFill>
                        <a:effectLst/>
                        <a:latin typeface="Calibri" pitchFamily="34" charset="0"/>
                        <a:ea typeface="Calibri" pitchFamily="34" charset="0"/>
                        <a:cs typeface="Times New Roman" pitchFamily="18" charset="0"/>
                      </a:endParaRP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tab pos="685800" algn="l"/>
                          <a:tab pos="914400" algn="l"/>
                          <a:tab pos="1143000" algn="l"/>
                          <a:tab pos="1371600" algn="l"/>
                        </a:tabLst>
                      </a:pPr>
                      <a:r>
                        <a:rPr kumimoji="0" lang="en-CA" sz="1400" b="0" i="0" u="none" strike="noStrike" cap="none" normalizeH="0" baseline="0" smtClean="0">
                          <a:ln>
                            <a:noFill/>
                          </a:ln>
                          <a:solidFill>
                            <a:srgbClr val="990033"/>
                          </a:solidFill>
                          <a:effectLst/>
                          <a:latin typeface="Calibri" pitchFamily="34" charset="0"/>
                          <a:ea typeface="Calibri" pitchFamily="34" charset="0"/>
                          <a:cs typeface="Times New Roman" pitchFamily="18" charset="0"/>
                        </a:rPr>
                        <a:t>Chile             Uganda          Colombia</a:t>
                      </a: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490782">
                <a:tc>
                  <a:txBody>
                    <a:bodyPr/>
                    <a:lstStyle/>
                    <a:p>
                      <a:pPr marL="0" marR="0" lvl="0" indent="0" algn="just" defTabSz="914400" rtl="0" eaLnBrk="1" fontAlgn="base" latinLnBrk="0" hangingPunct="1">
                        <a:lnSpc>
                          <a:spcPct val="115000"/>
                        </a:lnSpc>
                        <a:spcBef>
                          <a:spcPct val="0"/>
                        </a:spcBef>
                        <a:spcAft>
                          <a:spcPct val="0"/>
                        </a:spcAft>
                        <a:buClr>
                          <a:srgbClr val="1F497D"/>
                        </a:buClr>
                        <a:buSzTx/>
                        <a:buFontTx/>
                        <a:buNone/>
                        <a:tabLst>
                          <a:tab pos="685800" algn="l"/>
                          <a:tab pos="914400" algn="l"/>
                          <a:tab pos="1143000" algn="l"/>
                          <a:tab pos="1371600" algn="l"/>
                        </a:tabLst>
                      </a:pPr>
                      <a:r>
                        <a:rPr kumimoji="0" lang="en-CA" sz="1400" b="1" i="0" u="none" strike="noStrike" cap="none" normalizeH="0" baseline="0" dirty="0" smtClean="0">
                          <a:ln>
                            <a:noFill/>
                          </a:ln>
                          <a:solidFill>
                            <a:srgbClr val="5C5C5C"/>
                          </a:solidFill>
                          <a:effectLst/>
                          <a:latin typeface="Calibri" pitchFamily="34" charset="0"/>
                          <a:cs typeface="Times New Roman" pitchFamily="18" charset="0"/>
                        </a:rPr>
                        <a:t>Development and clear definition of measurable overall Fund objectives which can subsequently be tracked and monitored </a:t>
                      </a:r>
                      <a:endParaRPr kumimoji="0" lang="en-CA" sz="1400" b="0" i="0" u="none" strike="noStrike" cap="none" normalizeH="0" baseline="0" dirty="0" smtClean="0">
                        <a:ln>
                          <a:noFill/>
                        </a:ln>
                        <a:solidFill>
                          <a:srgbClr val="5C5C5C"/>
                        </a:solidFill>
                        <a:effectLst/>
                        <a:latin typeface="Calibri" pitchFamily="34" charset="0"/>
                        <a:ea typeface="Calibri" pitchFamily="34" charset="0"/>
                        <a:cs typeface="Times New Roman" pitchFamily="18" charset="0"/>
                      </a:endParaRP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tab pos="685800" algn="l"/>
                          <a:tab pos="914400" algn="l"/>
                          <a:tab pos="1143000" algn="l"/>
                          <a:tab pos="1371600" algn="l"/>
                        </a:tabLst>
                      </a:pPr>
                      <a:r>
                        <a:rPr kumimoji="0" lang="en-CA" sz="1400" b="0" i="0" u="none" strike="noStrike" cap="none" normalizeH="0" baseline="0" smtClean="0">
                          <a:ln>
                            <a:noFill/>
                          </a:ln>
                          <a:solidFill>
                            <a:srgbClr val="990033"/>
                          </a:solidFill>
                          <a:effectLst/>
                          <a:latin typeface="Calibri" pitchFamily="34" charset="0"/>
                          <a:ea typeface="Calibri" pitchFamily="34" charset="0"/>
                          <a:cs typeface="Times New Roman" pitchFamily="18" charset="0"/>
                        </a:rPr>
                        <a:t>Colombia      Malaysia       Pakistan</a:t>
                      </a: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393743">
                <a:tc>
                  <a:txBody>
                    <a:bodyPr/>
                    <a:lstStyle/>
                    <a:p>
                      <a:pPr marL="0" marR="0" lvl="0" indent="0" algn="just" defTabSz="914400" rtl="0" eaLnBrk="1" fontAlgn="base" latinLnBrk="0" hangingPunct="1">
                        <a:lnSpc>
                          <a:spcPct val="115000"/>
                        </a:lnSpc>
                        <a:spcBef>
                          <a:spcPct val="0"/>
                        </a:spcBef>
                        <a:spcAft>
                          <a:spcPct val="0"/>
                        </a:spcAft>
                        <a:buClr>
                          <a:srgbClr val="1F497D"/>
                        </a:buClr>
                        <a:buSzTx/>
                        <a:buFontTx/>
                        <a:buNone/>
                        <a:tabLst>
                          <a:tab pos="685800" algn="l"/>
                          <a:tab pos="914400" algn="l"/>
                          <a:tab pos="1143000" algn="l"/>
                          <a:tab pos="1371600" algn="l"/>
                        </a:tabLst>
                      </a:pPr>
                      <a:r>
                        <a:rPr kumimoji="0" lang="en-CA" sz="1400" b="1" i="0" u="none" strike="noStrike" cap="none" normalizeH="0" baseline="0" smtClean="0">
                          <a:ln>
                            <a:noFill/>
                          </a:ln>
                          <a:solidFill>
                            <a:srgbClr val="5C5C5C"/>
                          </a:solidFill>
                          <a:effectLst/>
                          <a:latin typeface="Calibri" pitchFamily="34" charset="0"/>
                          <a:cs typeface="Times New Roman" pitchFamily="18" charset="0"/>
                        </a:rPr>
                        <a:t>High level of transparency,  visibility and accountability  to all stakeholders</a:t>
                      </a:r>
                      <a:endParaRPr kumimoji="0" lang="en-CA" sz="1400" b="0" i="0" u="none" strike="noStrike" cap="none" normalizeH="0" baseline="0" smtClean="0">
                        <a:ln>
                          <a:noFill/>
                        </a:ln>
                        <a:solidFill>
                          <a:srgbClr val="5C5C5C"/>
                        </a:solidFill>
                        <a:effectLst/>
                        <a:latin typeface="Calibri" pitchFamily="34" charset="0"/>
                        <a:ea typeface="Calibri" pitchFamily="34" charset="0"/>
                        <a:cs typeface="Times New Roman" pitchFamily="18" charset="0"/>
                      </a:endParaRP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tab pos="685800" algn="l"/>
                          <a:tab pos="914400" algn="l"/>
                          <a:tab pos="1143000" algn="l"/>
                          <a:tab pos="1371600" algn="l"/>
                        </a:tabLst>
                      </a:pPr>
                      <a:r>
                        <a:rPr kumimoji="0" lang="en-CA" sz="1400" b="0" i="0" u="none" strike="noStrike" cap="none" normalizeH="0" baseline="0" smtClean="0">
                          <a:ln>
                            <a:noFill/>
                          </a:ln>
                          <a:solidFill>
                            <a:srgbClr val="990033"/>
                          </a:solidFill>
                          <a:effectLst/>
                          <a:latin typeface="Calibri" pitchFamily="34" charset="0"/>
                          <a:ea typeface="Calibri" pitchFamily="34" charset="0"/>
                          <a:cs typeface="Times New Roman" pitchFamily="18" charset="0"/>
                        </a:rPr>
                        <a:t>India                                             Peru</a:t>
                      </a: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490782">
                <a:tc>
                  <a:txBody>
                    <a:bodyPr/>
                    <a:lstStyle/>
                    <a:p>
                      <a:pPr marL="0" marR="0" lvl="0" indent="0" algn="just" defTabSz="914400" rtl="0" eaLnBrk="1" fontAlgn="base" latinLnBrk="0" hangingPunct="1">
                        <a:lnSpc>
                          <a:spcPct val="115000"/>
                        </a:lnSpc>
                        <a:spcBef>
                          <a:spcPct val="0"/>
                        </a:spcBef>
                        <a:spcAft>
                          <a:spcPct val="0"/>
                        </a:spcAft>
                        <a:buClr>
                          <a:srgbClr val="1F497D"/>
                        </a:buClr>
                        <a:buSzTx/>
                        <a:buFontTx/>
                        <a:buNone/>
                        <a:tabLst>
                          <a:tab pos="685800" algn="l"/>
                          <a:tab pos="914400" algn="l"/>
                          <a:tab pos="1143000" algn="l"/>
                          <a:tab pos="1371600" algn="l"/>
                        </a:tabLst>
                      </a:pPr>
                      <a:r>
                        <a:rPr kumimoji="0" lang="en-CA" sz="1400" b="1" i="0" u="none" strike="noStrike" cap="none" normalizeH="0" baseline="0" smtClean="0">
                          <a:ln>
                            <a:noFill/>
                          </a:ln>
                          <a:solidFill>
                            <a:srgbClr val="5C5C5C"/>
                          </a:solidFill>
                          <a:effectLst/>
                          <a:latin typeface="Calibri" pitchFamily="34" charset="0"/>
                          <a:cs typeface="Times New Roman" pitchFamily="18" charset="0"/>
                        </a:rPr>
                        <a:t>Active participation in and input from all concerned stakeholders regarding fund objectives and administration</a:t>
                      </a:r>
                      <a:endParaRPr kumimoji="0" lang="en-CA" sz="1400" b="0" i="0" u="none" strike="noStrike" cap="none" normalizeH="0" baseline="0" smtClean="0">
                        <a:ln>
                          <a:noFill/>
                        </a:ln>
                        <a:solidFill>
                          <a:srgbClr val="5C5C5C"/>
                        </a:solidFill>
                        <a:effectLst/>
                        <a:latin typeface="Calibri" pitchFamily="34" charset="0"/>
                        <a:ea typeface="Calibri" pitchFamily="34" charset="0"/>
                        <a:cs typeface="Times New Roman" pitchFamily="18" charset="0"/>
                      </a:endParaRP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tab pos="685800" algn="l"/>
                          <a:tab pos="914400" algn="l"/>
                          <a:tab pos="1143000" algn="l"/>
                          <a:tab pos="1371600" algn="l"/>
                        </a:tabLst>
                      </a:pPr>
                      <a:r>
                        <a:rPr kumimoji="0" lang="en-CA" sz="1400" b="0" i="0" u="none" strike="noStrike" cap="none" normalizeH="0" baseline="0" smtClean="0">
                          <a:ln>
                            <a:noFill/>
                          </a:ln>
                          <a:solidFill>
                            <a:srgbClr val="990033"/>
                          </a:solidFill>
                          <a:effectLst/>
                          <a:latin typeface="Calibri" pitchFamily="34" charset="0"/>
                          <a:ea typeface="Calibri" pitchFamily="34" charset="0"/>
                          <a:cs typeface="Times New Roman" pitchFamily="18" charset="0"/>
                        </a:rPr>
                        <a:t>Canada                                 Morocco</a:t>
                      </a: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393743">
                <a:tc>
                  <a:txBody>
                    <a:bodyPr/>
                    <a:lstStyle/>
                    <a:p>
                      <a:pPr marL="0" marR="0" lvl="0" indent="0" algn="just" defTabSz="914400" rtl="0" eaLnBrk="1" fontAlgn="base" latinLnBrk="0" hangingPunct="1">
                        <a:lnSpc>
                          <a:spcPct val="115000"/>
                        </a:lnSpc>
                        <a:spcBef>
                          <a:spcPct val="0"/>
                        </a:spcBef>
                        <a:spcAft>
                          <a:spcPct val="0"/>
                        </a:spcAft>
                        <a:buClr>
                          <a:srgbClr val="1F497D"/>
                        </a:buClr>
                        <a:buSzTx/>
                        <a:buFontTx/>
                        <a:buNone/>
                        <a:tabLst>
                          <a:tab pos="685800" algn="l"/>
                          <a:tab pos="914400" algn="l"/>
                          <a:tab pos="1143000" algn="l"/>
                          <a:tab pos="1371600" algn="l"/>
                        </a:tabLst>
                      </a:pPr>
                      <a:r>
                        <a:rPr kumimoji="0" lang="en-CA" sz="1400" b="1" i="0" u="none" strike="noStrike" cap="none" normalizeH="0" baseline="0" smtClean="0">
                          <a:ln>
                            <a:noFill/>
                          </a:ln>
                          <a:solidFill>
                            <a:srgbClr val="5C5C5C"/>
                          </a:solidFill>
                          <a:effectLst/>
                          <a:latin typeface="Calibri" pitchFamily="34" charset="0"/>
                          <a:cs typeface="Times New Roman" pitchFamily="18" charset="0"/>
                        </a:rPr>
                        <a:t>Guidelines and procedures for working with other funding sources</a:t>
                      </a:r>
                      <a:endParaRPr kumimoji="0" lang="en-CA" sz="1400" b="0" i="0" u="none" strike="noStrike" cap="none" normalizeH="0" baseline="0" smtClean="0">
                        <a:ln>
                          <a:noFill/>
                        </a:ln>
                        <a:solidFill>
                          <a:srgbClr val="5C5C5C"/>
                        </a:solidFill>
                        <a:effectLst/>
                        <a:latin typeface="Calibri" pitchFamily="34" charset="0"/>
                        <a:ea typeface="Calibri" pitchFamily="34" charset="0"/>
                        <a:cs typeface="Times New Roman" pitchFamily="18" charset="0"/>
                      </a:endParaRP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tab pos="685800" algn="l"/>
                          <a:tab pos="914400" algn="l"/>
                          <a:tab pos="1143000" algn="l"/>
                          <a:tab pos="1371600" algn="l"/>
                        </a:tabLst>
                      </a:pPr>
                      <a:r>
                        <a:rPr kumimoji="0" lang="en-CA" sz="1400" b="0" i="0" u="none" strike="noStrike" cap="none" normalizeH="0" baseline="0" smtClean="0">
                          <a:ln>
                            <a:noFill/>
                          </a:ln>
                          <a:solidFill>
                            <a:srgbClr val="990033"/>
                          </a:solidFill>
                          <a:effectLst/>
                          <a:latin typeface="Calibri" pitchFamily="34" charset="0"/>
                          <a:ea typeface="Calibri" pitchFamily="34" charset="0"/>
                          <a:cs typeface="Times New Roman" pitchFamily="18" charset="0"/>
                        </a:rPr>
                        <a:t>Afghanistan                        Mongolia</a:t>
                      </a: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490782">
                <a:tc>
                  <a:txBody>
                    <a:bodyPr/>
                    <a:lstStyle/>
                    <a:p>
                      <a:pPr marL="0" marR="0" lvl="0" indent="0" algn="just" defTabSz="914400" rtl="0" eaLnBrk="1" fontAlgn="base" latinLnBrk="0" hangingPunct="1">
                        <a:lnSpc>
                          <a:spcPct val="115000"/>
                        </a:lnSpc>
                        <a:spcBef>
                          <a:spcPct val="0"/>
                        </a:spcBef>
                        <a:spcAft>
                          <a:spcPct val="0"/>
                        </a:spcAft>
                        <a:buClr>
                          <a:srgbClr val="1F497D"/>
                        </a:buClr>
                        <a:buSzTx/>
                        <a:buFontTx/>
                        <a:buNone/>
                        <a:tabLst>
                          <a:tab pos="685800" algn="l"/>
                          <a:tab pos="914400" algn="l"/>
                          <a:tab pos="1143000" algn="l"/>
                          <a:tab pos="1371600" algn="l"/>
                        </a:tabLst>
                      </a:pPr>
                      <a:r>
                        <a:rPr kumimoji="0" lang="en-CA" sz="1400" b="1" i="0" u="none" strike="noStrike" cap="none" normalizeH="0" baseline="0" smtClean="0">
                          <a:ln>
                            <a:noFill/>
                          </a:ln>
                          <a:solidFill>
                            <a:srgbClr val="5C5C5C"/>
                          </a:solidFill>
                          <a:effectLst/>
                          <a:latin typeface="Calibri" pitchFamily="34" charset="0"/>
                          <a:cs typeface="Times New Roman" pitchFamily="18" charset="0"/>
                        </a:rPr>
                        <a:t>Ensure that full range of sustainability elements and ancillary services are taken into consideration in both policy formulation and project definitions</a:t>
                      </a:r>
                      <a:endParaRPr kumimoji="0" lang="en-CA" sz="1400" b="0" i="0" u="none" strike="noStrike" cap="none" normalizeH="0" baseline="0" smtClean="0">
                        <a:ln>
                          <a:noFill/>
                        </a:ln>
                        <a:solidFill>
                          <a:srgbClr val="5C5C5C"/>
                        </a:solidFill>
                        <a:effectLst/>
                        <a:latin typeface="Calibri" pitchFamily="34" charset="0"/>
                        <a:ea typeface="Calibri" pitchFamily="34" charset="0"/>
                        <a:cs typeface="Times New Roman" pitchFamily="18" charset="0"/>
                      </a:endParaRP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tab pos="685800" algn="l"/>
                          <a:tab pos="914400" algn="l"/>
                          <a:tab pos="1143000" algn="l"/>
                          <a:tab pos="1371600" algn="l"/>
                        </a:tabLst>
                      </a:pPr>
                      <a:r>
                        <a:rPr kumimoji="0" lang="en-CA" sz="1400" b="0" i="0" u="none" strike="noStrike" cap="none" normalizeH="0" baseline="0" smtClean="0">
                          <a:ln>
                            <a:noFill/>
                          </a:ln>
                          <a:solidFill>
                            <a:srgbClr val="990033"/>
                          </a:solidFill>
                          <a:effectLst/>
                          <a:latin typeface="Calibri" pitchFamily="34" charset="0"/>
                          <a:ea typeface="Calibri" pitchFamily="34" charset="0"/>
                          <a:cs typeface="Times New Roman" pitchFamily="18" charset="0"/>
                        </a:rPr>
                        <a:t>Bolivia          Ghana           Indonesia</a:t>
                      </a: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393743">
                <a:tc>
                  <a:txBody>
                    <a:bodyPr/>
                    <a:lstStyle/>
                    <a:p>
                      <a:pPr marL="0" marR="0" lvl="0" indent="0" algn="just" defTabSz="914400" rtl="0" eaLnBrk="1" fontAlgn="base" latinLnBrk="0" hangingPunct="1">
                        <a:lnSpc>
                          <a:spcPct val="115000"/>
                        </a:lnSpc>
                        <a:spcBef>
                          <a:spcPct val="0"/>
                        </a:spcBef>
                        <a:spcAft>
                          <a:spcPct val="0"/>
                        </a:spcAft>
                        <a:buClr>
                          <a:srgbClr val="1F497D"/>
                        </a:buClr>
                        <a:buSzTx/>
                        <a:buFontTx/>
                        <a:buNone/>
                        <a:tabLst>
                          <a:tab pos="685800" algn="l"/>
                          <a:tab pos="914400" algn="l"/>
                          <a:tab pos="1143000" algn="l"/>
                          <a:tab pos="1371600" algn="l"/>
                        </a:tabLst>
                      </a:pPr>
                      <a:r>
                        <a:rPr kumimoji="0" lang="en-CA" sz="1400" b="1" i="0" u="none" strike="noStrike" cap="none" normalizeH="0" baseline="0" smtClean="0">
                          <a:ln>
                            <a:noFill/>
                          </a:ln>
                          <a:solidFill>
                            <a:srgbClr val="5C5C5C"/>
                          </a:solidFill>
                          <a:effectLst/>
                          <a:latin typeface="Calibri" pitchFamily="34" charset="0"/>
                          <a:cs typeface="Times New Roman" pitchFamily="18" charset="0"/>
                        </a:rPr>
                        <a:t>Fair and unbiased process to allocate subsidy and /or project</a:t>
                      </a:r>
                      <a:endParaRPr kumimoji="0" lang="en-CA" sz="1400" b="0" i="0" u="none" strike="noStrike" cap="none" normalizeH="0" baseline="0" smtClean="0">
                        <a:ln>
                          <a:noFill/>
                        </a:ln>
                        <a:solidFill>
                          <a:srgbClr val="5C5C5C"/>
                        </a:solidFill>
                        <a:effectLst/>
                        <a:latin typeface="Calibri" pitchFamily="34" charset="0"/>
                        <a:ea typeface="Calibri" pitchFamily="34" charset="0"/>
                        <a:cs typeface="Times New Roman" pitchFamily="18" charset="0"/>
                      </a:endParaRP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tab pos="685800" algn="l"/>
                          <a:tab pos="914400" algn="l"/>
                          <a:tab pos="1143000" algn="l"/>
                          <a:tab pos="1371600" algn="l"/>
                        </a:tabLst>
                      </a:pPr>
                      <a:r>
                        <a:rPr kumimoji="0" lang="en-CA" sz="1400" b="0" i="0" u="none" strike="noStrike" cap="none" normalizeH="0" baseline="0" smtClean="0">
                          <a:ln>
                            <a:noFill/>
                          </a:ln>
                          <a:solidFill>
                            <a:srgbClr val="990033"/>
                          </a:solidFill>
                          <a:effectLst/>
                          <a:latin typeface="Calibri" pitchFamily="34" charset="0"/>
                          <a:ea typeface="Calibri" pitchFamily="34" charset="0"/>
                          <a:cs typeface="Times New Roman" pitchFamily="18" charset="0"/>
                        </a:rPr>
                        <a:t>Colombia                                Nigeria</a:t>
                      </a: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393743">
                <a:tc>
                  <a:txBody>
                    <a:bodyPr/>
                    <a:lstStyle/>
                    <a:p>
                      <a:pPr marL="0" marR="0" lvl="0" indent="0" algn="just" defTabSz="914400" rtl="0" eaLnBrk="1" fontAlgn="base" latinLnBrk="0" hangingPunct="1">
                        <a:lnSpc>
                          <a:spcPct val="115000"/>
                        </a:lnSpc>
                        <a:spcBef>
                          <a:spcPct val="0"/>
                        </a:spcBef>
                        <a:spcAft>
                          <a:spcPct val="0"/>
                        </a:spcAft>
                        <a:buClr>
                          <a:srgbClr val="1F497D"/>
                        </a:buClr>
                        <a:buSzTx/>
                        <a:buFontTx/>
                        <a:buNone/>
                        <a:tabLst>
                          <a:tab pos="685800" algn="l"/>
                          <a:tab pos="914400" algn="l"/>
                          <a:tab pos="1143000" algn="l"/>
                          <a:tab pos="1371600" algn="l"/>
                        </a:tabLst>
                      </a:pPr>
                      <a:r>
                        <a:rPr kumimoji="0" lang="en-CA" sz="1400" b="1" i="0" u="none" strike="noStrike" cap="none" normalizeH="0" baseline="0" smtClean="0">
                          <a:ln>
                            <a:noFill/>
                          </a:ln>
                          <a:solidFill>
                            <a:srgbClr val="5C5C5C"/>
                          </a:solidFill>
                          <a:effectLst/>
                          <a:latin typeface="Calibri" pitchFamily="34" charset="0"/>
                          <a:cs typeface="Times New Roman" pitchFamily="18" charset="0"/>
                        </a:rPr>
                        <a:t>Incentives  for project participants</a:t>
                      </a:r>
                      <a:endParaRPr kumimoji="0" lang="en-CA" sz="1400" b="0" i="0" u="none" strike="noStrike" cap="none" normalizeH="0" baseline="0" smtClean="0">
                        <a:ln>
                          <a:noFill/>
                        </a:ln>
                        <a:solidFill>
                          <a:srgbClr val="5C5C5C"/>
                        </a:solidFill>
                        <a:effectLst/>
                        <a:latin typeface="Calibri" pitchFamily="34" charset="0"/>
                        <a:ea typeface="Calibri" pitchFamily="34" charset="0"/>
                        <a:cs typeface="Times New Roman" pitchFamily="18" charset="0"/>
                      </a:endParaRP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tab pos="685800" algn="l"/>
                          <a:tab pos="914400" algn="l"/>
                          <a:tab pos="1143000" algn="l"/>
                          <a:tab pos="1371600" algn="l"/>
                        </a:tabLst>
                      </a:pPr>
                      <a:r>
                        <a:rPr kumimoji="0" lang="en-CA" sz="1400" b="0" i="0" u="none" strike="noStrike" cap="none" normalizeH="0" baseline="0" smtClean="0">
                          <a:ln>
                            <a:noFill/>
                          </a:ln>
                          <a:solidFill>
                            <a:srgbClr val="990033"/>
                          </a:solidFill>
                          <a:effectLst/>
                          <a:latin typeface="Calibri" pitchFamily="34" charset="0"/>
                          <a:ea typeface="Calibri" pitchFamily="34" charset="0"/>
                          <a:cs typeface="Times New Roman" pitchFamily="18" charset="0"/>
                        </a:rPr>
                        <a:t>Chile                  Dominican Republic</a:t>
                      </a: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393743">
                <a:tc>
                  <a:txBody>
                    <a:bodyPr/>
                    <a:lstStyle/>
                    <a:p>
                      <a:pPr marL="0" marR="0" lvl="0" indent="0" algn="just" defTabSz="914400" rtl="0" eaLnBrk="1" fontAlgn="base" latinLnBrk="0" hangingPunct="1">
                        <a:lnSpc>
                          <a:spcPct val="115000"/>
                        </a:lnSpc>
                        <a:spcBef>
                          <a:spcPct val="0"/>
                        </a:spcBef>
                        <a:spcAft>
                          <a:spcPct val="0"/>
                        </a:spcAft>
                        <a:buClr>
                          <a:srgbClr val="1F497D"/>
                        </a:buClr>
                        <a:buSzTx/>
                        <a:buFontTx/>
                        <a:buNone/>
                        <a:tabLst>
                          <a:tab pos="685800" algn="l"/>
                          <a:tab pos="914400" algn="l"/>
                          <a:tab pos="1143000" algn="l"/>
                          <a:tab pos="1371600" algn="l"/>
                        </a:tabLst>
                      </a:pPr>
                      <a:r>
                        <a:rPr kumimoji="0" lang="en-CA" sz="1400" b="1" i="0" u="none" strike="noStrike" cap="none" normalizeH="0" baseline="0" dirty="0" smtClean="0">
                          <a:ln>
                            <a:noFill/>
                          </a:ln>
                          <a:solidFill>
                            <a:srgbClr val="5C5C5C"/>
                          </a:solidFill>
                          <a:effectLst/>
                          <a:latin typeface="Calibri" pitchFamily="34" charset="0"/>
                          <a:cs typeface="Times New Roman" pitchFamily="18" charset="0"/>
                        </a:rPr>
                        <a:t>The need for digital inclusion as part of the USF</a:t>
                      </a:r>
                      <a:endParaRPr kumimoji="0" lang="en-CA" sz="1400" b="0" i="0" u="none" strike="noStrike" cap="none" normalizeH="0" baseline="0" dirty="0" smtClean="0">
                        <a:ln>
                          <a:noFill/>
                        </a:ln>
                        <a:solidFill>
                          <a:srgbClr val="5C5C5C"/>
                        </a:solidFill>
                        <a:effectLst/>
                        <a:latin typeface="Calibri" pitchFamily="34" charset="0"/>
                        <a:ea typeface="Calibri" pitchFamily="34" charset="0"/>
                        <a:cs typeface="Times New Roman" pitchFamily="18" charset="0"/>
                      </a:endParaRP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p>
                      <a:pPr marL="0" marR="0" lvl="0" indent="0" algn="just" defTabSz="914400" rtl="0" eaLnBrk="1" fontAlgn="base" latinLnBrk="0" hangingPunct="1">
                        <a:lnSpc>
                          <a:spcPct val="115000"/>
                        </a:lnSpc>
                        <a:spcBef>
                          <a:spcPct val="0"/>
                        </a:spcBef>
                        <a:spcAft>
                          <a:spcPct val="0"/>
                        </a:spcAft>
                        <a:buClrTx/>
                        <a:buSzTx/>
                        <a:buFontTx/>
                        <a:buNone/>
                        <a:tabLst>
                          <a:tab pos="685800" algn="l"/>
                          <a:tab pos="914400" algn="l"/>
                          <a:tab pos="1143000" algn="l"/>
                          <a:tab pos="1371600" algn="l"/>
                        </a:tabLst>
                      </a:pPr>
                      <a:r>
                        <a:rPr kumimoji="0" lang="en-CA" sz="1400" b="0" i="0" u="none" strike="noStrike" cap="none" normalizeH="0" baseline="0" dirty="0" smtClean="0">
                          <a:ln>
                            <a:noFill/>
                          </a:ln>
                          <a:solidFill>
                            <a:srgbClr val="990033"/>
                          </a:solidFill>
                          <a:effectLst/>
                          <a:latin typeface="Calibri" pitchFamily="34" charset="0"/>
                          <a:ea typeface="Calibri" pitchFamily="34" charset="0"/>
                          <a:cs typeface="Times New Roman" pitchFamily="18" charset="0"/>
                        </a:rPr>
                        <a:t>Bulgaria                                  Jamaica</a:t>
                      </a:r>
                    </a:p>
                  </a:txBody>
                  <a:tcPr marL="68586" marR="68586"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
        <p:nvSpPr>
          <p:cNvPr id="4" name="TextBox 3"/>
          <p:cNvSpPr txBox="1"/>
          <p:nvPr/>
        </p:nvSpPr>
        <p:spPr>
          <a:xfrm>
            <a:off x="5535385" y="6060366"/>
            <a:ext cx="2389116" cy="307777"/>
          </a:xfrm>
          <a:prstGeom prst="rect">
            <a:avLst/>
          </a:prstGeom>
          <a:noFill/>
        </p:spPr>
        <p:txBody>
          <a:bodyPr wrap="none" rtlCol="0">
            <a:spAutoFit/>
          </a:bodyPr>
          <a:lstStyle/>
          <a:p>
            <a:r>
              <a:rPr lang="en-US" sz="1400" dirty="0" smtClean="0"/>
              <a:t>Source: L.  </a:t>
            </a:r>
            <a:r>
              <a:rPr lang="en-US" sz="1400" dirty="0" err="1" smtClean="0"/>
              <a:t>Dorward</a:t>
            </a:r>
            <a:r>
              <a:rPr lang="en-US" sz="1400" dirty="0" smtClean="0"/>
              <a:t>, GSR 2013</a:t>
            </a:r>
            <a:endParaRPr lang="en-US" sz="1400" dirty="0"/>
          </a:p>
        </p:txBody>
      </p:sp>
    </p:spTree>
    <p:extLst>
      <p:ext uri="{BB962C8B-B14F-4D97-AF65-F5344CB8AC3E}">
        <p14:creationId xmlns:p14="http://schemas.microsoft.com/office/powerpoint/2010/main" val="1826518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665892"/>
            <a:ext cx="285656" cy="533992"/>
          </a:xfrm>
          <a:prstGeom prst="rect">
            <a:avLst/>
          </a:prstGeom>
          <a:noFill/>
        </p:spPr>
        <p:txBody>
          <a:bodyPr wrap="none" rtlCol="0">
            <a:spAutoFit/>
          </a:bodyPr>
          <a:lstStyle/>
          <a:p>
            <a:pPr>
              <a:lnSpc>
                <a:spcPct val="80000"/>
              </a:lnSpc>
            </a:pPr>
            <a:r>
              <a:rPr lang="fr-CH" sz="3500" b="1" dirty="0">
                <a:solidFill>
                  <a:schemeClr val="accent1"/>
                </a:solidFill>
              </a:rPr>
              <a:t> </a:t>
            </a:r>
            <a:endParaRPr lang="en-US" sz="3500" b="1" dirty="0">
              <a:solidFill>
                <a:schemeClr val="accent1"/>
              </a:solidFill>
            </a:endParaRPr>
          </a:p>
        </p:txBody>
      </p:sp>
      <p:sp>
        <p:nvSpPr>
          <p:cNvPr id="4" name="TextBox 3"/>
          <p:cNvSpPr txBox="1"/>
          <p:nvPr/>
        </p:nvSpPr>
        <p:spPr>
          <a:xfrm>
            <a:off x="5535385" y="6060366"/>
            <a:ext cx="2387770" cy="307777"/>
          </a:xfrm>
          <a:prstGeom prst="rect">
            <a:avLst/>
          </a:prstGeom>
          <a:noFill/>
        </p:spPr>
        <p:txBody>
          <a:bodyPr wrap="none" rtlCol="0">
            <a:spAutoFit/>
          </a:bodyPr>
          <a:lstStyle/>
          <a:p>
            <a:r>
              <a:rPr lang="en-US" sz="1400" dirty="0" err="1" smtClean="0"/>
              <a:t>Source:March</a:t>
            </a:r>
            <a:r>
              <a:rPr lang="en-US" sz="1400" dirty="0" smtClean="0"/>
              <a:t> 2015 WB forum</a:t>
            </a:r>
            <a:endParaRPr lang="en-US" sz="1400" dirty="0"/>
          </a:p>
        </p:txBody>
      </p:sp>
      <p:pic>
        <p:nvPicPr>
          <p:cNvPr id="2" name="Picture 1"/>
          <p:cNvPicPr>
            <a:picLocks noChangeAspect="1"/>
          </p:cNvPicPr>
          <p:nvPr/>
        </p:nvPicPr>
        <p:blipFill>
          <a:blip r:embed="rId4"/>
          <a:stretch>
            <a:fillRect/>
          </a:stretch>
        </p:blipFill>
        <p:spPr>
          <a:xfrm>
            <a:off x="837381" y="1567992"/>
            <a:ext cx="7469237" cy="3722016"/>
          </a:xfrm>
          <a:prstGeom prst="rect">
            <a:avLst/>
          </a:prstGeom>
        </p:spPr>
      </p:pic>
    </p:spTree>
    <p:extLst>
      <p:ext uri="{BB962C8B-B14F-4D97-AF65-F5344CB8AC3E}">
        <p14:creationId xmlns:p14="http://schemas.microsoft.com/office/powerpoint/2010/main" val="127606235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665892"/>
            <a:ext cx="285656" cy="533992"/>
          </a:xfrm>
          <a:prstGeom prst="rect">
            <a:avLst/>
          </a:prstGeom>
          <a:noFill/>
        </p:spPr>
        <p:txBody>
          <a:bodyPr wrap="none" rtlCol="0">
            <a:spAutoFit/>
          </a:bodyPr>
          <a:lstStyle/>
          <a:p>
            <a:pPr>
              <a:lnSpc>
                <a:spcPct val="80000"/>
              </a:lnSpc>
            </a:pPr>
            <a:r>
              <a:rPr lang="fr-CH" sz="3500" b="1" dirty="0">
                <a:solidFill>
                  <a:schemeClr val="accent1"/>
                </a:solidFill>
              </a:rPr>
              <a:t> </a:t>
            </a:r>
            <a:endParaRPr lang="en-US" sz="3500" b="1" dirty="0">
              <a:solidFill>
                <a:schemeClr val="accent1"/>
              </a:solidFill>
            </a:endParaRPr>
          </a:p>
        </p:txBody>
      </p:sp>
      <p:sp>
        <p:nvSpPr>
          <p:cNvPr id="2" name="Rectangle 1"/>
          <p:cNvSpPr/>
          <p:nvPr/>
        </p:nvSpPr>
        <p:spPr>
          <a:xfrm>
            <a:off x="513530" y="748222"/>
            <a:ext cx="2309478" cy="496161"/>
          </a:xfrm>
          <a:prstGeom prst="rect">
            <a:avLst/>
          </a:prstGeom>
        </p:spPr>
        <p:txBody>
          <a:bodyPr wrap="none">
            <a:spAutoFit/>
          </a:bodyPr>
          <a:lstStyle/>
          <a:p>
            <a:pPr>
              <a:lnSpc>
                <a:spcPct val="80000"/>
              </a:lnSpc>
            </a:pPr>
            <a:r>
              <a:rPr lang="en-US" sz="3200" b="1" dirty="0" smtClean="0">
                <a:solidFill>
                  <a:schemeClr val="accent1"/>
                </a:solidFill>
              </a:rPr>
              <a:t>Introduction</a:t>
            </a:r>
            <a:endParaRPr lang="en-US" sz="3200" b="1" dirty="0">
              <a:solidFill>
                <a:schemeClr val="accent1"/>
              </a:solidFill>
            </a:endParaRPr>
          </a:p>
        </p:txBody>
      </p:sp>
      <p:sp>
        <p:nvSpPr>
          <p:cNvPr id="10" name="Content Placeholder 9"/>
          <p:cNvSpPr>
            <a:spLocks noGrp="1"/>
          </p:cNvSpPr>
          <p:nvPr>
            <p:ph idx="1"/>
          </p:nvPr>
        </p:nvSpPr>
        <p:spPr>
          <a:xfrm>
            <a:off x="370701" y="1745673"/>
            <a:ext cx="8557167" cy="4006734"/>
          </a:xfrm>
        </p:spPr>
        <p:txBody>
          <a:bodyPr>
            <a:noAutofit/>
          </a:bodyPr>
          <a:lstStyle/>
          <a:p>
            <a:r>
              <a:rPr lang="en-US" sz="2400" b="1" dirty="0">
                <a:solidFill>
                  <a:schemeClr val="accent1"/>
                </a:solidFill>
              </a:rPr>
              <a:t>The terms universal access (UA) and universal service (US) are used in a wide variety of contexts to describe or demonstrate objectives and policies that governments implement to ensure that all their citizens have access to the benefits of modern economic life</a:t>
            </a:r>
          </a:p>
          <a:p>
            <a:r>
              <a:rPr lang="en-US" sz="2400" b="1" dirty="0">
                <a:solidFill>
                  <a:schemeClr val="accent1"/>
                </a:solidFill>
              </a:rPr>
              <a:t>They refer to the ability of everyone, regardless of region or location, socio-economic status, ethnicity, gender, disability, or any other factor, to access services</a:t>
            </a:r>
          </a:p>
        </p:txBody>
      </p:sp>
    </p:spTree>
    <p:extLst>
      <p:ext uri="{BB962C8B-B14F-4D97-AF65-F5344CB8AC3E}">
        <p14:creationId xmlns:p14="http://schemas.microsoft.com/office/powerpoint/2010/main" val="4249203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26571" y="555171"/>
            <a:ext cx="8441872" cy="4862870"/>
          </a:xfrm>
          <a:prstGeom prst="rect">
            <a:avLst/>
          </a:prstGeom>
        </p:spPr>
        <p:txBody>
          <a:bodyPr wrap="square">
            <a:spAutoFit/>
          </a:bodyPr>
          <a:lstStyle/>
          <a:p>
            <a:r>
              <a:rPr lang="en-US" sz="2800" b="1" dirty="0" smtClean="0">
                <a:solidFill>
                  <a:schemeClr val="accent1"/>
                </a:solidFill>
              </a:rPr>
              <a:t>Case studies – Bhutan</a:t>
            </a:r>
          </a:p>
          <a:p>
            <a:endParaRPr lang="en-US" sz="2800" b="1" dirty="0" smtClean="0">
              <a:solidFill>
                <a:schemeClr val="accent1"/>
              </a:solidFill>
            </a:endParaRPr>
          </a:p>
          <a:p>
            <a:pPr marL="457200" indent="-457200">
              <a:buFont typeface="Arial" panose="020B0604020202020204" pitchFamily="34" charset="0"/>
              <a:buChar char="•"/>
            </a:pPr>
            <a:r>
              <a:rPr lang="en-US" sz="2400" b="1" dirty="0" smtClean="0">
                <a:solidFill>
                  <a:schemeClr val="accent1"/>
                </a:solidFill>
              </a:rPr>
              <a:t>Vision </a:t>
            </a:r>
            <a:r>
              <a:rPr lang="en-US" i="1" dirty="0" smtClean="0">
                <a:solidFill>
                  <a:schemeClr val="accent1"/>
                </a:solidFill>
              </a:rPr>
              <a:t>“</a:t>
            </a:r>
            <a:r>
              <a:rPr lang="en-US" i="1" dirty="0">
                <a:solidFill>
                  <a:schemeClr val="accent1"/>
                </a:solidFill>
              </a:rPr>
              <a:t>The Royal Government of Bhutan (</a:t>
            </a:r>
            <a:r>
              <a:rPr lang="en-US" i="1" dirty="0" err="1">
                <a:solidFill>
                  <a:schemeClr val="accent1"/>
                </a:solidFill>
              </a:rPr>
              <a:t>RGoB</a:t>
            </a:r>
            <a:r>
              <a:rPr lang="en-US" i="1" dirty="0">
                <a:solidFill>
                  <a:schemeClr val="accent1"/>
                </a:solidFill>
              </a:rPr>
              <a:t>) </a:t>
            </a:r>
            <a:r>
              <a:rPr lang="en-US" i="1" dirty="0" err="1">
                <a:solidFill>
                  <a:schemeClr val="accent1"/>
                </a:solidFill>
              </a:rPr>
              <a:t>recognises</a:t>
            </a:r>
            <a:r>
              <a:rPr lang="en-US" i="1" dirty="0">
                <a:solidFill>
                  <a:schemeClr val="accent1"/>
                </a:solidFill>
              </a:rPr>
              <a:t> Telecommunications and Broadband as important contributors to the socioeconomic development of the country. They have a vital role to play in enhancing competitiveness, increasing productivity and economic development, and promoting greater social inclusion to mention a few. Telecommunications and Broadband are the foundation on which “An ICT enabled, Knowledge-Based Society as a Foundation for Gross National </a:t>
            </a:r>
            <a:r>
              <a:rPr lang="en-US" i="1" dirty="0" smtClean="0">
                <a:solidFill>
                  <a:schemeClr val="accent1"/>
                </a:solidFill>
              </a:rPr>
              <a:t>Happiness” will </a:t>
            </a:r>
            <a:r>
              <a:rPr lang="en-US" i="1" dirty="0">
                <a:solidFill>
                  <a:schemeClr val="accent1"/>
                </a:solidFill>
              </a:rPr>
              <a:t>be </a:t>
            </a:r>
            <a:r>
              <a:rPr lang="en-US" i="1" dirty="0" smtClean="0">
                <a:solidFill>
                  <a:schemeClr val="accent1"/>
                </a:solidFill>
              </a:rPr>
              <a:t>built.” </a:t>
            </a:r>
            <a:r>
              <a:rPr lang="en-US" b="1" dirty="0">
                <a:solidFill>
                  <a:schemeClr val="accent1"/>
                </a:solidFill>
              </a:rPr>
              <a:t>- </a:t>
            </a:r>
            <a:r>
              <a:rPr lang="en-US" sz="1400" dirty="0">
                <a:solidFill>
                  <a:schemeClr val="accent1"/>
                </a:solidFill>
              </a:rPr>
              <a:t>Bhutan Telecommunications and Broadband Policy, 2014</a:t>
            </a:r>
          </a:p>
          <a:p>
            <a:endParaRPr lang="en-US" i="1" dirty="0">
              <a:solidFill>
                <a:schemeClr val="accent1"/>
              </a:solidFill>
            </a:endParaRPr>
          </a:p>
          <a:p>
            <a:pPr marL="457200" indent="-457200">
              <a:buFont typeface="Arial" panose="020B0604020202020204" pitchFamily="34" charset="0"/>
              <a:buChar char="•"/>
            </a:pPr>
            <a:r>
              <a:rPr lang="en-US" sz="2400" b="1" dirty="0" smtClean="0">
                <a:solidFill>
                  <a:schemeClr val="accent1"/>
                </a:solidFill>
              </a:rPr>
              <a:t>Mandate </a:t>
            </a:r>
          </a:p>
          <a:p>
            <a:pPr marL="914400" lvl="1" indent="-457200">
              <a:buFont typeface="Arial" panose="020B0604020202020204" pitchFamily="34" charset="0"/>
              <a:buChar char="•"/>
            </a:pPr>
            <a:r>
              <a:rPr lang="en-US" sz="2000" dirty="0">
                <a:solidFill>
                  <a:schemeClr val="accent1"/>
                </a:solidFill>
              </a:rPr>
              <a:t>The Ministry of Information and Communications will be responsible for ensuring implementation of the Policy. It will carry out overall implementation, monitoring and review of the Policy and related Plan, working through the Committee as appropriate</a:t>
            </a:r>
            <a:endParaRPr lang="en-US" sz="2000" dirty="0" smtClean="0">
              <a:solidFill>
                <a:schemeClr val="accent1"/>
              </a:solidFill>
            </a:endParaRPr>
          </a:p>
        </p:txBody>
      </p:sp>
    </p:spTree>
    <p:extLst>
      <p:ext uri="{BB962C8B-B14F-4D97-AF65-F5344CB8AC3E}">
        <p14:creationId xmlns:p14="http://schemas.microsoft.com/office/powerpoint/2010/main" val="2895739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26571" y="555171"/>
            <a:ext cx="8441872" cy="3293209"/>
          </a:xfrm>
          <a:prstGeom prst="rect">
            <a:avLst/>
          </a:prstGeom>
        </p:spPr>
        <p:txBody>
          <a:bodyPr wrap="square">
            <a:spAutoFit/>
          </a:bodyPr>
          <a:lstStyle/>
          <a:p>
            <a:r>
              <a:rPr lang="en-US" sz="2800" b="1" dirty="0" smtClean="0">
                <a:solidFill>
                  <a:schemeClr val="accent1"/>
                </a:solidFill>
              </a:rPr>
              <a:t>Case studies – Bhutan</a:t>
            </a:r>
          </a:p>
          <a:p>
            <a:endParaRPr lang="en-US" sz="2800" b="1" dirty="0" smtClean="0">
              <a:solidFill>
                <a:schemeClr val="accent1"/>
              </a:solidFill>
            </a:endParaRPr>
          </a:p>
          <a:p>
            <a:pPr marL="457200" indent="-457200">
              <a:buFont typeface="Arial" panose="020B0604020202020204" pitchFamily="34" charset="0"/>
              <a:buChar char="•"/>
            </a:pPr>
            <a:r>
              <a:rPr lang="en-US" sz="2800" b="1" dirty="0" smtClean="0">
                <a:solidFill>
                  <a:schemeClr val="accent1"/>
                </a:solidFill>
              </a:rPr>
              <a:t>Scope</a:t>
            </a:r>
          </a:p>
          <a:p>
            <a:endParaRPr lang="en-US" sz="2800" b="1" dirty="0" smtClean="0">
              <a:solidFill>
                <a:schemeClr val="accent1"/>
              </a:solidFill>
            </a:endParaRPr>
          </a:p>
          <a:p>
            <a:pPr marL="914400" lvl="1" indent="-457200">
              <a:buFont typeface="Arial" panose="020B0604020202020204" pitchFamily="34" charset="0"/>
              <a:buChar char="•"/>
            </a:pPr>
            <a:r>
              <a:rPr lang="en-US" sz="2400" dirty="0">
                <a:solidFill>
                  <a:schemeClr val="accent1"/>
                </a:solidFill>
              </a:rPr>
              <a:t>For </a:t>
            </a:r>
            <a:r>
              <a:rPr lang="en-US" sz="2400" dirty="0">
                <a:solidFill>
                  <a:schemeClr val="accent1"/>
                </a:solidFill>
              </a:rPr>
              <a:t>the purpose of Universal Access, </a:t>
            </a:r>
            <a:r>
              <a:rPr lang="en-US" sz="2400" dirty="0" smtClean="0">
                <a:solidFill>
                  <a:schemeClr val="accent1"/>
                </a:solidFill>
              </a:rPr>
              <a:t>telephony </a:t>
            </a:r>
            <a:r>
              <a:rPr lang="en-US" sz="2400" dirty="0">
                <a:solidFill>
                  <a:schemeClr val="accent1"/>
                </a:solidFill>
              </a:rPr>
              <a:t>and entry level Broadband are defined as basic services. </a:t>
            </a:r>
            <a:endParaRPr lang="en-US" sz="2400" dirty="0" smtClean="0">
              <a:solidFill>
                <a:schemeClr val="accent1"/>
              </a:solidFill>
            </a:endParaRPr>
          </a:p>
          <a:p>
            <a:pPr marL="914400" lvl="1" indent="-457200">
              <a:buFont typeface="Arial" panose="020B0604020202020204" pitchFamily="34" charset="0"/>
              <a:buChar char="•"/>
            </a:pPr>
            <a:r>
              <a:rPr lang="en-US" sz="2400" dirty="0" smtClean="0">
                <a:solidFill>
                  <a:schemeClr val="accent1"/>
                </a:solidFill>
              </a:rPr>
              <a:t>The </a:t>
            </a:r>
            <a:r>
              <a:rPr lang="en-US" sz="2400" dirty="0">
                <a:solidFill>
                  <a:schemeClr val="accent1"/>
                </a:solidFill>
              </a:rPr>
              <a:t>government will ensure that access to these services is available to village level. </a:t>
            </a:r>
            <a:endParaRPr lang="en-US" sz="2400" dirty="0">
              <a:solidFill>
                <a:schemeClr val="accent1"/>
              </a:solidFill>
            </a:endParaRPr>
          </a:p>
        </p:txBody>
      </p:sp>
    </p:spTree>
    <p:extLst>
      <p:ext uri="{BB962C8B-B14F-4D97-AF65-F5344CB8AC3E}">
        <p14:creationId xmlns:p14="http://schemas.microsoft.com/office/powerpoint/2010/main" val="31961884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26571" y="555171"/>
            <a:ext cx="8441872" cy="5509200"/>
          </a:xfrm>
          <a:prstGeom prst="rect">
            <a:avLst/>
          </a:prstGeom>
        </p:spPr>
        <p:txBody>
          <a:bodyPr wrap="square">
            <a:spAutoFit/>
          </a:bodyPr>
          <a:lstStyle/>
          <a:p>
            <a:r>
              <a:rPr lang="en-US" sz="2800" b="1" dirty="0" smtClean="0">
                <a:solidFill>
                  <a:schemeClr val="accent1"/>
                </a:solidFill>
              </a:rPr>
              <a:t>Case studies – Bhutan</a:t>
            </a:r>
          </a:p>
          <a:p>
            <a:endParaRPr lang="en-US" sz="2800" b="1" dirty="0" smtClean="0">
              <a:solidFill>
                <a:schemeClr val="accent1"/>
              </a:solidFill>
            </a:endParaRPr>
          </a:p>
          <a:p>
            <a:pPr marL="342900" indent="-342900">
              <a:buFont typeface="Arial" panose="020B0604020202020204" pitchFamily="34" charset="0"/>
              <a:buChar char="•"/>
            </a:pPr>
            <a:r>
              <a:rPr lang="en-US" sz="2400" b="1" dirty="0" smtClean="0">
                <a:solidFill>
                  <a:schemeClr val="accent1"/>
                </a:solidFill>
              </a:rPr>
              <a:t>Regulatory Tools</a:t>
            </a:r>
          </a:p>
          <a:p>
            <a:pPr marL="342900" indent="-342900">
              <a:buFont typeface="Arial" panose="020B0604020202020204" pitchFamily="34" charset="0"/>
              <a:buChar char="•"/>
            </a:pPr>
            <a:endParaRPr lang="en-US" sz="2000" b="1" dirty="0" smtClean="0">
              <a:solidFill>
                <a:schemeClr val="accent1"/>
              </a:solidFill>
            </a:endParaRPr>
          </a:p>
          <a:p>
            <a:pPr marL="800100" lvl="1" indent="-342900">
              <a:buFont typeface="Arial" panose="020B0604020202020204" pitchFamily="34" charset="0"/>
              <a:buChar char="•"/>
            </a:pPr>
            <a:r>
              <a:rPr lang="en-US" dirty="0" smtClean="0">
                <a:solidFill>
                  <a:schemeClr val="accent1"/>
                </a:solidFill>
              </a:rPr>
              <a:t>Licensing: </a:t>
            </a:r>
          </a:p>
          <a:p>
            <a:pPr marL="1257300" lvl="2" indent="-342900">
              <a:buFont typeface="Arial" panose="020B0604020202020204" pitchFamily="34" charset="0"/>
              <a:buChar char="•"/>
            </a:pPr>
            <a:r>
              <a:rPr lang="en-US" dirty="0" smtClean="0">
                <a:solidFill>
                  <a:schemeClr val="accent1"/>
                </a:solidFill>
              </a:rPr>
              <a:t>Government </a:t>
            </a:r>
            <a:r>
              <a:rPr lang="en-US" dirty="0">
                <a:solidFill>
                  <a:schemeClr val="accent1"/>
                </a:solidFill>
              </a:rPr>
              <a:t>shall adopt a converged and technology neutral licensing framework to encourage innovation, diversity and competition leading to affordability, choice and quality of services</a:t>
            </a:r>
            <a:r>
              <a:rPr lang="en-US" dirty="0" smtClean="0">
                <a:solidFill>
                  <a:schemeClr val="accent1"/>
                </a:solidFill>
              </a:rPr>
              <a:t>.</a:t>
            </a:r>
          </a:p>
          <a:p>
            <a:pPr marL="1257300" lvl="2" indent="-342900">
              <a:buFont typeface="Arial" panose="020B0604020202020204" pitchFamily="34" charset="0"/>
              <a:buChar char="•"/>
            </a:pPr>
            <a:r>
              <a:rPr lang="en-US" dirty="0">
                <a:solidFill>
                  <a:schemeClr val="accent1"/>
                </a:solidFill>
              </a:rPr>
              <a:t>When the existing exclusivity expires after 2013, the market may be opened up based on sound proposals and market trends. </a:t>
            </a:r>
            <a:r>
              <a:rPr lang="en-US" i="1" dirty="0">
                <a:solidFill>
                  <a:schemeClr val="accent1"/>
                </a:solidFill>
              </a:rPr>
              <a:t>Priorities shall be given to 100% local bidders through a selective selection process</a:t>
            </a:r>
            <a:r>
              <a:rPr lang="en-US" i="1" dirty="0" smtClean="0">
                <a:solidFill>
                  <a:schemeClr val="accent1"/>
                </a:solidFill>
              </a:rPr>
              <a:t>.</a:t>
            </a:r>
          </a:p>
          <a:p>
            <a:pPr marL="800100" lvl="1" indent="-342900">
              <a:buFont typeface="Arial" panose="020B0604020202020204" pitchFamily="34" charset="0"/>
              <a:buChar char="•"/>
            </a:pPr>
            <a:r>
              <a:rPr lang="en-US" dirty="0" smtClean="0">
                <a:solidFill>
                  <a:schemeClr val="accent1"/>
                </a:solidFill>
              </a:rPr>
              <a:t>Competition</a:t>
            </a:r>
            <a:r>
              <a:rPr lang="en-US" dirty="0">
                <a:solidFill>
                  <a:schemeClr val="accent1"/>
                </a:solidFill>
              </a:rPr>
              <a:t> </a:t>
            </a:r>
            <a:r>
              <a:rPr lang="en-US" dirty="0" smtClean="0">
                <a:solidFill>
                  <a:schemeClr val="accent1"/>
                </a:solidFill>
              </a:rPr>
              <a:t>tools: </a:t>
            </a:r>
          </a:p>
          <a:p>
            <a:pPr marL="1257300" lvl="2" indent="-342900">
              <a:buFont typeface="Arial" panose="020B0604020202020204" pitchFamily="34" charset="0"/>
              <a:buChar char="•"/>
            </a:pPr>
            <a:r>
              <a:rPr lang="en-US" dirty="0" smtClean="0">
                <a:solidFill>
                  <a:schemeClr val="accent1"/>
                </a:solidFill>
              </a:rPr>
              <a:t>Provisions for measures such as access and interconnection, provision for peering, infrastructure sharing, local loop unbundling, rights of way, tariff regulations and oversight, and provision to allow use of </a:t>
            </a:r>
            <a:r>
              <a:rPr lang="en-US" dirty="0">
                <a:solidFill>
                  <a:schemeClr val="accent1"/>
                </a:solidFill>
              </a:rPr>
              <a:t>dark </a:t>
            </a:r>
            <a:r>
              <a:rPr lang="en-US" dirty="0" smtClean="0">
                <a:solidFill>
                  <a:schemeClr val="accent1"/>
                </a:solidFill>
              </a:rPr>
              <a:t>fiber by licensed </a:t>
            </a:r>
            <a:r>
              <a:rPr lang="en-US" dirty="0">
                <a:solidFill>
                  <a:schemeClr val="accent1"/>
                </a:solidFill>
              </a:rPr>
              <a:t>telecom operators/ISPs currently in operation</a:t>
            </a:r>
            <a:endParaRPr lang="en-US" dirty="0" smtClean="0">
              <a:solidFill>
                <a:schemeClr val="accent1"/>
              </a:solidFill>
            </a:endParaRPr>
          </a:p>
          <a:p>
            <a:pPr marL="800100" lvl="1" indent="-342900">
              <a:buFont typeface="Arial" panose="020B0604020202020204" pitchFamily="34" charset="0"/>
              <a:buChar char="•"/>
            </a:pPr>
            <a:endParaRPr lang="en-US" i="1" dirty="0" smtClean="0">
              <a:solidFill>
                <a:schemeClr val="accent1"/>
              </a:solidFill>
            </a:endParaRPr>
          </a:p>
          <a:p>
            <a:pPr marL="1257300" lvl="2" indent="-342900">
              <a:buFont typeface="Arial" panose="020B0604020202020204" pitchFamily="34" charset="0"/>
              <a:buChar char="•"/>
            </a:pPr>
            <a:endParaRPr lang="en-US" dirty="0">
              <a:solidFill>
                <a:schemeClr val="accent1"/>
              </a:solidFill>
            </a:endParaRPr>
          </a:p>
        </p:txBody>
      </p:sp>
    </p:spTree>
    <p:extLst>
      <p:ext uri="{BB962C8B-B14F-4D97-AF65-F5344CB8AC3E}">
        <p14:creationId xmlns:p14="http://schemas.microsoft.com/office/powerpoint/2010/main" val="13860586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26571" y="555171"/>
            <a:ext cx="8441872" cy="4708981"/>
          </a:xfrm>
          <a:prstGeom prst="rect">
            <a:avLst/>
          </a:prstGeom>
        </p:spPr>
        <p:txBody>
          <a:bodyPr wrap="square">
            <a:spAutoFit/>
          </a:bodyPr>
          <a:lstStyle/>
          <a:p>
            <a:r>
              <a:rPr lang="en-US" sz="2800" b="1" dirty="0" smtClean="0">
                <a:solidFill>
                  <a:schemeClr val="accent1"/>
                </a:solidFill>
              </a:rPr>
              <a:t>Case studies – Bhutan</a:t>
            </a:r>
          </a:p>
          <a:p>
            <a:endParaRPr lang="en-US" sz="2800" b="1" dirty="0" smtClean="0">
              <a:solidFill>
                <a:schemeClr val="accent1"/>
              </a:solidFill>
            </a:endParaRPr>
          </a:p>
          <a:p>
            <a:pPr marL="342900" indent="-342900">
              <a:buFont typeface="Arial" panose="020B0604020202020204" pitchFamily="34" charset="0"/>
              <a:buChar char="•"/>
            </a:pPr>
            <a:r>
              <a:rPr lang="en-US" sz="2400" b="1" dirty="0" smtClean="0">
                <a:solidFill>
                  <a:schemeClr val="accent1"/>
                </a:solidFill>
              </a:rPr>
              <a:t>Demand creation:</a:t>
            </a:r>
          </a:p>
          <a:p>
            <a:pPr marL="1257300" lvl="2" indent="-342900">
              <a:buFont typeface="Arial" panose="020B0604020202020204" pitchFamily="34" charset="0"/>
              <a:buChar char="•"/>
            </a:pPr>
            <a:r>
              <a:rPr lang="en-US" sz="2000" dirty="0" smtClean="0">
                <a:solidFill>
                  <a:schemeClr val="accent1"/>
                </a:solidFill>
              </a:rPr>
              <a:t>community </a:t>
            </a:r>
            <a:r>
              <a:rPr lang="en-US" sz="2000" dirty="0">
                <a:solidFill>
                  <a:schemeClr val="accent1"/>
                </a:solidFill>
              </a:rPr>
              <a:t>access, affordability, school connectivity, creation of Bhutan’s research and education network (</a:t>
            </a:r>
            <a:r>
              <a:rPr lang="en-US" sz="2000" dirty="0" err="1">
                <a:solidFill>
                  <a:schemeClr val="accent1"/>
                </a:solidFill>
              </a:rPr>
              <a:t>DrukREN</a:t>
            </a:r>
            <a:r>
              <a:rPr lang="en-US" sz="2000" dirty="0">
                <a:solidFill>
                  <a:schemeClr val="accent1"/>
                </a:solidFill>
              </a:rPr>
              <a:t>), Coordinated examination within each Ministry of relevant transaction processes and development of a </a:t>
            </a:r>
            <a:r>
              <a:rPr lang="en-US" sz="2000" dirty="0" err="1">
                <a:solidFill>
                  <a:schemeClr val="accent1"/>
                </a:solidFill>
              </a:rPr>
              <a:t>prioritised</a:t>
            </a:r>
            <a:r>
              <a:rPr lang="en-US" sz="2000" dirty="0">
                <a:solidFill>
                  <a:schemeClr val="accent1"/>
                </a:solidFill>
              </a:rPr>
              <a:t> e-Government </a:t>
            </a:r>
            <a:r>
              <a:rPr lang="en-US" sz="2000" dirty="0" err="1">
                <a:solidFill>
                  <a:schemeClr val="accent1"/>
                </a:solidFill>
              </a:rPr>
              <a:t>programme</a:t>
            </a:r>
            <a:r>
              <a:rPr lang="en-US" sz="2000" dirty="0">
                <a:solidFill>
                  <a:schemeClr val="accent1"/>
                </a:solidFill>
              </a:rPr>
              <a:t> for implementation, with initial applications being determined on the basis of their likelihood to encourage broadband service take-up</a:t>
            </a:r>
            <a:r>
              <a:rPr lang="en-US" sz="2000" dirty="0" smtClean="0">
                <a:solidFill>
                  <a:schemeClr val="accent1"/>
                </a:solidFill>
              </a:rPr>
              <a:t>. Etc.</a:t>
            </a:r>
          </a:p>
          <a:p>
            <a:pPr marL="1257300" lvl="2" indent="-342900">
              <a:buFont typeface="Arial" panose="020B0604020202020204" pitchFamily="34" charset="0"/>
              <a:buChar char="•"/>
            </a:pPr>
            <a:r>
              <a:rPr lang="en-US" sz="2000" dirty="0">
                <a:solidFill>
                  <a:schemeClr val="accent1"/>
                </a:solidFill>
              </a:rPr>
              <a:t>Government to develop a range of lead applications for delivery of new, enhanced or extended services online using broadband in Health, Education, Tourism, Finance, Foreign Affairs and Agriculture, specifically.</a:t>
            </a:r>
          </a:p>
        </p:txBody>
      </p:sp>
    </p:spTree>
    <p:extLst>
      <p:ext uri="{BB962C8B-B14F-4D97-AF65-F5344CB8AC3E}">
        <p14:creationId xmlns:p14="http://schemas.microsoft.com/office/powerpoint/2010/main" val="4879559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26571" y="555171"/>
            <a:ext cx="8441872" cy="4616648"/>
          </a:xfrm>
          <a:prstGeom prst="rect">
            <a:avLst/>
          </a:prstGeom>
        </p:spPr>
        <p:txBody>
          <a:bodyPr wrap="square">
            <a:spAutoFit/>
          </a:bodyPr>
          <a:lstStyle/>
          <a:p>
            <a:r>
              <a:rPr lang="en-US" sz="2800" b="1" dirty="0" smtClean="0">
                <a:solidFill>
                  <a:schemeClr val="accent1"/>
                </a:solidFill>
              </a:rPr>
              <a:t>Case studies – Bhutan</a:t>
            </a:r>
          </a:p>
          <a:p>
            <a:pPr lvl="1"/>
            <a:endParaRPr lang="en-US" sz="2000" dirty="0">
              <a:solidFill>
                <a:schemeClr val="accent1"/>
              </a:solidFill>
            </a:endParaRPr>
          </a:p>
          <a:p>
            <a:pPr marL="342900" indent="-342900">
              <a:buFont typeface="Arial" panose="020B0604020202020204" pitchFamily="34" charset="0"/>
              <a:buChar char="•"/>
            </a:pPr>
            <a:r>
              <a:rPr lang="en-US" sz="2400" b="1" dirty="0" smtClean="0">
                <a:solidFill>
                  <a:schemeClr val="accent1"/>
                </a:solidFill>
              </a:rPr>
              <a:t>Financing:</a:t>
            </a:r>
          </a:p>
          <a:p>
            <a:endParaRPr lang="en-US" sz="2400" b="1" dirty="0">
              <a:solidFill>
                <a:schemeClr val="accent1"/>
              </a:solidFill>
            </a:endParaRPr>
          </a:p>
          <a:p>
            <a:r>
              <a:rPr lang="en-US" sz="2400" b="1" dirty="0">
                <a:solidFill>
                  <a:schemeClr val="accent1"/>
                </a:solidFill>
              </a:rPr>
              <a:t>Implement the sustainability of universal services through USF and PPP mechanism</a:t>
            </a:r>
          </a:p>
          <a:p>
            <a:endParaRPr lang="en-US" sz="2400" b="1" dirty="0">
              <a:solidFill>
                <a:schemeClr val="accent1"/>
              </a:solidFill>
            </a:endParaRPr>
          </a:p>
          <a:p>
            <a:pPr marL="800100" lvl="1" indent="-342900">
              <a:buFont typeface="Arial" panose="020B0604020202020204" pitchFamily="34" charset="0"/>
              <a:buChar char="•"/>
            </a:pPr>
            <a:r>
              <a:rPr lang="en-US" dirty="0" smtClean="0">
                <a:solidFill>
                  <a:schemeClr val="accent1"/>
                </a:solidFill>
              </a:rPr>
              <a:t>USF:</a:t>
            </a:r>
          </a:p>
          <a:p>
            <a:pPr marL="1257300" lvl="2" indent="-342900">
              <a:buFont typeface="Arial" panose="020B0604020202020204" pitchFamily="34" charset="0"/>
              <a:buChar char="•"/>
            </a:pPr>
            <a:r>
              <a:rPr lang="en-US" dirty="0" smtClean="0">
                <a:solidFill>
                  <a:schemeClr val="accent1"/>
                </a:solidFill>
              </a:rPr>
              <a:t> </a:t>
            </a:r>
            <a:r>
              <a:rPr lang="en-US" dirty="0">
                <a:solidFill>
                  <a:schemeClr val="accent1"/>
                </a:solidFill>
              </a:rPr>
              <a:t>In areas where service provision is not economically viable, government will take recourse to Universal Service Fund. </a:t>
            </a:r>
          </a:p>
          <a:p>
            <a:pPr marL="1257300" lvl="2" indent="-342900">
              <a:buFont typeface="Arial" panose="020B0604020202020204" pitchFamily="34" charset="0"/>
              <a:buChar char="•"/>
            </a:pPr>
            <a:r>
              <a:rPr lang="en-US" dirty="0" smtClean="0">
                <a:solidFill>
                  <a:schemeClr val="accent1"/>
                </a:solidFill>
              </a:rPr>
              <a:t>The Universal </a:t>
            </a:r>
            <a:r>
              <a:rPr lang="en-US" dirty="0">
                <a:solidFill>
                  <a:schemeClr val="accent1"/>
                </a:solidFill>
              </a:rPr>
              <a:t>Service Fund has been </a:t>
            </a:r>
            <a:r>
              <a:rPr lang="en-US" dirty="0" smtClean="0">
                <a:solidFill>
                  <a:schemeClr val="accent1"/>
                </a:solidFill>
              </a:rPr>
              <a:t>used to improve access </a:t>
            </a:r>
            <a:r>
              <a:rPr lang="en-US" dirty="0">
                <a:solidFill>
                  <a:schemeClr val="accent1"/>
                </a:solidFill>
              </a:rPr>
              <a:t>to basic telephony and mobile services in the country. </a:t>
            </a:r>
            <a:endParaRPr lang="en-US" dirty="0" smtClean="0">
              <a:solidFill>
                <a:schemeClr val="accent1"/>
              </a:solidFill>
            </a:endParaRPr>
          </a:p>
          <a:p>
            <a:pPr marL="1257300" lvl="2" indent="-342900">
              <a:buFont typeface="Arial" panose="020B0604020202020204" pitchFamily="34" charset="0"/>
              <a:buChar char="•"/>
            </a:pPr>
            <a:r>
              <a:rPr lang="en-US" dirty="0" smtClean="0">
                <a:solidFill>
                  <a:schemeClr val="accent1"/>
                </a:solidFill>
              </a:rPr>
              <a:t>The USF </a:t>
            </a:r>
            <a:r>
              <a:rPr lang="en-US" dirty="0">
                <a:solidFill>
                  <a:schemeClr val="accent1"/>
                </a:solidFill>
              </a:rPr>
              <a:t>fund </a:t>
            </a:r>
            <a:r>
              <a:rPr lang="en-US" dirty="0" smtClean="0">
                <a:solidFill>
                  <a:schemeClr val="accent1"/>
                </a:solidFill>
              </a:rPr>
              <a:t>is comprised </a:t>
            </a:r>
            <a:r>
              <a:rPr lang="en-US" dirty="0">
                <a:solidFill>
                  <a:schemeClr val="accent1"/>
                </a:solidFill>
              </a:rPr>
              <a:t>of license fees and a percentage of annual gross revenue collected from operators. </a:t>
            </a:r>
          </a:p>
        </p:txBody>
      </p:sp>
    </p:spTree>
    <p:extLst>
      <p:ext uri="{BB962C8B-B14F-4D97-AF65-F5344CB8AC3E}">
        <p14:creationId xmlns:p14="http://schemas.microsoft.com/office/powerpoint/2010/main" val="28729409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26571" y="555171"/>
            <a:ext cx="8441872" cy="5447645"/>
          </a:xfrm>
          <a:prstGeom prst="rect">
            <a:avLst/>
          </a:prstGeom>
        </p:spPr>
        <p:txBody>
          <a:bodyPr wrap="square">
            <a:spAutoFit/>
          </a:bodyPr>
          <a:lstStyle/>
          <a:p>
            <a:r>
              <a:rPr lang="en-US" sz="2800" b="1" dirty="0" smtClean="0">
                <a:solidFill>
                  <a:schemeClr val="accent1"/>
                </a:solidFill>
              </a:rPr>
              <a:t>References and Reading Materials: </a:t>
            </a:r>
            <a:endParaRPr lang="en-US" sz="2400" b="1" dirty="0" smtClean="0">
              <a:solidFill>
                <a:schemeClr val="accent1"/>
              </a:solidFill>
            </a:endParaRPr>
          </a:p>
          <a:p>
            <a:pPr marL="571500" indent="-571500">
              <a:buFont typeface="Arial" panose="020B0604020202020204" pitchFamily="34" charset="0"/>
              <a:buChar char="•"/>
            </a:pPr>
            <a:r>
              <a:rPr lang="en-CA" sz="1600" dirty="0" smtClean="0"/>
              <a:t>2011 </a:t>
            </a:r>
            <a:r>
              <a:rPr lang="en-CA" sz="1600" dirty="0"/>
              <a:t>Best Practice Guidelines on Regulatory Approaches to advance the deployment of broadband, ITU (2011) at </a:t>
            </a:r>
            <a:r>
              <a:rPr lang="en-CA" sz="1600" u="sng" dirty="0">
                <a:hlinkClick r:id="rId4"/>
              </a:rPr>
              <a:t>https://www.itu.int/ITU-D/treg/Events/Seminars/GSR/GSR11/consultation/GSR11_BPG_E.pdf</a:t>
            </a:r>
            <a:r>
              <a:rPr lang="en-CA" sz="1600" dirty="0"/>
              <a:t>; </a:t>
            </a:r>
            <a:endParaRPr lang="en-CA" sz="1600" dirty="0" smtClean="0"/>
          </a:p>
          <a:p>
            <a:pPr marL="571500" indent="-571500">
              <a:buFont typeface="Arial" panose="020B0604020202020204" pitchFamily="34" charset="0"/>
              <a:buChar char="•"/>
            </a:pPr>
            <a:r>
              <a:rPr lang="en-CA" sz="1600" dirty="0" smtClean="0"/>
              <a:t>“</a:t>
            </a:r>
            <a:r>
              <a:rPr lang="en-CA" sz="1600" dirty="0"/>
              <a:t>Universal Service and Access: Toolkit,” ITU (2013) </a:t>
            </a:r>
            <a:r>
              <a:rPr lang="en-US" sz="1600" u="sng" dirty="0">
                <a:hlinkClick r:id="rId5"/>
              </a:rPr>
              <a:t>http</a:t>
            </a:r>
            <a:r>
              <a:rPr lang="en-US" sz="1600" u="sng">
                <a:hlinkClick r:id="rId5"/>
              </a:rPr>
              <a:t>://</a:t>
            </a:r>
            <a:r>
              <a:rPr lang="en-US" sz="1600" u="sng" smtClean="0">
                <a:hlinkClick r:id="rId5"/>
              </a:rPr>
              <a:t>www.itu.int/en/ITU-D/Projects/ITU-EC-ACP/HIPSSA/Documents/FINAL%20DOCUMENTS/FINAL%20DOCS%20ENGLISH/us_toolkit.pdf</a:t>
            </a:r>
            <a:endParaRPr lang="en-CA" sz="1600" dirty="0" smtClean="0"/>
          </a:p>
          <a:p>
            <a:pPr marL="571500" indent="-571500">
              <a:buFont typeface="Arial" panose="020B0604020202020204" pitchFamily="34" charset="0"/>
              <a:buChar char="•"/>
            </a:pPr>
            <a:r>
              <a:rPr lang="en-CA" sz="1600" dirty="0" smtClean="0"/>
              <a:t>“</a:t>
            </a:r>
            <a:r>
              <a:rPr lang="en-CA" sz="1600" dirty="0"/>
              <a:t>Universal Access and Service: Southern African Development Community (SADC) Guidelines,” ITU, (2013) </a:t>
            </a:r>
            <a:r>
              <a:rPr lang="en-US" sz="1600" u="sng" dirty="0">
                <a:hlinkClick r:id="rId6"/>
              </a:rPr>
              <a:t>http://</a:t>
            </a:r>
            <a:r>
              <a:rPr lang="en-US" sz="1600" u="sng" dirty="0" smtClean="0">
                <a:hlinkClick r:id="rId6"/>
              </a:rPr>
              <a:t>www.itu.int/en/ITU-D/Projects/ITU-EC-ACP/HIPSSA/Documents/FINAL%20DOCUMENTS/FINAL%20DOCS%20ENGLISH/us_crasa_guidelines.pdf</a:t>
            </a:r>
            <a:r>
              <a:rPr lang="en-US" sz="1600" dirty="0"/>
              <a:t>; </a:t>
            </a:r>
            <a:endParaRPr lang="en-US" sz="1600" dirty="0" smtClean="0"/>
          </a:p>
          <a:p>
            <a:pPr marL="571500" indent="-571500">
              <a:buFont typeface="Arial" panose="020B0604020202020204" pitchFamily="34" charset="0"/>
              <a:buChar char="•"/>
            </a:pPr>
            <a:r>
              <a:rPr lang="en-US" sz="1600" dirty="0" smtClean="0"/>
              <a:t>“</a:t>
            </a:r>
            <a:r>
              <a:rPr lang="en-US" sz="1600" dirty="0"/>
              <a:t>Universal Access and Service in Southern Africa: Assessment Report” ITU (2013); “Universal Access and Service: Knowledge-based Report,” ITU (2013) </a:t>
            </a:r>
            <a:r>
              <a:rPr lang="en-US" sz="1600" u="sng" dirty="0">
                <a:hlinkClick r:id="rId7"/>
              </a:rPr>
              <a:t>http://www.itu.int/en/ITU-D/Projects/ITU-EC-ACP/ICB4PAC/Documents/FINAL%20DOCUMENTS/uas.pdf</a:t>
            </a:r>
            <a:r>
              <a:rPr lang="en-US" sz="1600" dirty="0"/>
              <a:t>; </a:t>
            </a:r>
            <a:endParaRPr lang="en-US" sz="1600" dirty="0" smtClean="0"/>
          </a:p>
          <a:p>
            <a:pPr marL="571500" indent="-571500">
              <a:buFont typeface="Arial" panose="020B0604020202020204" pitchFamily="34" charset="0"/>
              <a:buChar char="•"/>
            </a:pPr>
            <a:r>
              <a:rPr lang="en-US" sz="1600" dirty="0" smtClean="0"/>
              <a:t>“</a:t>
            </a:r>
            <a:r>
              <a:rPr lang="en-US" sz="1600" dirty="0"/>
              <a:t>Universal Access/Service:  Assessment Report,” ITU (2013) </a:t>
            </a:r>
            <a:r>
              <a:rPr lang="en-US" sz="1600" u="sng" dirty="0">
                <a:hlinkClick r:id="rId8"/>
              </a:rPr>
              <a:t>http://</a:t>
            </a:r>
            <a:r>
              <a:rPr lang="en-US" sz="1600" u="sng" dirty="0" smtClean="0">
                <a:hlinkClick r:id="rId8"/>
              </a:rPr>
              <a:t>www.itu.int/en/ITU-D/Projects/ITU-EC-ACP/HIPCAR/Documents/FINAL%20DOCUMENTS/ENGLISH%20DOCS/universal_service_and_access_assessment.pdf</a:t>
            </a:r>
            <a:endParaRPr lang="en-US" sz="1600" u="sng" dirty="0" smtClean="0"/>
          </a:p>
          <a:p>
            <a:pPr marL="571500" indent="-571500">
              <a:buFont typeface="Arial" panose="020B0604020202020204" pitchFamily="34" charset="0"/>
              <a:buChar char="•"/>
            </a:pPr>
            <a:r>
              <a:rPr lang="en-US" sz="1600" b="1" u="sng" dirty="0" smtClean="0">
                <a:solidFill>
                  <a:schemeClr val="accent1"/>
                </a:solidFill>
              </a:rPr>
              <a:t>2015 APAC WB Forum</a:t>
            </a:r>
            <a:r>
              <a:rPr lang="en-US" sz="1600" b="1" u="sng" dirty="0">
                <a:solidFill>
                  <a:schemeClr val="accent1"/>
                </a:solidFill>
              </a:rPr>
              <a:t>, available at: http://www.ictd-asp.org/usoforum/wp-content/uploads/2015/03/Session-6b-p2-TenzinDolmaNorbhu-Final-USFs-and-PPP-for-Broadband.pdf</a:t>
            </a:r>
            <a:endParaRPr lang="en-US" sz="1600" b="1" dirty="0">
              <a:solidFill>
                <a:schemeClr val="accent1"/>
              </a:solidFill>
            </a:endParaRPr>
          </a:p>
        </p:txBody>
      </p:sp>
    </p:spTree>
    <p:extLst>
      <p:ext uri="{BB962C8B-B14F-4D97-AF65-F5344CB8AC3E}">
        <p14:creationId xmlns:p14="http://schemas.microsoft.com/office/powerpoint/2010/main" val="41576371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2781300" y="2945269"/>
            <a:ext cx="4267200" cy="923330"/>
          </a:xfrm>
          <a:prstGeom prst="rect">
            <a:avLst/>
          </a:prstGeom>
        </p:spPr>
        <p:txBody>
          <a:bodyPr wrap="square">
            <a:spAutoFit/>
          </a:bodyPr>
          <a:lstStyle/>
          <a:p>
            <a:r>
              <a:rPr lang="en-US" sz="5400" b="1" dirty="0" smtClean="0">
                <a:solidFill>
                  <a:schemeClr val="accent1"/>
                </a:solidFill>
              </a:rPr>
              <a:t>Thank you!</a:t>
            </a:r>
            <a:endParaRPr lang="en-US" sz="5400" b="1" dirty="0">
              <a:solidFill>
                <a:schemeClr val="accent1"/>
              </a:solidFill>
            </a:endParaRPr>
          </a:p>
        </p:txBody>
      </p:sp>
      <p:sp>
        <p:nvSpPr>
          <p:cNvPr id="11" name="Rectangle 10"/>
          <p:cNvSpPr/>
          <p:nvPr/>
        </p:nvSpPr>
        <p:spPr>
          <a:xfrm>
            <a:off x="1249120" y="4283174"/>
            <a:ext cx="5799380" cy="984885"/>
          </a:xfrm>
          <a:prstGeom prst="rect">
            <a:avLst/>
          </a:prstGeom>
        </p:spPr>
        <p:txBody>
          <a:bodyPr wrap="square">
            <a:spAutoFit/>
          </a:bodyPr>
          <a:lstStyle/>
          <a:p>
            <a:pPr algn="r"/>
            <a:r>
              <a:rPr lang="en-US" altLang="en-US" sz="2000" b="1" dirty="0" smtClean="0">
                <a:solidFill>
                  <a:schemeClr val="tx2"/>
                </a:solidFill>
                <a:latin typeface="Calibri" pitchFamily="34" charset="0"/>
              </a:rPr>
              <a:t>Sofie Maddens</a:t>
            </a:r>
          </a:p>
          <a:p>
            <a:pPr algn="r"/>
            <a:r>
              <a:rPr lang="en-US" altLang="en-US" sz="2000" b="1" dirty="0" smtClean="0">
                <a:solidFill>
                  <a:schemeClr val="tx2"/>
                </a:solidFill>
                <a:latin typeface="Calibri" pitchFamily="34" charset="0"/>
              </a:rPr>
              <a:t>Head, Regulatory and Market Environment Division</a:t>
            </a:r>
          </a:p>
          <a:p>
            <a:pPr algn="r"/>
            <a:r>
              <a:rPr lang="fr-CH" altLang="en-US" dirty="0" err="1" smtClean="0">
                <a:solidFill>
                  <a:schemeClr val="tx2"/>
                </a:solidFill>
                <a:latin typeface="Calibri" pitchFamily="34" charset="0"/>
              </a:rPr>
              <a:t>Telecommunication</a:t>
            </a:r>
            <a:r>
              <a:rPr lang="fr-CH" altLang="en-US" dirty="0" smtClean="0">
                <a:solidFill>
                  <a:schemeClr val="tx2"/>
                </a:solidFill>
                <a:latin typeface="Calibri" pitchFamily="34" charset="0"/>
              </a:rPr>
              <a:t> </a:t>
            </a:r>
            <a:r>
              <a:rPr lang="fr-CH" altLang="en-US" dirty="0" err="1" smtClean="0">
                <a:solidFill>
                  <a:schemeClr val="tx2"/>
                </a:solidFill>
                <a:latin typeface="Calibri" pitchFamily="34" charset="0"/>
              </a:rPr>
              <a:t>Development</a:t>
            </a:r>
            <a:r>
              <a:rPr lang="fr-CH" altLang="en-US" dirty="0" smtClean="0">
                <a:solidFill>
                  <a:schemeClr val="tx2"/>
                </a:solidFill>
                <a:latin typeface="Calibri" pitchFamily="34" charset="0"/>
              </a:rPr>
              <a:t> Bureau (BDT)</a:t>
            </a:r>
          </a:p>
        </p:txBody>
      </p:sp>
    </p:spTree>
    <p:extLst>
      <p:ext uri="{BB962C8B-B14F-4D97-AF65-F5344CB8AC3E}">
        <p14:creationId xmlns:p14="http://schemas.microsoft.com/office/powerpoint/2010/main" val="597807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665892"/>
            <a:ext cx="285656" cy="533992"/>
          </a:xfrm>
          <a:prstGeom prst="rect">
            <a:avLst/>
          </a:prstGeom>
          <a:noFill/>
        </p:spPr>
        <p:txBody>
          <a:bodyPr wrap="none" rtlCol="0">
            <a:spAutoFit/>
          </a:bodyPr>
          <a:lstStyle/>
          <a:p>
            <a:pPr>
              <a:lnSpc>
                <a:spcPct val="80000"/>
              </a:lnSpc>
            </a:pPr>
            <a:r>
              <a:rPr lang="fr-CH" sz="3500" b="1" dirty="0">
                <a:solidFill>
                  <a:schemeClr val="accent1"/>
                </a:solidFill>
              </a:rPr>
              <a:t> </a:t>
            </a:r>
            <a:endParaRPr lang="en-US" sz="3500" b="1" dirty="0">
              <a:solidFill>
                <a:schemeClr val="accent1"/>
              </a:solidFill>
            </a:endParaRPr>
          </a:p>
        </p:txBody>
      </p:sp>
      <p:sp>
        <p:nvSpPr>
          <p:cNvPr id="2" name="Rectangle 1"/>
          <p:cNvSpPr/>
          <p:nvPr/>
        </p:nvSpPr>
        <p:spPr>
          <a:xfrm>
            <a:off x="513530" y="748222"/>
            <a:ext cx="4799263" cy="486287"/>
          </a:xfrm>
          <a:prstGeom prst="rect">
            <a:avLst/>
          </a:prstGeom>
        </p:spPr>
        <p:txBody>
          <a:bodyPr wrap="none">
            <a:spAutoFit/>
          </a:bodyPr>
          <a:lstStyle/>
          <a:p>
            <a:pPr>
              <a:lnSpc>
                <a:spcPct val="80000"/>
              </a:lnSpc>
            </a:pPr>
            <a:r>
              <a:rPr lang="en-US" sz="3200" b="1" dirty="0" smtClean="0">
                <a:solidFill>
                  <a:schemeClr val="accent1"/>
                </a:solidFill>
              </a:rPr>
              <a:t>Why UAS? Why a Strategy?</a:t>
            </a:r>
            <a:endParaRPr lang="en-US" sz="3200" b="1" dirty="0">
              <a:solidFill>
                <a:schemeClr val="accent1"/>
              </a:solidFill>
            </a:endParaRPr>
          </a:p>
        </p:txBody>
      </p:sp>
      <p:sp>
        <p:nvSpPr>
          <p:cNvPr id="10" name="Content Placeholder 9"/>
          <p:cNvSpPr>
            <a:spLocks noGrp="1"/>
          </p:cNvSpPr>
          <p:nvPr>
            <p:ph idx="1"/>
          </p:nvPr>
        </p:nvSpPr>
        <p:spPr>
          <a:xfrm>
            <a:off x="370701" y="1745673"/>
            <a:ext cx="8557167" cy="4006734"/>
          </a:xfrm>
        </p:spPr>
        <p:txBody>
          <a:bodyPr>
            <a:noAutofit/>
          </a:bodyPr>
          <a:lstStyle/>
          <a:p>
            <a:r>
              <a:rPr lang="en-US" sz="2400" b="1" dirty="0">
                <a:solidFill>
                  <a:schemeClr val="accent1"/>
                </a:solidFill>
              </a:rPr>
              <a:t>Where market forces do not fully address the gaps, countries are faced with the need to define a strategy to achieve UAS and to manage and finance it in a marketplace increasingly characterized by competition</a:t>
            </a:r>
          </a:p>
          <a:p>
            <a:pPr marL="0" indent="0">
              <a:buNone/>
            </a:pPr>
            <a:endParaRPr lang="en-US" sz="2400" b="1" dirty="0">
              <a:solidFill>
                <a:schemeClr val="accent1"/>
              </a:solidFill>
            </a:endParaRPr>
          </a:p>
        </p:txBody>
      </p:sp>
    </p:spTree>
    <p:extLst>
      <p:ext uri="{BB962C8B-B14F-4D97-AF65-F5344CB8AC3E}">
        <p14:creationId xmlns:p14="http://schemas.microsoft.com/office/powerpoint/2010/main" val="28487052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665892"/>
            <a:ext cx="285656" cy="533992"/>
          </a:xfrm>
          <a:prstGeom prst="rect">
            <a:avLst/>
          </a:prstGeom>
          <a:noFill/>
        </p:spPr>
        <p:txBody>
          <a:bodyPr wrap="none" rtlCol="0">
            <a:spAutoFit/>
          </a:bodyPr>
          <a:lstStyle/>
          <a:p>
            <a:pPr>
              <a:lnSpc>
                <a:spcPct val="80000"/>
              </a:lnSpc>
            </a:pPr>
            <a:r>
              <a:rPr lang="fr-CH" sz="3500" b="1" dirty="0">
                <a:solidFill>
                  <a:schemeClr val="accent1"/>
                </a:solidFill>
              </a:rPr>
              <a:t> </a:t>
            </a:r>
            <a:endParaRPr lang="en-US" sz="3500" b="1" dirty="0">
              <a:solidFill>
                <a:schemeClr val="accent1"/>
              </a:solidFill>
            </a:endParaRPr>
          </a:p>
        </p:txBody>
      </p:sp>
      <p:sp>
        <p:nvSpPr>
          <p:cNvPr id="2" name="Rectangle 1"/>
          <p:cNvSpPr/>
          <p:nvPr/>
        </p:nvSpPr>
        <p:spPr>
          <a:xfrm>
            <a:off x="513530" y="748222"/>
            <a:ext cx="2045945" cy="496161"/>
          </a:xfrm>
          <a:prstGeom prst="rect">
            <a:avLst/>
          </a:prstGeom>
        </p:spPr>
        <p:txBody>
          <a:bodyPr wrap="none">
            <a:spAutoFit/>
          </a:bodyPr>
          <a:lstStyle/>
          <a:p>
            <a:pPr>
              <a:lnSpc>
                <a:spcPct val="80000"/>
              </a:lnSpc>
            </a:pPr>
            <a:r>
              <a:rPr lang="en-US" sz="3200" b="1" dirty="0" smtClean="0">
                <a:solidFill>
                  <a:schemeClr val="accent1"/>
                </a:solidFill>
              </a:rPr>
              <a:t>Definitions</a:t>
            </a:r>
            <a:endParaRPr lang="en-US" sz="3200" b="1" dirty="0">
              <a:solidFill>
                <a:schemeClr val="accent1"/>
              </a:solidFill>
            </a:endParaRPr>
          </a:p>
        </p:txBody>
      </p:sp>
      <p:sp>
        <p:nvSpPr>
          <p:cNvPr id="10" name="Content Placeholder 9"/>
          <p:cNvSpPr>
            <a:spLocks noGrp="1"/>
          </p:cNvSpPr>
          <p:nvPr>
            <p:ph idx="1"/>
          </p:nvPr>
        </p:nvSpPr>
        <p:spPr>
          <a:xfrm>
            <a:off x="228601" y="1326713"/>
            <a:ext cx="8699268" cy="4425694"/>
          </a:xfrm>
        </p:spPr>
        <p:txBody>
          <a:bodyPr>
            <a:noAutofit/>
          </a:bodyPr>
          <a:lstStyle/>
          <a:p>
            <a:r>
              <a:rPr lang="en-US" sz="2400" b="1" dirty="0" smtClean="0">
                <a:solidFill>
                  <a:schemeClr val="accent1"/>
                </a:solidFill>
              </a:rPr>
              <a:t>ITU </a:t>
            </a:r>
            <a:r>
              <a:rPr lang="en-US" sz="2400" b="1" dirty="0">
                <a:solidFill>
                  <a:schemeClr val="accent1"/>
                </a:solidFill>
              </a:rPr>
              <a:t>defines </a:t>
            </a:r>
            <a:endParaRPr lang="en-US" sz="2400" b="1" dirty="0" smtClean="0">
              <a:solidFill>
                <a:schemeClr val="accent1"/>
              </a:solidFill>
            </a:endParaRPr>
          </a:p>
          <a:p>
            <a:pPr lvl="1"/>
            <a:r>
              <a:rPr lang="en-US" sz="2000" b="1" dirty="0" smtClean="0">
                <a:solidFill>
                  <a:schemeClr val="accent1"/>
                </a:solidFill>
              </a:rPr>
              <a:t>universal </a:t>
            </a:r>
            <a:r>
              <a:rPr lang="en-US" sz="2000" b="1" dirty="0">
                <a:solidFill>
                  <a:schemeClr val="accent1"/>
                </a:solidFill>
              </a:rPr>
              <a:t>access </a:t>
            </a:r>
            <a:r>
              <a:rPr lang="en-US" sz="2000" b="1" dirty="0" smtClean="0">
                <a:solidFill>
                  <a:schemeClr val="accent1"/>
                </a:solidFill>
              </a:rPr>
              <a:t>: “ a situation where everyone </a:t>
            </a:r>
            <a:r>
              <a:rPr lang="en-US" sz="2000" b="1" dirty="0">
                <a:solidFill>
                  <a:schemeClr val="accent1"/>
                </a:solidFill>
              </a:rPr>
              <a:t>can access the service somewhere at a public place, also called public, community or shared </a:t>
            </a:r>
            <a:r>
              <a:rPr lang="en-US" sz="2000" b="1" dirty="0" smtClean="0">
                <a:solidFill>
                  <a:schemeClr val="accent1"/>
                </a:solidFill>
              </a:rPr>
              <a:t>access”</a:t>
            </a:r>
          </a:p>
          <a:p>
            <a:pPr lvl="1"/>
            <a:r>
              <a:rPr lang="en-US" sz="2000" b="1" dirty="0" smtClean="0">
                <a:solidFill>
                  <a:schemeClr val="accent1"/>
                </a:solidFill>
              </a:rPr>
              <a:t>universal service: “a </a:t>
            </a:r>
            <a:r>
              <a:rPr lang="en-US" sz="2000" b="1" dirty="0">
                <a:solidFill>
                  <a:schemeClr val="accent1"/>
                </a:solidFill>
              </a:rPr>
              <a:t>situation when every individual or household can have service, using it privately, either at home or increasingly carried with the individual through wireless devices” (ITU, </a:t>
            </a:r>
            <a:r>
              <a:rPr lang="en-US" sz="2000" b="1" dirty="0" smtClean="0">
                <a:solidFill>
                  <a:schemeClr val="accent1"/>
                </a:solidFill>
              </a:rPr>
              <a:t>2012)</a:t>
            </a:r>
          </a:p>
          <a:p>
            <a:pPr lvl="1"/>
            <a:endParaRPr lang="en-US" sz="2000" b="1" dirty="0">
              <a:solidFill>
                <a:schemeClr val="accent1"/>
              </a:solidFill>
            </a:endParaRPr>
          </a:p>
          <a:p>
            <a:r>
              <a:rPr lang="en-US" sz="2400" b="1" dirty="0" smtClean="0">
                <a:solidFill>
                  <a:schemeClr val="accent1"/>
                </a:solidFill>
              </a:rPr>
              <a:t>Key objectives:</a:t>
            </a:r>
          </a:p>
          <a:p>
            <a:pPr lvl="1"/>
            <a:r>
              <a:rPr lang="en-US" sz="2000" b="1" dirty="0" smtClean="0">
                <a:solidFill>
                  <a:schemeClr val="accent1"/>
                </a:solidFill>
              </a:rPr>
              <a:t>availability</a:t>
            </a:r>
            <a:endParaRPr lang="en-US" sz="2000" b="1" dirty="0">
              <a:solidFill>
                <a:schemeClr val="accent1"/>
              </a:solidFill>
            </a:endParaRPr>
          </a:p>
          <a:p>
            <a:pPr lvl="1"/>
            <a:r>
              <a:rPr lang="en-US" sz="2000" b="1" dirty="0">
                <a:solidFill>
                  <a:schemeClr val="accent1"/>
                </a:solidFill>
              </a:rPr>
              <a:t>accessibility</a:t>
            </a:r>
          </a:p>
          <a:p>
            <a:pPr lvl="1"/>
            <a:r>
              <a:rPr lang="en-US" sz="2000" b="1" dirty="0">
                <a:solidFill>
                  <a:schemeClr val="accent1"/>
                </a:solidFill>
              </a:rPr>
              <a:t>affordability</a:t>
            </a:r>
          </a:p>
          <a:p>
            <a:endParaRPr lang="en-US" sz="2400" b="1" dirty="0">
              <a:solidFill>
                <a:schemeClr val="accent1"/>
              </a:solidFill>
            </a:endParaRPr>
          </a:p>
        </p:txBody>
      </p:sp>
    </p:spTree>
    <p:extLst>
      <p:ext uri="{BB962C8B-B14F-4D97-AF65-F5344CB8AC3E}">
        <p14:creationId xmlns:p14="http://schemas.microsoft.com/office/powerpoint/2010/main" val="4250378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665892"/>
            <a:ext cx="285656" cy="533992"/>
          </a:xfrm>
          <a:prstGeom prst="rect">
            <a:avLst/>
          </a:prstGeom>
          <a:noFill/>
        </p:spPr>
        <p:txBody>
          <a:bodyPr wrap="none" rtlCol="0">
            <a:spAutoFit/>
          </a:bodyPr>
          <a:lstStyle/>
          <a:p>
            <a:pPr>
              <a:lnSpc>
                <a:spcPct val="80000"/>
              </a:lnSpc>
            </a:pPr>
            <a:r>
              <a:rPr lang="fr-CH" sz="3500" b="1" dirty="0">
                <a:solidFill>
                  <a:schemeClr val="accent1"/>
                </a:solidFill>
              </a:rPr>
              <a:t> </a:t>
            </a:r>
            <a:endParaRPr lang="en-US" sz="3500" b="1" dirty="0">
              <a:solidFill>
                <a:schemeClr val="accent1"/>
              </a:solidFill>
            </a:endParaRPr>
          </a:p>
        </p:txBody>
      </p:sp>
      <p:sp>
        <p:nvSpPr>
          <p:cNvPr id="2" name="Rectangle 1"/>
          <p:cNvSpPr/>
          <p:nvPr/>
        </p:nvSpPr>
        <p:spPr>
          <a:xfrm>
            <a:off x="513530" y="665892"/>
            <a:ext cx="5284845" cy="486287"/>
          </a:xfrm>
          <a:prstGeom prst="rect">
            <a:avLst/>
          </a:prstGeom>
        </p:spPr>
        <p:txBody>
          <a:bodyPr wrap="none">
            <a:spAutoFit/>
          </a:bodyPr>
          <a:lstStyle/>
          <a:p>
            <a:pPr>
              <a:lnSpc>
                <a:spcPct val="80000"/>
              </a:lnSpc>
            </a:pPr>
            <a:r>
              <a:rPr lang="en-US" sz="3200" b="1" dirty="0" smtClean="0">
                <a:solidFill>
                  <a:schemeClr val="accent1"/>
                </a:solidFill>
              </a:rPr>
              <a:t>Elements of Holistic Approach</a:t>
            </a:r>
            <a:endParaRPr lang="en-US" sz="3200" b="1" dirty="0">
              <a:solidFill>
                <a:schemeClr val="accent1"/>
              </a:solidFill>
            </a:endParaRPr>
          </a:p>
        </p:txBody>
      </p:sp>
      <p:sp>
        <p:nvSpPr>
          <p:cNvPr id="10" name="Content Placeholder 9"/>
          <p:cNvSpPr>
            <a:spLocks noGrp="1"/>
          </p:cNvSpPr>
          <p:nvPr>
            <p:ph idx="1"/>
          </p:nvPr>
        </p:nvSpPr>
        <p:spPr>
          <a:xfrm>
            <a:off x="212271" y="1316839"/>
            <a:ext cx="8715597" cy="4435568"/>
          </a:xfrm>
        </p:spPr>
        <p:txBody>
          <a:bodyPr>
            <a:noAutofit/>
          </a:bodyPr>
          <a:lstStyle/>
          <a:p>
            <a:r>
              <a:rPr lang="en-US" sz="2000" b="1" dirty="0">
                <a:solidFill>
                  <a:schemeClr val="accent1"/>
                </a:solidFill>
              </a:rPr>
              <a:t>UAS policies generally cover the following key areas</a:t>
            </a:r>
            <a:r>
              <a:rPr lang="en-US" sz="2000" b="1" dirty="0" smtClean="0">
                <a:solidFill>
                  <a:schemeClr val="accent1"/>
                </a:solidFill>
              </a:rPr>
              <a:t>:</a:t>
            </a:r>
          </a:p>
          <a:p>
            <a:pPr marL="0" indent="0">
              <a:buNone/>
            </a:pPr>
            <a:endParaRPr lang="en-US" sz="2800" b="1" dirty="0">
              <a:solidFill>
                <a:schemeClr val="accent1"/>
              </a:solidFill>
            </a:endParaRPr>
          </a:p>
          <a:p>
            <a:pPr lvl="1"/>
            <a:r>
              <a:rPr lang="en-US" sz="2000" b="1" dirty="0" smtClean="0">
                <a:solidFill>
                  <a:schemeClr val="accent1"/>
                </a:solidFill>
              </a:rPr>
              <a:t>Defining </a:t>
            </a:r>
            <a:r>
              <a:rPr lang="en-US" sz="2000" b="1" dirty="0">
                <a:solidFill>
                  <a:schemeClr val="accent1"/>
                </a:solidFill>
              </a:rPr>
              <a:t>the </a:t>
            </a:r>
            <a:r>
              <a:rPr lang="en-US" sz="2000" b="1" i="1" dirty="0" smtClean="0">
                <a:solidFill>
                  <a:schemeClr val="accent2"/>
                </a:solidFill>
              </a:rPr>
              <a:t>vision and scope</a:t>
            </a:r>
            <a:r>
              <a:rPr lang="en-US" sz="2000" b="1" dirty="0" smtClean="0">
                <a:solidFill>
                  <a:schemeClr val="accent2"/>
                </a:solidFill>
              </a:rPr>
              <a:t> </a:t>
            </a:r>
            <a:r>
              <a:rPr lang="en-US" sz="2000" b="1" dirty="0">
                <a:solidFill>
                  <a:schemeClr val="accent1"/>
                </a:solidFill>
              </a:rPr>
              <a:t>of UAS </a:t>
            </a:r>
            <a:r>
              <a:rPr lang="en-US" sz="2000" b="1" dirty="0" smtClean="0">
                <a:solidFill>
                  <a:schemeClr val="accent1"/>
                </a:solidFill>
              </a:rPr>
              <a:t>policies and actions</a:t>
            </a:r>
          </a:p>
          <a:p>
            <a:pPr lvl="1"/>
            <a:r>
              <a:rPr lang="en-US" sz="2000" b="1" dirty="0">
                <a:solidFill>
                  <a:schemeClr val="accent1"/>
                </a:solidFill>
              </a:rPr>
              <a:t>Assigning entities to oversee the </a:t>
            </a:r>
            <a:r>
              <a:rPr lang="en-US" sz="2000" b="1" i="1" dirty="0">
                <a:solidFill>
                  <a:schemeClr val="accent2"/>
                </a:solidFill>
              </a:rPr>
              <a:t>implementation</a:t>
            </a:r>
            <a:r>
              <a:rPr lang="en-US" sz="2000" b="1" dirty="0">
                <a:solidFill>
                  <a:schemeClr val="accent1"/>
                </a:solidFill>
              </a:rPr>
              <a:t> of the UAS policies </a:t>
            </a:r>
          </a:p>
          <a:p>
            <a:pPr lvl="1"/>
            <a:r>
              <a:rPr lang="en-US" sz="2000" b="1" dirty="0" smtClean="0">
                <a:solidFill>
                  <a:schemeClr val="accent1"/>
                </a:solidFill>
              </a:rPr>
              <a:t>Presenting the </a:t>
            </a:r>
            <a:r>
              <a:rPr lang="en-US" sz="2000" b="1" i="1" dirty="0" smtClean="0">
                <a:solidFill>
                  <a:schemeClr val="accent2"/>
                </a:solidFill>
              </a:rPr>
              <a:t>targets</a:t>
            </a:r>
            <a:r>
              <a:rPr lang="en-US" sz="2000" b="1" dirty="0" smtClean="0">
                <a:solidFill>
                  <a:schemeClr val="accent2"/>
                </a:solidFill>
              </a:rPr>
              <a:t> </a:t>
            </a:r>
            <a:r>
              <a:rPr lang="en-US" sz="2000" b="1" dirty="0">
                <a:solidFill>
                  <a:schemeClr val="accent1"/>
                </a:solidFill>
              </a:rPr>
              <a:t>for the services and the population groups in the UAS scope, with a defined timeframe for achievement.</a:t>
            </a:r>
          </a:p>
          <a:p>
            <a:pPr lvl="1"/>
            <a:r>
              <a:rPr lang="en-US" sz="2000" b="1" dirty="0">
                <a:solidFill>
                  <a:schemeClr val="accent1"/>
                </a:solidFill>
              </a:rPr>
              <a:t>Presenting the </a:t>
            </a:r>
            <a:r>
              <a:rPr lang="en-US" sz="2000" b="1" i="1" dirty="0">
                <a:solidFill>
                  <a:schemeClr val="accent2"/>
                </a:solidFill>
              </a:rPr>
              <a:t>approach and strategies </a:t>
            </a:r>
            <a:r>
              <a:rPr lang="en-US" sz="2000" b="1" dirty="0">
                <a:solidFill>
                  <a:schemeClr val="accent1"/>
                </a:solidFill>
              </a:rPr>
              <a:t>to be employed to achieve UAS </a:t>
            </a:r>
            <a:r>
              <a:rPr lang="en-US" sz="2000" b="1" dirty="0" smtClean="0">
                <a:solidFill>
                  <a:schemeClr val="accent1"/>
                </a:solidFill>
              </a:rPr>
              <a:t>targets – USO, licensing, etc.</a:t>
            </a:r>
            <a:endParaRPr lang="en-US" sz="2000" b="1" dirty="0">
              <a:solidFill>
                <a:schemeClr val="accent1"/>
              </a:solidFill>
            </a:endParaRPr>
          </a:p>
          <a:p>
            <a:pPr lvl="1"/>
            <a:r>
              <a:rPr lang="en-US" sz="2000" b="1" dirty="0">
                <a:solidFill>
                  <a:schemeClr val="accent1"/>
                </a:solidFill>
              </a:rPr>
              <a:t>Planning </a:t>
            </a:r>
            <a:r>
              <a:rPr lang="en-US" sz="2000" b="1" i="1" dirty="0">
                <a:solidFill>
                  <a:schemeClr val="accent2"/>
                </a:solidFill>
              </a:rPr>
              <a:t>funding sources and disbursement </a:t>
            </a:r>
            <a:r>
              <a:rPr lang="en-US" sz="2000" b="1" dirty="0" smtClean="0">
                <a:solidFill>
                  <a:schemeClr val="accent1"/>
                </a:solidFill>
              </a:rPr>
              <a:t>methods</a:t>
            </a:r>
            <a:endParaRPr lang="en-US" sz="2000" b="1" dirty="0">
              <a:solidFill>
                <a:schemeClr val="accent1"/>
              </a:solidFill>
            </a:endParaRPr>
          </a:p>
        </p:txBody>
      </p:sp>
    </p:spTree>
    <p:extLst>
      <p:ext uri="{BB962C8B-B14F-4D97-AF65-F5344CB8AC3E}">
        <p14:creationId xmlns:p14="http://schemas.microsoft.com/office/powerpoint/2010/main" val="186569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665892"/>
            <a:ext cx="285656" cy="533992"/>
          </a:xfrm>
          <a:prstGeom prst="rect">
            <a:avLst/>
          </a:prstGeom>
          <a:noFill/>
        </p:spPr>
        <p:txBody>
          <a:bodyPr wrap="none" rtlCol="0">
            <a:spAutoFit/>
          </a:bodyPr>
          <a:lstStyle/>
          <a:p>
            <a:pPr>
              <a:lnSpc>
                <a:spcPct val="80000"/>
              </a:lnSpc>
            </a:pPr>
            <a:r>
              <a:rPr lang="fr-CH" sz="3500" b="1" dirty="0">
                <a:solidFill>
                  <a:schemeClr val="accent1"/>
                </a:solidFill>
              </a:rPr>
              <a:t> </a:t>
            </a:r>
            <a:endParaRPr lang="en-US" sz="3500" b="1" dirty="0">
              <a:solidFill>
                <a:schemeClr val="accent1"/>
              </a:solidFill>
            </a:endParaRPr>
          </a:p>
        </p:txBody>
      </p:sp>
      <p:sp>
        <p:nvSpPr>
          <p:cNvPr id="2" name="Rectangle 1"/>
          <p:cNvSpPr/>
          <p:nvPr/>
        </p:nvSpPr>
        <p:spPr>
          <a:xfrm>
            <a:off x="513530" y="748222"/>
            <a:ext cx="3071290" cy="496161"/>
          </a:xfrm>
          <a:prstGeom prst="rect">
            <a:avLst/>
          </a:prstGeom>
        </p:spPr>
        <p:txBody>
          <a:bodyPr wrap="none">
            <a:spAutoFit/>
          </a:bodyPr>
          <a:lstStyle/>
          <a:p>
            <a:pPr>
              <a:lnSpc>
                <a:spcPct val="80000"/>
              </a:lnSpc>
            </a:pPr>
            <a:r>
              <a:rPr lang="en-US" sz="3200" b="1" dirty="0" smtClean="0">
                <a:solidFill>
                  <a:schemeClr val="accent1"/>
                </a:solidFill>
              </a:rPr>
              <a:t>Vision and Scope</a:t>
            </a:r>
            <a:endParaRPr lang="en-US" sz="3200" b="1" dirty="0">
              <a:solidFill>
                <a:schemeClr val="accent1"/>
              </a:solidFill>
            </a:endParaRPr>
          </a:p>
        </p:txBody>
      </p:sp>
      <p:sp>
        <p:nvSpPr>
          <p:cNvPr id="10" name="Content Placeholder 9"/>
          <p:cNvSpPr>
            <a:spLocks noGrp="1"/>
          </p:cNvSpPr>
          <p:nvPr>
            <p:ph idx="1"/>
          </p:nvPr>
        </p:nvSpPr>
        <p:spPr>
          <a:xfrm>
            <a:off x="232756" y="1562793"/>
            <a:ext cx="8695112" cy="4189614"/>
          </a:xfrm>
        </p:spPr>
        <p:txBody>
          <a:bodyPr>
            <a:noAutofit/>
          </a:bodyPr>
          <a:lstStyle/>
          <a:p>
            <a:pPr algn="just"/>
            <a:r>
              <a:rPr lang="en-US" sz="2800" b="1" dirty="0">
                <a:solidFill>
                  <a:schemeClr val="accent1"/>
                </a:solidFill>
              </a:rPr>
              <a:t>Examples show that universal access and service measures are generally aimed at providing service to:</a:t>
            </a:r>
          </a:p>
          <a:p>
            <a:pPr lvl="1" algn="just"/>
            <a:r>
              <a:rPr lang="en-US" sz="2400" b="1" dirty="0">
                <a:solidFill>
                  <a:schemeClr val="accent1"/>
                </a:solidFill>
              </a:rPr>
              <a:t>rural areas that are either unserved or underserved, </a:t>
            </a:r>
          </a:p>
          <a:p>
            <a:pPr lvl="1" algn="just"/>
            <a:r>
              <a:rPr lang="en-US" sz="2400" b="1" dirty="0">
                <a:solidFill>
                  <a:schemeClr val="accent1"/>
                </a:solidFill>
              </a:rPr>
              <a:t>low‐population density areas where provision of services is not commercially attractive or even viable</a:t>
            </a:r>
          </a:p>
          <a:p>
            <a:pPr lvl="1" algn="just"/>
            <a:r>
              <a:rPr lang="en-US" sz="2400" b="1" dirty="0">
                <a:solidFill>
                  <a:schemeClr val="accent1"/>
                </a:solidFill>
              </a:rPr>
              <a:t>other </a:t>
            </a:r>
            <a:r>
              <a:rPr lang="en-US" sz="2400" b="1" dirty="0" smtClean="0">
                <a:solidFill>
                  <a:schemeClr val="accent1"/>
                </a:solidFill>
              </a:rPr>
              <a:t>areas and population groups, </a:t>
            </a:r>
            <a:r>
              <a:rPr lang="en-US" sz="2400" b="1" dirty="0">
                <a:solidFill>
                  <a:schemeClr val="accent1"/>
                </a:solidFill>
              </a:rPr>
              <a:t>including very poor urban areas in large metropolitan </a:t>
            </a:r>
            <a:r>
              <a:rPr lang="en-US" sz="2400" b="1" dirty="0" smtClean="0">
                <a:solidFill>
                  <a:schemeClr val="accent1"/>
                </a:solidFill>
              </a:rPr>
              <a:t>cities or people with specific needs</a:t>
            </a:r>
            <a:endParaRPr lang="en-US" sz="2400" b="1" dirty="0">
              <a:solidFill>
                <a:schemeClr val="accent1"/>
              </a:solidFill>
            </a:endParaRPr>
          </a:p>
        </p:txBody>
      </p:sp>
    </p:spTree>
    <p:extLst>
      <p:ext uri="{BB962C8B-B14F-4D97-AF65-F5344CB8AC3E}">
        <p14:creationId xmlns:p14="http://schemas.microsoft.com/office/powerpoint/2010/main" val="16123719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665892"/>
            <a:ext cx="285656" cy="533992"/>
          </a:xfrm>
          <a:prstGeom prst="rect">
            <a:avLst/>
          </a:prstGeom>
          <a:noFill/>
        </p:spPr>
        <p:txBody>
          <a:bodyPr wrap="none" rtlCol="0">
            <a:spAutoFit/>
          </a:bodyPr>
          <a:lstStyle/>
          <a:p>
            <a:pPr>
              <a:lnSpc>
                <a:spcPct val="80000"/>
              </a:lnSpc>
            </a:pPr>
            <a:r>
              <a:rPr lang="fr-CH" sz="3500" b="1" dirty="0">
                <a:solidFill>
                  <a:schemeClr val="accent1"/>
                </a:solidFill>
              </a:rPr>
              <a:t> </a:t>
            </a:r>
            <a:endParaRPr lang="en-US" sz="3500" b="1" dirty="0">
              <a:solidFill>
                <a:schemeClr val="accent1"/>
              </a:solidFill>
            </a:endParaRPr>
          </a:p>
        </p:txBody>
      </p:sp>
      <p:sp>
        <p:nvSpPr>
          <p:cNvPr id="2" name="Rectangle 1"/>
          <p:cNvSpPr/>
          <p:nvPr/>
        </p:nvSpPr>
        <p:spPr>
          <a:xfrm>
            <a:off x="513530" y="748222"/>
            <a:ext cx="3071290" cy="496161"/>
          </a:xfrm>
          <a:prstGeom prst="rect">
            <a:avLst/>
          </a:prstGeom>
        </p:spPr>
        <p:txBody>
          <a:bodyPr wrap="none">
            <a:spAutoFit/>
          </a:bodyPr>
          <a:lstStyle/>
          <a:p>
            <a:pPr>
              <a:lnSpc>
                <a:spcPct val="80000"/>
              </a:lnSpc>
            </a:pPr>
            <a:r>
              <a:rPr lang="en-US" sz="3200" b="1" dirty="0" smtClean="0">
                <a:solidFill>
                  <a:schemeClr val="accent1"/>
                </a:solidFill>
              </a:rPr>
              <a:t>Vision and Scope</a:t>
            </a:r>
            <a:endParaRPr lang="en-US" sz="3200" b="1" dirty="0">
              <a:solidFill>
                <a:schemeClr val="accent1"/>
              </a:solidFill>
            </a:endParaRPr>
          </a:p>
        </p:txBody>
      </p:sp>
      <p:sp>
        <p:nvSpPr>
          <p:cNvPr id="10" name="Content Placeholder 9"/>
          <p:cNvSpPr>
            <a:spLocks noGrp="1"/>
          </p:cNvSpPr>
          <p:nvPr>
            <p:ph idx="1"/>
          </p:nvPr>
        </p:nvSpPr>
        <p:spPr>
          <a:xfrm>
            <a:off x="370702" y="1326713"/>
            <a:ext cx="8557166" cy="4425694"/>
          </a:xfrm>
        </p:spPr>
        <p:txBody>
          <a:bodyPr>
            <a:noAutofit/>
          </a:bodyPr>
          <a:lstStyle/>
          <a:p>
            <a:r>
              <a:rPr lang="en-US" sz="2400" b="1" dirty="0">
                <a:solidFill>
                  <a:schemeClr val="accent1"/>
                </a:solidFill>
              </a:rPr>
              <a:t>Achieving universal access and service to communications is a challenge for all </a:t>
            </a:r>
            <a:r>
              <a:rPr lang="en-US" sz="2400" b="1" dirty="0" smtClean="0">
                <a:solidFill>
                  <a:schemeClr val="accent1"/>
                </a:solidFill>
              </a:rPr>
              <a:t>countries</a:t>
            </a:r>
            <a:endParaRPr lang="en-US" sz="2400" b="1" dirty="0">
              <a:solidFill>
                <a:schemeClr val="accent1"/>
              </a:solidFill>
            </a:endParaRPr>
          </a:p>
          <a:p>
            <a:r>
              <a:rPr lang="en-US" sz="2400" b="1" dirty="0">
                <a:solidFill>
                  <a:schemeClr val="accent1"/>
                </a:solidFill>
              </a:rPr>
              <a:t>In order to ensure that universal access and service policy is a central part of the ICT framework and not construed as simply a form of corporate social responsibility, or an act of ‘goodwill’ by investors in the ICT sector, it is important that:</a:t>
            </a:r>
          </a:p>
          <a:p>
            <a:pPr lvl="1"/>
            <a:r>
              <a:rPr lang="en-US" sz="2000" b="1" dirty="0">
                <a:solidFill>
                  <a:schemeClr val="accent1"/>
                </a:solidFill>
              </a:rPr>
              <a:t>universal access and service polices are properly formulated</a:t>
            </a:r>
          </a:p>
          <a:p>
            <a:pPr lvl="1"/>
            <a:r>
              <a:rPr lang="en-US" sz="2000" b="1" dirty="0">
                <a:solidFill>
                  <a:schemeClr val="accent1"/>
                </a:solidFill>
              </a:rPr>
              <a:t>universal access and service polices are given a proper space in the national policy and legislative frameworks as well as in the institutional framework for telecommunications regulation</a:t>
            </a:r>
          </a:p>
          <a:p>
            <a:pPr lvl="1"/>
            <a:r>
              <a:rPr lang="en-US" sz="2000" b="1" dirty="0">
                <a:solidFill>
                  <a:schemeClr val="accent1"/>
                </a:solidFill>
              </a:rPr>
              <a:t>Holistic view and approach – no silos!!</a:t>
            </a:r>
          </a:p>
        </p:txBody>
      </p:sp>
    </p:spTree>
    <p:extLst>
      <p:ext uri="{BB962C8B-B14F-4D97-AF65-F5344CB8AC3E}">
        <p14:creationId xmlns:p14="http://schemas.microsoft.com/office/powerpoint/2010/main" val="2538772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665892"/>
            <a:ext cx="285656" cy="533992"/>
          </a:xfrm>
          <a:prstGeom prst="rect">
            <a:avLst/>
          </a:prstGeom>
          <a:noFill/>
        </p:spPr>
        <p:txBody>
          <a:bodyPr wrap="none" rtlCol="0">
            <a:spAutoFit/>
          </a:bodyPr>
          <a:lstStyle/>
          <a:p>
            <a:pPr>
              <a:lnSpc>
                <a:spcPct val="80000"/>
              </a:lnSpc>
            </a:pPr>
            <a:r>
              <a:rPr lang="fr-CH" sz="3500" b="1" dirty="0">
                <a:solidFill>
                  <a:schemeClr val="accent1"/>
                </a:solidFill>
              </a:rPr>
              <a:t> </a:t>
            </a:r>
            <a:endParaRPr lang="en-US" sz="3500" b="1" dirty="0">
              <a:solidFill>
                <a:schemeClr val="accent1"/>
              </a:solidFill>
            </a:endParaRPr>
          </a:p>
        </p:txBody>
      </p:sp>
      <p:sp>
        <p:nvSpPr>
          <p:cNvPr id="2" name="Rectangle 1"/>
          <p:cNvSpPr/>
          <p:nvPr/>
        </p:nvSpPr>
        <p:spPr>
          <a:xfrm>
            <a:off x="513530" y="748222"/>
            <a:ext cx="2715615" cy="496161"/>
          </a:xfrm>
          <a:prstGeom prst="rect">
            <a:avLst/>
          </a:prstGeom>
        </p:spPr>
        <p:txBody>
          <a:bodyPr wrap="none">
            <a:spAutoFit/>
          </a:bodyPr>
          <a:lstStyle/>
          <a:p>
            <a:pPr>
              <a:lnSpc>
                <a:spcPct val="80000"/>
              </a:lnSpc>
            </a:pPr>
            <a:r>
              <a:rPr lang="en-US" sz="3200" b="1" dirty="0" smtClean="0">
                <a:solidFill>
                  <a:schemeClr val="accent1"/>
                </a:solidFill>
              </a:rPr>
              <a:t>Defining Scope</a:t>
            </a:r>
            <a:endParaRPr lang="en-US" sz="3200" b="1" dirty="0">
              <a:solidFill>
                <a:schemeClr val="accent1"/>
              </a:solidFill>
            </a:endParaRPr>
          </a:p>
        </p:txBody>
      </p:sp>
      <p:sp>
        <p:nvSpPr>
          <p:cNvPr id="10" name="Content Placeholder 9"/>
          <p:cNvSpPr>
            <a:spLocks noGrp="1"/>
          </p:cNvSpPr>
          <p:nvPr>
            <p:ph idx="1"/>
          </p:nvPr>
        </p:nvSpPr>
        <p:spPr>
          <a:xfrm>
            <a:off x="370702" y="1326713"/>
            <a:ext cx="8557166" cy="4425694"/>
          </a:xfrm>
        </p:spPr>
        <p:txBody>
          <a:bodyPr>
            <a:noAutofit/>
          </a:bodyPr>
          <a:lstStyle/>
          <a:p>
            <a:r>
              <a:rPr lang="en-US" sz="2800" b="1" dirty="0">
                <a:solidFill>
                  <a:schemeClr val="accent1"/>
                </a:solidFill>
              </a:rPr>
              <a:t>Some of the main steps to develop </a:t>
            </a:r>
            <a:r>
              <a:rPr lang="en-US" sz="2800" b="1" dirty="0" smtClean="0">
                <a:solidFill>
                  <a:schemeClr val="accent1"/>
                </a:solidFill>
              </a:rPr>
              <a:t>the scope of  </a:t>
            </a:r>
            <a:r>
              <a:rPr lang="en-US" sz="2800" b="1" dirty="0">
                <a:solidFill>
                  <a:schemeClr val="accent1"/>
                </a:solidFill>
              </a:rPr>
              <a:t>universal access and service (UAS) </a:t>
            </a:r>
            <a:r>
              <a:rPr lang="en-US" sz="2800" b="1" dirty="0" smtClean="0">
                <a:solidFill>
                  <a:schemeClr val="accent1"/>
                </a:solidFill>
              </a:rPr>
              <a:t>and related program </a:t>
            </a:r>
            <a:r>
              <a:rPr lang="en-US" sz="2800" b="1" dirty="0">
                <a:solidFill>
                  <a:schemeClr val="accent1"/>
                </a:solidFill>
              </a:rPr>
              <a:t>include:</a:t>
            </a:r>
          </a:p>
          <a:p>
            <a:pPr lvl="1"/>
            <a:r>
              <a:rPr lang="en-US" sz="2400" b="1" dirty="0">
                <a:solidFill>
                  <a:schemeClr val="accent1"/>
                </a:solidFill>
              </a:rPr>
              <a:t>ICT sector review</a:t>
            </a:r>
          </a:p>
          <a:p>
            <a:pPr lvl="1"/>
            <a:r>
              <a:rPr lang="en-US" sz="2400" b="1" dirty="0">
                <a:solidFill>
                  <a:schemeClr val="accent1"/>
                </a:solidFill>
              </a:rPr>
              <a:t>demand analysis</a:t>
            </a:r>
          </a:p>
          <a:p>
            <a:pPr lvl="1"/>
            <a:r>
              <a:rPr lang="en-US" sz="2400" b="1" dirty="0">
                <a:solidFill>
                  <a:schemeClr val="accent1"/>
                </a:solidFill>
              </a:rPr>
              <a:t>f</a:t>
            </a:r>
            <a:r>
              <a:rPr lang="en-US" sz="2400" b="1" dirty="0" smtClean="0">
                <a:solidFill>
                  <a:schemeClr val="accent1"/>
                </a:solidFill>
              </a:rPr>
              <a:t>inancing and subsidy </a:t>
            </a:r>
            <a:r>
              <a:rPr lang="en-US" sz="2400" b="1" dirty="0">
                <a:solidFill>
                  <a:schemeClr val="accent1"/>
                </a:solidFill>
              </a:rPr>
              <a:t>estimation</a:t>
            </a:r>
          </a:p>
          <a:p>
            <a:pPr lvl="1"/>
            <a:r>
              <a:rPr lang="en-US" sz="2400" b="1" dirty="0">
                <a:solidFill>
                  <a:schemeClr val="accent1"/>
                </a:solidFill>
              </a:rPr>
              <a:t>prioritization of projects</a:t>
            </a:r>
          </a:p>
        </p:txBody>
      </p:sp>
    </p:spTree>
    <p:extLst>
      <p:ext uri="{BB962C8B-B14F-4D97-AF65-F5344CB8AC3E}">
        <p14:creationId xmlns:p14="http://schemas.microsoft.com/office/powerpoint/2010/main" val="154790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370702" y="665892"/>
            <a:ext cx="285656" cy="533992"/>
          </a:xfrm>
          <a:prstGeom prst="rect">
            <a:avLst/>
          </a:prstGeom>
          <a:noFill/>
        </p:spPr>
        <p:txBody>
          <a:bodyPr wrap="none" rtlCol="0">
            <a:spAutoFit/>
          </a:bodyPr>
          <a:lstStyle/>
          <a:p>
            <a:pPr>
              <a:lnSpc>
                <a:spcPct val="80000"/>
              </a:lnSpc>
            </a:pPr>
            <a:r>
              <a:rPr lang="fr-CH" sz="3500" b="1" dirty="0">
                <a:solidFill>
                  <a:schemeClr val="accent1"/>
                </a:solidFill>
              </a:rPr>
              <a:t> </a:t>
            </a:r>
            <a:endParaRPr lang="en-US" sz="3500" b="1" dirty="0">
              <a:solidFill>
                <a:schemeClr val="accent1"/>
              </a:solidFill>
            </a:endParaRPr>
          </a:p>
        </p:txBody>
      </p:sp>
      <p:sp>
        <p:nvSpPr>
          <p:cNvPr id="2" name="Rectangle 1"/>
          <p:cNvSpPr/>
          <p:nvPr/>
        </p:nvSpPr>
        <p:spPr>
          <a:xfrm>
            <a:off x="513530" y="748222"/>
            <a:ext cx="2431884" cy="486287"/>
          </a:xfrm>
          <a:prstGeom prst="rect">
            <a:avLst/>
          </a:prstGeom>
        </p:spPr>
        <p:txBody>
          <a:bodyPr wrap="none">
            <a:spAutoFit/>
          </a:bodyPr>
          <a:lstStyle/>
          <a:p>
            <a:pPr>
              <a:lnSpc>
                <a:spcPct val="80000"/>
              </a:lnSpc>
            </a:pPr>
            <a:r>
              <a:rPr lang="en-US" sz="3200" b="1" dirty="0" smtClean="0">
                <a:solidFill>
                  <a:schemeClr val="accent1"/>
                </a:solidFill>
              </a:rPr>
              <a:t>Scope of UAS</a:t>
            </a:r>
            <a:endParaRPr lang="en-US" sz="3200" b="1" dirty="0">
              <a:solidFill>
                <a:schemeClr val="accent1"/>
              </a:solidFill>
            </a:endParaRPr>
          </a:p>
        </p:txBody>
      </p:sp>
      <p:sp>
        <p:nvSpPr>
          <p:cNvPr id="10" name="Content Placeholder 9"/>
          <p:cNvSpPr>
            <a:spLocks noGrp="1"/>
          </p:cNvSpPr>
          <p:nvPr>
            <p:ph idx="1"/>
          </p:nvPr>
        </p:nvSpPr>
        <p:spPr>
          <a:xfrm>
            <a:off x="370702" y="1326713"/>
            <a:ext cx="8557166" cy="4425694"/>
          </a:xfrm>
        </p:spPr>
        <p:txBody>
          <a:bodyPr>
            <a:noAutofit/>
          </a:bodyPr>
          <a:lstStyle/>
          <a:p>
            <a:r>
              <a:rPr lang="en-GB" sz="1600" b="1" dirty="0">
                <a:solidFill>
                  <a:schemeClr val="accent1"/>
                </a:solidFill>
              </a:rPr>
              <a:t>Today, </a:t>
            </a:r>
            <a:r>
              <a:rPr lang="en-GB" sz="1600" b="1" dirty="0" smtClean="0">
                <a:solidFill>
                  <a:schemeClr val="accent1"/>
                </a:solidFill>
              </a:rPr>
              <a:t>more and more </a:t>
            </a:r>
            <a:r>
              <a:rPr lang="en-GB" sz="1600" b="1" dirty="0">
                <a:solidFill>
                  <a:schemeClr val="accent1"/>
                </a:solidFill>
              </a:rPr>
              <a:t>countries include broadband in their universal service or universal access definitions. </a:t>
            </a:r>
            <a:endParaRPr lang="en-GB" sz="1600" b="1" dirty="0" smtClean="0">
              <a:solidFill>
                <a:schemeClr val="accent1"/>
              </a:solidFill>
            </a:endParaRPr>
          </a:p>
          <a:p>
            <a:pPr lvl="1"/>
            <a:r>
              <a:rPr lang="en-GB" sz="1200" b="1" dirty="0">
                <a:solidFill>
                  <a:schemeClr val="accent1"/>
                </a:solidFill>
              </a:rPr>
              <a:t>In February 2000, the Estonian </a:t>
            </a:r>
            <a:r>
              <a:rPr lang="en-GB" sz="1200" b="1" dirty="0" err="1">
                <a:solidFill>
                  <a:schemeClr val="accent1"/>
                </a:solidFill>
              </a:rPr>
              <a:t>Riigikogu</a:t>
            </a:r>
            <a:r>
              <a:rPr lang="en-GB" sz="1200" b="1" dirty="0">
                <a:solidFill>
                  <a:schemeClr val="accent1"/>
                </a:solidFill>
              </a:rPr>
              <a:t> (Parliament) enacted the new Telecommunications Act, adding Internet access to its universal service list. It has also been indicated that internet access is a legal right.</a:t>
            </a:r>
            <a:endParaRPr lang="en-US" sz="1200" b="1" dirty="0">
              <a:solidFill>
                <a:schemeClr val="accent1"/>
              </a:solidFill>
            </a:endParaRPr>
          </a:p>
          <a:p>
            <a:pPr lvl="1"/>
            <a:r>
              <a:rPr lang="en-GB" sz="1200" b="1" dirty="0">
                <a:solidFill>
                  <a:schemeClr val="accent1"/>
                </a:solidFill>
              </a:rPr>
              <a:t>India was one of the first countries to include broadband in the mandate of its universal service fund in 2006. </a:t>
            </a:r>
            <a:endParaRPr lang="en-US" sz="1200" b="1" dirty="0">
              <a:solidFill>
                <a:schemeClr val="accent1"/>
              </a:solidFill>
            </a:endParaRPr>
          </a:p>
          <a:p>
            <a:pPr lvl="1"/>
            <a:r>
              <a:rPr lang="en-GB" sz="1200" b="1" dirty="0">
                <a:solidFill>
                  <a:schemeClr val="accent1"/>
                </a:solidFill>
              </a:rPr>
              <a:t>The United States which has had a complete re-think of universal service financing; now the universal service fund has helped increase broadband penetration by providing funding for new lines in rural areas.</a:t>
            </a:r>
            <a:endParaRPr lang="en-US" sz="1200" b="1" dirty="0">
              <a:solidFill>
                <a:schemeClr val="accent1"/>
              </a:solidFill>
            </a:endParaRPr>
          </a:p>
          <a:p>
            <a:pPr lvl="1"/>
            <a:r>
              <a:rPr lang="en-GB" sz="1200" b="1" dirty="0">
                <a:solidFill>
                  <a:schemeClr val="accent1"/>
                </a:solidFill>
              </a:rPr>
              <a:t>In 2001, Greece amended its Constitution to provide that all persons have the right to participate in the Information Society. The State is obliged to facilitate access to electronically transmitted information, as well as to the production, exchange and diffusion of information.</a:t>
            </a:r>
            <a:endParaRPr lang="en-US" sz="1200" b="1" dirty="0">
              <a:solidFill>
                <a:schemeClr val="accent1"/>
              </a:solidFill>
            </a:endParaRPr>
          </a:p>
          <a:p>
            <a:pPr lvl="1"/>
            <a:r>
              <a:rPr lang="en-GB" sz="1200" b="1" dirty="0">
                <a:solidFill>
                  <a:schemeClr val="accent1"/>
                </a:solidFill>
              </a:rPr>
              <a:t>In Switzerland broadband has been included in the scope of the Universal Service Obligations since 2008 – the universal service provider charged with USO must provide a broadband connection to the whole population, via DSL or satellite or other technologies (at least 600 Kbit/s downloads and 100 Kbit/s uploads, and monthly subscription &lt; CHF 69).  </a:t>
            </a:r>
            <a:endParaRPr lang="en-US" sz="1200" b="1" dirty="0">
              <a:solidFill>
                <a:schemeClr val="accent1"/>
              </a:solidFill>
            </a:endParaRPr>
          </a:p>
          <a:p>
            <a:pPr lvl="1"/>
            <a:r>
              <a:rPr lang="en-GB" sz="1200" b="1" dirty="0">
                <a:solidFill>
                  <a:schemeClr val="accent1"/>
                </a:solidFill>
              </a:rPr>
              <a:t>In Finland broadband access is a legal right and recent national legislation extended USO to cover broadband with the objective of a basic 1Mbit/s broadband connection available to all by 2011.</a:t>
            </a:r>
            <a:endParaRPr lang="en-US" sz="1200" b="1" dirty="0">
              <a:solidFill>
                <a:schemeClr val="accent1"/>
              </a:solidFill>
            </a:endParaRPr>
          </a:p>
          <a:p>
            <a:pPr lvl="1"/>
            <a:r>
              <a:rPr lang="en-GB" sz="1200" b="1" dirty="0">
                <a:solidFill>
                  <a:schemeClr val="accent1"/>
                </a:solidFill>
              </a:rPr>
              <a:t>Similarly, the Constitutional Court of Costa Rica declared internet access a fundamental legal right in September 2010. The government has thus been urged to adopt the necessary measures to promote its universal service in the country.</a:t>
            </a:r>
            <a:endParaRPr lang="en-US" sz="1200" b="1" dirty="0">
              <a:solidFill>
                <a:schemeClr val="accent1"/>
              </a:solidFill>
            </a:endParaRPr>
          </a:p>
        </p:txBody>
      </p:sp>
    </p:spTree>
    <p:extLst>
      <p:ext uri="{BB962C8B-B14F-4D97-AF65-F5344CB8AC3E}">
        <p14:creationId xmlns:p14="http://schemas.microsoft.com/office/powerpoint/2010/main" val="387802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02BB634496EAB498A685EA26DE87D9A" ma:contentTypeVersion="2" ma:contentTypeDescription="Create a new document." ma:contentTypeScope="" ma:versionID="d754c1b691f26b256599553752d7519d">
  <xsd:schema xmlns:xsd="http://www.w3.org/2001/XMLSchema" xmlns:xs="http://www.w3.org/2001/XMLSchema" xmlns:p="http://schemas.microsoft.com/office/2006/metadata/properties" xmlns:ns1="http://schemas.microsoft.com/sharepoint/v3" xmlns:ns2="ce1d9229-ea97-4c6f-a2f4-dd635208ba85" targetNamespace="http://schemas.microsoft.com/office/2006/metadata/properties" ma:root="true" ma:fieldsID="59cb006743196f0fda619637c9e8a09d" ns1:_="" ns2:_="">
    <xsd:import namespace="http://schemas.microsoft.com/sharepoint/v3"/>
    <xsd:import namespace="ce1d9229-ea97-4c6f-a2f4-dd635208ba85"/>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e1d9229-ea97-4c6f-a2f4-dd635208ba85"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8B39FE-ACE4-47D5-9699-8FB603983057}"/>
</file>

<file path=customXml/itemProps2.xml><?xml version="1.0" encoding="utf-8"?>
<ds:datastoreItem xmlns:ds="http://schemas.openxmlformats.org/officeDocument/2006/customXml" ds:itemID="{DF293D59-408C-4E69-BDC6-DE441375CF93}"/>
</file>

<file path=customXml/itemProps3.xml><?xml version="1.0" encoding="utf-8"?>
<ds:datastoreItem xmlns:ds="http://schemas.openxmlformats.org/officeDocument/2006/customXml" ds:itemID="{69DEF53C-7EC8-4637-B8BC-09C63F8DE62E}"/>
</file>

<file path=docProps/app.xml><?xml version="1.0" encoding="utf-8"?>
<Properties xmlns="http://schemas.openxmlformats.org/officeDocument/2006/extended-properties" xmlns:vt="http://schemas.openxmlformats.org/officeDocument/2006/docPropsVTypes">
  <Template/>
  <TotalTime>1988</TotalTime>
  <Words>2136</Words>
  <Application>Microsoft Office PowerPoint</Application>
  <PresentationFormat>On-screen Show (4:3)</PresentationFormat>
  <Paragraphs>248</Paragraphs>
  <Slides>26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Times New Roman</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Jesús Vicente</dc:creator>
  <cp:lastModifiedBy>Maddens, Sofie</cp:lastModifiedBy>
  <cp:revision>78</cp:revision>
  <dcterms:created xsi:type="dcterms:W3CDTF">2014-09-26T07:59:03Z</dcterms:created>
  <dcterms:modified xsi:type="dcterms:W3CDTF">2015-08-27T02:41:50Z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0x010100202BB634496EAB498A685EA26DE87D9A</vt:lpwstr>
  </property>
</Properties>
</file>