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0" r:id="rId3"/>
    <p:sldId id="309" r:id="rId4"/>
    <p:sldId id="331" r:id="rId5"/>
    <p:sldId id="310" r:id="rId6"/>
    <p:sldId id="314" r:id="rId7"/>
    <p:sldId id="332" r:id="rId8"/>
    <p:sldId id="27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E9"/>
    <a:srgbClr val="007DB7"/>
    <a:srgbClr val="C8DA2B"/>
    <a:srgbClr val="F2E600"/>
    <a:srgbClr val="8DC63F"/>
    <a:srgbClr val="FDB515"/>
    <a:srgbClr val="F57F29"/>
    <a:srgbClr val="00B6C9"/>
    <a:srgbClr val="0099D8"/>
    <a:srgbClr val="68C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87124" autoAdjust="0"/>
  </p:normalViewPr>
  <p:slideViewPr>
    <p:cSldViewPr>
      <p:cViewPr>
        <p:scale>
          <a:sx n="90" d="100"/>
          <a:sy n="90" d="100"/>
        </p:scale>
        <p:origin x="-49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5C790C-0FD6-417B-9929-0C9D9C1AE1A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A1AD95-8DAC-41E4-AD17-846F2DBE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0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AD95-8DAC-41E4-AD17-846F2DBE0C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0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AD95-8DAC-41E4-AD17-846F2DBE0C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0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AD95-8DAC-41E4-AD17-846F2DBE0C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0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AD95-8DAC-41E4-AD17-846F2DBE0C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2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AD95-8DAC-41E4-AD17-846F2DBE0C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3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9835-0A42-4BCE-84AE-A5A80F72B47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BD48-8C78-4255-ABBC-6FC03017492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MP9\Desktop\Reference Files\ADB Logos\Corporate\ADB Logo 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67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298575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algn="l"/>
            <a:r>
              <a:rPr lang="en-US" sz="4200" dirty="0" smtClean="0">
                <a:solidFill>
                  <a:schemeClr val="bg1"/>
                </a:solidFill>
              </a:rPr>
              <a:t>Urban Financing Partnership Facility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962400"/>
            <a:ext cx="6400800" cy="457200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l"/>
            <a:r>
              <a:rPr lang="en-US" sz="3000" dirty="0" smtClean="0">
                <a:solidFill>
                  <a:schemeClr val="bg1"/>
                </a:solidFill>
              </a:rPr>
              <a:t>11 March 2014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5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9835-0A42-4BCE-84AE-A5A80F72B47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BD48-8C78-4255-ABBC-6FC03017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5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9835-0A42-4BCE-84AE-A5A80F72B47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BD48-8C78-4255-ABBC-6FC03017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  <a:solidFill>
            <a:srgbClr val="0099D8"/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257800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7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9835-0A42-4BCE-84AE-A5A80F72B47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BD48-8C78-4255-ABBC-6FC03017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5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9835-0A42-4BCE-84AE-A5A80F72B47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BD48-8C78-4255-ABBC-6FC03017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5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9835-0A42-4BCE-84AE-A5A80F72B47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BD48-8C78-4255-ABBC-6FC03017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5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9835-0A42-4BCE-84AE-A5A80F72B47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BD48-8C78-4255-ABBC-6FC03017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9835-0A42-4BCE-84AE-A5A80F72B47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BD48-8C78-4255-ABBC-6FC03017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9835-0A42-4BCE-84AE-A5A80F72B47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BD48-8C78-4255-ABBC-6FC03017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5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9835-0A42-4BCE-84AE-A5A80F72B47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BD48-8C78-4255-ABBC-6FC030174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8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A9835-0A42-4BCE-84AE-A5A80F72B471}" type="datetimeFigureOut">
              <a:rPr lang="en-US" smtClean="0"/>
              <a:t>29/04/2014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8BD48-8C78-4255-ABBC-6FC0301749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MP9\Desktop\Reference Files\ADB Logos\Corporate\ADB Logo Blu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67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6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81200"/>
            <a:ext cx="9144000" cy="1847850"/>
          </a:xfrm>
        </p:spPr>
        <p:txBody>
          <a:bodyPr>
            <a:normAutofit/>
          </a:bodyPr>
          <a:lstStyle/>
          <a:p>
            <a:pPr algn="l"/>
            <a:r>
              <a:rPr lang="en-US" sz="4200" dirty="0" smtClean="0">
                <a:solidFill>
                  <a:schemeClr val="bg1"/>
                </a:solidFill>
              </a:rPr>
              <a:t>Urban Climate Change Resilience Trust Fund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3886200"/>
            <a:ext cx="8839200" cy="1524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sz="1100" dirty="0" smtClean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30 April 2014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5845614"/>
            <a:ext cx="2193111" cy="70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5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U</a:t>
            </a:r>
            <a:r>
              <a:rPr lang="en-US" dirty="0" smtClean="0"/>
              <a:t>rban Climate </a:t>
            </a:r>
            <a:r>
              <a:rPr lang="en-US" dirty="0"/>
              <a:t>C</a:t>
            </a:r>
            <a:r>
              <a:rPr lang="en-US" dirty="0" smtClean="0"/>
              <a:t>hange Resilience?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" y="4025737"/>
            <a:ext cx="4335868" cy="27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s4.firstpost.in/wp-content/uploads/2013/11/reuters_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" b="-517"/>
          <a:stretch/>
        </p:blipFill>
        <p:spPr bwMode="auto">
          <a:xfrm>
            <a:off x="178129" y="1118123"/>
            <a:ext cx="4335868" cy="277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52" y="1118122"/>
            <a:ext cx="4241623" cy="277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52" y="4025737"/>
            <a:ext cx="4188292" cy="27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2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Urban </a:t>
            </a:r>
            <a:r>
              <a:rPr lang="en-US" dirty="0"/>
              <a:t>Climate Change Resilience?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267200" cy="4800600"/>
          </a:xfrm>
        </p:spPr>
        <p:txBody>
          <a:bodyPr>
            <a:noAutofit/>
          </a:bodyPr>
          <a:lstStyle/>
          <a:p>
            <a:pPr fontAlgn="t"/>
            <a:r>
              <a:rPr lang="en-US" b="0" dirty="0" smtClean="0"/>
              <a:t>Urban areas are </a:t>
            </a:r>
            <a:r>
              <a:rPr lang="en-US" b="0" dirty="0" smtClean="0"/>
              <a:t>particular hotspots of risk.</a:t>
            </a:r>
          </a:p>
          <a:p>
            <a:pPr fontAlgn="t"/>
            <a:r>
              <a:rPr lang="en-US" b="0" dirty="0" smtClean="0"/>
              <a:t>Many </a:t>
            </a:r>
            <a:r>
              <a:rPr lang="en-US" b="0" dirty="0"/>
              <a:t>are located in hazard prone areas, which climate change may </a:t>
            </a:r>
            <a:r>
              <a:rPr lang="en-US" b="0" dirty="0" smtClean="0"/>
              <a:t>intensify.</a:t>
            </a:r>
            <a:endParaRPr lang="en-US" b="0" dirty="0"/>
          </a:p>
          <a:p>
            <a:pPr fontAlgn="t"/>
            <a:r>
              <a:rPr lang="en-US" b="0" dirty="0"/>
              <a:t>Managing </a:t>
            </a:r>
            <a:r>
              <a:rPr lang="en-US" b="0" dirty="0" smtClean="0"/>
              <a:t>risk </a:t>
            </a:r>
            <a:r>
              <a:rPr lang="en-US" b="0" dirty="0"/>
              <a:t>is tough for medium sized cities due </a:t>
            </a:r>
            <a:r>
              <a:rPr lang="en-US" b="0" dirty="0" smtClean="0"/>
              <a:t>to:</a:t>
            </a:r>
            <a:endParaRPr lang="en-US" b="0" dirty="0"/>
          </a:p>
          <a:p>
            <a:pPr lvl="1" fontAlgn="t"/>
            <a:r>
              <a:rPr lang="en-US" dirty="0"/>
              <a:t>Limited </a:t>
            </a:r>
            <a:r>
              <a:rPr lang="en-US" dirty="0" smtClean="0"/>
              <a:t>budgets;</a:t>
            </a:r>
            <a:endParaRPr lang="en-US" dirty="0"/>
          </a:p>
          <a:p>
            <a:pPr lvl="1" fontAlgn="t"/>
            <a:r>
              <a:rPr lang="en-US" dirty="0"/>
              <a:t>Limited </a:t>
            </a:r>
            <a:r>
              <a:rPr lang="en-US" dirty="0" smtClean="0"/>
              <a:t>capacity;</a:t>
            </a:r>
            <a:endParaRPr lang="en-US" dirty="0"/>
          </a:p>
          <a:p>
            <a:pPr lvl="1" fontAlgn="t"/>
            <a:r>
              <a:rPr lang="en-US" dirty="0"/>
              <a:t>Limited access to </a:t>
            </a:r>
            <a:r>
              <a:rPr lang="en-US" dirty="0" smtClean="0"/>
              <a:t>finance.</a:t>
            </a:r>
            <a:endParaRPr lang="en-AU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804" y="1524000"/>
            <a:ext cx="4077196" cy="165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253" y="3393640"/>
            <a:ext cx="4077196" cy="200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804" y="3179857"/>
            <a:ext cx="4068645" cy="21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2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UCCR requires Context Analysis</a:t>
            </a:r>
            <a:endParaRPr lang="en-US" dirty="0"/>
          </a:p>
        </p:txBody>
      </p:sp>
      <p:grpSp>
        <p:nvGrpSpPr>
          <p:cNvPr id="32" name="Canvas 6"/>
          <p:cNvGrpSpPr>
            <a:grpSpLocks noChangeAspect="1"/>
          </p:cNvGrpSpPr>
          <p:nvPr/>
        </p:nvGrpSpPr>
        <p:grpSpPr>
          <a:xfrm>
            <a:off x="1185760" y="1402220"/>
            <a:ext cx="6743700" cy="4724400"/>
            <a:chOff x="0" y="0"/>
            <a:chExt cx="3371850" cy="23622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3371850" cy="2362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sp>
        <p:sp>
          <p:nvSpPr>
            <p:cNvPr id="34" name="Oval 33"/>
            <p:cNvSpPr/>
            <p:nvPr/>
          </p:nvSpPr>
          <p:spPr>
            <a:xfrm>
              <a:off x="909651" y="272260"/>
              <a:ext cx="972000" cy="97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AU" sz="1400" b="1" dirty="0">
                  <a:solidFill>
                    <a:srgbClr val="000000"/>
                  </a:solidFill>
                  <a:effectLst/>
                  <a:latin typeface="Arial"/>
                  <a:ea typeface="Calibri"/>
                </a:rPr>
                <a:t>URBAN SYSTEMS</a:t>
              </a:r>
              <a:endParaRPr lang="en-US" sz="1400" dirty="0">
                <a:effectLst/>
                <a:latin typeface="Times New Roman"/>
                <a:ea typeface="Calibri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000" dirty="0">
                  <a:solidFill>
                    <a:srgbClr val="000000"/>
                  </a:solidFill>
                  <a:effectLst/>
                  <a:latin typeface="Arial"/>
                  <a:ea typeface="Calibri"/>
                </a:rPr>
                <a:t>Indirect impact</a:t>
              </a:r>
              <a:endParaRPr lang="en-US" sz="1000" dirty="0">
                <a:effectLst/>
                <a:latin typeface="Times New Roman"/>
                <a:ea typeface="Calibri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600" dirty="0">
                  <a:solidFill>
                    <a:srgbClr val="000000"/>
                  </a:solidFill>
                  <a:effectLst/>
                  <a:latin typeface="Arial"/>
                  <a:ea typeface="Calibri"/>
                </a:rPr>
                <a:t> </a:t>
              </a:r>
              <a:endParaRPr lang="en-US" sz="1200" dirty="0">
                <a:effectLst/>
                <a:latin typeface="Times New Roman"/>
                <a:ea typeface="Calibri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600" dirty="0">
                  <a:solidFill>
                    <a:srgbClr val="000000"/>
                  </a:solidFill>
                  <a:effectLst/>
                  <a:latin typeface="Arial"/>
                  <a:ea typeface="Calibri"/>
                </a:rPr>
                <a:t> </a:t>
              </a:r>
              <a:endParaRPr lang="en-US" sz="1200" dirty="0">
                <a:effectLst/>
                <a:latin typeface="Times New Roman"/>
                <a:ea typeface="Calibri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600" dirty="0">
                  <a:solidFill>
                    <a:srgbClr val="000000"/>
                  </a:solidFill>
                  <a:effectLst/>
                  <a:latin typeface="Arial"/>
                  <a:ea typeface="Calibri"/>
                </a:rPr>
                <a:t> </a:t>
              </a:r>
              <a:endParaRPr lang="en-US" sz="1200" dirty="0">
                <a:effectLst/>
                <a:latin typeface="Times New Roman"/>
                <a:ea typeface="Calibri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600" dirty="0">
                  <a:solidFill>
                    <a:srgbClr val="000000"/>
                  </a:solidFill>
                  <a:effectLst/>
                  <a:latin typeface="Arial"/>
                  <a:ea typeface="Calibri"/>
                </a:rPr>
                <a:t> </a:t>
              </a:r>
              <a:endParaRPr lang="en-US" sz="12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68951" y="862810"/>
              <a:ext cx="972000" cy="972000"/>
            </a:xfrm>
            <a:prstGeom prst="ellipse">
              <a:avLst/>
            </a:prstGeom>
            <a:solidFill>
              <a:srgbClr val="00B05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AU" sz="10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2851" y="864045"/>
              <a:ext cx="972000" cy="972000"/>
            </a:xfrm>
            <a:prstGeom prst="ellipse">
              <a:avLst/>
            </a:prstGeom>
            <a:solidFill>
              <a:srgbClr val="0070C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solidFill>
                    <a:srgbClr val="000000"/>
                  </a:solidFill>
                  <a:effectLst/>
                  <a:latin typeface="Arial"/>
                  <a:ea typeface="Calibri"/>
                </a:rPr>
                <a:t> 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solidFill>
                    <a:srgbClr val="000000"/>
                  </a:solidFill>
                  <a:effectLst/>
                  <a:latin typeface="Arial"/>
                  <a:ea typeface="Calibri"/>
                </a:rPr>
                <a:t>CLIMATE CHANGE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Arc 36"/>
            <p:cNvSpPr/>
            <p:nvPr/>
          </p:nvSpPr>
          <p:spPr>
            <a:xfrm>
              <a:off x="417525" y="119860"/>
              <a:ext cx="1962151" cy="1948697"/>
            </a:xfrm>
            <a:prstGeom prst="arc">
              <a:avLst>
                <a:gd name="adj1" fmla="val 13543862"/>
                <a:gd name="adj2" fmla="val 18893448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417503" y="195077"/>
              <a:ext cx="2133602" cy="1984173"/>
            </a:xfrm>
            <a:prstGeom prst="arc">
              <a:avLst>
                <a:gd name="adj1" fmla="val 21371061"/>
                <a:gd name="adj2" fmla="val 295857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AU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39" name="Arc 38"/>
            <p:cNvSpPr/>
            <p:nvPr/>
          </p:nvSpPr>
          <p:spPr>
            <a:xfrm>
              <a:off x="303211" y="195077"/>
              <a:ext cx="2085000" cy="2023929"/>
            </a:xfrm>
            <a:prstGeom prst="arc">
              <a:avLst>
                <a:gd name="adj1" fmla="val 8046254"/>
                <a:gd name="adj2" fmla="val 11231878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AU" sz="12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Text Box 14"/>
            <p:cNvSpPr txBox="1"/>
            <p:nvPr/>
          </p:nvSpPr>
          <p:spPr>
            <a:xfrm>
              <a:off x="67520" y="394265"/>
              <a:ext cx="787400" cy="3905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effectLst/>
                  <a:latin typeface="Arial"/>
                  <a:ea typeface="Calibri"/>
                </a:rPr>
                <a:t>1. How does </a:t>
              </a:r>
              <a:endParaRPr lang="en-US" sz="1400" dirty="0">
                <a:effectLst/>
                <a:latin typeface="Times New Roman"/>
                <a:ea typeface="Calibri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effectLst/>
                  <a:latin typeface="Arial"/>
                  <a:ea typeface="Calibri"/>
                </a:rPr>
                <a:t>the city work?</a:t>
              </a:r>
              <a:endParaRPr lang="en-US" sz="1400" dirty="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41" name="Text Box 14"/>
            <p:cNvSpPr txBox="1"/>
            <p:nvPr/>
          </p:nvSpPr>
          <p:spPr>
            <a:xfrm>
              <a:off x="2551105" y="302328"/>
              <a:ext cx="604201" cy="5048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effectLst/>
                  <a:latin typeface="Arial"/>
                  <a:ea typeface="Calibri"/>
                </a:rPr>
                <a:t>2. What are the direct 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effectLst/>
                  <a:latin typeface="Arial"/>
                  <a:ea typeface="Calibri"/>
                </a:rPr>
                <a:t>and indirect impacts 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effectLst/>
                  <a:latin typeface="Arial"/>
                  <a:ea typeface="Calibri"/>
                </a:rPr>
                <a:t>of climate change ?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Text Box 14"/>
            <p:cNvSpPr txBox="1"/>
            <p:nvPr/>
          </p:nvSpPr>
          <p:spPr>
            <a:xfrm>
              <a:off x="730733" y="2051387"/>
              <a:ext cx="1310640" cy="2197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effectLst/>
                  <a:latin typeface="Arial"/>
                  <a:ea typeface="Calibri"/>
                </a:rPr>
                <a:t>3. Who is least able to respond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effectLst/>
                  <a:latin typeface="Arial"/>
                  <a:ea typeface="Calibri"/>
                </a:rPr>
                <a:t>to shocks and stresses?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Text Box 14"/>
            <p:cNvSpPr txBox="1"/>
            <p:nvPr/>
          </p:nvSpPr>
          <p:spPr>
            <a:xfrm>
              <a:off x="568951" y="1262335"/>
              <a:ext cx="796925" cy="3905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effectLst/>
                  <a:latin typeface="Arial"/>
                  <a:ea typeface="Calibri"/>
                </a:rPr>
                <a:t>VULNERABLE 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400" b="1" dirty="0">
                  <a:effectLst/>
                  <a:latin typeface="Arial"/>
                  <a:ea typeface="Calibri"/>
                </a:rPr>
                <a:t>GROUPS</a:t>
              </a:r>
              <a:endParaRPr lang="en-US" sz="14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1767351" y="871360"/>
              <a:ext cx="497500" cy="67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14"/>
            <p:cNvSpPr txBox="1"/>
            <p:nvPr/>
          </p:nvSpPr>
          <p:spPr>
            <a:xfrm>
              <a:off x="2207251" y="766585"/>
              <a:ext cx="807720" cy="3905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000" dirty="0">
                  <a:effectLst/>
                  <a:latin typeface="Arial"/>
                  <a:ea typeface="Calibri"/>
                </a:rPr>
                <a:t>URBAN CLIMATE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000" dirty="0">
                  <a:effectLst/>
                  <a:latin typeface="Arial"/>
                  <a:ea typeface="Calibri"/>
                </a:rPr>
                <a:t>CHANGE RISK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Text Box 14"/>
            <p:cNvSpPr txBox="1"/>
            <p:nvPr/>
          </p:nvSpPr>
          <p:spPr>
            <a:xfrm>
              <a:off x="15901" y="737800"/>
              <a:ext cx="841375" cy="3898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000" dirty="0">
                  <a:effectLst/>
                  <a:latin typeface="Arial"/>
                  <a:ea typeface="Calibri"/>
                </a:rPr>
                <a:t>URBAN </a:t>
              </a:r>
              <a:r>
                <a:rPr lang="en-AU" sz="1000" dirty="0" smtClean="0">
                  <a:effectLst/>
                  <a:latin typeface="Arial"/>
                  <a:ea typeface="Calibri"/>
                </a:rPr>
                <a:t>POVERTY</a:t>
              </a:r>
              <a:br>
                <a:rPr lang="en-AU" sz="1000" dirty="0" smtClean="0">
                  <a:effectLst/>
                  <a:latin typeface="Arial"/>
                  <a:ea typeface="Calibri"/>
                </a:rPr>
              </a:br>
              <a:r>
                <a:rPr lang="en-AU" sz="1000" dirty="0" smtClean="0">
                  <a:effectLst/>
                  <a:latin typeface="Arial"/>
                  <a:ea typeface="Calibri"/>
                </a:rPr>
                <a:t>REDUCTION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03556" y="833368"/>
              <a:ext cx="204469" cy="105593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401925" y="1618049"/>
              <a:ext cx="0" cy="18000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14"/>
            <p:cNvSpPr txBox="1"/>
            <p:nvPr/>
          </p:nvSpPr>
          <p:spPr>
            <a:xfrm>
              <a:off x="759553" y="1846830"/>
              <a:ext cx="1243965" cy="20444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000" dirty="0">
                  <a:effectLst/>
                  <a:latin typeface="Arial"/>
                  <a:ea typeface="Calibri"/>
                </a:rPr>
                <a:t>DISASTER RISK REDUCTION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Arc 49"/>
            <p:cNvSpPr/>
            <p:nvPr/>
          </p:nvSpPr>
          <p:spPr>
            <a:xfrm>
              <a:off x="1149120" y="898082"/>
              <a:ext cx="526696" cy="526696"/>
            </a:xfrm>
            <a:prstGeom prst="arc">
              <a:avLst>
                <a:gd name="adj1" fmla="val 19962093"/>
                <a:gd name="adj2" fmla="val 4694249"/>
              </a:avLst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Text Box 14"/>
            <p:cNvSpPr txBox="1"/>
            <p:nvPr/>
          </p:nvSpPr>
          <p:spPr>
            <a:xfrm>
              <a:off x="1353331" y="1400209"/>
              <a:ext cx="414020" cy="3905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AU" sz="1000" dirty="0">
                  <a:effectLst/>
                  <a:latin typeface="Arial"/>
                  <a:ea typeface="Calibri"/>
                </a:rPr>
                <a:t>Direct 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AU" sz="1000" dirty="0">
                  <a:effectLst/>
                  <a:latin typeface="Arial"/>
                  <a:ea typeface="Calibri"/>
                </a:rPr>
                <a:t>impact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3" name="Arc 52"/>
            <p:cNvSpPr/>
            <p:nvPr/>
          </p:nvSpPr>
          <p:spPr>
            <a:xfrm>
              <a:off x="1062690" y="833411"/>
              <a:ext cx="616040" cy="645527"/>
            </a:xfrm>
            <a:prstGeom prst="arc">
              <a:avLst>
                <a:gd name="adj1" fmla="val 12867354"/>
                <a:gd name="adj2" fmla="val 19538675"/>
              </a:avLst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Text Box 14"/>
            <p:cNvSpPr txBox="1"/>
            <p:nvPr/>
          </p:nvSpPr>
          <p:spPr>
            <a:xfrm>
              <a:off x="1668355" y="1113025"/>
              <a:ext cx="634365" cy="1253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000" dirty="0">
                  <a:effectLst/>
                  <a:latin typeface="Arial"/>
                  <a:ea typeface="Calibri"/>
                </a:rPr>
                <a:t>Direct impact</a:t>
              </a:r>
              <a:endParaRPr lang="en-US" sz="10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5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UCCR Partnership and Trust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572000" cy="5257800"/>
          </a:xfrm>
        </p:spPr>
        <p:txBody>
          <a:bodyPr>
            <a:noAutofit/>
          </a:bodyPr>
          <a:lstStyle/>
          <a:p>
            <a:pPr fontAlgn="t"/>
            <a:r>
              <a:rPr lang="en-US" b="0" dirty="0" smtClean="0"/>
              <a:t>Launched December 2013</a:t>
            </a:r>
            <a:endParaRPr lang="en-US" b="0" dirty="0" smtClean="0"/>
          </a:p>
          <a:p>
            <a:pPr fontAlgn="t"/>
            <a:r>
              <a:rPr lang="en-US" b="0" dirty="0" smtClean="0"/>
              <a:t>Financing Partners</a:t>
            </a:r>
          </a:p>
          <a:p>
            <a:pPr lvl="1" fontAlgn="t"/>
            <a:r>
              <a:rPr lang="en-US" dirty="0" smtClean="0"/>
              <a:t>DFID</a:t>
            </a:r>
          </a:p>
          <a:p>
            <a:pPr lvl="1" fontAlgn="t"/>
            <a:r>
              <a:rPr lang="en-US" b="0" dirty="0" smtClean="0"/>
              <a:t>Rockefeller Foundation</a:t>
            </a:r>
          </a:p>
          <a:p>
            <a:pPr lvl="1" fontAlgn="t"/>
            <a:r>
              <a:rPr lang="en-US" b="0" dirty="0" smtClean="0"/>
              <a:t>[USAID]</a:t>
            </a:r>
            <a:endParaRPr lang="en-US" b="0" dirty="0"/>
          </a:p>
          <a:p>
            <a:pPr fontAlgn="t"/>
            <a:r>
              <a:rPr lang="en-US" b="0" dirty="0" smtClean="0"/>
              <a:t>Facts &amp; Figures</a:t>
            </a:r>
            <a:endParaRPr lang="en-US" b="0" dirty="0"/>
          </a:p>
          <a:p>
            <a:pPr lvl="1" fontAlgn="t"/>
            <a:r>
              <a:rPr lang="en-US" dirty="0"/>
              <a:t>$</a:t>
            </a:r>
            <a:r>
              <a:rPr lang="en-US" dirty="0" smtClean="0"/>
              <a:t>140 million </a:t>
            </a:r>
            <a:r>
              <a:rPr lang="en-US" dirty="0"/>
              <a:t>grant funding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medium sized cities</a:t>
            </a:r>
            <a:endParaRPr lang="en-US" dirty="0"/>
          </a:p>
          <a:p>
            <a:pPr lvl="1" fontAlgn="t"/>
            <a:r>
              <a:rPr lang="en-US" dirty="0" smtClean="0"/>
              <a:t>6 prioritized countries</a:t>
            </a:r>
          </a:p>
          <a:p>
            <a:pPr lvl="1" fontAlgn="t">
              <a:tabLst>
                <a:tab pos="1147763" algn="l"/>
              </a:tabLst>
            </a:pPr>
            <a:r>
              <a:rPr lang="en-US" dirty="0" smtClean="0"/>
              <a:t>Key components: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	planning, </a:t>
            </a:r>
            <a:br>
              <a:rPr lang="en-US" dirty="0" smtClean="0"/>
            </a:br>
            <a:r>
              <a:rPr lang="en-US" dirty="0" smtClean="0"/>
              <a:t>(ii)	projects/ investments, and (iii)	knowledge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150" y="1295400"/>
            <a:ext cx="41338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0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UCCR – Project Categories Examples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421546" y="1140437"/>
            <a:ext cx="4453308" cy="5308540"/>
            <a:chOff x="617042" y="2625045"/>
            <a:chExt cx="3024336" cy="35052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2" y="2625045"/>
              <a:ext cx="22860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253" y="2645683"/>
              <a:ext cx="6191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93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Urban resilience</a:t>
            </a:r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0" i="1" dirty="0">
                <a:latin typeface="+mn-lt"/>
              </a:rPr>
              <a:t>i</a:t>
            </a:r>
            <a:r>
              <a:rPr lang="en-US" sz="4000" b="0" i="1" dirty="0" smtClean="0">
                <a:latin typeface="+mn-lt"/>
              </a:rPr>
              <a:t>s </a:t>
            </a:r>
            <a:r>
              <a:rPr lang="en-US" sz="4000" b="0" i="1" dirty="0">
                <a:latin typeface="+mn-lt"/>
              </a:rPr>
              <a:t>the </a:t>
            </a:r>
            <a:r>
              <a:rPr lang="en-US" sz="5400" i="1" dirty="0">
                <a:latin typeface="+mn-lt"/>
              </a:rPr>
              <a:t>capacity</a:t>
            </a:r>
            <a:r>
              <a:rPr lang="en-US" sz="5400" b="0" i="1" dirty="0">
                <a:latin typeface="+mn-lt"/>
              </a:rPr>
              <a:t> </a:t>
            </a:r>
            <a:r>
              <a:rPr lang="en-US" sz="4000" b="0" i="1" dirty="0">
                <a:latin typeface="+mn-lt"/>
              </a:rPr>
              <a:t>of </a:t>
            </a:r>
            <a:r>
              <a:rPr lang="en-US" sz="4000" b="0" i="1" dirty="0" smtClean="0">
                <a:latin typeface="+mn-lt"/>
              </a:rPr>
              <a:t>individuals, communities, institutions, </a:t>
            </a:r>
            <a:r>
              <a:rPr lang="en-US" sz="4000" b="0" i="1" dirty="0">
                <a:latin typeface="+mn-lt"/>
              </a:rPr>
              <a:t>businesses and </a:t>
            </a:r>
            <a:r>
              <a:rPr lang="en-US" sz="4000" b="0" i="1" dirty="0" smtClean="0">
                <a:latin typeface="+mn-lt"/>
              </a:rPr>
              <a:t>systems in </a:t>
            </a:r>
            <a:r>
              <a:rPr lang="en-US" sz="4800" i="1" dirty="0">
                <a:latin typeface="+mn-lt"/>
              </a:rPr>
              <a:t>cities</a:t>
            </a:r>
            <a:r>
              <a:rPr lang="en-US" sz="4800" b="0" i="1" dirty="0">
                <a:latin typeface="+mn-lt"/>
              </a:rPr>
              <a:t> </a:t>
            </a:r>
            <a:r>
              <a:rPr lang="en-US" sz="4000" b="0" i="1" dirty="0">
                <a:latin typeface="+mn-lt"/>
              </a:rPr>
              <a:t>to </a:t>
            </a:r>
            <a:br>
              <a:rPr lang="en-US" sz="4000" b="0" i="1" dirty="0">
                <a:latin typeface="+mn-lt"/>
              </a:rPr>
            </a:br>
            <a:r>
              <a:rPr lang="en-US" sz="4800" i="1" dirty="0" smtClean="0">
                <a:latin typeface="+mn-lt"/>
              </a:rPr>
              <a:t>survive</a:t>
            </a:r>
            <a:r>
              <a:rPr lang="en-US" sz="4000" b="0" i="1" dirty="0">
                <a:latin typeface="+mn-lt"/>
              </a:rPr>
              <a:t>, </a:t>
            </a:r>
            <a:r>
              <a:rPr lang="en-US" sz="4800" i="1" dirty="0">
                <a:latin typeface="+mn-lt"/>
              </a:rPr>
              <a:t>adapt</a:t>
            </a:r>
            <a:r>
              <a:rPr lang="en-US" sz="4000" b="0" i="1" dirty="0">
                <a:latin typeface="+mn-lt"/>
              </a:rPr>
              <a:t>, and </a:t>
            </a:r>
            <a:r>
              <a:rPr lang="en-US" sz="4800" i="1" dirty="0" smtClean="0">
                <a:latin typeface="+mn-lt"/>
              </a:rPr>
              <a:t>grow </a:t>
            </a:r>
            <a:r>
              <a:rPr lang="en-US" sz="4000" b="0" i="1" dirty="0" smtClean="0">
                <a:latin typeface="+mn-lt"/>
              </a:rPr>
              <a:t>in </a:t>
            </a:r>
            <a:r>
              <a:rPr lang="en-US" sz="4000" b="0" i="1" dirty="0">
                <a:latin typeface="+mn-lt"/>
              </a:rPr>
              <a:t>the face of </a:t>
            </a:r>
            <a:r>
              <a:rPr lang="en-US" sz="4800" i="1" dirty="0">
                <a:latin typeface="+mn-lt"/>
              </a:rPr>
              <a:t>stress</a:t>
            </a:r>
            <a:r>
              <a:rPr lang="en-US" sz="4800" b="0" i="1" dirty="0">
                <a:latin typeface="+mn-lt"/>
              </a:rPr>
              <a:t> </a:t>
            </a:r>
            <a:r>
              <a:rPr lang="en-US" sz="4000" b="0" i="1" dirty="0">
                <a:latin typeface="+mn-lt"/>
              </a:rPr>
              <a:t>and </a:t>
            </a:r>
            <a:r>
              <a:rPr lang="en-US" sz="4800" i="1" dirty="0">
                <a:latin typeface="+mn-lt"/>
              </a:rPr>
              <a:t>shocks</a:t>
            </a:r>
            <a:r>
              <a:rPr lang="en-US" sz="4000" b="0" i="1" dirty="0">
                <a:latin typeface="+mn-lt"/>
              </a:rPr>
              <a:t>, and even </a:t>
            </a:r>
            <a:r>
              <a:rPr lang="en-US" sz="4800" i="1" dirty="0">
                <a:latin typeface="+mn-lt"/>
              </a:rPr>
              <a:t>transform</a:t>
            </a:r>
            <a:r>
              <a:rPr lang="en-US" sz="4800" b="0" i="1" dirty="0">
                <a:latin typeface="+mn-lt"/>
              </a:rPr>
              <a:t> </a:t>
            </a:r>
            <a:r>
              <a:rPr lang="en-US" sz="4000" b="0" i="1" dirty="0">
                <a:latin typeface="+mn-lt"/>
              </a:rPr>
              <a:t>when conditions require it. </a:t>
            </a:r>
          </a:p>
        </p:txBody>
      </p:sp>
    </p:spTree>
    <p:extLst>
      <p:ext uri="{BB962C8B-B14F-4D97-AF65-F5344CB8AC3E}">
        <p14:creationId xmlns:p14="http://schemas.microsoft.com/office/powerpoint/2010/main" val="265730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4191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Alexandra </a:t>
            </a:r>
            <a:r>
              <a:rPr lang="en-US" sz="2000" dirty="0" err="1" smtClean="0">
                <a:solidFill>
                  <a:schemeClr val="bg1"/>
                </a:solidFill>
              </a:rPr>
              <a:t>Vogl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Urban Development Specialist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avogl@adb.org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0" y="2819400"/>
            <a:ext cx="9144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200" dirty="0" smtClean="0">
                <a:solidFill>
                  <a:schemeClr val="bg1"/>
                </a:solidFill>
              </a:rPr>
              <a:t/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b="1" dirty="0" smtClean="0">
                <a:solidFill>
                  <a:schemeClr val="bg1"/>
                </a:solidFill>
              </a:rPr>
              <a:t>Thank you. </a:t>
            </a:r>
            <a:endParaRPr lang="en-U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C7D16C-C214-4B16-A4F9-F9B46F9D94F4}"/>
</file>

<file path=customXml/itemProps2.xml><?xml version="1.0" encoding="utf-8"?>
<ds:datastoreItem xmlns:ds="http://schemas.openxmlformats.org/officeDocument/2006/customXml" ds:itemID="{A41AE59A-7A51-4A74-A585-380F980C0A55}"/>
</file>

<file path=customXml/itemProps3.xml><?xml version="1.0" encoding="utf-8"?>
<ds:datastoreItem xmlns:ds="http://schemas.openxmlformats.org/officeDocument/2006/customXml" ds:itemID="{B3479961-0E7B-4FFC-8574-0622AB38A84E}"/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177</Words>
  <Application>Microsoft Office PowerPoint</Application>
  <PresentationFormat>On-screen Show (4:3)</PresentationFormat>
  <Paragraphs>59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Urban Climate Change Resilience Trust Fund</vt:lpstr>
      <vt:lpstr>Why Urban Climate Change Resilience?</vt:lpstr>
      <vt:lpstr>Why Urban Climate Change Resilience?</vt:lpstr>
      <vt:lpstr>UCCR requires Context Analysis</vt:lpstr>
      <vt:lpstr>UCCR Partnership and Trust Fund</vt:lpstr>
      <vt:lpstr>UCCR – Project Categories Examples</vt:lpstr>
      <vt:lpstr>Definition</vt:lpstr>
      <vt:lpstr>Alexandra Vogl Urban Development Specialist avogl@adb.org</vt:lpstr>
    </vt:vector>
  </TitlesOfParts>
  <Company>Asian Development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Miguelito Maximo Magtira. Paulino</dc:creator>
  <cp:lastModifiedBy>AV</cp:lastModifiedBy>
  <cp:revision>61</cp:revision>
  <cp:lastPrinted>2014-03-12T05:45:43Z</cp:lastPrinted>
  <dcterms:created xsi:type="dcterms:W3CDTF">2014-03-04T01:01:52Z</dcterms:created>
  <dcterms:modified xsi:type="dcterms:W3CDTF">2014-04-29T10:58:52Z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