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8" r:id="rId5"/>
    <p:sldId id="267" r:id="rId6"/>
    <p:sldId id="266" r:id="rId7"/>
    <p:sldId id="263" r:id="rId8"/>
    <p:sldId id="265" r:id="rId9"/>
    <p:sldId id="264" r:id="rId10"/>
    <p:sldId id="269" r:id="rId11"/>
    <p:sldId id="261" r:id="rId12"/>
    <p:sldId id="262" r:id="rId13"/>
    <p:sldId id="271" r:id="rId14"/>
    <p:sldId id="274" r:id="rId15"/>
    <p:sldId id="270" r:id="rId16"/>
    <p:sldId id="272" r:id="rId17"/>
    <p:sldId id="273"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24" y="10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D42DA-826D-4078-8C8A-F6D284BC7EE2}" type="datetimeFigureOut">
              <a:rPr kumimoji="1" lang="ja-JP" altLang="en-US" smtClean="0"/>
              <a:t>2014/4/28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A2AF4-AC8F-480F-9429-C71495A8FDEA}" type="slidenum">
              <a:rPr kumimoji="1" lang="ja-JP" altLang="en-US" smtClean="0"/>
              <a:t>‹#›</a:t>
            </a:fld>
            <a:endParaRPr kumimoji="1" lang="ja-JP" altLang="en-US"/>
          </a:p>
        </p:txBody>
      </p:sp>
    </p:spTree>
    <p:extLst>
      <p:ext uri="{BB962C8B-B14F-4D97-AF65-F5344CB8AC3E}">
        <p14:creationId xmlns:p14="http://schemas.microsoft.com/office/powerpoint/2010/main" val="4692513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CA2AF4-AC8F-480F-9429-C71495A8FDEA}" type="slidenum">
              <a:rPr kumimoji="1" lang="ja-JP" altLang="en-US" smtClean="0"/>
              <a:t>2</a:t>
            </a:fld>
            <a:endParaRPr kumimoji="1" lang="ja-JP" altLang="en-US"/>
          </a:p>
        </p:txBody>
      </p:sp>
    </p:spTree>
    <p:extLst>
      <p:ext uri="{BB962C8B-B14F-4D97-AF65-F5344CB8AC3E}">
        <p14:creationId xmlns:p14="http://schemas.microsoft.com/office/powerpoint/2010/main" val="104831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40161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103953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9902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381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156899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126116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196741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66186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205680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4726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A9564A-B7BC-4C6A-8521-84D59FDBAC65}" type="datetimeFigureOut">
              <a:rPr kumimoji="1" lang="ja-JP" altLang="en-US" smtClean="0"/>
              <a:t>2014/4/28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165029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9564A-B7BC-4C6A-8521-84D59FDBAC65}" type="datetimeFigureOut">
              <a:rPr kumimoji="1" lang="ja-JP" altLang="en-US" smtClean="0"/>
              <a:t>2014/4/28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32F6-8047-4303-81E5-506F7AF2602A}" type="slidenum">
              <a:rPr kumimoji="1" lang="ja-JP" altLang="en-US" smtClean="0"/>
              <a:t>‹#›</a:t>
            </a:fld>
            <a:endParaRPr kumimoji="1" lang="ja-JP" altLang="en-US"/>
          </a:p>
        </p:txBody>
      </p:sp>
    </p:spTree>
    <p:extLst>
      <p:ext uri="{BB962C8B-B14F-4D97-AF65-F5344CB8AC3E}">
        <p14:creationId xmlns:p14="http://schemas.microsoft.com/office/powerpoint/2010/main" val="2984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tu.int/pub/D-STG-SG02.10.3-201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File:Southern_Cross_Cable_route.sv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tu.int/en/ITU-D/Study-Groups/2010-2014/Pages/case-study-library.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1999" y="764704"/>
            <a:ext cx="7772400" cy="1470025"/>
          </a:xfrm>
        </p:spPr>
        <p:txBody>
          <a:bodyPr>
            <a:noAutofit/>
          </a:bodyPr>
          <a:lstStyle/>
          <a:p>
            <a:r>
              <a:rPr lang="en-US" altLang="ja-JP" sz="3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Building Smart Society in Small Island Developing States (SIDs) by Last Mile Broadband    </a:t>
            </a:r>
            <a:endParaRPr kumimoji="1" lang="ja-JP" altLang="en-US" sz="3200" b="1" dirty="0">
              <a:solidFill>
                <a:schemeClr val="tx2"/>
              </a:solidFill>
              <a:latin typeface="Verdana" panose="020B0604030504040204" pitchFamily="34" charset="0"/>
              <a:cs typeface="Verdana" panose="020B0604030504040204" pitchFamily="34" charset="0"/>
            </a:endParaRPr>
          </a:p>
        </p:txBody>
      </p:sp>
      <p:sp>
        <p:nvSpPr>
          <p:cNvPr id="3" name="サブタイトル 2"/>
          <p:cNvSpPr>
            <a:spLocks noGrp="1"/>
          </p:cNvSpPr>
          <p:nvPr>
            <p:ph type="subTitle" idx="1"/>
          </p:nvPr>
        </p:nvSpPr>
        <p:spPr>
          <a:xfrm>
            <a:off x="1115616" y="4221088"/>
            <a:ext cx="6400800" cy="1752600"/>
          </a:xfrm>
        </p:spPr>
        <p:txBody>
          <a:bodyPr>
            <a:noAutofit/>
          </a:bodyPr>
          <a:lstStyle/>
          <a:p>
            <a:r>
              <a:rPr kumimoji="1"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Yasuhiko KAWASUMI</a:t>
            </a:r>
          </a:p>
          <a:p>
            <a:r>
              <a:rPr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Vice Chairman </a:t>
            </a:r>
          </a:p>
          <a:p>
            <a:r>
              <a:rPr kumimoji="1"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ITU-D Study Group 1 dealing with rural communications </a:t>
            </a:r>
            <a:endParaRPr kumimoji="1" lang="ja-JP" altLang="en-US" sz="2800" b="1" dirty="0">
              <a:solidFill>
                <a:schemeClr val="tx2"/>
              </a:solidFill>
              <a:latin typeface="Verdana" panose="020B0604030504040204" pitchFamily="34" charset="0"/>
              <a:cs typeface="Verdana" panose="020B0604030504040204" pitchFamily="34" charset="0"/>
            </a:endParaRPr>
          </a:p>
        </p:txBody>
      </p:sp>
      <p:sp>
        <p:nvSpPr>
          <p:cNvPr id="4" name="テキスト ボックス 3"/>
          <p:cNvSpPr txBox="1"/>
          <p:nvPr/>
        </p:nvSpPr>
        <p:spPr>
          <a:xfrm>
            <a:off x="1102806" y="2708920"/>
            <a:ext cx="6870792" cy="923330"/>
          </a:xfrm>
          <a:prstGeom prst="rect">
            <a:avLst/>
          </a:prstGeom>
          <a:noFill/>
        </p:spPr>
        <p:txBody>
          <a:bodyPr wrap="none" rtlCol="0">
            <a:spAutoFit/>
          </a:bodyPr>
          <a:lstStyle/>
          <a:p>
            <a:pPr algn="ctr"/>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ADB/ITU Initiatives kick-off:  ICT </a:t>
            </a:r>
            <a:r>
              <a:rPr lang="en-US" altLang="ja-JP" b="1" dirty="0">
                <a:solidFill>
                  <a:schemeClr val="tx2"/>
                </a:solidFill>
                <a:latin typeface="Verdana" panose="020B0604030504040204" pitchFamily="34" charset="0"/>
                <a:ea typeface="Verdana" panose="020B0604030504040204" pitchFamily="34" charset="0"/>
                <a:cs typeface="Verdana" panose="020B0604030504040204" pitchFamily="34" charset="0"/>
              </a:rPr>
              <a:t>for </a:t>
            </a:r>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Development </a:t>
            </a:r>
          </a:p>
          <a:p>
            <a:pPr algn="ctr"/>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 the </a:t>
            </a:r>
            <a:r>
              <a:rPr lang="en-US" altLang="ja-JP" b="1" dirty="0">
                <a:solidFill>
                  <a:schemeClr val="tx2"/>
                </a:solidFill>
                <a:latin typeface="Verdana" panose="020B0604030504040204" pitchFamily="34" charset="0"/>
                <a:ea typeface="Verdana" panose="020B0604030504040204" pitchFamily="34" charset="0"/>
                <a:cs typeface="Verdana" panose="020B0604030504040204" pitchFamily="34" charset="0"/>
              </a:rPr>
              <a:t>Asia-Pacific </a:t>
            </a:r>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Region (ICTD-ASP) </a:t>
            </a:r>
          </a:p>
          <a:p>
            <a:pPr algn="ctr"/>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29-30 April 2014, Manila</a:t>
            </a:r>
            <a:r>
              <a:rPr lang="ja-JP" altLang="en-US" b="1" dirty="0" smtClean="0">
                <a:solidFill>
                  <a:schemeClr val="tx2"/>
                </a:solidFill>
                <a:latin typeface="Verdana" panose="020B0604030504040204" pitchFamily="34" charset="0"/>
                <a:cs typeface="Verdana" panose="020B0604030504040204" pitchFamily="34" charset="0"/>
              </a:rPr>
              <a:t> </a:t>
            </a:r>
            <a:r>
              <a:rPr lang="ja-JP" altLang="en-US" b="1" dirty="0" smtClean="0"/>
              <a:t>　</a:t>
            </a:r>
            <a:r>
              <a:rPr lang="ja-JP" altLang="en-US" dirty="0" smtClean="0"/>
              <a:t>　　</a:t>
            </a:r>
            <a:endParaRPr kumimoji="1" lang="ja-JP" altLang="en-US" dirty="0"/>
          </a:p>
        </p:txBody>
      </p:sp>
    </p:spTree>
    <p:extLst>
      <p:ext uri="{BB962C8B-B14F-4D97-AF65-F5344CB8AC3E}">
        <p14:creationId xmlns:p14="http://schemas.microsoft.com/office/powerpoint/2010/main" val="230241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858375"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98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p:spPr>
      </p:pic>
      <p:sp>
        <p:nvSpPr>
          <p:cNvPr id="3" name="テキスト ボックス 2"/>
          <p:cNvSpPr txBox="1"/>
          <p:nvPr/>
        </p:nvSpPr>
        <p:spPr>
          <a:xfrm>
            <a:off x="5220072" y="3105834"/>
            <a:ext cx="2226892" cy="523220"/>
          </a:xfrm>
          <a:prstGeom prst="rect">
            <a:avLst/>
          </a:prstGeom>
          <a:noFill/>
        </p:spPr>
        <p:txBody>
          <a:bodyPr wrap="none" rtlCol="0">
            <a:spAutoFit/>
          </a:bodyPr>
          <a:lstStyle/>
          <a:p>
            <a:r>
              <a:rPr kumimoji="1" lang="en-US" altLang="ja-JP" sz="1400" b="1" dirty="0" smtClean="0">
                <a:latin typeface="Verdana" panose="020B0604030504040204" pitchFamily="34" charset="0"/>
                <a:ea typeface="Verdana" panose="020B0604030504040204" pitchFamily="34" charset="0"/>
                <a:cs typeface="Verdana" panose="020B0604030504040204" pitchFamily="34" charset="0"/>
              </a:rPr>
              <a:t>10Gbps expandable </a:t>
            </a:r>
          </a:p>
          <a:p>
            <a:r>
              <a:rPr kumimoji="1" lang="en-US" altLang="ja-JP" sz="1400" b="1" dirty="0" smtClean="0">
                <a:latin typeface="Verdana" panose="020B0604030504040204" pitchFamily="34" charset="0"/>
                <a:ea typeface="Verdana" panose="020B0604030504040204" pitchFamily="34" charset="0"/>
                <a:cs typeface="Verdana" panose="020B0604030504040204" pitchFamily="34" charset="0"/>
              </a:rPr>
              <a:t>to 80Gbps</a:t>
            </a:r>
            <a:endParaRPr kumimoji="1" lang="ja-JP" altLang="en-US" sz="1400" b="1"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579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Lusweti へのＲＭＩ写真\Photos\Training on Fiberr splicing at NTA\IMG_45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9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Case Study of RMI (continued-3) </a:t>
            </a:r>
            <a:endParaRPr kumimoji="1" lang="ja-JP" altLang="en-US" sz="2800" b="1" dirty="0">
              <a:solidFill>
                <a:schemeClr val="tx2"/>
              </a:solidFill>
              <a:latin typeface="Verdana" panose="020B0604030504040204" pitchFamily="34" charset="0"/>
              <a:cs typeface="Verdana" panose="020B0604030504040204" pitchFamily="34" charset="0"/>
            </a:endParaRPr>
          </a:p>
        </p:txBody>
      </p:sp>
      <p:sp>
        <p:nvSpPr>
          <p:cNvPr id="3" name="コンテンツ プレースホルダー 2"/>
          <p:cNvSpPr>
            <a:spLocks noGrp="1"/>
          </p:cNvSpPr>
          <p:nvPr>
            <p:ph idx="1"/>
          </p:nvPr>
        </p:nvSpPr>
        <p:spPr/>
        <p:txBody>
          <a:bodyPr>
            <a:normAutofit fontScale="92500"/>
          </a:bodyPr>
          <a:lstStyle/>
          <a:p>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Governmen</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 offices, public offices, hospitals, school campuses, embassies</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hotels, shopping complexes, office/apartment complexes are clustered alongside the inland optical backbone.</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Easy reach by optic fiber to the customer’s premises.</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Modest investment for </a:t>
            </a:r>
            <a:r>
              <a:rPr lang="en-US" altLang="ja-JP" sz="24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FTTx</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will contribute to  the migration from thin last mile to broadband last mile and for building smart society.</a:t>
            </a:r>
          </a:p>
          <a:p>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Low maintenance cost, stable, high quality of service and high data speed.</a:t>
            </a:r>
            <a:endParaRPr kumimoji="1" lang="ja-JP" altLang="en-US" sz="2400" b="1" dirty="0">
              <a:solidFill>
                <a:schemeClr val="tx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853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14288" y="1089323"/>
            <a:ext cx="9144000" cy="5760640"/>
          </a:xfrm>
          <a:prstGeom prst="rect">
            <a:avLst/>
          </a:prstGeom>
          <a:noFill/>
          <a:ln>
            <a:noFill/>
          </a:ln>
        </p:spPr>
      </p:pic>
      <p:sp>
        <p:nvSpPr>
          <p:cNvPr id="3" name="テキスト ボックス 2"/>
          <p:cNvSpPr txBox="1"/>
          <p:nvPr/>
        </p:nvSpPr>
        <p:spPr>
          <a:xfrm>
            <a:off x="1501362" y="237927"/>
            <a:ext cx="6112699" cy="461665"/>
          </a:xfrm>
          <a:prstGeom prst="rect">
            <a:avLst/>
          </a:prstGeom>
          <a:noFill/>
        </p:spPr>
        <p:txBody>
          <a:bodyPr wrap="none" rtlCol="0">
            <a:spAutoFit/>
          </a:bodyPr>
          <a:lstStyle/>
          <a:p>
            <a:r>
              <a:rPr lang="en-US" altLang="ja-JP"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An Example of Smart City in Thailand </a:t>
            </a:r>
            <a:endParaRPr kumimoji="1" lang="ja-JP" altLang="en-US" sz="2400" dirty="0">
              <a:solidFill>
                <a:schemeClr val="tx2"/>
              </a:solidFill>
              <a:latin typeface="Verdana" panose="020B0604030504040204" pitchFamily="34" charset="0"/>
              <a:cs typeface="Verdana" panose="020B0604030504040204" pitchFamily="34" charset="0"/>
            </a:endParaRPr>
          </a:p>
        </p:txBody>
      </p:sp>
      <p:sp>
        <p:nvSpPr>
          <p:cNvPr id="4" name="テキスト ボックス 3"/>
          <p:cNvSpPr txBox="1"/>
          <p:nvPr/>
        </p:nvSpPr>
        <p:spPr>
          <a:xfrm>
            <a:off x="3563888" y="699592"/>
            <a:ext cx="5324791" cy="369332"/>
          </a:xfrm>
          <a:prstGeom prst="rect">
            <a:avLst/>
          </a:prstGeom>
          <a:noFill/>
        </p:spPr>
        <p:txBody>
          <a:bodyPr wrap="none" rtlCol="0">
            <a:spAutoFit/>
          </a:bodyPr>
          <a:lstStyle/>
          <a:p>
            <a:r>
              <a:rPr kumimoji="1" lang="en-US" altLang="ja-JP" dirty="0" smtClean="0">
                <a:latin typeface="Verdana" panose="020B0604030504040204" pitchFamily="34" charset="0"/>
                <a:ea typeface="Verdana" panose="020B0604030504040204" pitchFamily="34" charset="0"/>
                <a:cs typeface="Verdana" panose="020B0604030504040204" pitchFamily="34" charset="0"/>
              </a:rPr>
              <a:t>Quoted from Fujikura’s Booklet </a:t>
            </a:r>
            <a:r>
              <a:rPr kumimoji="1" lang="en-US" altLang="ja-JP" dirty="0" err="1" smtClean="0">
                <a:latin typeface="Verdana" panose="020B0604030504040204" pitchFamily="34" charset="0"/>
                <a:ea typeface="Verdana" panose="020B0604030504040204" pitchFamily="34" charset="0"/>
                <a:cs typeface="Verdana" panose="020B0604030504040204" pitchFamily="34" charset="0"/>
              </a:rPr>
              <a:t>Hikarinokuni</a:t>
            </a:r>
            <a:endParaRPr kumimoji="1" lang="ja-JP" altLang="en-US"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2623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Proposal for the connectivity to SIDS of ASP</a:t>
            </a:r>
            <a:endParaRPr kumimoji="1" lang="ja-JP" altLang="en-US" sz="2800" b="1" dirty="0">
              <a:solidFill>
                <a:schemeClr val="tx2"/>
              </a:solidFill>
              <a:latin typeface="Verdana" panose="020B0604030504040204" pitchFamily="34" charset="0"/>
              <a:cs typeface="Verdana" panose="020B0604030504040204" pitchFamily="34" charset="0"/>
            </a:endParaRPr>
          </a:p>
        </p:txBody>
      </p:sp>
      <p:sp>
        <p:nvSpPr>
          <p:cNvPr id="3" name="コンテンツ プレースホルダー 2"/>
          <p:cNvSpPr>
            <a:spLocks noGrp="1"/>
          </p:cNvSpPr>
          <p:nvPr>
            <p:ph idx="1"/>
          </p:nvPr>
        </p:nvSpPr>
        <p:spPr>
          <a:xfrm>
            <a:off x="457200" y="1124744"/>
            <a:ext cx="8229600" cy="5001419"/>
          </a:xfrm>
        </p:spPr>
        <p:txBody>
          <a:bodyPr>
            <a:normAutofit fontScale="62500" lnSpcReduction="20000"/>
          </a:bodyPr>
          <a:lstStyle/>
          <a:p>
            <a:r>
              <a:rPr kumimoji="1"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Considering that;</a:t>
            </a:r>
          </a:p>
          <a:p>
            <a:r>
              <a:rPr kumimoji="1"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ASP SIDS connected by the Submarine Optic </a:t>
            </a:r>
            <a:r>
              <a:rPr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F</a:t>
            </a:r>
            <a:r>
              <a:rPr kumimoji="1"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iber Cable are supposed to be </a:t>
            </a:r>
            <a:r>
              <a:rPr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 the </a:t>
            </a:r>
            <a:r>
              <a:rPr kumimoji="1"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similar situation like RMI, which are suffering from inefficient use of obtained large cable capacity.</a:t>
            </a:r>
          </a:p>
          <a:p>
            <a:r>
              <a:rPr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They need broadband last mile to generate the traffic to be put through the international backbone whether it may be optical fiber or satellite link.</a:t>
            </a:r>
          </a:p>
          <a:p>
            <a:r>
              <a:rPr lang="en-US" altLang="ja-JP" sz="3000" b="1" dirty="0">
                <a:solidFill>
                  <a:schemeClr val="tx2"/>
                </a:solidFill>
                <a:latin typeface="Verdana" panose="020B0604030504040204" pitchFamily="34" charset="0"/>
                <a:ea typeface="Verdana" panose="020B0604030504040204" pitchFamily="34" charset="0"/>
                <a:cs typeface="Verdana" panose="020B0604030504040204" pitchFamily="34" charset="0"/>
              </a:rPr>
              <a:t>In </a:t>
            </a:r>
            <a:r>
              <a:rPr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municipalities of SIDS</a:t>
            </a:r>
            <a:r>
              <a:rPr lang="en-US" altLang="ja-JP" sz="30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customers premises are clustered alongside the inland backbone and are within easy reach by optic fiber extension.</a:t>
            </a:r>
          </a:p>
          <a:p>
            <a:r>
              <a:rPr lang="en-US" altLang="ja-JP" sz="3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However, lack of technicians for indoor and outdoor fiber splicing and machines is vital issue raised by SIDS such as RMI.  </a:t>
            </a:r>
          </a:p>
          <a:p>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By Providing the ICT platform for various e-services listed in the action line C7 of WSIS Tunis Agenda 2005, it will be the way forward to the building of smart society in ASP SIDs. </a:t>
            </a:r>
          </a:p>
        </p:txBody>
      </p:sp>
    </p:spTree>
    <p:extLst>
      <p:ext uri="{BB962C8B-B14F-4D97-AF65-F5344CB8AC3E}">
        <p14:creationId xmlns:p14="http://schemas.microsoft.com/office/powerpoint/2010/main" val="320529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0" y="274638"/>
            <a:ext cx="4032448" cy="562074"/>
          </a:xfrm>
        </p:spPr>
        <p:txBody>
          <a:bodyPr>
            <a:noAutofit/>
          </a:bodyPr>
          <a:lstStyle/>
          <a:p>
            <a:r>
              <a:rPr kumimoji="1" lang="en-US" altLang="ja-JP"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Proposal</a:t>
            </a:r>
            <a:endParaRPr kumimoji="1" lang="ja-JP" altLang="en-US" sz="3200" dirty="0">
              <a:solidFill>
                <a:schemeClr val="tx2"/>
              </a:solidFill>
              <a:latin typeface="Verdana" panose="020B0604030504040204" pitchFamily="34" charset="0"/>
              <a:cs typeface="Verdana" panose="020B0604030504040204" pitchFamily="34" charset="0"/>
            </a:endParaRPr>
          </a:p>
        </p:txBody>
      </p:sp>
      <p:sp>
        <p:nvSpPr>
          <p:cNvPr id="3" name="コンテンツ プレースホルダー 2"/>
          <p:cNvSpPr>
            <a:spLocks noGrp="1"/>
          </p:cNvSpPr>
          <p:nvPr>
            <p:ph idx="1"/>
          </p:nvPr>
        </p:nvSpPr>
        <p:spPr>
          <a:xfrm>
            <a:off x="683568" y="980728"/>
            <a:ext cx="8229600" cy="5145435"/>
          </a:xfrm>
        </p:spPr>
        <p:txBody>
          <a:bodyPr>
            <a:normAutofit fontScale="85000" lnSpcReduction="10000"/>
          </a:bodyPr>
          <a:lstStyle/>
          <a:p>
            <a:pPr marL="0" indent="0">
              <a:buNone/>
            </a:pP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1)</a:t>
            </a:r>
            <a:r>
              <a:rPr kumimoji="1"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Feasibility study in municipalities of SIDS (RMI, </a:t>
            </a:r>
            <a:endPar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rPr>
              <a:t>    FSM, Tonga, Fiji etc.) where connected by </a:t>
            </a:r>
            <a:endPar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SFOC </a:t>
            </a:r>
            <a:r>
              <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rPr>
              <a:t>for the investment on building </a:t>
            </a: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broadband </a:t>
            </a:r>
            <a:r>
              <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rPr>
              <a:t>last mile by </a:t>
            </a:r>
            <a:r>
              <a:rPr lang="en-US" altLang="ja-JP" sz="2600" b="1" dirty="0" err="1">
                <a:solidFill>
                  <a:schemeClr val="tx2"/>
                </a:solidFill>
                <a:latin typeface="Verdana" panose="020B0604030504040204" pitchFamily="34" charset="0"/>
                <a:ea typeface="Verdana" panose="020B0604030504040204" pitchFamily="34" charset="0"/>
                <a:cs typeface="Verdana" panose="020B0604030504040204" pitchFamily="34" charset="0"/>
              </a:rPr>
              <a:t>FTTx</a:t>
            </a:r>
            <a:r>
              <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rPr>
              <a:t> and/or </a:t>
            </a: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wireless</a:t>
            </a:r>
            <a:endPar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ja-JP" sz="26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access.</a:t>
            </a:r>
          </a:p>
          <a:p>
            <a:pPr marL="514350" indent="-514350">
              <a:buAutoNum type="arabicParenR" startAt="2"/>
            </a:pPr>
            <a:r>
              <a:rPr kumimoji="1"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Socio-economic study of the effect of building broadband last mile by </a:t>
            </a:r>
            <a:r>
              <a:rPr kumimoji="1" lang="en-US" altLang="ja-JP" sz="26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FTTx</a:t>
            </a:r>
            <a:r>
              <a:rPr kumimoji="1"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and/or wireless access and sustainability, and needs of various e-services towards smart society </a:t>
            </a:r>
          </a:p>
          <a:p>
            <a:pPr marL="514350" indent="-514350">
              <a:buAutoNum type="arabicParenR" startAt="2"/>
            </a:pP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Tariff and pricing policy study to augment the </a:t>
            </a:r>
            <a:r>
              <a:rPr kumimoji="1"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traffic demand.</a:t>
            </a:r>
          </a:p>
          <a:p>
            <a:pPr marL="514350" indent="-514350">
              <a:buAutoNum type="arabicParenR" startAt="2"/>
            </a:pPr>
            <a:r>
              <a:rPr lang="en-US" altLang="ja-JP" sz="2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Organizing training workshop for the fiber networking and fiber splicing for the technicians in each SIDS as necessary</a:t>
            </a:r>
            <a:r>
              <a:rPr lang="en-US" altLang="ja-JP"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kumimoji="1" lang="ja-JP" altLang="en-US" sz="2400" dirty="0">
              <a:solidFill>
                <a:schemeClr val="tx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3993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59632" y="2867819"/>
            <a:ext cx="7225055" cy="954107"/>
          </a:xfrm>
          <a:prstGeom prst="rect">
            <a:avLst/>
          </a:prstGeom>
          <a:noFill/>
        </p:spPr>
        <p:txBody>
          <a:bodyPr wrap="none" rtlCol="0">
            <a:spAutoFit/>
          </a:bodyPr>
          <a:lstStyle/>
          <a:p>
            <a:r>
              <a:rPr kumimoji="1" lang="en-US" altLang="ja-JP"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kumimoji="1"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Thank you!!</a:t>
            </a:r>
          </a:p>
          <a:p>
            <a:r>
              <a:rPr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Kawasumi-yasuhiko@s3.dion.ne.jp</a:t>
            </a:r>
            <a:endParaRPr kumimoji="1" lang="ja-JP" altLang="en-US" sz="2800" b="1" dirty="0">
              <a:solidFill>
                <a:schemeClr val="tx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706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332656"/>
            <a:ext cx="6408712" cy="576064"/>
          </a:xfrm>
        </p:spPr>
        <p:txBody>
          <a:bodyPr>
            <a:normAutofit fontScale="90000"/>
          </a:bodyPr>
          <a:lstStyle/>
          <a:p>
            <a:r>
              <a:rPr kumimoji="1" lang="en-US" altLang="ja-JP" sz="3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Definition of Broadband</a:t>
            </a:r>
            <a:endParaRPr kumimoji="1" lang="ja-JP" altLang="en-US" sz="3200" b="1" dirty="0">
              <a:solidFill>
                <a:schemeClr val="tx2"/>
              </a:solidFill>
              <a:latin typeface="Verdana" panose="020B0604030504040204" pitchFamily="34" charset="0"/>
              <a:cs typeface="Verdana" panose="020B0604030504040204" pitchFamily="34" charset="0"/>
            </a:endParaRPr>
          </a:p>
        </p:txBody>
      </p:sp>
      <p:sp>
        <p:nvSpPr>
          <p:cNvPr id="3" name="コンテンツ プレースホルダー 2"/>
          <p:cNvSpPr>
            <a:spLocks noGrp="1"/>
          </p:cNvSpPr>
          <p:nvPr>
            <p:ph idx="1"/>
          </p:nvPr>
        </p:nvSpPr>
        <p:spPr>
          <a:xfrm>
            <a:off x="251520" y="1052736"/>
            <a:ext cx="8435280" cy="5544616"/>
          </a:xfrm>
        </p:spPr>
        <p:txBody>
          <a:bodyPr>
            <a:normAutofit fontScale="92500" lnSpcReduction="20000"/>
          </a:bodyPr>
          <a:lstStyle/>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Definition of </a:t>
            </a:r>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Broadband Commission (Sept. 2013).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the Commission has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 defined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‘broadband’ in terms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of specific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minimum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transmission speeds</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 in recognition of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 range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of market definitions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 different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countries. Rather,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 Commission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views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broadband as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a cluster of concepts: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always on, high-capacity connectivity enabling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combined provision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of multiple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services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simultaneously.</a:t>
            </a:r>
          </a:p>
          <a:p>
            <a:endPar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Report of ITU-D SG2 Rapporteur’s Group Suggest 512/256Kbps for down stream/up</a:t>
            </a:r>
            <a:r>
              <a:rPr lang="ja-JP" altLang="en-US"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stream as minimum requirement for the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transmission</a:t>
            </a:r>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speed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for</a:t>
            </a:r>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rural communications</a:t>
            </a:r>
          </a:p>
          <a:p>
            <a:pPr marL="0" indent="0">
              <a:buNone/>
            </a:pP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hlinkClick r:id="rId3"/>
              </a:rPr>
              <a:t>http://</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hlinkClick r:id="rId3"/>
              </a:rPr>
              <a:t>www.itu.int/pub/D-STG-SG02.10.3-2014</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TRAI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of </a:t>
            </a:r>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India aims for the 2Mbps by 2015 for rural communications in its regulation according to their comments during the ITU-D SG2 meeting</a:t>
            </a:r>
          </a:p>
          <a:p>
            <a:pPr marL="0" indent="0">
              <a:buNone/>
            </a:pPr>
            <a:endPar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kumimoji="1" lang="ja-JP" altLang="en-US" sz="2400" b="1" dirty="0">
              <a:solidFill>
                <a:schemeClr val="tx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837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64096"/>
          </a:xfrm>
        </p:spPr>
        <p:txBody>
          <a:bodyPr>
            <a:normAutofit fontScale="90000"/>
          </a:bodyPr>
          <a:lstStyle/>
          <a:p>
            <a:r>
              <a:rPr lang="en-US" altLang="ja-JP" sz="3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International Backbones for ASP SIDS </a:t>
            </a:r>
            <a:endParaRPr kumimoji="1" lang="ja-JP" altLang="en-US" sz="3200" b="1" dirty="0">
              <a:solidFill>
                <a:schemeClr val="tx2"/>
              </a:solidFill>
              <a:latin typeface="Verdana" panose="020B0604030504040204" pitchFamily="34" charset="0"/>
              <a:cs typeface="Verdana" panose="020B0604030504040204" pitchFamily="34" charset="0"/>
            </a:endParaRPr>
          </a:p>
        </p:txBody>
      </p:sp>
      <p:sp>
        <p:nvSpPr>
          <p:cNvPr id="3" name="コンテンツ プレースホルダー 2"/>
          <p:cNvSpPr>
            <a:spLocks noGrp="1"/>
          </p:cNvSpPr>
          <p:nvPr>
            <p:ph idx="1"/>
          </p:nvPr>
        </p:nvSpPr>
        <p:spPr>
          <a:xfrm>
            <a:off x="467544" y="1196752"/>
            <a:ext cx="8229600" cy="5661248"/>
          </a:xfrm>
        </p:spPr>
        <p:txBody>
          <a:bodyPr>
            <a:normAutofit fontScale="77500" lnSpcReduction="20000"/>
          </a:bodyPr>
          <a:lstStyle/>
          <a:p>
            <a:r>
              <a:rPr kumimoji="1"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Guam-Kwajalein</a:t>
            </a:r>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-Majuro with BU to FSM Submarine Fiber Optic Cable (SFOC) (10Gbps)</a:t>
            </a:r>
          </a:p>
          <a:p>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Southern Cross Optic Fiber Cable via Suva (Fiji)</a:t>
            </a:r>
          </a:p>
          <a:p>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Tonga Submarine Optic Fiber Cable</a:t>
            </a:r>
            <a:r>
              <a:rPr lang="ja-JP" alt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(10Gbps, planned to be serviced in 2014, ADB/World Bank and TCL funded)</a:t>
            </a:r>
          </a:p>
          <a:p>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HAWAIKI Optic Fiber Submarine Cable (Planned)</a:t>
            </a:r>
          </a:p>
          <a:p>
            <a:r>
              <a:rPr kumimoji="1"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Geostationary satellites (Global coverage)</a:t>
            </a:r>
          </a:p>
          <a:p>
            <a:r>
              <a:rPr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Medium Earth Orbit Satellites (O3B: Field Tests on Cock Islands)</a:t>
            </a:r>
          </a:p>
          <a:p>
            <a:r>
              <a:rPr kumimoji="1"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Inmarsat BGAN satellites (Global coverage)</a:t>
            </a:r>
          </a:p>
          <a:p>
            <a:r>
              <a:rPr kumimoji="1"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Others  (Planned)</a:t>
            </a:r>
            <a:endParaRPr kumimoji="1" lang="ja-JP" altLang="en-US" b="1" dirty="0">
              <a:solidFill>
                <a:schemeClr val="tx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23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0/02/Southern_Cross_Cable_route.svg/375px-Southern_Cross_Cable_route.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8784976" cy="576064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23728" y="188640"/>
            <a:ext cx="3887603" cy="461665"/>
          </a:xfrm>
          <a:prstGeom prst="rect">
            <a:avLst/>
          </a:prstGeom>
          <a:noFill/>
        </p:spPr>
        <p:txBody>
          <a:bodyPr wrap="none" rtlCol="0">
            <a:spAutoFit/>
          </a:bodyPr>
          <a:lstStyle/>
          <a:p>
            <a:r>
              <a:rPr kumimoji="1"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Southern Cross Cable</a:t>
            </a:r>
            <a:endParaRPr kumimoji="1" lang="ja-JP" altLang="en-US" sz="2400" b="1" dirty="0">
              <a:solidFill>
                <a:schemeClr val="tx2"/>
              </a:solidFill>
              <a:latin typeface="Verdana" panose="020B0604030504040204" pitchFamily="34" charset="0"/>
              <a:cs typeface="Verdana" panose="020B0604030504040204" pitchFamily="34" charset="0"/>
            </a:endParaRPr>
          </a:p>
        </p:txBody>
      </p:sp>
      <p:sp>
        <p:nvSpPr>
          <p:cNvPr id="3" name="テキスト ボックス 2"/>
          <p:cNvSpPr txBox="1"/>
          <p:nvPr/>
        </p:nvSpPr>
        <p:spPr>
          <a:xfrm>
            <a:off x="4644008" y="4931876"/>
            <a:ext cx="3615092" cy="369332"/>
          </a:xfrm>
          <a:prstGeom prst="rect">
            <a:avLst/>
          </a:prstGeom>
          <a:noFill/>
        </p:spPr>
        <p:txBody>
          <a:bodyPr wrap="none" rtlCol="0">
            <a:spAutoFit/>
          </a:bodyPr>
          <a:lstStyle/>
          <a:p>
            <a:r>
              <a:rPr kumimoji="1" lang="en-US" altLang="ja-JP"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Landing pt. 3 is Suva, Fiji  </a:t>
            </a:r>
            <a:endParaRPr kumimoji="1" lang="ja-JP" altLang="en-US" b="1" dirty="0">
              <a:solidFill>
                <a:schemeClr val="tx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5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suhiko-K\Desktop\hawai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00792"/>
            <a:ext cx="8195942" cy="563471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483768" y="270907"/>
            <a:ext cx="4091185" cy="400110"/>
          </a:xfrm>
          <a:prstGeom prst="rect">
            <a:avLst/>
          </a:prstGeom>
          <a:noFill/>
        </p:spPr>
        <p:txBody>
          <a:bodyPr wrap="none" rtlCol="0">
            <a:spAutoFit/>
          </a:bodyPr>
          <a:lstStyle/>
          <a:p>
            <a:r>
              <a:rPr kumimoji="1" lang="en-US" altLang="ja-JP" sz="2000" b="1" dirty="0" smtClean="0">
                <a:latin typeface="Verdana" panose="020B0604030504040204" pitchFamily="34" charset="0"/>
                <a:ea typeface="Verdana" panose="020B0604030504040204" pitchFamily="34" charset="0"/>
                <a:cs typeface="Verdana" panose="020B0604030504040204" pitchFamily="34" charset="0"/>
              </a:rPr>
              <a:t>HAWAIKI Submarine Cable</a:t>
            </a:r>
            <a:endParaRPr kumimoji="1" lang="ja-JP" altLang="en-US" sz="2000" b="1"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913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124744"/>
            <a:ext cx="8337044"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827584" y="348625"/>
            <a:ext cx="7750840" cy="400110"/>
          </a:xfrm>
          <a:prstGeom prst="rect">
            <a:avLst/>
          </a:prstGeom>
          <a:noFill/>
        </p:spPr>
        <p:txBody>
          <a:bodyPr wrap="none" rtlCol="0">
            <a:spAutoFit/>
          </a:bodyPr>
          <a:lstStyle/>
          <a:p>
            <a:r>
              <a:rPr kumimoji="1" lang="en-US" altLang="ja-JP" sz="2000" b="1" dirty="0" smtClean="0">
                <a:latin typeface="Verdana" panose="020B0604030504040204" pitchFamily="34" charset="0"/>
                <a:ea typeface="Verdana" panose="020B0604030504040204" pitchFamily="34" charset="0"/>
                <a:cs typeface="Verdana" panose="020B0604030504040204" pitchFamily="34" charset="0"/>
              </a:rPr>
              <a:t>O3B targeted footprints  (quoted from O3B website)</a:t>
            </a:r>
            <a:endParaRPr kumimoji="1" lang="ja-JP" altLang="en-US" sz="2000" b="1"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832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88640"/>
            <a:ext cx="8856984" cy="648072"/>
          </a:xfrm>
        </p:spPr>
        <p:txBody>
          <a:bodyPr>
            <a:normAutofit/>
          </a:bodyPr>
          <a:lstStyle/>
          <a:p>
            <a:r>
              <a:rPr kumimoji="1" lang="en-US" altLang="ja-JP"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Case Study of Republic of Marshall Islands  </a:t>
            </a:r>
            <a:endParaRPr kumimoji="1" lang="ja-JP" altLang="en-US" sz="2800" b="1" dirty="0">
              <a:solidFill>
                <a:schemeClr val="tx2"/>
              </a:solidFill>
              <a:latin typeface="Verdana" panose="020B0604030504040204" pitchFamily="34" charset="0"/>
              <a:cs typeface="Verdana" panose="020B0604030504040204" pitchFamily="34" charset="0"/>
            </a:endParaRPr>
          </a:p>
        </p:txBody>
      </p:sp>
      <p:sp>
        <p:nvSpPr>
          <p:cNvPr id="3" name="コンテンツ プレースホルダー 2"/>
          <p:cNvSpPr>
            <a:spLocks noGrp="1"/>
          </p:cNvSpPr>
          <p:nvPr>
            <p:ph idx="1"/>
          </p:nvPr>
        </p:nvSpPr>
        <p:spPr>
          <a:xfrm>
            <a:off x="179512" y="908720"/>
            <a:ext cx="8640960" cy="5949280"/>
          </a:xfrm>
        </p:spPr>
        <p:txBody>
          <a:bodyPr>
            <a:normAutofit/>
          </a:bodyPr>
          <a:lstStyle/>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RMI was interconnected with Guam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by s</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ubmarine fiber optic cable(SFOC) in 2009. The cable is branching out to Federated States of Micronesia. One 10Gbps on one wavelength is activated. The maximum capacity is 80Gbps</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However % usage of transmission capacity is less than 1% according to the National Telecom Authority (NTA) as of Nov. 2013.</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 bottleneck is the last mile access line (low speed DSL dependent). In response to the request of MOTC, APT offered the grant to provide training workshop for the fiber splicing technique by dispatching Japanese experts with a fusion splicer and necessary parts.</a:t>
            </a:r>
          </a:p>
          <a:p>
            <a:pPr marL="0" indent="0">
              <a:buNone/>
            </a:pPr>
            <a:endParaRPr lang="en-US" altLang="ja-JP"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US" altLang="ja-JP"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kumimoji="1" lang="ja-JP" altLang="en-US" sz="2000" b="1" dirty="0">
              <a:solidFill>
                <a:schemeClr val="tx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531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32656"/>
            <a:ext cx="8075240" cy="706090"/>
          </a:xfrm>
        </p:spPr>
        <p:txBody>
          <a:bodyPr>
            <a:normAutofit/>
          </a:bodyPr>
          <a:lstStyle/>
          <a:p>
            <a:r>
              <a:rPr lang="en-US" altLang="ja-JP" sz="3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Case Study of RMI (continued-2)</a:t>
            </a:r>
            <a:endParaRPr kumimoji="1" lang="ja-JP" altLang="en-US" sz="3200" b="1" dirty="0">
              <a:solidFill>
                <a:schemeClr val="tx2"/>
              </a:solidFill>
              <a:latin typeface="Verdana" panose="020B0604030504040204" pitchFamily="34" charset="0"/>
              <a:cs typeface="Verdana" panose="020B0604030504040204" pitchFamily="34" charset="0"/>
            </a:endParaRPr>
          </a:p>
        </p:txBody>
      </p:sp>
      <p:sp>
        <p:nvSpPr>
          <p:cNvPr id="3" name="コンテンツ プレースホルダー 2"/>
          <p:cNvSpPr>
            <a:spLocks noGrp="1"/>
          </p:cNvSpPr>
          <p:nvPr>
            <p:ph idx="1"/>
          </p:nvPr>
        </p:nvSpPr>
        <p:spPr>
          <a:xfrm>
            <a:off x="251520" y="1412776"/>
            <a:ext cx="8424936" cy="5001419"/>
          </a:xfrm>
        </p:spPr>
        <p:txBody>
          <a:bodyPr>
            <a:normAutofit fontScale="92500" lnSpcReduction="20000"/>
          </a:bodyPr>
          <a:lstStyle/>
          <a:p>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Fiber to the premises (</a:t>
            </a:r>
            <a:r>
              <a:rPr lang="en-US" altLang="ja-JP" sz="2400" b="1" dirty="0" err="1">
                <a:solidFill>
                  <a:schemeClr val="tx2"/>
                </a:solidFill>
                <a:latin typeface="Verdana" panose="020B0604030504040204" pitchFamily="34" charset="0"/>
                <a:ea typeface="Verdana" panose="020B0604030504040204" pitchFamily="34" charset="0"/>
                <a:cs typeface="Verdana" panose="020B0604030504040204" pitchFamily="34" charset="0"/>
              </a:rPr>
              <a:t>FTTx</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 is expected to generate the traffic to be put through the SFOC for its efficient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use.</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It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will contribute to the compensation of leasing loan of NTA to Kwajalein Cable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System (KCS)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which operate/maintain the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SFOC</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There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are 29 atolls and 5 outer islands in RMI. Providing connectivity to atolls and islands by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GEO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satellite with DAMA is on-going step by step</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Tele-centers are being built on outer islands for providing islanders ICT services. Schools and health posts of outer islands are being connected.</a:t>
            </a:r>
          </a:p>
          <a:p>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Please visit </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rPr>
              <a:t>Case Study Library of ITU-D website </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hlinkClick r:id="rId2"/>
              </a:rPr>
              <a:t>http</a:t>
            </a:r>
            <a:r>
              <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hlinkClick r:id="rId2"/>
              </a:rPr>
              <a:t>://</a:t>
            </a:r>
            <a:r>
              <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hlinkClick r:id="rId2"/>
              </a:rPr>
              <a:t>www.itu.int/en/ITU-D/Study-Groups/2010-2014/Pages/case-study-library.aspx</a:t>
            </a:r>
            <a:endParaRPr lang="en-US" altLang="ja-JP"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US" altLang="ja-JP"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kumimoji="1" lang="ja-JP" altLang="en-US" dirty="0"/>
          </a:p>
        </p:txBody>
      </p:sp>
    </p:spTree>
    <p:extLst>
      <p:ext uri="{BB962C8B-B14F-4D97-AF65-F5344CB8AC3E}">
        <p14:creationId xmlns:p14="http://schemas.microsoft.com/office/powerpoint/2010/main" val="107249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1" y="1159783"/>
            <a:ext cx="914400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39" y="5207714"/>
            <a:ext cx="410445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51520" y="4869160"/>
            <a:ext cx="827471" cy="338554"/>
          </a:xfrm>
          <a:prstGeom prst="rect">
            <a:avLst/>
          </a:prstGeom>
          <a:noFill/>
        </p:spPr>
        <p:txBody>
          <a:bodyPr wrap="none" rtlCol="0">
            <a:spAutoFit/>
          </a:bodyPr>
          <a:lstStyle/>
          <a:p>
            <a:r>
              <a:rPr kumimoji="1" lang="en-US" altLang="ja-JP" sz="1600" b="1" dirty="0" smtClean="0">
                <a:latin typeface="Verdana" panose="020B0604030504040204" pitchFamily="34" charset="0"/>
                <a:ea typeface="Verdana" panose="020B0604030504040204" pitchFamily="34" charset="0"/>
                <a:cs typeface="Verdana" panose="020B0604030504040204" pitchFamily="34" charset="0"/>
              </a:rPr>
              <a:t>Palau</a:t>
            </a:r>
            <a:endParaRPr kumimoji="1" lang="ja-JP" altLang="en-US" sz="1600" b="1" dirty="0">
              <a:latin typeface="Verdana" panose="020B0604030504040204" pitchFamily="34" charset="0"/>
              <a:cs typeface="Verdana" panose="020B0604030504040204" pitchFamily="34" charset="0"/>
            </a:endParaRPr>
          </a:p>
        </p:txBody>
      </p:sp>
      <p:sp>
        <p:nvSpPr>
          <p:cNvPr id="5" name="テキスト ボックス 4"/>
          <p:cNvSpPr txBox="1"/>
          <p:nvPr/>
        </p:nvSpPr>
        <p:spPr>
          <a:xfrm>
            <a:off x="4774895" y="5908493"/>
            <a:ext cx="3685538" cy="523220"/>
          </a:xfrm>
          <a:prstGeom prst="rect">
            <a:avLst/>
          </a:prstGeom>
          <a:noFill/>
        </p:spPr>
        <p:txBody>
          <a:bodyPr wrap="square" rtlCol="0">
            <a:spAutoFit/>
          </a:bodyPr>
          <a:lstStyle/>
          <a:p>
            <a:r>
              <a:rPr kumimoji="1" lang="en-US" altLang="ja-JP"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8 wavelength/fiber</a:t>
            </a:r>
            <a:r>
              <a:rPr lang="ja-JP" alt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kumimoji="1" lang="en-US" altLang="ja-JP"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to FSM &amp; RMI</a:t>
            </a:r>
          </a:p>
          <a:p>
            <a:r>
              <a:rPr lang="en-US" altLang="ja-JP"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10Gbps/1wl</a:t>
            </a:r>
            <a:r>
              <a:rPr kumimoji="1" lang="en-US" altLang="ja-JP"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kumimoji="1" lang="ja-JP" alt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kumimoji="1" lang="ja-JP" altLang="en-US" sz="1400" b="1" dirty="0">
              <a:solidFill>
                <a:schemeClr val="tx2"/>
              </a:solidFill>
              <a:latin typeface="Verdana" panose="020B0604030504040204" pitchFamily="34" charset="0"/>
              <a:cs typeface="Verdana" panose="020B0604030504040204" pitchFamily="34" charset="0"/>
            </a:endParaRPr>
          </a:p>
        </p:txBody>
      </p:sp>
      <p:sp>
        <p:nvSpPr>
          <p:cNvPr id="4" name="テキスト ボックス 3"/>
          <p:cNvSpPr txBox="1"/>
          <p:nvPr/>
        </p:nvSpPr>
        <p:spPr>
          <a:xfrm>
            <a:off x="899592" y="460703"/>
            <a:ext cx="7956024" cy="400110"/>
          </a:xfrm>
          <a:prstGeom prst="rect">
            <a:avLst/>
          </a:prstGeom>
          <a:noFill/>
        </p:spPr>
        <p:txBody>
          <a:bodyPr wrap="none" rtlCol="0">
            <a:spAutoFit/>
          </a:bodyPr>
          <a:lstStyle/>
          <a:p>
            <a:r>
              <a:rPr kumimoji="1" lang="en-US" altLang="ja-JP"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Overview of Guam-FSM-Kwajalein-Majuro Optic Cable</a:t>
            </a:r>
            <a:endParaRPr kumimoji="1" lang="ja-JP" altLang="en-US" sz="2000" b="1" dirty="0">
              <a:solidFill>
                <a:schemeClr val="tx2"/>
              </a:solidFill>
              <a:latin typeface="Verdana" panose="020B0604030504040204" pitchFamily="34" charset="0"/>
              <a:cs typeface="Verdana" panose="020B0604030504040204" pitchFamily="34" charset="0"/>
            </a:endParaRPr>
          </a:p>
        </p:txBody>
      </p:sp>
      <p:sp>
        <p:nvSpPr>
          <p:cNvPr id="6" name="テキスト ボックス 5"/>
          <p:cNvSpPr txBox="1"/>
          <p:nvPr/>
        </p:nvSpPr>
        <p:spPr>
          <a:xfrm>
            <a:off x="1808803" y="6372036"/>
            <a:ext cx="3060961" cy="369332"/>
          </a:xfrm>
          <a:prstGeom prst="rect">
            <a:avLst/>
          </a:prstGeom>
          <a:noFill/>
        </p:spPr>
        <p:txBody>
          <a:bodyPr wrap="square" rtlCol="0">
            <a:spAutoFit/>
          </a:bodyPr>
          <a:lstStyle/>
          <a:p>
            <a:r>
              <a:rPr kumimoji="1" lang="en-US" altLang="ja-JP" b="1" dirty="0" smtClean="0">
                <a:solidFill>
                  <a:schemeClr val="tx2"/>
                </a:solidFill>
              </a:rPr>
              <a:t>Red dash line is planned </a:t>
            </a:r>
            <a:endParaRPr kumimoji="1" lang="ja-JP" altLang="en-US" b="1" dirty="0">
              <a:solidFill>
                <a:schemeClr val="tx2"/>
              </a:solidFill>
            </a:endParaRPr>
          </a:p>
        </p:txBody>
      </p:sp>
    </p:spTree>
    <p:extLst>
      <p:ext uri="{BB962C8B-B14F-4D97-AF65-F5344CB8AC3E}">
        <p14:creationId xmlns:p14="http://schemas.microsoft.com/office/powerpoint/2010/main" val="28711307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085B27-7E5E-4F60-A4B8-4B5477FC757B}"/>
</file>

<file path=customXml/itemProps2.xml><?xml version="1.0" encoding="utf-8"?>
<ds:datastoreItem xmlns:ds="http://schemas.openxmlformats.org/officeDocument/2006/customXml" ds:itemID="{60DC37EA-E672-49CD-8D27-850A0344B22F}"/>
</file>

<file path=customXml/itemProps3.xml><?xml version="1.0" encoding="utf-8"?>
<ds:datastoreItem xmlns:ds="http://schemas.openxmlformats.org/officeDocument/2006/customXml" ds:itemID="{0388026B-FC30-4B66-B30E-53872722278F}"/>
</file>

<file path=docProps/app.xml><?xml version="1.0" encoding="utf-8"?>
<Properties xmlns="http://schemas.openxmlformats.org/officeDocument/2006/extended-properties" xmlns:vt="http://schemas.openxmlformats.org/officeDocument/2006/docPropsVTypes">
  <TotalTime>1207</TotalTime>
  <Words>827</Words>
  <Application>Microsoft Office PowerPoint</Application>
  <PresentationFormat>画面に合わせる (4:3)</PresentationFormat>
  <Paragraphs>71</Paragraphs>
  <Slides>17</Slides>
  <Notes>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Building Smart Society in Small Island Developing States (SIDs) by Last Mile Broadband    </vt:lpstr>
      <vt:lpstr>Definition of Broadband</vt:lpstr>
      <vt:lpstr> International Backbones for ASP SIDS </vt:lpstr>
      <vt:lpstr>PowerPoint プレゼンテーション</vt:lpstr>
      <vt:lpstr>PowerPoint プレゼンテーション</vt:lpstr>
      <vt:lpstr>PowerPoint プレゼンテーション</vt:lpstr>
      <vt:lpstr>Case Study of Republic of Marshall Islands  </vt:lpstr>
      <vt:lpstr>Case Study of RMI (continued-2)</vt:lpstr>
      <vt:lpstr>PowerPoint プレゼンテーション</vt:lpstr>
      <vt:lpstr>PowerPoint プレゼンテーション</vt:lpstr>
      <vt:lpstr>PowerPoint プレゼンテーション</vt:lpstr>
      <vt:lpstr>PowerPoint プレゼンテーション</vt:lpstr>
      <vt:lpstr>Case Study of RMI (continued-3) </vt:lpstr>
      <vt:lpstr>PowerPoint プレゼンテーション</vt:lpstr>
      <vt:lpstr>Proposal for the connectivity to SIDS of ASP</vt:lpstr>
      <vt:lpstr>Proposal</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Smart Society by Broadband Last Mile Extension to Customer’s Premises in SIDs</dc:title>
  <dc:creator>FJ-USER</dc:creator>
  <cp:lastModifiedBy>FJ-USER</cp:lastModifiedBy>
  <cp:revision>60</cp:revision>
  <dcterms:created xsi:type="dcterms:W3CDTF">2014-04-23T04:47:44Z</dcterms:created>
  <dcterms:modified xsi:type="dcterms:W3CDTF">2014-04-27T23:52:20Z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