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1798" r:id="rId2"/>
    <p:sldId id="2293" r:id="rId3"/>
    <p:sldId id="2294" r:id="rId4"/>
    <p:sldId id="2221" r:id="rId5"/>
    <p:sldId id="2301" r:id="rId6"/>
    <p:sldId id="2155" r:id="rId7"/>
    <p:sldId id="2254" r:id="rId8"/>
    <p:sldId id="2235" r:id="rId9"/>
    <p:sldId id="2264" r:id="rId10"/>
    <p:sldId id="2270" r:id="rId11"/>
    <p:sldId id="2296" r:id="rId12"/>
    <p:sldId id="2268" r:id="rId13"/>
    <p:sldId id="2299" r:id="rId14"/>
    <p:sldId id="2300" r:id="rId15"/>
  </p:sldIdLst>
  <p:sldSz cx="9144000" cy="6858000" type="screen4x3"/>
  <p:notesSz cx="10229850" cy="7096125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800" kern="1200">
        <a:solidFill>
          <a:srgbClr val="FF0000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800" kern="1200">
        <a:solidFill>
          <a:srgbClr val="FF0000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800" kern="1200">
        <a:solidFill>
          <a:srgbClr val="FF0000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800" kern="1200">
        <a:solidFill>
          <a:srgbClr val="FF0000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800" kern="1200">
        <a:solidFill>
          <a:srgbClr val="FF0000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2800" kern="1200">
        <a:solidFill>
          <a:srgbClr val="FF0000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sz="2800" kern="1200">
        <a:solidFill>
          <a:srgbClr val="FF0000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sz="2800" kern="1200">
        <a:solidFill>
          <a:srgbClr val="FF0000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sz="2800" kern="1200">
        <a:solidFill>
          <a:srgbClr val="FF0000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1D06"/>
    <a:srgbClr val="33FFFA"/>
    <a:srgbClr val="669999"/>
    <a:srgbClr val="00B8B4"/>
    <a:srgbClr val="122D68"/>
    <a:srgbClr val="251367"/>
    <a:srgbClr val="3D097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844" autoAdjust="0"/>
    <p:restoredTop sz="98367" autoAdjust="0"/>
  </p:normalViewPr>
  <p:slideViewPr>
    <p:cSldViewPr snapToGrid="0">
      <p:cViewPr>
        <p:scale>
          <a:sx n="59" d="100"/>
          <a:sy n="59" d="100"/>
        </p:scale>
        <p:origin x="-1435" y="418"/>
      </p:cViewPr>
      <p:guideLst>
        <p:guide orient="horz" pos="3167"/>
        <p:guide pos="28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3"/>
    </p:cViewPr>
  </p:sorterViewPr>
  <p:notesViewPr>
    <p:cSldViewPr snapToGrid="0">
      <p:cViewPr varScale="1">
        <p:scale>
          <a:sx n="40" d="100"/>
          <a:sy n="40" d="100"/>
        </p:scale>
        <p:origin x="-1531" y="-77"/>
      </p:cViewPr>
      <p:guideLst>
        <p:guide orient="horz" pos="2234"/>
        <p:guide pos="32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432777" cy="35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45" tIns="47721" rIns="95445" bIns="47721" numCol="1" anchor="t" anchorCtr="0" compatLnSpc="1">
            <a:prstTxWarp prst="textNoShape">
              <a:avLst/>
            </a:prstTxWarp>
          </a:bodyPr>
          <a:lstStyle>
            <a:lvl1pPr defTabSz="954254" eaLnBrk="1" hangingPunct="1">
              <a:spcBef>
                <a:spcPct val="5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7076" y="1"/>
            <a:ext cx="4432776" cy="35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45" tIns="47721" rIns="95445" bIns="47721" numCol="1" anchor="t" anchorCtr="0" compatLnSpc="1">
            <a:prstTxWarp prst="textNoShape">
              <a:avLst/>
            </a:prstTxWarp>
          </a:bodyPr>
          <a:lstStyle>
            <a:lvl1pPr algn="r" defTabSz="954254" eaLnBrk="1" hangingPunct="1">
              <a:spcBef>
                <a:spcPct val="5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1092"/>
            <a:ext cx="4432777" cy="35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45" tIns="47721" rIns="95445" bIns="47721" numCol="1" anchor="b" anchorCtr="0" compatLnSpc="1">
            <a:prstTxWarp prst="textNoShape">
              <a:avLst/>
            </a:prstTxWarp>
          </a:bodyPr>
          <a:lstStyle>
            <a:lvl1pPr defTabSz="954254" eaLnBrk="1" hangingPunct="1">
              <a:spcBef>
                <a:spcPct val="5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7076" y="6741092"/>
            <a:ext cx="4432776" cy="35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45" tIns="47721" rIns="95445" bIns="47721" numCol="1" anchor="b" anchorCtr="0" compatLnSpc="1">
            <a:prstTxWarp prst="textNoShape">
              <a:avLst/>
            </a:prstTxWarp>
          </a:bodyPr>
          <a:lstStyle>
            <a:lvl1pPr algn="r" defTabSz="954254" eaLnBrk="1" hangingPunct="1">
              <a:spcBef>
                <a:spcPct val="5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10D8F920-7791-489B-A318-99223F2DEFC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14809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432777" cy="35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45" tIns="47721" rIns="95445" bIns="47721" numCol="1" anchor="t" anchorCtr="0" compatLnSpc="1">
            <a:prstTxWarp prst="textNoShape">
              <a:avLst/>
            </a:prstTxWarp>
          </a:bodyPr>
          <a:lstStyle>
            <a:lvl1pPr defTabSz="954254" eaLnBrk="1" hangingPunct="1">
              <a:spcBef>
                <a:spcPct val="5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5797076" y="1"/>
            <a:ext cx="4432776" cy="35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45" tIns="47721" rIns="95445" bIns="47721" numCol="1" anchor="t" anchorCtr="0" compatLnSpc="1">
            <a:prstTxWarp prst="textNoShape">
              <a:avLst/>
            </a:prstTxWarp>
          </a:bodyPr>
          <a:lstStyle>
            <a:lvl1pPr algn="r" defTabSz="954254" eaLnBrk="1" hangingPunct="1">
              <a:spcBef>
                <a:spcPct val="5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556" name="Rectangle 1028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340100" y="530225"/>
            <a:ext cx="3551238" cy="2663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4298" y="3370548"/>
            <a:ext cx="7501256" cy="319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45" tIns="47721" rIns="95445" bIns="47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マスターテキストの書式設定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410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1092"/>
            <a:ext cx="4432777" cy="35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45" tIns="47721" rIns="95445" bIns="47721" numCol="1" anchor="b" anchorCtr="0" compatLnSpc="1">
            <a:prstTxWarp prst="textNoShape">
              <a:avLst/>
            </a:prstTxWarp>
          </a:bodyPr>
          <a:lstStyle>
            <a:lvl1pPr defTabSz="954254" eaLnBrk="1" hangingPunct="1">
              <a:spcBef>
                <a:spcPct val="5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7076" y="6741092"/>
            <a:ext cx="4432776" cy="35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45" tIns="47721" rIns="95445" bIns="47721" numCol="1" anchor="b" anchorCtr="0" compatLnSpc="1">
            <a:prstTxWarp prst="textNoShape">
              <a:avLst/>
            </a:prstTxWarp>
          </a:bodyPr>
          <a:lstStyle>
            <a:lvl1pPr algn="r" defTabSz="954254" eaLnBrk="1" hangingPunct="1">
              <a:spcBef>
                <a:spcPct val="5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94AB3EAD-E305-4B8D-A682-E91DED48A95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661919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smtClean="0">
              <a:ea typeface="ＭＳ Ｐ明朝" pitchFamily="18" charset="-128"/>
            </a:endParaRPr>
          </a:p>
        </p:txBody>
      </p:sp>
      <p:sp>
        <p:nvSpPr>
          <p:cNvPr id="24580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985" eaLnBrk="0" hangingPunct="0">
              <a:defRPr kumimoji="1" sz="2900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1pPr>
            <a:lvl2pPr marL="766319" indent="-294739" defTabSz="952985" eaLnBrk="0" hangingPunct="0">
              <a:defRPr kumimoji="1" sz="2900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2pPr>
            <a:lvl3pPr marL="1178952" indent="-235791" defTabSz="952985" eaLnBrk="0" hangingPunct="0">
              <a:defRPr kumimoji="1" sz="2900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3pPr>
            <a:lvl4pPr marL="1650532" indent="-235791" defTabSz="952985" eaLnBrk="0" hangingPunct="0">
              <a:defRPr kumimoji="1" sz="2900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4pPr>
            <a:lvl5pPr marL="2122113" indent="-235791" defTabSz="952985" eaLnBrk="0" hangingPunct="0">
              <a:defRPr kumimoji="1" sz="2900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5pPr>
            <a:lvl6pPr marL="2593693" indent="-235791" defTabSz="952985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6pPr>
            <a:lvl7pPr marL="3065275" indent="-235791" defTabSz="952985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7pPr>
            <a:lvl8pPr marL="3536855" indent="-235791" defTabSz="952985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8pPr>
            <a:lvl9pPr marL="4008436" indent="-235791" defTabSz="952985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AE3F4588-57D7-4835-9E03-CDDC83A150D4}" type="slidenum">
              <a:rPr lang="en-US" altLang="ja-JP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</a:t>
            </a:fld>
            <a:endParaRPr lang="en-US" altLang="ja-JP" sz="12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ja-JP" altLang="en-US" smtClean="0">
                <a:ea typeface="ＭＳ Ｐ明朝" pitchFamily="18" charset="-128"/>
              </a:rPr>
              <a:t>お義務</a:t>
            </a:r>
          </a:p>
        </p:txBody>
      </p:sp>
      <p:sp>
        <p:nvSpPr>
          <p:cNvPr id="2560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985" eaLnBrk="0" hangingPunct="0">
              <a:defRPr kumimoji="1" sz="2900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1pPr>
            <a:lvl2pPr marL="766319" indent="-294739" defTabSz="952985" eaLnBrk="0" hangingPunct="0">
              <a:defRPr kumimoji="1" sz="2900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2pPr>
            <a:lvl3pPr marL="1178952" indent="-235791" defTabSz="952985" eaLnBrk="0" hangingPunct="0">
              <a:defRPr kumimoji="1" sz="2900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3pPr>
            <a:lvl4pPr marL="1650532" indent="-235791" defTabSz="952985" eaLnBrk="0" hangingPunct="0">
              <a:defRPr kumimoji="1" sz="2900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4pPr>
            <a:lvl5pPr marL="2122113" indent="-235791" defTabSz="952985" eaLnBrk="0" hangingPunct="0">
              <a:defRPr kumimoji="1" sz="2900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5pPr>
            <a:lvl6pPr marL="2593693" indent="-235791" defTabSz="952985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6pPr>
            <a:lvl7pPr marL="3065275" indent="-235791" defTabSz="952985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7pPr>
            <a:lvl8pPr marL="3536855" indent="-235791" defTabSz="952985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8pPr>
            <a:lvl9pPr marL="4008436" indent="-235791" defTabSz="952985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C07CDFF-6DC5-41FE-B3E9-2A6B1744B11C}" type="slidenum">
              <a:rPr lang="en-US" altLang="ja-JP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5</a:t>
            </a:fld>
            <a:endParaRPr lang="en-US" altLang="ja-JP" sz="12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3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609600" y="1100138"/>
            <a:ext cx="7924800" cy="1828800"/>
          </a:xfrm>
          <a:prstGeom prst="rect">
            <a:avLst/>
          </a:prstGeom>
          <a:noFill/>
          <a:effectLst>
            <a:outerShdw dist="28398" dir="1593903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algn="ctr">
              <a:defRPr sz="3600"/>
            </a:lvl1pPr>
          </a:lstStyle>
          <a:p>
            <a:pPr lvl="0"/>
            <a:r>
              <a:rPr lang="en-US" altLang="ja-JP" noProof="0" smtClean="0"/>
              <a:t>Click to edit Master title style</a:t>
            </a:r>
          </a:p>
        </p:txBody>
      </p:sp>
      <p:sp>
        <p:nvSpPr>
          <p:cNvPr id="819204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09600" y="3700463"/>
            <a:ext cx="7924800" cy="1219200"/>
          </a:xfrm>
          <a:prstGeom prst="rect">
            <a:avLst/>
          </a:prstGeom>
          <a:noFill/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ja-JP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17142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0391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74984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9917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92917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352260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59676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08534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48217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186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107637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750883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2D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2"/>
          </a:solidFill>
          <a:latin typeface="Arial" charset="0"/>
          <a:ea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2"/>
          </a:solidFill>
          <a:latin typeface="Arial" charset="0"/>
          <a:ea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2"/>
          </a:solidFill>
          <a:latin typeface="Arial" charset="0"/>
          <a:ea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1500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15000"/>
        </a:spcAft>
        <a:buClr>
          <a:schemeClr val="tx2"/>
        </a:buClr>
        <a:buSzPct val="100000"/>
        <a:buChar char="–"/>
        <a:defRPr sz="2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1500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1500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1500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1500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1500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1500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1500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1.jpg@01CF510E.9F5FA030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" y="927100"/>
            <a:ext cx="8925058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3200" b="1" dirty="0">
                <a:solidFill>
                  <a:schemeClr val="tx1"/>
                </a:solidFill>
              </a:rPr>
              <a:t>Low cost </a:t>
            </a:r>
            <a:r>
              <a:rPr lang="en-US" altLang="ja-JP" sz="3200" b="1" dirty="0" smtClean="0">
                <a:solidFill>
                  <a:schemeClr val="tx1"/>
                </a:solidFill>
              </a:rPr>
              <a:t>optical cable solution </a:t>
            </a:r>
          </a:p>
          <a:p>
            <a:pPr algn="ctr">
              <a:defRPr/>
            </a:pPr>
            <a:r>
              <a:rPr lang="en-US" altLang="ja-JP" sz="3200" b="1" dirty="0" smtClean="0">
                <a:solidFill>
                  <a:schemeClr val="tx1"/>
                </a:solidFill>
              </a:rPr>
              <a:t>for rural areas in developing </a:t>
            </a:r>
            <a:r>
              <a:rPr lang="en-US" altLang="ja-JP" sz="3200" b="1" dirty="0">
                <a:solidFill>
                  <a:schemeClr val="tx1"/>
                </a:solidFill>
              </a:rPr>
              <a:t>countries </a:t>
            </a:r>
          </a:p>
          <a:p>
            <a:pPr algn="ctr">
              <a:defRPr/>
            </a:pPr>
            <a:endParaRPr lang="en-US" altLang="ja-JP" sz="40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altLang="ja-JP" sz="40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altLang="ja-JP" sz="40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altLang="ja-JP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ja-JP" sz="2800" b="1" dirty="0" smtClean="0">
                <a:solidFill>
                  <a:schemeClr val="tx1"/>
                </a:solidFill>
              </a:rPr>
              <a:t>Haruo Okamura</a:t>
            </a:r>
            <a:endParaRPr lang="en-US" altLang="ja-JP" sz="2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ja-JP" sz="2000" b="1" dirty="0">
                <a:solidFill>
                  <a:schemeClr val="tx1"/>
                </a:solidFill>
              </a:rPr>
              <a:t>Global Plan Inc., </a:t>
            </a:r>
            <a:r>
              <a:rPr lang="en-US" altLang="ja-JP" sz="2000" b="1" dirty="0" smtClean="0">
                <a:solidFill>
                  <a:schemeClr val="tx1"/>
                </a:solidFill>
              </a:rPr>
              <a:t>Japan</a:t>
            </a:r>
          </a:p>
          <a:p>
            <a:pPr algn="ctr">
              <a:defRPr/>
            </a:pPr>
            <a:r>
              <a:rPr lang="en-US" altLang="ja-JP" sz="2000" b="1" dirty="0" smtClean="0">
                <a:solidFill>
                  <a:schemeClr val="tx2"/>
                </a:solidFill>
              </a:rPr>
              <a:t>okamura@globalplan.jp</a:t>
            </a:r>
            <a:endParaRPr lang="en-US" altLang="ja-JP" sz="2000" b="1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en-US" altLang="ja-JP" sz="20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ja-JP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999999"/>
                  </a:outerShdw>
                </a:effectLst>
              </a:rPr>
              <a:t>ADB HQs, Manila, Philippines</a:t>
            </a:r>
          </a:p>
          <a:p>
            <a:pPr algn="ctr">
              <a:defRPr/>
            </a:pPr>
            <a:r>
              <a:rPr lang="en-US" altLang="ja-JP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999999"/>
                  </a:outerShdw>
                </a:effectLst>
              </a:rPr>
              <a:t>29, April 2014</a:t>
            </a:r>
            <a:endParaRPr kumimoji="0" lang="en-US" altLang="ja-JP" sz="2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endParaRPr lang="en-US" altLang="ja-JP" b="1" dirty="0">
              <a:solidFill>
                <a:schemeClr val="tx1"/>
              </a:solidFill>
              <a:effectLst>
                <a:outerShdw blurRad="38100" dist="38100" dir="2700000" algn="tl">
                  <a:srgbClr val="999999"/>
                </a:outerShdw>
              </a:effectLst>
            </a:endParaRPr>
          </a:p>
          <a:p>
            <a:pPr algn="ctr">
              <a:defRPr/>
            </a:pPr>
            <a:endParaRPr lang="en-US" altLang="ja-JP" b="1" dirty="0">
              <a:solidFill>
                <a:schemeClr val="tx1"/>
              </a:solidFill>
              <a:effectLst>
                <a:outerShdw blurRad="38100" dist="38100" dir="2700000" algn="tl">
                  <a:srgbClr val="999999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8" y="898525"/>
            <a:ext cx="4265612" cy="31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814388" y="198438"/>
            <a:ext cx="7264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3200" b="1" dirty="0"/>
              <a:t>Transmission Equipment (Outdoor) </a:t>
            </a:r>
          </a:p>
        </p:txBody>
      </p:sp>
      <p:sp>
        <p:nvSpPr>
          <p:cNvPr id="16" name="テキスト ボックス 1"/>
          <p:cNvSpPr txBox="1">
            <a:spLocks noChangeArrowheads="1"/>
          </p:cNvSpPr>
          <p:nvPr/>
        </p:nvSpPr>
        <p:spPr bwMode="auto">
          <a:xfrm flipH="1">
            <a:off x="1562100" y="5951538"/>
            <a:ext cx="2060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2000">
                <a:solidFill>
                  <a:schemeClr val="bg1"/>
                </a:solidFill>
              </a:rPr>
              <a:t>Unmelted snow</a:t>
            </a:r>
            <a:endParaRPr lang="ja-JP" altLang="en-US" sz="2000">
              <a:solidFill>
                <a:schemeClr val="bg1"/>
              </a:solidFill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898525"/>
            <a:ext cx="3419475" cy="586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テキスト ボックス 1"/>
          <p:cNvSpPr txBox="1">
            <a:spLocks noChangeArrowheads="1"/>
          </p:cNvSpPr>
          <p:nvPr/>
        </p:nvSpPr>
        <p:spPr bwMode="auto">
          <a:xfrm>
            <a:off x="4446588" y="4178300"/>
            <a:ext cx="4678362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b="1" dirty="0"/>
              <a:t>Air-conditioning not needed.</a:t>
            </a:r>
          </a:p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ja-JP" altLang="en-US" b="1" dirty="0"/>
              <a:t> </a:t>
            </a:r>
            <a:endParaRPr lang="en-US" altLang="ja-JP" b="1" dirty="0"/>
          </a:p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b="1" dirty="0"/>
              <a:t> </a:t>
            </a:r>
            <a:r>
              <a:rPr lang="ja-JP" altLang="en-US" b="1" dirty="0"/>
              <a:t> ・　</a:t>
            </a:r>
            <a:r>
              <a:rPr lang="en-US" altLang="ja-JP" b="1" dirty="0"/>
              <a:t>Anti-corrosion film</a:t>
            </a:r>
          </a:p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b="1" dirty="0"/>
              <a:t>  </a:t>
            </a:r>
            <a:r>
              <a:rPr lang="ja-JP" altLang="en-US" b="1" dirty="0"/>
              <a:t>・　</a:t>
            </a:r>
            <a:r>
              <a:rPr lang="en-US" altLang="ja-JP" b="1" dirty="0"/>
              <a:t>Moisture absorber</a:t>
            </a:r>
          </a:p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b="1" dirty="0"/>
              <a:t>can be used, where necessary.</a:t>
            </a:r>
          </a:p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endParaRPr lang="en-US" altLang="ja-JP" b="1" dirty="0"/>
          </a:p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endParaRPr lang="ja-JP" altLang="en-US" b="1" dirty="0"/>
          </a:p>
        </p:txBody>
      </p:sp>
      <p:sp>
        <p:nvSpPr>
          <p:cNvPr id="19" name="テキスト ボックス 2"/>
          <p:cNvSpPr txBox="1">
            <a:spLocks noChangeArrowheads="1"/>
          </p:cNvSpPr>
          <p:nvPr/>
        </p:nvSpPr>
        <p:spPr bwMode="auto">
          <a:xfrm>
            <a:off x="706438" y="6059488"/>
            <a:ext cx="2149475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/>
              <a:t>Optical Cable</a:t>
            </a:r>
            <a:endParaRPr lang="ja-JP" altLang="en-US"/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-19050" y="812800"/>
            <a:ext cx="9144000" cy="85725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1600" algn="ctr" rotWithShape="0">
                    <a:schemeClr val="bg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endParaRPr lang="en-US" altLang="ja-JP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06" y="1276861"/>
            <a:ext cx="777240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-104724" y="0"/>
            <a:ext cx="9315372" cy="1077218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3200" b="1" dirty="0" smtClean="0">
                <a:solidFill>
                  <a:schemeClr val="tx1"/>
                </a:solidFill>
              </a:rPr>
              <a:t>March 2014, ITU-T SG15 agreed to discuss </a:t>
            </a:r>
          </a:p>
          <a:p>
            <a:pPr algn="ctr">
              <a:defRPr/>
            </a:pPr>
            <a:r>
              <a:rPr lang="en-US" altLang="ja-JP" sz="3200" b="1" dirty="0" smtClean="0">
                <a:solidFill>
                  <a:schemeClr val="tx1"/>
                </a:solidFill>
              </a:rPr>
              <a:t>Requirement </a:t>
            </a:r>
            <a:r>
              <a:rPr lang="en-US" altLang="ja-JP" sz="3200" b="1" dirty="0">
                <a:solidFill>
                  <a:schemeClr val="tx1"/>
                </a:solidFill>
              </a:rPr>
              <a:t>for </a:t>
            </a:r>
            <a:r>
              <a:rPr lang="en-US" altLang="ja-JP" sz="3200" b="1" dirty="0" smtClean="0">
                <a:solidFill>
                  <a:schemeClr val="tx1"/>
                </a:solidFill>
              </a:rPr>
              <a:t>“Optical Cables for Backhaul”</a:t>
            </a:r>
            <a:endParaRPr lang="en-US" altLang="ja-JP" sz="3200" b="1" dirty="0">
              <a:solidFill>
                <a:schemeClr val="tx1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077218"/>
            <a:ext cx="9144000" cy="85725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1600" algn="ctr" rotWithShape="0">
                    <a:schemeClr val="bg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endParaRPr lang="en-US" altLang="ja-JP" sz="3200">
              <a:solidFill>
                <a:srgbClr val="FF000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 bwMode="auto">
          <a:xfrm rot="21143976">
            <a:off x="1141683" y="3380455"/>
            <a:ext cx="3232614" cy="189725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HG創英角ｺﾞｼｯｸUB" pitchFamily="49" charset="-128"/>
            </a:endParaRPr>
          </a:p>
        </p:txBody>
      </p:sp>
      <p:pic>
        <p:nvPicPr>
          <p:cNvPr id="1025" name="図 1" descr="http://www.globalplan.jp/image248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8654"/>
            <a:ext cx="5958059" cy="203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757990" y="4816896"/>
            <a:ext cx="6240082" cy="1938992"/>
          </a:xfrm>
          <a:prstGeom prst="rect">
            <a:avLst/>
          </a:prstGeom>
          <a:solidFill>
            <a:srgbClr val="002060"/>
          </a:solidFill>
          <a:ln w="38100">
            <a:solidFill>
              <a:schemeClr val="tx2"/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ＭＳ ゴシック" pitchFamily="49" charset="-128"/>
                <a:cs typeface="ＭＳ Ｐゴシック" pitchFamily="50" charset="-128"/>
              </a:rPr>
              <a:t>March 2014 SG15 meeting report:</a:t>
            </a:r>
            <a:r>
              <a:rPr kumimoji="1" lang="en-US" altLang="ja-JP" sz="20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ＭＳ ゴシック" pitchFamily="49" charset="-128"/>
                <a:cs typeface="ＭＳ Ｐゴシック" pitchFamily="50" charset="-128"/>
              </a:rPr>
              <a:t> </a:t>
            </a:r>
            <a:r>
              <a:rPr kumimoji="1" lang="en-US" altLang="ja-JP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ゴシック" pitchFamily="49" charset="-128"/>
                <a:cs typeface="ＭＳ Ｐゴシック" pitchFamily="50" charset="-128"/>
              </a:rPr>
              <a:t>Lightweight cables with stainless steel armor for</a:t>
            </a:r>
            <a:r>
              <a:rPr kumimoji="1" lang="en-US" altLang="ja-JP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ゴシック" pitchFamily="49" charset="-128"/>
                <a:cs typeface="ＭＳ Ｐゴシック" pitchFamily="50" charset="-128"/>
              </a:rPr>
              <a:t> </a:t>
            </a:r>
            <a:r>
              <a:rPr kumimoji="1" lang="en-US" altLang="ja-JP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ゴシック" pitchFamily="49" charset="-128"/>
                <a:cs typeface="ＭＳ Ｐゴシック" pitchFamily="50" charset="-128"/>
              </a:rPr>
              <a:t>aerial, direct buried, and submerged deployment applications was discussed in detail. Mr Okamura agreed to  prepare a draft with proposed requirements for presentation at the next meeting.</a:t>
            </a:r>
            <a:r>
              <a:rPr kumimoji="1" lang="ja-JP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ゴシック" pitchFamily="49" charset="-128"/>
                <a:cs typeface="ＭＳ Ｐゴシック" pitchFamily="50" charset="-128"/>
              </a:rPr>
              <a:t>　</a:t>
            </a:r>
            <a:endParaRPr kumimoji="1" lang="ja-JP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ＭＳ Ｐゴシック" pitchFamily="50" charset="-128"/>
              <a:cs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0527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-1" y="747589"/>
            <a:ext cx="9144000" cy="85725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1600" algn="ctr" rotWithShape="0">
                    <a:schemeClr val="bg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endParaRPr lang="en-US" altLang="ja-JP" sz="3200" b="1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348508" y="0"/>
            <a:ext cx="2980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 smtClean="0">
                <a:solidFill>
                  <a:schemeClr val="tx1"/>
                </a:solidFill>
              </a:rPr>
              <a:t>Summary (1)</a:t>
            </a:r>
            <a:endParaRPr kumimoji="1" lang="ja-JP" altLang="en-US" sz="3600" b="1" dirty="0">
              <a:solidFill>
                <a:schemeClr val="tx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3762" y="1004389"/>
            <a:ext cx="952979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chemeClr val="tx1"/>
                </a:solidFill>
              </a:rPr>
              <a:t>“Broadband (4 Mbps downstream)” will be </a:t>
            </a:r>
            <a:r>
              <a:rPr lang="en-US" altLang="ja-JP" b="1" dirty="0" smtClean="0">
                <a:solidFill>
                  <a:schemeClr val="tx2"/>
                </a:solidFill>
              </a:rPr>
              <a:t>“MUST”     </a:t>
            </a:r>
            <a:r>
              <a:rPr lang="en-US" altLang="ja-JP" b="1" u="sng" dirty="0" smtClean="0">
                <a:solidFill>
                  <a:schemeClr val="tx1"/>
                </a:solidFill>
              </a:rPr>
              <a:t>tomorrow morning </a:t>
            </a:r>
            <a:r>
              <a:rPr lang="en-US" altLang="ja-JP" b="1" dirty="0" smtClean="0">
                <a:solidFill>
                  <a:schemeClr val="tx1"/>
                </a:solidFill>
              </a:rPr>
              <a:t>even in </a:t>
            </a:r>
            <a:r>
              <a:rPr lang="en-US" altLang="ja-JP" b="1" dirty="0">
                <a:solidFill>
                  <a:schemeClr val="tx1"/>
                </a:solidFill>
              </a:rPr>
              <a:t>remote areas in </a:t>
            </a:r>
            <a:endParaRPr lang="en-US" altLang="ja-JP" b="1" dirty="0" smtClean="0">
              <a:solidFill>
                <a:schemeClr val="tx1"/>
              </a:solidFill>
            </a:endParaRPr>
          </a:p>
          <a:p>
            <a:r>
              <a:rPr lang="en-US" altLang="ja-JP" b="1" dirty="0" smtClean="0">
                <a:solidFill>
                  <a:schemeClr val="tx1"/>
                </a:solidFill>
              </a:rPr>
              <a:t>developing countries</a:t>
            </a:r>
          </a:p>
          <a:p>
            <a:endParaRPr lang="en-US" altLang="ja-JP" b="1" dirty="0">
              <a:solidFill>
                <a:schemeClr val="tx1"/>
              </a:solidFill>
            </a:endParaRPr>
          </a:p>
          <a:p>
            <a:r>
              <a:rPr lang="en-US" altLang="ja-JP" b="1" dirty="0" smtClean="0">
                <a:solidFill>
                  <a:schemeClr val="tx1"/>
                </a:solidFill>
              </a:rPr>
              <a:t> How to quickly introduce broadband from cities to   </a:t>
            </a:r>
          </a:p>
          <a:p>
            <a:r>
              <a:rPr lang="en-US" altLang="ja-JP" b="1" dirty="0">
                <a:solidFill>
                  <a:schemeClr val="tx1"/>
                </a:solidFill>
              </a:rPr>
              <a:t> </a:t>
            </a:r>
            <a:r>
              <a:rPr lang="en-US" altLang="ja-JP" b="1" dirty="0" smtClean="0">
                <a:solidFill>
                  <a:schemeClr val="tx1"/>
                </a:solidFill>
              </a:rPr>
              <a:t>remote areas at a low cost.</a:t>
            </a:r>
          </a:p>
          <a:p>
            <a:endParaRPr lang="en-US" altLang="ja-JP" sz="2400" b="1" dirty="0">
              <a:solidFill>
                <a:schemeClr val="tx1"/>
              </a:solidFill>
            </a:endParaRPr>
          </a:p>
          <a:p>
            <a:r>
              <a:rPr lang="en-US" altLang="ja-JP" sz="2400" b="1" dirty="0" smtClean="0">
                <a:solidFill>
                  <a:schemeClr val="tx2"/>
                </a:solidFill>
              </a:rPr>
              <a:t> </a:t>
            </a:r>
            <a:r>
              <a:rPr lang="en-US" altLang="ja-JP" b="1" dirty="0" smtClean="0">
                <a:solidFill>
                  <a:schemeClr val="tx2"/>
                </a:solidFill>
              </a:rPr>
              <a:t>Optical Fiber or Microwave ?</a:t>
            </a:r>
          </a:p>
          <a:p>
            <a:endParaRPr lang="en-US" altLang="ja-JP" sz="2400" b="1" dirty="0" smtClean="0">
              <a:solidFill>
                <a:schemeClr val="tx1"/>
              </a:solidFill>
            </a:endParaRPr>
          </a:p>
          <a:p>
            <a:endParaRPr lang="en-US" altLang="ja-JP" sz="2400" b="1" dirty="0" smtClean="0">
              <a:solidFill>
                <a:schemeClr val="tx1"/>
              </a:solidFill>
            </a:endParaRPr>
          </a:p>
          <a:p>
            <a:r>
              <a:rPr lang="en-US" altLang="ja-JP" b="1" dirty="0" smtClean="0">
                <a:solidFill>
                  <a:schemeClr val="tx1"/>
                </a:solidFill>
              </a:rPr>
              <a:t> A proposal was discussed to Quickly/Widely </a:t>
            </a:r>
          </a:p>
          <a:p>
            <a:r>
              <a:rPr lang="en-US" altLang="ja-JP" b="1" dirty="0" smtClean="0">
                <a:solidFill>
                  <a:schemeClr val="tx1"/>
                </a:solidFill>
              </a:rPr>
              <a:t> penetrate Optical Fiber Cables into remote areas </a:t>
            </a:r>
          </a:p>
          <a:p>
            <a:r>
              <a:rPr lang="en-US" altLang="ja-JP" b="1" dirty="0" smtClean="0">
                <a:solidFill>
                  <a:schemeClr val="tx1"/>
                </a:solidFill>
              </a:rPr>
              <a:t> in developing countries</a:t>
            </a:r>
            <a:endParaRPr lang="en-US" altLang="ja-JP" b="1" dirty="0">
              <a:solidFill>
                <a:schemeClr val="tx1"/>
              </a:solidFill>
            </a:endParaRPr>
          </a:p>
        </p:txBody>
      </p:sp>
      <p:sp>
        <p:nvSpPr>
          <p:cNvPr id="4" name="下矢印 3"/>
          <p:cNvSpPr/>
          <p:nvPr/>
        </p:nvSpPr>
        <p:spPr bwMode="auto">
          <a:xfrm>
            <a:off x="1068945" y="4540241"/>
            <a:ext cx="579549" cy="556901"/>
          </a:xfrm>
          <a:prstGeom prst="downArrow">
            <a:avLst/>
          </a:prstGeom>
          <a:solidFill>
            <a:schemeClr val="tx2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HG創英角ｺﾞｼｯｸUB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66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18258" y="1111603"/>
            <a:ext cx="90280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ja-JP" b="1" dirty="0" smtClean="0">
                <a:solidFill>
                  <a:schemeClr val="tx1"/>
                </a:solidFill>
              </a:rPr>
              <a:t>- </a:t>
            </a:r>
            <a:r>
              <a:rPr lang="en-US" altLang="ja-JP" b="1" dirty="0">
                <a:solidFill>
                  <a:schemeClr val="tx1"/>
                </a:solidFill>
              </a:rPr>
              <a:t>March 2014,  agreement  was reached to initiate </a:t>
            </a:r>
          </a:p>
          <a:p>
            <a:pPr>
              <a:buNone/>
            </a:pPr>
            <a:r>
              <a:rPr lang="en-US" altLang="ja-JP" b="1" dirty="0">
                <a:solidFill>
                  <a:schemeClr val="tx1"/>
                </a:solidFill>
              </a:rPr>
              <a:t>  Standardization of a </a:t>
            </a:r>
            <a:r>
              <a:rPr lang="en-US" altLang="ja-JP" b="1" u="sng" dirty="0">
                <a:solidFill>
                  <a:schemeClr val="tx1"/>
                </a:solidFill>
              </a:rPr>
              <a:t>new category Opt. Cable</a:t>
            </a:r>
          </a:p>
          <a:p>
            <a:pPr>
              <a:buNone/>
            </a:pPr>
            <a:r>
              <a:rPr lang="en-US" altLang="ja-JP" b="1" dirty="0">
                <a:solidFill>
                  <a:schemeClr val="tx1"/>
                </a:solidFill>
              </a:rPr>
              <a:t>  at ITU-T SG15 Q16 (Outside plant)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412204" y="3028782"/>
            <a:ext cx="7958978" cy="110799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200" b="1" dirty="0" smtClean="0">
                <a:solidFill>
                  <a:schemeClr val="tx2"/>
                </a:solidFill>
              </a:rPr>
              <a:t>Allowing simple/low-cost “do-it-yourself” installation for aerial wiring, direct burying, submerging or even open-air installation (if needed), no need of costly heavy machines</a:t>
            </a:r>
            <a:endParaRPr lang="en-US" altLang="ja-JP" sz="2200" b="1" dirty="0">
              <a:solidFill>
                <a:schemeClr val="tx2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62957" y="2566487"/>
            <a:ext cx="34401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chemeClr val="tx2"/>
                </a:solidFill>
              </a:rPr>
              <a:t>A New </a:t>
            </a:r>
            <a:r>
              <a:rPr lang="en-US" altLang="ja-JP" sz="2400" b="1" dirty="0">
                <a:solidFill>
                  <a:schemeClr val="tx2"/>
                </a:solidFill>
              </a:rPr>
              <a:t>category cable </a:t>
            </a:r>
            <a:endParaRPr lang="ja-JP" altLang="en-US" sz="2400" dirty="0">
              <a:solidFill>
                <a:schemeClr val="tx2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62957" y="4521527"/>
            <a:ext cx="90227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ja-JP" b="1" dirty="0" smtClean="0">
                <a:solidFill>
                  <a:schemeClr val="tx2"/>
                </a:solidFill>
              </a:rPr>
              <a:t>One Example; </a:t>
            </a:r>
          </a:p>
          <a:p>
            <a:pPr>
              <a:buNone/>
            </a:pPr>
            <a:r>
              <a:rPr lang="en-US" altLang="ja-JP" b="1" dirty="0" smtClean="0">
                <a:solidFill>
                  <a:schemeClr val="tx1"/>
                </a:solidFill>
              </a:rPr>
              <a:t>Thin</a:t>
            </a:r>
            <a:r>
              <a:rPr lang="en-US" altLang="ja-JP" b="1" dirty="0">
                <a:solidFill>
                  <a:schemeClr val="tx1"/>
                </a:solidFill>
              </a:rPr>
              <a:t>, </a:t>
            </a:r>
            <a:r>
              <a:rPr lang="en-US" altLang="ja-JP" b="1" dirty="0" smtClean="0">
                <a:solidFill>
                  <a:schemeClr val="tx1"/>
                </a:solidFill>
              </a:rPr>
              <a:t>lightweight</a:t>
            </a:r>
            <a:r>
              <a:rPr lang="en-US" altLang="ja-JP" b="1" dirty="0">
                <a:solidFill>
                  <a:schemeClr val="tx1"/>
                </a:solidFill>
              </a:rPr>
              <a:t>, </a:t>
            </a:r>
            <a:r>
              <a:rPr lang="en-US" altLang="ja-JP" b="1" dirty="0" smtClean="0">
                <a:solidFill>
                  <a:schemeClr val="tx1"/>
                </a:solidFill>
              </a:rPr>
              <a:t>heavy-duty </a:t>
            </a:r>
            <a:r>
              <a:rPr lang="en-US" altLang="ja-JP" b="1" dirty="0">
                <a:solidFill>
                  <a:schemeClr val="tx1"/>
                </a:solidFill>
              </a:rPr>
              <a:t>and </a:t>
            </a:r>
            <a:r>
              <a:rPr lang="en-US" altLang="ja-JP" b="1" dirty="0" smtClean="0">
                <a:solidFill>
                  <a:schemeClr val="tx1"/>
                </a:solidFill>
              </a:rPr>
              <a:t>easy-handling </a:t>
            </a:r>
            <a:r>
              <a:rPr lang="en-US" altLang="ja-JP" b="1" dirty="0">
                <a:solidFill>
                  <a:schemeClr val="tx1"/>
                </a:solidFill>
              </a:rPr>
              <a:t>c</a:t>
            </a:r>
            <a:r>
              <a:rPr lang="en-US" altLang="ja-JP" b="1" dirty="0" smtClean="0">
                <a:solidFill>
                  <a:schemeClr val="tx1"/>
                </a:solidFill>
              </a:rPr>
              <a:t>able </a:t>
            </a:r>
            <a:r>
              <a:rPr lang="en-US" altLang="ja-JP" b="1" dirty="0">
                <a:solidFill>
                  <a:schemeClr val="tx1"/>
                </a:solidFill>
              </a:rPr>
              <a:t>with a welded stainless-steel </a:t>
            </a:r>
            <a:r>
              <a:rPr lang="en-US" altLang="ja-JP" b="1" dirty="0" smtClean="0">
                <a:solidFill>
                  <a:schemeClr val="tx1"/>
                </a:solidFill>
              </a:rPr>
              <a:t>pipe</a:t>
            </a:r>
          </a:p>
          <a:p>
            <a:pPr>
              <a:buNone/>
            </a:pPr>
            <a:r>
              <a:rPr lang="en-US" altLang="ja-JP" b="1" dirty="0" smtClean="0">
                <a:solidFill>
                  <a:schemeClr val="tx1"/>
                </a:solidFill>
              </a:rPr>
              <a:t>accommodating </a:t>
            </a:r>
            <a:r>
              <a:rPr lang="en-US" altLang="ja-JP" b="1" u="sng" dirty="0">
                <a:solidFill>
                  <a:schemeClr val="tx1"/>
                </a:solidFill>
              </a:rPr>
              <a:t>&lt;</a:t>
            </a:r>
            <a:r>
              <a:rPr lang="en-US" altLang="ja-JP" b="1" dirty="0">
                <a:solidFill>
                  <a:schemeClr val="tx1"/>
                </a:solidFill>
              </a:rPr>
              <a:t>24 fibers</a:t>
            </a:r>
          </a:p>
          <a:p>
            <a:pPr>
              <a:buNone/>
            </a:pPr>
            <a:r>
              <a:rPr lang="en-US" altLang="ja-JP" b="1" dirty="0">
                <a:solidFill>
                  <a:schemeClr val="tx1"/>
                </a:solidFill>
              </a:rPr>
              <a:t> </a:t>
            </a:r>
          </a:p>
          <a:p>
            <a:pPr>
              <a:buNone/>
            </a:pPr>
            <a:endParaRPr lang="en-US" altLang="ja-JP" b="1" dirty="0">
              <a:solidFill>
                <a:schemeClr val="tx1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-1" y="747589"/>
            <a:ext cx="9144000" cy="85725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1600" algn="ctr" rotWithShape="0">
                    <a:schemeClr val="bg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endParaRPr lang="en-US" altLang="ja-JP" sz="3200" b="1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348508" y="0"/>
            <a:ext cx="2980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 smtClean="0">
                <a:solidFill>
                  <a:schemeClr val="tx1"/>
                </a:solidFill>
              </a:rPr>
              <a:t>Summary (2)</a:t>
            </a:r>
            <a:endParaRPr kumimoji="1" lang="ja-JP" alt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936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567448" y="2944448"/>
            <a:ext cx="2082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tx1"/>
                </a:solidFill>
              </a:rPr>
              <a:t>Thank you 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461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79634" y="-63787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Aft>
                <a:spcPct val="0"/>
              </a:spcAft>
              <a:buClrTx/>
              <a:buSzTx/>
              <a:buFontTx/>
              <a:buNone/>
            </a:pPr>
            <a:endParaRPr lang="ja-JP" altLang="en-US" sz="3200" b="1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6688" y="1419225"/>
            <a:ext cx="4238625" cy="347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2800" b="1" dirty="0">
                <a:solidFill>
                  <a:srgbClr val="77EAFD"/>
                </a:solidFill>
              </a:rPr>
              <a:t>2013 </a:t>
            </a:r>
          </a:p>
          <a:p>
            <a:pPr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2800" b="1" dirty="0"/>
              <a:t>Population	7.3 B</a:t>
            </a:r>
          </a:p>
          <a:p>
            <a:pPr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2800" b="1" dirty="0"/>
              <a:t>Mobile Phones	6.4 B</a:t>
            </a:r>
            <a:r>
              <a:rPr lang="en-US" altLang="ja-JP" b="1" dirty="0"/>
              <a:t>     </a:t>
            </a:r>
          </a:p>
          <a:p>
            <a:pPr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b="1" dirty="0"/>
              <a:t>                   </a:t>
            </a:r>
          </a:p>
          <a:p>
            <a:pPr>
              <a:spcAft>
                <a:spcPct val="0"/>
              </a:spcAft>
              <a:buClrTx/>
              <a:buSzTx/>
              <a:buFontTx/>
              <a:buNone/>
            </a:pPr>
            <a:endParaRPr lang="en-US" altLang="ja-JP" sz="2800" b="1" dirty="0">
              <a:solidFill>
                <a:srgbClr val="77EAFD"/>
              </a:solidFill>
            </a:endParaRPr>
          </a:p>
          <a:p>
            <a:pPr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2800" b="1" dirty="0">
                <a:solidFill>
                  <a:srgbClr val="77EAFD"/>
                </a:solidFill>
              </a:rPr>
              <a:t>2018 </a:t>
            </a:r>
          </a:p>
          <a:p>
            <a:pPr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2800" b="1" dirty="0"/>
              <a:t>Population 	7.5B</a:t>
            </a:r>
          </a:p>
          <a:p>
            <a:pPr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2800" b="1" dirty="0"/>
              <a:t>Smart Phones 	4.5</a:t>
            </a:r>
            <a:r>
              <a:rPr lang="ja-JP" altLang="en-US" sz="2800" b="1" dirty="0"/>
              <a:t> </a:t>
            </a:r>
            <a:r>
              <a:rPr lang="en-US" altLang="ja-JP" sz="2800" b="1" dirty="0"/>
              <a:t>B</a:t>
            </a:r>
          </a:p>
        </p:txBody>
      </p:sp>
      <p:sp>
        <p:nvSpPr>
          <p:cNvPr id="7" name="正方形/長方形 1"/>
          <p:cNvSpPr>
            <a:spLocks noChangeArrowheads="1"/>
          </p:cNvSpPr>
          <p:nvPr/>
        </p:nvSpPr>
        <p:spPr bwMode="auto">
          <a:xfrm>
            <a:off x="166688" y="111125"/>
            <a:ext cx="9093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3200" b="1"/>
              <a:t>Trend in Mobile Handsets</a:t>
            </a:r>
          </a:p>
          <a:p>
            <a:pPr algn="ctr"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3200" b="1">
                <a:solidFill>
                  <a:schemeClr val="tx2"/>
                </a:solidFill>
              </a:rPr>
              <a:t>Mobile Phones  to  Smart Phones &amp; Tablets</a:t>
            </a:r>
            <a:endParaRPr lang="ja-JP" altLang="ja-JP" sz="3200" b="1">
              <a:solidFill>
                <a:schemeClr val="tx2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1236663"/>
            <a:ext cx="9144000" cy="85725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1600" algn="ctr" rotWithShape="0">
                    <a:schemeClr val="bg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endParaRPr lang="en-US" altLang="ja-JP" sz="3200" b="1">
              <a:solidFill>
                <a:srgbClr val="FF0000"/>
              </a:solidFill>
            </a:endParaRPr>
          </a:p>
        </p:txBody>
      </p:sp>
      <p:sp>
        <p:nvSpPr>
          <p:cNvPr id="9" name="正方形/長方形 5"/>
          <p:cNvSpPr>
            <a:spLocks noChangeArrowheads="1"/>
          </p:cNvSpPr>
          <p:nvPr/>
        </p:nvSpPr>
        <p:spPr bwMode="auto">
          <a:xfrm>
            <a:off x="1168400" y="5195888"/>
            <a:ext cx="5084763" cy="1570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3200" b="1">
                <a:solidFill>
                  <a:srgbClr val="77EAFD"/>
                </a:solidFill>
              </a:rPr>
              <a:t>BroadBand will be really needed</a:t>
            </a:r>
            <a:r>
              <a:rPr lang="ja-JP" altLang="en-US" sz="3200" b="1">
                <a:solidFill>
                  <a:srgbClr val="77EAFD"/>
                </a:solidFill>
              </a:rPr>
              <a:t> </a:t>
            </a:r>
            <a:r>
              <a:rPr lang="en-US" altLang="ja-JP" sz="3200" b="1">
                <a:solidFill>
                  <a:srgbClr val="77EAFD"/>
                </a:solidFill>
              </a:rPr>
              <a:t>to connect rural, remote areas</a:t>
            </a:r>
          </a:p>
        </p:txBody>
      </p:sp>
      <p:sp>
        <p:nvSpPr>
          <p:cNvPr id="10" name="正方形/長方形 1"/>
          <p:cNvSpPr>
            <a:spLocks noChangeArrowheads="1"/>
          </p:cNvSpPr>
          <p:nvPr/>
        </p:nvSpPr>
        <p:spPr bwMode="auto">
          <a:xfrm>
            <a:off x="5618163" y="3302000"/>
            <a:ext cx="3784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2000" b="1">
                <a:solidFill>
                  <a:srgbClr val="77EAFD"/>
                </a:solidFill>
              </a:rPr>
              <a:t> Developed Countries 51 % </a:t>
            </a:r>
          </a:p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2000" b="1">
                <a:solidFill>
                  <a:srgbClr val="77EAFD"/>
                </a:solidFill>
              </a:rPr>
              <a:t> Developing Countries  8 %</a:t>
            </a:r>
          </a:p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ja-JP" altLang="en-US" sz="2000" b="1">
                <a:solidFill>
                  <a:srgbClr val="77EAFD"/>
                </a:solidFill>
              </a:rPr>
              <a:t>　</a:t>
            </a:r>
            <a:endParaRPr lang="en-US" altLang="ja-JP" sz="2000" b="1">
              <a:solidFill>
                <a:srgbClr val="77EAFD"/>
              </a:solidFill>
            </a:endParaRPr>
          </a:p>
        </p:txBody>
      </p:sp>
      <p:sp>
        <p:nvSpPr>
          <p:cNvPr id="11" name="正方形/長方形 2"/>
          <p:cNvSpPr>
            <a:spLocks noChangeArrowheads="1"/>
          </p:cNvSpPr>
          <p:nvPr/>
        </p:nvSpPr>
        <p:spPr bwMode="auto">
          <a:xfrm>
            <a:off x="5718175" y="2936875"/>
            <a:ext cx="1766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b="1">
                <a:solidFill>
                  <a:srgbClr val="77EAFD"/>
                </a:solidFill>
              </a:rPr>
              <a:t>&gt;256 kbps </a:t>
            </a:r>
            <a:endParaRPr lang="ja-JP" altLang="en-US" b="1">
              <a:solidFill>
                <a:srgbClr val="77EAFD"/>
              </a:solidFill>
            </a:endParaRPr>
          </a:p>
        </p:txBody>
      </p:sp>
      <p:grpSp>
        <p:nvGrpSpPr>
          <p:cNvPr id="12" name="グループ化 4"/>
          <p:cNvGrpSpPr>
            <a:grpSpLocks/>
          </p:cNvGrpSpPr>
          <p:nvPr/>
        </p:nvGrpSpPr>
        <p:grpSpPr bwMode="auto">
          <a:xfrm>
            <a:off x="4100914" y="1494580"/>
            <a:ext cx="4906561" cy="1641433"/>
            <a:chOff x="5575180" y="1050925"/>
            <a:chExt cx="3154217" cy="988018"/>
          </a:xfrm>
          <a:solidFill>
            <a:schemeClr val="accent3"/>
          </a:solidFill>
        </p:grpSpPr>
        <p:pic>
          <p:nvPicPr>
            <p:cNvPr id="13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5180" y="1170379"/>
              <a:ext cx="679424" cy="74910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4965" y="1122843"/>
              <a:ext cx="675943" cy="75210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2360" y="1050925"/>
              <a:ext cx="847037" cy="9880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右矢印 19"/>
            <p:cNvSpPr>
              <a:spLocks noChangeArrowheads="1"/>
            </p:cNvSpPr>
            <p:nvPr/>
          </p:nvSpPr>
          <p:spPr bwMode="auto">
            <a:xfrm>
              <a:off x="6302075" y="1210865"/>
              <a:ext cx="752355" cy="699215"/>
            </a:xfrm>
            <a:prstGeom prst="rightArrow">
              <a:avLst>
                <a:gd name="adj1" fmla="val 50000"/>
                <a:gd name="adj2" fmla="val 50001"/>
              </a:avLst>
            </a:prstGeom>
            <a:grp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Aft>
                  <a:spcPct val="15000"/>
                </a:spcAft>
                <a:buClr>
                  <a:schemeClr val="tx2"/>
                </a:buClr>
                <a:buSzPct val="10000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Aft>
                  <a:spcPct val="15000"/>
                </a:spcAft>
                <a:buClr>
                  <a:schemeClr val="tx2"/>
                </a:buClr>
                <a:buSzPct val="100000"/>
                <a:buChar char="–"/>
                <a:defRPr sz="2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Aft>
                  <a:spcPct val="15000"/>
                </a:spcAft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Aft>
                  <a:spcPct val="1500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Aft>
                  <a:spcPct val="15000"/>
                </a:spcAft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15000"/>
                </a:spcAft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15000"/>
                </a:spcAft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15000"/>
                </a:spcAft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15000"/>
                </a:spcAft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ja-JP" altLang="en-US" sz="3200" b="1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テキスト ボックス 3"/>
          <p:cNvSpPr txBox="1">
            <a:spLocks noChangeArrowheads="1"/>
          </p:cNvSpPr>
          <p:nvPr/>
        </p:nvSpPr>
        <p:spPr bwMode="auto">
          <a:xfrm>
            <a:off x="4883150" y="3030538"/>
            <a:ext cx="696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1800" b="1">
                <a:solidFill>
                  <a:srgbClr val="77EAFD"/>
                </a:solidFill>
              </a:rPr>
              <a:t>2013</a:t>
            </a:r>
            <a:endParaRPr lang="ja-JP" altLang="en-US" sz="1800" b="1">
              <a:solidFill>
                <a:srgbClr val="77EAFD"/>
              </a:solidFill>
            </a:endParaRPr>
          </a:p>
        </p:txBody>
      </p:sp>
      <p:sp>
        <p:nvSpPr>
          <p:cNvPr id="19" name="屈折矢印 18"/>
          <p:cNvSpPr/>
          <p:nvPr/>
        </p:nvSpPr>
        <p:spPr bwMode="auto">
          <a:xfrm rot="5400000">
            <a:off x="441325" y="4767263"/>
            <a:ext cx="596900" cy="857250"/>
          </a:xfrm>
          <a:prstGeom prst="bentUpArrow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ja-JP" altLang="en-US" b="1">
              <a:ea typeface="ＭＳ Ｐゴシック" pitchFamily="50" charset="-128"/>
            </a:endParaRPr>
          </a:p>
        </p:txBody>
      </p:sp>
      <p:sp>
        <p:nvSpPr>
          <p:cNvPr id="20" name="下矢印 2"/>
          <p:cNvSpPr>
            <a:spLocks noChangeArrowheads="1"/>
          </p:cNvSpPr>
          <p:nvPr/>
        </p:nvSpPr>
        <p:spPr bwMode="auto">
          <a:xfrm>
            <a:off x="219075" y="2928938"/>
            <a:ext cx="369888" cy="675263"/>
          </a:xfrm>
          <a:prstGeom prst="downArrow">
            <a:avLst>
              <a:gd name="adj1" fmla="val 50000"/>
              <a:gd name="adj2" fmla="val 50069"/>
            </a:avLst>
          </a:prstGeom>
          <a:solidFill>
            <a:schemeClr val="tx2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Aft>
                <a:spcPct val="0"/>
              </a:spcAft>
              <a:buClrTx/>
              <a:buSzTx/>
              <a:buFontTx/>
              <a:buNone/>
            </a:pPr>
            <a:endParaRPr lang="ja-JP" altLang="en-US" sz="3200" b="1">
              <a:solidFill>
                <a:srgbClr val="FF0000"/>
              </a:solidFill>
            </a:endParaRPr>
          </a:p>
        </p:txBody>
      </p:sp>
      <p:sp>
        <p:nvSpPr>
          <p:cNvPr id="21" name="正方形/長方形 5"/>
          <p:cNvSpPr>
            <a:spLocks noChangeArrowheads="1"/>
          </p:cNvSpPr>
          <p:nvPr/>
        </p:nvSpPr>
        <p:spPr bwMode="auto">
          <a:xfrm rot="528965">
            <a:off x="5103813" y="4586288"/>
            <a:ext cx="47625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2800" b="1">
                <a:solidFill>
                  <a:schemeClr val="tx2"/>
                </a:solidFill>
              </a:rPr>
              <a:t> “Quality”</a:t>
            </a:r>
          </a:p>
          <a:p>
            <a:pPr algn="ctr"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2800" b="1">
                <a:solidFill>
                  <a:schemeClr val="tx2"/>
                </a:solidFill>
              </a:rPr>
              <a:t>in </a:t>
            </a:r>
          </a:p>
          <a:p>
            <a:pPr algn="ctr"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2800" b="1">
                <a:solidFill>
                  <a:schemeClr val="tx2"/>
                </a:solidFill>
              </a:rPr>
              <a:t>e-Diagnosis</a:t>
            </a:r>
          </a:p>
          <a:p>
            <a:pPr algn="ctr"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2800" b="1">
                <a:solidFill>
                  <a:schemeClr val="tx2"/>
                </a:solidFill>
              </a:rPr>
              <a:t>e-Education</a:t>
            </a:r>
          </a:p>
        </p:txBody>
      </p:sp>
    </p:spTree>
    <p:extLst>
      <p:ext uri="{BB962C8B-B14F-4D97-AF65-F5344CB8AC3E}">
        <p14:creationId xmlns:p14="http://schemas.microsoft.com/office/powerpoint/2010/main" val="21681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2455863"/>
            <a:ext cx="2892426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 Box 9"/>
          <p:cNvSpPr txBox="1">
            <a:spLocks noChangeArrowheads="1"/>
          </p:cNvSpPr>
          <p:nvPr/>
        </p:nvSpPr>
        <p:spPr bwMode="auto">
          <a:xfrm>
            <a:off x="6244944" y="5096242"/>
            <a:ext cx="313372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505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2000" b="1" dirty="0"/>
              <a:t>Mobile Base Station</a:t>
            </a:r>
          </a:p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2000" b="1" dirty="0" err="1"/>
              <a:t>TeleCenters</a:t>
            </a:r>
            <a:r>
              <a:rPr lang="en-US" altLang="ja-JP" sz="2000" b="1" dirty="0"/>
              <a:t>, Schools</a:t>
            </a:r>
          </a:p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2000" b="1" dirty="0"/>
              <a:t>Hospitals,,,</a:t>
            </a:r>
          </a:p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2000" b="1" dirty="0"/>
              <a:t> </a:t>
            </a:r>
          </a:p>
        </p:txBody>
      </p:sp>
      <p:sp>
        <p:nvSpPr>
          <p:cNvPr id="54" name="テキスト ボックス 7"/>
          <p:cNvSpPr txBox="1">
            <a:spLocks noChangeArrowheads="1"/>
          </p:cNvSpPr>
          <p:nvPr/>
        </p:nvSpPr>
        <p:spPr bwMode="auto">
          <a:xfrm>
            <a:off x="1673218" y="33338"/>
            <a:ext cx="598965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3600" b="1" dirty="0">
                <a:solidFill>
                  <a:srgbClr val="FFFF00"/>
                </a:solidFill>
              </a:rPr>
              <a:t> </a:t>
            </a:r>
            <a:r>
              <a:rPr lang="en-US" altLang="ja-JP" sz="3600" b="1" dirty="0" smtClean="0"/>
              <a:t>Broadband</a:t>
            </a:r>
            <a:r>
              <a:rPr lang="en-US" altLang="ja-JP" sz="3600" b="1" dirty="0" smtClean="0">
                <a:solidFill>
                  <a:srgbClr val="FFFF00"/>
                </a:solidFill>
              </a:rPr>
              <a:t> </a:t>
            </a:r>
            <a:r>
              <a:rPr lang="en-US" altLang="ja-JP" sz="3600" b="1" dirty="0" smtClean="0"/>
              <a:t>“Backhaul”</a:t>
            </a:r>
            <a:endParaRPr lang="en-US" altLang="ja-JP" sz="3600" b="1" dirty="0"/>
          </a:p>
          <a:p>
            <a:pPr algn="ctr"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3600" b="1" dirty="0" smtClean="0"/>
              <a:t>From Cities to </a:t>
            </a:r>
            <a:r>
              <a:rPr lang="en-US" altLang="ja-JP" sz="3600" b="1" dirty="0"/>
              <a:t>Rural </a:t>
            </a:r>
            <a:r>
              <a:rPr lang="en-US" altLang="ja-JP" sz="3600" b="1" dirty="0" smtClean="0"/>
              <a:t>Areas</a:t>
            </a:r>
            <a:endParaRPr lang="en-US" altLang="ja-JP" sz="3600" b="1" dirty="0"/>
          </a:p>
        </p:txBody>
      </p:sp>
      <p:grpSp>
        <p:nvGrpSpPr>
          <p:cNvPr id="55" name="グループ化 58"/>
          <p:cNvGrpSpPr>
            <a:grpSpLocks/>
          </p:cNvGrpSpPr>
          <p:nvPr/>
        </p:nvGrpSpPr>
        <p:grpSpPr bwMode="auto">
          <a:xfrm rot="3204128">
            <a:off x="3147219" y="2916424"/>
            <a:ext cx="442913" cy="441325"/>
            <a:chOff x="3276600" y="2991362"/>
            <a:chExt cx="984900" cy="605278"/>
          </a:xfrm>
        </p:grpSpPr>
        <p:cxnSp>
          <p:nvCxnSpPr>
            <p:cNvPr id="56" name="直線コネクタ 59"/>
            <p:cNvCxnSpPr>
              <a:cxnSpLocks noChangeShapeType="1"/>
            </p:cNvCxnSpPr>
            <p:nvPr/>
          </p:nvCxnSpPr>
          <p:spPr bwMode="auto">
            <a:xfrm flipV="1">
              <a:off x="3276600" y="3146168"/>
              <a:ext cx="553152" cy="450472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直線コネクタ 60"/>
            <p:cNvCxnSpPr>
              <a:cxnSpLocks noChangeShapeType="1"/>
            </p:cNvCxnSpPr>
            <p:nvPr/>
          </p:nvCxnSpPr>
          <p:spPr bwMode="auto">
            <a:xfrm flipH="1">
              <a:off x="3703320" y="3146168"/>
              <a:ext cx="126432" cy="343792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直線コネクタ 61"/>
            <p:cNvCxnSpPr>
              <a:cxnSpLocks noChangeShapeType="1"/>
            </p:cNvCxnSpPr>
            <p:nvPr/>
          </p:nvCxnSpPr>
          <p:spPr bwMode="auto">
            <a:xfrm flipV="1">
              <a:off x="3703320" y="2991362"/>
              <a:ext cx="558180" cy="498598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59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088" y="2777518"/>
            <a:ext cx="584200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13" y="2752118"/>
            <a:ext cx="584200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" name="グループ化 84"/>
          <p:cNvGrpSpPr>
            <a:grpSpLocks/>
          </p:cNvGrpSpPr>
          <p:nvPr/>
        </p:nvGrpSpPr>
        <p:grpSpPr bwMode="auto">
          <a:xfrm rot="3188039">
            <a:off x="4649788" y="2934680"/>
            <a:ext cx="441325" cy="441325"/>
            <a:chOff x="3276600" y="2991362"/>
            <a:chExt cx="984900" cy="605278"/>
          </a:xfrm>
        </p:grpSpPr>
        <p:cxnSp>
          <p:nvCxnSpPr>
            <p:cNvPr id="62" name="直線コネクタ 85"/>
            <p:cNvCxnSpPr>
              <a:cxnSpLocks noChangeShapeType="1"/>
            </p:cNvCxnSpPr>
            <p:nvPr/>
          </p:nvCxnSpPr>
          <p:spPr bwMode="auto">
            <a:xfrm flipV="1">
              <a:off x="3276600" y="3146168"/>
              <a:ext cx="553152" cy="450472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直線コネクタ 86"/>
            <p:cNvCxnSpPr>
              <a:cxnSpLocks noChangeShapeType="1"/>
            </p:cNvCxnSpPr>
            <p:nvPr/>
          </p:nvCxnSpPr>
          <p:spPr bwMode="auto">
            <a:xfrm flipH="1">
              <a:off x="3703320" y="3146168"/>
              <a:ext cx="126432" cy="343792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直線コネクタ 87"/>
            <p:cNvCxnSpPr>
              <a:cxnSpLocks noChangeShapeType="1"/>
            </p:cNvCxnSpPr>
            <p:nvPr/>
          </p:nvCxnSpPr>
          <p:spPr bwMode="auto">
            <a:xfrm flipV="1">
              <a:off x="3703320" y="2991362"/>
              <a:ext cx="558180" cy="498598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5" name="正方形/長方形 1"/>
          <p:cNvSpPr>
            <a:spLocks noChangeArrowheads="1"/>
          </p:cNvSpPr>
          <p:nvPr/>
        </p:nvSpPr>
        <p:spPr bwMode="auto">
          <a:xfrm>
            <a:off x="3813175" y="4982852"/>
            <a:ext cx="206375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b="1" dirty="0"/>
              <a:t>Optical Fiber</a:t>
            </a:r>
          </a:p>
        </p:txBody>
      </p:sp>
      <p:sp>
        <p:nvSpPr>
          <p:cNvPr id="66" name="正方形/長方形 2"/>
          <p:cNvSpPr>
            <a:spLocks noChangeArrowheads="1"/>
          </p:cNvSpPr>
          <p:nvPr/>
        </p:nvSpPr>
        <p:spPr bwMode="auto">
          <a:xfrm>
            <a:off x="3922713" y="2134580"/>
            <a:ext cx="184467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b="1" dirty="0"/>
              <a:t>Microwave </a:t>
            </a:r>
          </a:p>
        </p:txBody>
      </p:sp>
      <p:pic>
        <p:nvPicPr>
          <p:cNvPr id="67" name="Picture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2455863"/>
            <a:ext cx="264795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338" y="1878013"/>
            <a:ext cx="1030287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9" name="グループ化 68"/>
          <p:cNvGrpSpPr/>
          <p:nvPr/>
        </p:nvGrpSpPr>
        <p:grpSpPr>
          <a:xfrm>
            <a:off x="7400178" y="2191745"/>
            <a:ext cx="203432" cy="742041"/>
            <a:chOff x="7970289" y="4145280"/>
            <a:chExt cx="481104" cy="2651921"/>
          </a:xfrm>
          <a:solidFill>
            <a:schemeClr val="tx2"/>
          </a:solidFill>
        </p:grpSpPr>
        <p:sp>
          <p:nvSpPr>
            <p:cNvPr id="70" name="正方形/長方形 69"/>
            <p:cNvSpPr/>
            <p:nvPr/>
          </p:nvSpPr>
          <p:spPr bwMode="auto">
            <a:xfrm>
              <a:off x="7970289" y="4145280"/>
              <a:ext cx="160445" cy="147828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71" name="正方形/長方形 70"/>
            <p:cNvSpPr/>
            <p:nvPr/>
          </p:nvSpPr>
          <p:spPr bwMode="auto">
            <a:xfrm>
              <a:off x="8122689" y="4297680"/>
              <a:ext cx="160445" cy="147828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72" name="正方形/長方形 71"/>
            <p:cNvSpPr/>
            <p:nvPr/>
          </p:nvSpPr>
          <p:spPr bwMode="auto">
            <a:xfrm>
              <a:off x="8290948" y="4145280"/>
              <a:ext cx="160445" cy="147828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cxnSp>
          <p:nvCxnSpPr>
            <p:cNvPr id="73" name="直線コネクタ 72"/>
            <p:cNvCxnSpPr>
              <a:stCxn id="71" idx="2"/>
            </p:cNvCxnSpPr>
            <p:nvPr/>
          </p:nvCxnSpPr>
          <p:spPr bwMode="auto">
            <a:xfrm flipH="1">
              <a:off x="8202911" y="5775960"/>
              <a:ext cx="1" cy="1021241"/>
            </a:xfrm>
            <a:prstGeom prst="line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4" name="正方形/長方形 12"/>
          <p:cNvSpPr>
            <a:spLocks noChangeArrowheads="1"/>
          </p:cNvSpPr>
          <p:nvPr/>
        </p:nvSpPr>
        <p:spPr bwMode="auto">
          <a:xfrm>
            <a:off x="7394575" y="2929918"/>
            <a:ext cx="209550" cy="239712"/>
          </a:xfrm>
          <a:prstGeom prst="rect">
            <a:avLst/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Aft>
                <a:spcPct val="0"/>
              </a:spcAft>
              <a:buClrTx/>
              <a:buSzTx/>
              <a:buFontTx/>
              <a:buNone/>
            </a:pPr>
            <a:endParaRPr lang="ja-JP" altLang="en-US" sz="3200">
              <a:solidFill>
                <a:srgbClr val="FF0000"/>
              </a:solidFill>
            </a:endParaRPr>
          </a:p>
        </p:txBody>
      </p:sp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188" y="2777518"/>
            <a:ext cx="457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6" name="グループ化 43"/>
          <p:cNvGrpSpPr>
            <a:grpSpLocks/>
          </p:cNvGrpSpPr>
          <p:nvPr/>
        </p:nvGrpSpPr>
        <p:grpSpPr bwMode="auto">
          <a:xfrm rot="3188039">
            <a:off x="6155532" y="2902136"/>
            <a:ext cx="442912" cy="441325"/>
            <a:chOff x="3276600" y="2991362"/>
            <a:chExt cx="984900" cy="605278"/>
          </a:xfrm>
        </p:grpSpPr>
        <p:cxnSp>
          <p:nvCxnSpPr>
            <p:cNvPr id="77" name="直線コネクタ 44"/>
            <p:cNvCxnSpPr>
              <a:cxnSpLocks noChangeShapeType="1"/>
            </p:cNvCxnSpPr>
            <p:nvPr/>
          </p:nvCxnSpPr>
          <p:spPr bwMode="auto">
            <a:xfrm flipV="1">
              <a:off x="3276600" y="3146168"/>
              <a:ext cx="553152" cy="450472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直線コネクタ 47"/>
            <p:cNvCxnSpPr>
              <a:cxnSpLocks noChangeShapeType="1"/>
            </p:cNvCxnSpPr>
            <p:nvPr/>
          </p:nvCxnSpPr>
          <p:spPr bwMode="auto">
            <a:xfrm flipH="1">
              <a:off x="3703320" y="3146168"/>
              <a:ext cx="126432" cy="343792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直線コネクタ 48"/>
            <p:cNvCxnSpPr>
              <a:cxnSpLocks noChangeShapeType="1"/>
            </p:cNvCxnSpPr>
            <p:nvPr/>
          </p:nvCxnSpPr>
          <p:spPr bwMode="auto">
            <a:xfrm flipV="1">
              <a:off x="3703320" y="2991362"/>
              <a:ext cx="558180" cy="498598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80" name="正方形/長方形 5"/>
          <p:cNvSpPr>
            <a:spLocks noChangeArrowheads="1"/>
          </p:cNvSpPr>
          <p:nvPr/>
        </p:nvSpPr>
        <p:spPr bwMode="auto">
          <a:xfrm>
            <a:off x="2617788" y="4570102"/>
            <a:ext cx="274637" cy="244475"/>
          </a:xfrm>
          <a:prstGeom prst="rect">
            <a:avLst/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Aft>
                <a:spcPct val="0"/>
              </a:spcAft>
              <a:buClrTx/>
              <a:buSzTx/>
              <a:buFontTx/>
              <a:buNone/>
            </a:pPr>
            <a:endParaRPr lang="ja-JP" altLang="en-US" sz="3200">
              <a:solidFill>
                <a:srgbClr val="FF0000"/>
              </a:solidFill>
            </a:endParaRPr>
          </a:p>
        </p:txBody>
      </p:sp>
      <p:sp>
        <p:nvSpPr>
          <p:cNvPr id="81" name="正方形/長方形 6"/>
          <p:cNvSpPr>
            <a:spLocks noChangeArrowheads="1"/>
          </p:cNvSpPr>
          <p:nvPr/>
        </p:nvSpPr>
        <p:spPr bwMode="auto">
          <a:xfrm>
            <a:off x="2892425" y="4692339"/>
            <a:ext cx="4449763" cy="46038"/>
          </a:xfrm>
          <a:prstGeom prst="rect">
            <a:avLst/>
          </a:prstGeom>
          <a:solidFill>
            <a:srgbClr val="FF0000"/>
          </a:solidFill>
          <a:ln w="12700" algn="ctr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Aft>
                <a:spcPct val="0"/>
              </a:spcAft>
              <a:buClrTx/>
              <a:buSzTx/>
              <a:buFontTx/>
              <a:buNone/>
            </a:pPr>
            <a:endParaRPr lang="ja-JP" altLang="en-US" sz="3200">
              <a:solidFill>
                <a:srgbClr val="FF0000"/>
              </a:solidFill>
            </a:endParaRPr>
          </a:p>
        </p:txBody>
      </p:sp>
      <p:grpSp>
        <p:nvGrpSpPr>
          <p:cNvPr id="82" name="グループ化 81"/>
          <p:cNvGrpSpPr/>
          <p:nvPr/>
        </p:nvGrpSpPr>
        <p:grpSpPr>
          <a:xfrm>
            <a:off x="7430746" y="3944706"/>
            <a:ext cx="203432" cy="742041"/>
            <a:chOff x="7970289" y="4145280"/>
            <a:chExt cx="481104" cy="2651921"/>
          </a:xfrm>
          <a:solidFill>
            <a:schemeClr val="tx2"/>
          </a:solidFill>
        </p:grpSpPr>
        <p:sp>
          <p:nvSpPr>
            <p:cNvPr id="83" name="正方形/長方形 82"/>
            <p:cNvSpPr/>
            <p:nvPr/>
          </p:nvSpPr>
          <p:spPr bwMode="auto">
            <a:xfrm>
              <a:off x="7970289" y="4145280"/>
              <a:ext cx="160445" cy="147828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84" name="正方形/長方形 83"/>
            <p:cNvSpPr/>
            <p:nvPr/>
          </p:nvSpPr>
          <p:spPr bwMode="auto">
            <a:xfrm>
              <a:off x="8122689" y="4297680"/>
              <a:ext cx="160445" cy="147828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85" name="正方形/長方形 84"/>
            <p:cNvSpPr/>
            <p:nvPr/>
          </p:nvSpPr>
          <p:spPr bwMode="auto">
            <a:xfrm>
              <a:off x="8290948" y="4145280"/>
              <a:ext cx="160445" cy="147828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cxnSp>
          <p:nvCxnSpPr>
            <p:cNvPr id="86" name="直線コネクタ 85"/>
            <p:cNvCxnSpPr>
              <a:stCxn id="84" idx="2"/>
            </p:cNvCxnSpPr>
            <p:nvPr/>
          </p:nvCxnSpPr>
          <p:spPr bwMode="auto">
            <a:xfrm flipH="1">
              <a:off x="8202911" y="5775960"/>
              <a:ext cx="1" cy="1021241"/>
            </a:xfrm>
            <a:prstGeom prst="line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87" name="正方形/長方形 50"/>
          <p:cNvSpPr>
            <a:spLocks noChangeArrowheads="1"/>
          </p:cNvSpPr>
          <p:nvPr/>
        </p:nvSpPr>
        <p:spPr bwMode="auto">
          <a:xfrm>
            <a:off x="7153275" y="3095018"/>
            <a:ext cx="379413" cy="44450"/>
          </a:xfrm>
          <a:prstGeom prst="rect">
            <a:avLst/>
          </a:prstGeom>
          <a:solidFill>
            <a:srgbClr val="FF0000"/>
          </a:solidFill>
          <a:ln w="12700" algn="ctr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Aft>
                <a:spcPct val="0"/>
              </a:spcAft>
              <a:buClrTx/>
              <a:buSzTx/>
              <a:buFontTx/>
              <a:buNone/>
            </a:pPr>
            <a:endParaRPr lang="ja-JP" altLang="en-US" sz="3200">
              <a:solidFill>
                <a:srgbClr val="FF0000"/>
              </a:solidFill>
            </a:endParaRPr>
          </a:p>
        </p:txBody>
      </p:sp>
      <p:sp>
        <p:nvSpPr>
          <p:cNvPr id="88" name="正方形/長方形 49"/>
          <p:cNvSpPr>
            <a:spLocks noChangeArrowheads="1"/>
          </p:cNvSpPr>
          <p:nvPr/>
        </p:nvSpPr>
        <p:spPr bwMode="auto">
          <a:xfrm>
            <a:off x="7375525" y="4565339"/>
            <a:ext cx="274638" cy="244475"/>
          </a:xfrm>
          <a:prstGeom prst="rect">
            <a:avLst/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Aft>
                <a:spcPct val="0"/>
              </a:spcAft>
              <a:buClrTx/>
              <a:buSzTx/>
              <a:buFontTx/>
              <a:buNone/>
            </a:pPr>
            <a:endParaRPr lang="ja-JP" altLang="en-US" sz="3200">
              <a:solidFill>
                <a:srgbClr val="FF0000"/>
              </a:solidFill>
            </a:endParaRPr>
          </a:p>
        </p:txBody>
      </p:sp>
      <p:sp>
        <p:nvSpPr>
          <p:cNvPr id="89" name="Text Box 9"/>
          <p:cNvSpPr txBox="1">
            <a:spLocks noChangeArrowheads="1"/>
          </p:cNvSpPr>
          <p:nvPr/>
        </p:nvSpPr>
        <p:spPr bwMode="auto">
          <a:xfrm>
            <a:off x="314326" y="5246688"/>
            <a:ext cx="24407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505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2800" b="1" dirty="0" err="1" smtClean="0"/>
              <a:t>Trank</a:t>
            </a:r>
            <a:r>
              <a:rPr lang="en-US" altLang="ja-JP" sz="2800" b="1" dirty="0" smtClean="0"/>
              <a:t> Line </a:t>
            </a:r>
            <a:endParaRPr lang="en-US" altLang="ja-JP" sz="2800" b="1" dirty="0"/>
          </a:p>
        </p:txBody>
      </p:sp>
      <p:sp>
        <p:nvSpPr>
          <p:cNvPr id="90" name="Rectangle 3"/>
          <p:cNvSpPr>
            <a:spLocks noChangeArrowheads="1"/>
          </p:cNvSpPr>
          <p:nvPr/>
        </p:nvSpPr>
        <p:spPr bwMode="auto">
          <a:xfrm>
            <a:off x="-11113" y="1233488"/>
            <a:ext cx="9144001" cy="85725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1600" algn="ctr" rotWithShape="0">
                    <a:schemeClr val="bg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endParaRPr lang="en-US" altLang="ja-JP" sz="3200">
              <a:solidFill>
                <a:srgbClr val="FF0000"/>
              </a:solidFill>
            </a:endParaRPr>
          </a:p>
        </p:txBody>
      </p:sp>
      <p:pic>
        <p:nvPicPr>
          <p:cNvPr id="9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75" y="2750530"/>
            <a:ext cx="53657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" name="テキスト ボックス 1"/>
          <p:cNvSpPr txBox="1">
            <a:spLocks noChangeArrowheads="1"/>
          </p:cNvSpPr>
          <p:nvPr/>
        </p:nvSpPr>
        <p:spPr bwMode="auto">
          <a:xfrm>
            <a:off x="6845300" y="1343025"/>
            <a:ext cx="17033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3200" b="1" dirty="0">
                <a:solidFill>
                  <a:srgbClr val="77EAFD"/>
                </a:solidFill>
              </a:rPr>
              <a:t>LTE, 4G</a:t>
            </a:r>
            <a:endParaRPr lang="ja-JP" altLang="en-US" sz="3200" b="1" dirty="0">
              <a:solidFill>
                <a:srgbClr val="77EAFD"/>
              </a:solidFill>
            </a:endParaRPr>
          </a:p>
        </p:txBody>
      </p:sp>
      <p:sp>
        <p:nvSpPr>
          <p:cNvPr id="93" name="右矢印 2"/>
          <p:cNvSpPr>
            <a:spLocks noChangeArrowheads="1"/>
          </p:cNvSpPr>
          <p:nvPr/>
        </p:nvSpPr>
        <p:spPr bwMode="auto">
          <a:xfrm>
            <a:off x="6022975" y="1446213"/>
            <a:ext cx="736600" cy="376237"/>
          </a:xfrm>
          <a:prstGeom prst="rightArrow">
            <a:avLst>
              <a:gd name="adj1" fmla="val 50000"/>
              <a:gd name="adj2" fmla="val 50096"/>
            </a:avLst>
          </a:prstGeom>
          <a:solidFill>
            <a:srgbClr val="77EAFD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Aft>
                <a:spcPct val="0"/>
              </a:spcAft>
              <a:buClrTx/>
              <a:buSzTx/>
              <a:buFontTx/>
              <a:buNone/>
            </a:pPr>
            <a:endParaRPr lang="ja-JP" altLang="en-US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832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テキスト ボックス 3"/>
          <p:cNvSpPr txBox="1">
            <a:spLocks noChangeArrowheads="1"/>
          </p:cNvSpPr>
          <p:nvPr/>
        </p:nvSpPr>
        <p:spPr bwMode="auto">
          <a:xfrm>
            <a:off x="161925" y="887413"/>
            <a:ext cx="9202738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2800" b="1">
                <a:solidFill>
                  <a:schemeClr val="tx2"/>
                </a:solidFill>
              </a:rPr>
              <a:t>Microwave Solution</a:t>
            </a:r>
            <a:endParaRPr lang="en-US" altLang="ja-JP" sz="2800" b="1"/>
          </a:p>
          <a:p>
            <a:pPr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2800" b="1"/>
              <a:t>      Data Capacity   &lt; 1 Gbps (Upgrading difficult)</a:t>
            </a:r>
          </a:p>
          <a:p>
            <a:pPr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2800" b="1"/>
              <a:t>      Antenna spacing : direct view,  a few kilometers</a:t>
            </a:r>
          </a:p>
          <a:p>
            <a:pPr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2800" b="1">
                <a:solidFill>
                  <a:srgbClr val="77EAFD"/>
                </a:solidFill>
              </a:rPr>
              <a:t>      </a:t>
            </a:r>
            <a:r>
              <a:rPr lang="en-US" altLang="ja-JP" b="1">
                <a:solidFill>
                  <a:srgbClr val="77EAFD"/>
                </a:solidFill>
              </a:rPr>
              <a:t>(Air Transmission with Tower, Antenna and Power)</a:t>
            </a:r>
            <a:endParaRPr lang="en-US" altLang="ja-JP" sz="2800" b="1">
              <a:solidFill>
                <a:schemeClr val="tx2"/>
              </a:solidFill>
            </a:endParaRPr>
          </a:p>
          <a:p>
            <a:pPr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2800" b="1">
                <a:solidFill>
                  <a:schemeClr val="tx2"/>
                </a:solidFill>
              </a:rPr>
              <a:t>Optical Fiber Solution</a:t>
            </a:r>
          </a:p>
          <a:p>
            <a:pPr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2800" b="1">
                <a:solidFill>
                  <a:schemeClr val="tx2"/>
                </a:solidFill>
              </a:rPr>
              <a:t>      </a:t>
            </a:r>
            <a:r>
              <a:rPr lang="en-US" altLang="ja-JP" sz="2800" b="1"/>
              <a:t>Data &gt;&gt; 1 T bps			</a:t>
            </a:r>
          </a:p>
          <a:p>
            <a:pPr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2800" b="1">
                <a:solidFill>
                  <a:srgbClr val="77EAFD"/>
                </a:solidFill>
              </a:rPr>
              <a:t>      </a:t>
            </a:r>
            <a:r>
              <a:rPr lang="en-US" altLang="ja-JP" sz="2800" b="1"/>
              <a:t>Cable Span  &gt; 100 km</a:t>
            </a:r>
          </a:p>
          <a:p>
            <a:pPr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2000" b="1"/>
              <a:t>                    </a:t>
            </a:r>
            <a:endParaRPr lang="en-US" altLang="ja-JP" sz="2000" b="1">
              <a:solidFill>
                <a:srgbClr val="77EAFD"/>
              </a:solidFill>
            </a:endParaRPr>
          </a:p>
          <a:p>
            <a:pPr>
              <a:spcAft>
                <a:spcPct val="0"/>
              </a:spcAft>
              <a:buClrTx/>
              <a:buSzTx/>
              <a:buFontTx/>
              <a:buNone/>
            </a:pPr>
            <a:endParaRPr lang="en-US" altLang="ja-JP" sz="2000" b="1">
              <a:solidFill>
                <a:srgbClr val="77EAFD"/>
              </a:solidFill>
            </a:endParaRPr>
          </a:p>
          <a:p>
            <a:pPr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2000" b="1">
                <a:solidFill>
                  <a:srgbClr val="77EAFD"/>
                </a:solidFill>
              </a:rPr>
              <a:t>            </a:t>
            </a:r>
          </a:p>
          <a:p>
            <a:pPr algn="ctr">
              <a:spcAft>
                <a:spcPct val="0"/>
              </a:spcAft>
              <a:buClrTx/>
              <a:buSzTx/>
              <a:buFontTx/>
              <a:buNone/>
            </a:pPr>
            <a:endParaRPr lang="en-US" altLang="ja-JP" sz="2800" b="1"/>
          </a:p>
          <a:p>
            <a:pPr algn="ctr">
              <a:spcAft>
                <a:spcPct val="0"/>
              </a:spcAft>
              <a:buClrTx/>
              <a:buSzTx/>
              <a:buFontTx/>
              <a:buNone/>
            </a:pPr>
            <a:endParaRPr lang="ja-JP" altLang="en-US" sz="2800" b="1"/>
          </a:p>
          <a:p>
            <a:pPr algn="ctr">
              <a:spcAft>
                <a:spcPct val="0"/>
              </a:spcAft>
              <a:buClrTx/>
              <a:buSzTx/>
              <a:buFontTx/>
              <a:buNone/>
            </a:pPr>
            <a:endParaRPr lang="ja-JP" altLang="en-US" sz="2800" b="1"/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0" y="801688"/>
            <a:ext cx="9144000" cy="85725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1600" algn="ctr" rotWithShape="0">
                    <a:schemeClr val="bg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endParaRPr lang="en-US" altLang="ja-JP" sz="3200">
              <a:solidFill>
                <a:srgbClr val="FF0000"/>
              </a:solidFill>
            </a:endParaRPr>
          </a:p>
        </p:txBody>
      </p:sp>
      <p:sp>
        <p:nvSpPr>
          <p:cNvPr id="29" name="テキスト ボックス 1"/>
          <p:cNvSpPr txBox="1">
            <a:spLocks noChangeArrowheads="1"/>
          </p:cNvSpPr>
          <p:nvPr/>
        </p:nvSpPr>
        <p:spPr bwMode="auto">
          <a:xfrm>
            <a:off x="1601788" y="92075"/>
            <a:ext cx="596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3200" b="1" dirty="0"/>
              <a:t>Microwave ?  Optical Cable ?</a:t>
            </a:r>
            <a:endParaRPr lang="ja-JP" altLang="en-US" sz="3200" b="1" dirty="0"/>
          </a:p>
        </p:txBody>
      </p:sp>
      <p:grpSp>
        <p:nvGrpSpPr>
          <p:cNvPr id="30" name="グループ化 1"/>
          <p:cNvGrpSpPr>
            <a:grpSpLocks/>
          </p:cNvGrpSpPr>
          <p:nvPr/>
        </p:nvGrpSpPr>
        <p:grpSpPr bwMode="auto">
          <a:xfrm>
            <a:off x="158750" y="4324350"/>
            <a:ext cx="5227638" cy="2149475"/>
            <a:chOff x="736600" y="4622800"/>
            <a:chExt cx="5227638" cy="2149475"/>
          </a:xfrm>
        </p:grpSpPr>
        <p:sp>
          <p:nvSpPr>
            <p:cNvPr id="31" name="右矢印 1"/>
            <p:cNvSpPr>
              <a:spLocks noChangeArrowheads="1"/>
            </p:cNvSpPr>
            <p:nvPr/>
          </p:nvSpPr>
          <p:spPr bwMode="auto">
            <a:xfrm>
              <a:off x="1138238" y="6300788"/>
              <a:ext cx="463550" cy="414337"/>
            </a:xfrm>
            <a:prstGeom prst="rightArrow">
              <a:avLst>
                <a:gd name="adj1" fmla="val 50000"/>
                <a:gd name="adj2" fmla="val 50200"/>
              </a:avLst>
            </a:prstGeom>
            <a:solidFill>
              <a:srgbClr val="FFFF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Aft>
                  <a:spcPct val="15000"/>
                </a:spcAft>
                <a:buClr>
                  <a:schemeClr val="tx2"/>
                </a:buClr>
                <a:buSzPct val="10000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Aft>
                  <a:spcPct val="15000"/>
                </a:spcAft>
                <a:buClr>
                  <a:schemeClr val="tx2"/>
                </a:buClr>
                <a:buSzPct val="100000"/>
                <a:buChar char="–"/>
                <a:defRPr sz="2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Aft>
                  <a:spcPct val="15000"/>
                </a:spcAft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Aft>
                  <a:spcPct val="1500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Aft>
                  <a:spcPct val="15000"/>
                </a:spcAft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15000"/>
                </a:spcAft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15000"/>
                </a:spcAft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15000"/>
                </a:spcAft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15000"/>
                </a:spcAft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Aft>
                  <a:spcPct val="0"/>
                </a:spcAft>
                <a:buClrTx/>
                <a:buSzTx/>
                <a:buFontTx/>
                <a:buNone/>
              </a:pPr>
              <a:endParaRPr lang="ja-JP" altLang="en-US" sz="3200">
                <a:solidFill>
                  <a:srgbClr val="FF0000"/>
                </a:solidFill>
              </a:endParaRPr>
            </a:p>
          </p:txBody>
        </p: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600" y="4633913"/>
              <a:ext cx="5227638" cy="2138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0850" y="4622800"/>
              <a:ext cx="392113" cy="76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913" y="4625975"/>
              <a:ext cx="560387" cy="769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フリーフォーム 29"/>
            <p:cNvSpPr>
              <a:spLocks/>
            </p:cNvSpPr>
            <p:nvPr/>
          </p:nvSpPr>
          <p:spPr bwMode="auto">
            <a:xfrm>
              <a:off x="1692275" y="5089525"/>
              <a:ext cx="3022600" cy="676275"/>
            </a:xfrm>
            <a:custGeom>
              <a:avLst/>
              <a:gdLst>
                <a:gd name="T0" fmla="*/ 0 w 4710896"/>
                <a:gd name="T1" fmla="*/ 0 h 593458"/>
                <a:gd name="T2" fmla="*/ 1 w 4710896"/>
                <a:gd name="T3" fmla="*/ 1695145 h 593458"/>
                <a:gd name="T4" fmla="*/ 1 w 4710896"/>
                <a:gd name="T5" fmla="*/ 2673137 h 593458"/>
                <a:gd name="T6" fmla="*/ 1 w 4710896"/>
                <a:gd name="T7" fmla="*/ 3259909 h 593458"/>
                <a:gd name="T8" fmla="*/ 1 w 4710896"/>
                <a:gd name="T9" fmla="*/ 3325122 h 5934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10896" h="593458">
                  <a:moveTo>
                    <a:pt x="0" y="0"/>
                  </a:moveTo>
                  <a:cubicBezTo>
                    <a:pt x="397397" y="110924"/>
                    <a:pt x="794795" y="221848"/>
                    <a:pt x="1215342" y="300942"/>
                  </a:cubicBezTo>
                  <a:cubicBezTo>
                    <a:pt x="1635889" y="380036"/>
                    <a:pt x="2087301" y="428263"/>
                    <a:pt x="2523281" y="474562"/>
                  </a:cubicBezTo>
                  <a:cubicBezTo>
                    <a:pt x="2959261" y="520861"/>
                    <a:pt x="3466617" y="559443"/>
                    <a:pt x="3831220" y="578734"/>
                  </a:cubicBezTo>
                  <a:cubicBezTo>
                    <a:pt x="4195823" y="598025"/>
                    <a:pt x="4453359" y="594167"/>
                    <a:pt x="4710896" y="590309"/>
                  </a:cubicBezTo>
                </a:path>
              </a:pathLst>
            </a:cu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36" name="フリーフォーム 10"/>
            <p:cNvSpPr>
              <a:spLocks/>
            </p:cNvSpPr>
            <p:nvPr/>
          </p:nvSpPr>
          <p:spPr bwMode="auto">
            <a:xfrm>
              <a:off x="1677988" y="5087938"/>
              <a:ext cx="3036887" cy="762000"/>
            </a:xfrm>
            <a:custGeom>
              <a:avLst/>
              <a:gdLst>
                <a:gd name="T0" fmla="*/ 0 w 4132162"/>
                <a:gd name="T1" fmla="*/ 0 h 961304"/>
                <a:gd name="T2" fmla="*/ 1 w 4132162"/>
                <a:gd name="T3" fmla="*/ 2 h 961304"/>
                <a:gd name="T4" fmla="*/ 1 w 4132162"/>
                <a:gd name="T5" fmla="*/ 2 h 961304"/>
                <a:gd name="T6" fmla="*/ 1 w 4132162"/>
                <a:gd name="T7" fmla="*/ 2 h 961304"/>
                <a:gd name="T8" fmla="*/ 1 w 4132162"/>
                <a:gd name="T9" fmla="*/ 2 h 961304"/>
                <a:gd name="T10" fmla="*/ 1 w 4132162"/>
                <a:gd name="T11" fmla="*/ 2 h 9613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32162" h="961304">
                  <a:moveTo>
                    <a:pt x="0" y="0"/>
                  </a:moveTo>
                  <a:cubicBezTo>
                    <a:pt x="231494" y="130215"/>
                    <a:pt x="462988" y="260431"/>
                    <a:pt x="729206" y="381965"/>
                  </a:cubicBezTo>
                  <a:cubicBezTo>
                    <a:pt x="995424" y="503499"/>
                    <a:pt x="1306011" y="644324"/>
                    <a:pt x="1597307" y="729205"/>
                  </a:cubicBezTo>
                  <a:cubicBezTo>
                    <a:pt x="1888603" y="814086"/>
                    <a:pt x="2191474" y="852669"/>
                    <a:pt x="2476983" y="891251"/>
                  </a:cubicBezTo>
                  <a:cubicBezTo>
                    <a:pt x="2762492" y="929833"/>
                    <a:pt x="3034497" y="966486"/>
                    <a:pt x="3310360" y="960699"/>
                  </a:cubicBezTo>
                  <a:cubicBezTo>
                    <a:pt x="3586223" y="954912"/>
                    <a:pt x="3859192" y="905719"/>
                    <a:pt x="4132162" y="856527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37" name="ドーナツ 36"/>
            <p:cNvSpPr/>
            <p:nvPr/>
          </p:nvSpPr>
          <p:spPr bwMode="auto">
            <a:xfrm>
              <a:off x="2160588" y="5245100"/>
              <a:ext cx="69850" cy="222250"/>
            </a:xfrm>
            <a:prstGeom prst="donut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38" name="ドーナツ 37"/>
            <p:cNvSpPr/>
            <p:nvPr/>
          </p:nvSpPr>
          <p:spPr bwMode="auto">
            <a:xfrm>
              <a:off x="2638425" y="5440363"/>
              <a:ext cx="69850" cy="225425"/>
            </a:xfrm>
            <a:prstGeom prst="donut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39" name="ドーナツ 38"/>
            <p:cNvSpPr/>
            <p:nvPr/>
          </p:nvSpPr>
          <p:spPr bwMode="auto">
            <a:xfrm>
              <a:off x="3198813" y="5581650"/>
              <a:ext cx="66675" cy="222250"/>
            </a:xfrm>
            <a:prstGeom prst="donut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40" name="ドーナツ 39"/>
            <p:cNvSpPr/>
            <p:nvPr/>
          </p:nvSpPr>
          <p:spPr bwMode="auto">
            <a:xfrm>
              <a:off x="3817938" y="5665788"/>
              <a:ext cx="61912" cy="219075"/>
            </a:xfrm>
            <a:prstGeom prst="donut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41" name="テキスト ボックス 8"/>
            <p:cNvSpPr txBox="1">
              <a:spLocks noChangeArrowheads="1"/>
            </p:cNvSpPr>
            <p:nvPr/>
          </p:nvSpPr>
          <p:spPr bwMode="auto">
            <a:xfrm>
              <a:off x="3005138" y="5064125"/>
              <a:ext cx="1758950" cy="4619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Aft>
                  <a:spcPct val="15000"/>
                </a:spcAft>
                <a:buClr>
                  <a:schemeClr val="tx2"/>
                </a:buClr>
                <a:buSzPct val="10000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Aft>
                  <a:spcPct val="15000"/>
                </a:spcAft>
                <a:buClr>
                  <a:schemeClr val="tx2"/>
                </a:buClr>
                <a:buSzPct val="100000"/>
                <a:buChar char="–"/>
                <a:defRPr sz="2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Aft>
                  <a:spcPct val="15000"/>
                </a:spcAft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Aft>
                  <a:spcPct val="1500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Aft>
                  <a:spcPct val="15000"/>
                </a:spcAft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15000"/>
                </a:spcAft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15000"/>
                </a:spcAft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15000"/>
                </a:spcAft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15000"/>
                </a:spcAft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ja-JP">
                  <a:solidFill>
                    <a:srgbClr val="77EAFD"/>
                  </a:solidFill>
                </a:rPr>
                <a:t>Microwave</a:t>
              </a:r>
              <a:endParaRPr lang="ja-JP" altLang="en-US">
                <a:solidFill>
                  <a:srgbClr val="77EAFD"/>
                </a:solidFill>
              </a:endParaRPr>
            </a:p>
          </p:txBody>
        </p:sp>
        <p:sp>
          <p:nvSpPr>
            <p:cNvPr id="42" name="テキスト ボックス 36"/>
            <p:cNvSpPr txBox="1">
              <a:spLocks noChangeArrowheads="1"/>
            </p:cNvSpPr>
            <p:nvPr/>
          </p:nvSpPr>
          <p:spPr bwMode="auto">
            <a:xfrm>
              <a:off x="1073150" y="5743575"/>
              <a:ext cx="2151063" cy="4619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Aft>
                  <a:spcPct val="15000"/>
                </a:spcAft>
                <a:buClr>
                  <a:schemeClr val="tx2"/>
                </a:buClr>
                <a:buSzPct val="10000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Aft>
                  <a:spcPct val="15000"/>
                </a:spcAft>
                <a:buClr>
                  <a:schemeClr val="tx2"/>
                </a:buClr>
                <a:buSzPct val="100000"/>
                <a:buChar char="–"/>
                <a:defRPr sz="2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Aft>
                  <a:spcPct val="15000"/>
                </a:spcAft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Aft>
                  <a:spcPct val="1500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Aft>
                  <a:spcPct val="15000"/>
                </a:spcAft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15000"/>
                </a:spcAft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15000"/>
                </a:spcAft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15000"/>
                </a:spcAft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15000"/>
                </a:spcAft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ja-JP">
                  <a:solidFill>
                    <a:srgbClr val="77EAFD"/>
                  </a:solidFill>
                </a:rPr>
                <a:t>Optical Cable</a:t>
              </a:r>
              <a:endParaRPr lang="ja-JP" altLang="en-US">
                <a:solidFill>
                  <a:srgbClr val="77EAFD"/>
                </a:solidFill>
              </a:endParaRPr>
            </a:p>
          </p:txBody>
        </p:sp>
        <p:grpSp>
          <p:nvGrpSpPr>
            <p:cNvPr id="43" name="グループ化 37"/>
            <p:cNvGrpSpPr>
              <a:grpSpLocks/>
            </p:cNvGrpSpPr>
            <p:nvPr/>
          </p:nvGrpSpPr>
          <p:grpSpPr bwMode="auto">
            <a:xfrm rot="3012942">
              <a:off x="2002631" y="4696619"/>
              <a:ext cx="442913" cy="441325"/>
              <a:chOff x="3276600" y="2991362"/>
              <a:chExt cx="984900" cy="605278"/>
            </a:xfrm>
          </p:grpSpPr>
          <p:cxnSp>
            <p:nvCxnSpPr>
              <p:cNvPr id="52" name="直線コネクタ 38"/>
              <p:cNvCxnSpPr>
                <a:cxnSpLocks noChangeShapeType="1"/>
              </p:cNvCxnSpPr>
              <p:nvPr/>
            </p:nvCxnSpPr>
            <p:spPr bwMode="auto">
              <a:xfrm flipV="1">
                <a:off x="3276600" y="3146168"/>
                <a:ext cx="553152" cy="450472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" name="直線コネクタ 39"/>
              <p:cNvCxnSpPr>
                <a:cxnSpLocks noChangeShapeType="1"/>
              </p:cNvCxnSpPr>
              <p:nvPr/>
            </p:nvCxnSpPr>
            <p:spPr bwMode="auto">
              <a:xfrm flipH="1">
                <a:off x="3703320" y="3146168"/>
                <a:ext cx="126432" cy="343792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4" name="直線コネクタ 40"/>
              <p:cNvCxnSpPr>
                <a:cxnSpLocks noChangeShapeType="1"/>
              </p:cNvCxnSpPr>
              <p:nvPr/>
            </p:nvCxnSpPr>
            <p:spPr bwMode="auto">
              <a:xfrm flipV="1">
                <a:off x="3703320" y="2991362"/>
                <a:ext cx="558180" cy="498598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4" name="グループ化 41"/>
            <p:cNvGrpSpPr>
              <a:grpSpLocks/>
            </p:cNvGrpSpPr>
            <p:nvPr/>
          </p:nvGrpSpPr>
          <p:grpSpPr bwMode="auto">
            <a:xfrm rot="3012942">
              <a:off x="4235450" y="4721225"/>
              <a:ext cx="441325" cy="441325"/>
              <a:chOff x="3276600" y="2991362"/>
              <a:chExt cx="984900" cy="605278"/>
            </a:xfrm>
          </p:grpSpPr>
          <p:cxnSp>
            <p:nvCxnSpPr>
              <p:cNvPr id="49" name="直線コネクタ 42"/>
              <p:cNvCxnSpPr>
                <a:cxnSpLocks noChangeShapeType="1"/>
              </p:cNvCxnSpPr>
              <p:nvPr/>
            </p:nvCxnSpPr>
            <p:spPr bwMode="auto">
              <a:xfrm flipV="1">
                <a:off x="3276600" y="3146168"/>
                <a:ext cx="553152" cy="450472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直線コネクタ 43"/>
              <p:cNvCxnSpPr>
                <a:cxnSpLocks noChangeShapeType="1"/>
              </p:cNvCxnSpPr>
              <p:nvPr/>
            </p:nvCxnSpPr>
            <p:spPr bwMode="auto">
              <a:xfrm flipH="1">
                <a:off x="3703320" y="3146168"/>
                <a:ext cx="126432" cy="343792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直線コネクタ 44"/>
              <p:cNvCxnSpPr>
                <a:cxnSpLocks noChangeShapeType="1"/>
              </p:cNvCxnSpPr>
              <p:nvPr/>
            </p:nvCxnSpPr>
            <p:spPr bwMode="auto">
              <a:xfrm flipV="1">
                <a:off x="3703320" y="2991362"/>
                <a:ext cx="558180" cy="498598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5" name="グループ化 45"/>
            <p:cNvGrpSpPr>
              <a:grpSpLocks/>
            </p:cNvGrpSpPr>
            <p:nvPr/>
          </p:nvGrpSpPr>
          <p:grpSpPr bwMode="auto">
            <a:xfrm rot="3012942">
              <a:off x="3128962" y="4673601"/>
              <a:ext cx="442913" cy="442912"/>
              <a:chOff x="3276600" y="2991362"/>
              <a:chExt cx="984900" cy="605278"/>
            </a:xfrm>
          </p:grpSpPr>
          <p:cxnSp>
            <p:nvCxnSpPr>
              <p:cNvPr id="46" name="直線コネクタ 46"/>
              <p:cNvCxnSpPr>
                <a:cxnSpLocks noChangeShapeType="1"/>
              </p:cNvCxnSpPr>
              <p:nvPr/>
            </p:nvCxnSpPr>
            <p:spPr bwMode="auto">
              <a:xfrm flipV="1">
                <a:off x="3276600" y="3146168"/>
                <a:ext cx="553152" cy="450472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" name="直線コネクタ 47"/>
              <p:cNvCxnSpPr>
                <a:cxnSpLocks noChangeShapeType="1"/>
              </p:cNvCxnSpPr>
              <p:nvPr/>
            </p:nvCxnSpPr>
            <p:spPr bwMode="auto">
              <a:xfrm flipH="1">
                <a:off x="3703320" y="3146168"/>
                <a:ext cx="126432" cy="343792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" name="直線コネクタ 48"/>
              <p:cNvCxnSpPr>
                <a:cxnSpLocks noChangeShapeType="1"/>
              </p:cNvCxnSpPr>
              <p:nvPr/>
            </p:nvCxnSpPr>
            <p:spPr bwMode="auto">
              <a:xfrm flipV="1">
                <a:off x="3703320" y="2991362"/>
                <a:ext cx="558180" cy="498598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55" name="テキスト ボックス 29"/>
          <p:cNvSpPr txBox="1">
            <a:spLocks noChangeArrowheads="1"/>
          </p:cNvSpPr>
          <p:nvPr/>
        </p:nvSpPr>
        <p:spPr bwMode="auto">
          <a:xfrm>
            <a:off x="5591175" y="4324350"/>
            <a:ext cx="330891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b="1" dirty="0"/>
              <a:t>Technol.  is Available</a:t>
            </a:r>
          </a:p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b="1" dirty="0"/>
              <a:t>for long-span air link </a:t>
            </a:r>
          </a:p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b="1" dirty="0"/>
              <a:t> </a:t>
            </a:r>
          </a:p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b="1" dirty="0">
                <a:solidFill>
                  <a:schemeClr val="tx2"/>
                </a:solidFill>
              </a:rPr>
              <a:t>Power line span </a:t>
            </a:r>
          </a:p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b="1" dirty="0">
                <a:solidFill>
                  <a:schemeClr val="tx2"/>
                </a:solidFill>
              </a:rPr>
              <a:t>     </a:t>
            </a:r>
            <a:r>
              <a:rPr lang="en-US" altLang="ja-JP" b="1" dirty="0" err="1">
                <a:solidFill>
                  <a:schemeClr val="tx2"/>
                </a:solidFill>
              </a:rPr>
              <a:t>ave.</a:t>
            </a:r>
            <a:r>
              <a:rPr lang="en-US" altLang="ja-JP" b="1" dirty="0">
                <a:solidFill>
                  <a:schemeClr val="tx2"/>
                </a:solidFill>
              </a:rPr>
              <a:t> 630m</a:t>
            </a:r>
          </a:p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b="1" dirty="0">
                <a:solidFill>
                  <a:schemeClr val="tx2"/>
                </a:solidFill>
              </a:rPr>
              <a:t>Rope Way span</a:t>
            </a:r>
          </a:p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b="1" dirty="0">
                <a:solidFill>
                  <a:schemeClr val="tx2"/>
                </a:solidFill>
              </a:rPr>
              <a:t>    max. 1.7 km</a:t>
            </a:r>
            <a:endParaRPr lang="ja-JP" altLang="en-US" b="1" dirty="0">
              <a:solidFill>
                <a:schemeClr val="tx2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345113" y="2810986"/>
            <a:ext cx="297463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800" b="1" dirty="0" smtClean="0">
                <a:solidFill>
                  <a:schemeClr val="tx1"/>
                </a:solidFill>
              </a:rPr>
              <a:t>U.S</a:t>
            </a:r>
            <a:r>
              <a:rPr lang="en-US" altLang="ja-JP" sz="1800" b="1" dirty="0">
                <a:solidFill>
                  <a:schemeClr val="tx1"/>
                </a:solidFill>
              </a:rPr>
              <a:t>. </a:t>
            </a:r>
            <a:r>
              <a:rPr lang="en-US" altLang="ja-JP" sz="1800" b="1" dirty="0" smtClean="0">
                <a:solidFill>
                  <a:schemeClr val="tx1"/>
                </a:solidFill>
              </a:rPr>
              <a:t>FCC defined </a:t>
            </a:r>
          </a:p>
          <a:p>
            <a:r>
              <a:rPr lang="en-US" altLang="ja-JP" sz="1800" b="1" dirty="0" smtClean="0">
                <a:solidFill>
                  <a:schemeClr val="tx1"/>
                </a:solidFill>
              </a:rPr>
              <a:t>"</a:t>
            </a:r>
            <a:r>
              <a:rPr lang="en-US" altLang="ja-JP" sz="1800" b="1" dirty="0">
                <a:solidFill>
                  <a:schemeClr val="tx1"/>
                </a:solidFill>
              </a:rPr>
              <a:t>Basic </a:t>
            </a:r>
            <a:r>
              <a:rPr lang="en-US" altLang="ja-JP" sz="1800" b="1" dirty="0" smtClean="0">
                <a:solidFill>
                  <a:schemeClr val="tx1"/>
                </a:solidFill>
              </a:rPr>
              <a:t>Broadband (</a:t>
            </a:r>
            <a:r>
              <a:rPr lang="en-US" altLang="ja-JP" sz="1800" b="1" dirty="0">
                <a:solidFill>
                  <a:schemeClr val="tx1"/>
                </a:solidFill>
              </a:rPr>
              <a:t>downstream </a:t>
            </a:r>
            <a:r>
              <a:rPr lang="en-US" altLang="ja-JP" sz="1800" b="1" dirty="0" smtClean="0">
                <a:solidFill>
                  <a:schemeClr val="tx1"/>
                </a:solidFill>
              </a:rPr>
              <a:t>)”</a:t>
            </a:r>
          </a:p>
          <a:p>
            <a:r>
              <a:rPr lang="en-US" altLang="ja-JP" sz="1800" b="1" dirty="0" smtClean="0">
                <a:solidFill>
                  <a:schemeClr val="tx1"/>
                </a:solidFill>
              </a:rPr>
              <a:t>as at </a:t>
            </a:r>
            <a:r>
              <a:rPr lang="en-US" altLang="ja-JP" sz="1800" b="1" dirty="0">
                <a:solidFill>
                  <a:schemeClr val="tx1"/>
                </a:solidFill>
              </a:rPr>
              <a:t>least 4 Mbit/s </a:t>
            </a:r>
            <a:r>
              <a:rPr lang="en-US" altLang="ja-JP" sz="1800" b="1" dirty="0" smtClean="0">
                <a:solidFill>
                  <a:schemeClr val="tx1"/>
                </a:solidFill>
              </a:rPr>
              <a:t>(2010)</a:t>
            </a:r>
            <a:endParaRPr lang="en-US" altLang="ja-JP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8" y="1911813"/>
            <a:ext cx="7009734" cy="424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テキスト ボックス 3"/>
          <p:cNvSpPr txBox="1">
            <a:spLocks noChangeArrowheads="1"/>
          </p:cNvSpPr>
          <p:nvPr/>
        </p:nvSpPr>
        <p:spPr bwMode="auto">
          <a:xfrm>
            <a:off x="700088" y="0"/>
            <a:ext cx="76787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2800" b="1" dirty="0"/>
              <a:t>Optical Cable Solution </a:t>
            </a:r>
          </a:p>
          <a:p>
            <a:pPr algn="ctr"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2800" b="1" dirty="0"/>
              <a:t>Signal Capacity vs. Transmission Distances</a:t>
            </a:r>
          </a:p>
          <a:p>
            <a:pPr algn="ctr"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2800" b="1" dirty="0"/>
              <a:t>without demanding Electric Power Supply</a:t>
            </a:r>
            <a:endParaRPr lang="ja-JP" altLang="en-US" sz="2800" b="1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-1" y="1464816"/>
            <a:ext cx="9144001" cy="85725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1600" algn="ctr" rotWithShape="0">
                    <a:schemeClr val="bg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endParaRPr lang="en-US" altLang="ja-JP" sz="3200">
              <a:solidFill>
                <a:srgbClr val="FF0000"/>
              </a:solidFill>
            </a:endParaRPr>
          </a:p>
        </p:txBody>
      </p:sp>
      <p:sp>
        <p:nvSpPr>
          <p:cNvPr id="16" name="テキスト ボックス 1"/>
          <p:cNvSpPr txBox="1">
            <a:spLocks noChangeArrowheads="1"/>
          </p:cNvSpPr>
          <p:nvPr/>
        </p:nvSpPr>
        <p:spPr bwMode="auto">
          <a:xfrm rot="20287085">
            <a:off x="2143406" y="3453001"/>
            <a:ext cx="195438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b="1" dirty="0">
                <a:solidFill>
                  <a:srgbClr val="FF0000"/>
                </a:solidFill>
                <a:latin typeface="+mn-lt"/>
              </a:rPr>
              <a:t>~ 300 km</a:t>
            </a:r>
          </a:p>
          <a:p>
            <a:pPr algn="ctr"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b="1" dirty="0">
                <a:solidFill>
                  <a:srgbClr val="FF0000"/>
                </a:solidFill>
                <a:latin typeface="+mn-lt"/>
              </a:rPr>
              <a:t>@ 640 </a:t>
            </a:r>
            <a:r>
              <a:rPr lang="en-US" altLang="ja-JP" b="1" dirty="0" err="1">
                <a:solidFill>
                  <a:srgbClr val="FF0000"/>
                </a:solidFill>
                <a:latin typeface="+mn-lt"/>
              </a:rPr>
              <a:t>Gbps</a:t>
            </a:r>
            <a:endParaRPr lang="en-US" altLang="ja-JP" b="1" dirty="0">
              <a:solidFill>
                <a:srgbClr val="FF0000"/>
              </a:solidFill>
              <a:latin typeface="+mn-lt"/>
            </a:endParaRPr>
          </a:p>
          <a:p>
            <a:pPr algn="ctr"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b="1" dirty="0">
                <a:solidFill>
                  <a:srgbClr val="FF0000"/>
                </a:solidFill>
                <a:latin typeface="+mn-lt"/>
              </a:rPr>
              <a:t>Per </a:t>
            </a:r>
          </a:p>
          <a:p>
            <a:pPr algn="ctr"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b="1" dirty="0">
                <a:solidFill>
                  <a:srgbClr val="FF0000"/>
                </a:solidFill>
                <a:latin typeface="+mn-lt"/>
              </a:rPr>
              <a:t>One Fiber</a:t>
            </a:r>
            <a:endParaRPr lang="ja-JP" alt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7" name="上矢印 2"/>
          <p:cNvSpPr>
            <a:spLocks noChangeArrowheads="1"/>
          </p:cNvSpPr>
          <p:nvPr/>
        </p:nvSpPr>
        <p:spPr bwMode="auto">
          <a:xfrm rot="20232985">
            <a:off x="2992009" y="2609850"/>
            <a:ext cx="450850" cy="639763"/>
          </a:xfrm>
          <a:prstGeom prst="upArrow">
            <a:avLst>
              <a:gd name="adj1" fmla="val 50000"/>
              <a:gd name="adj2" fmla="val 50014"/>
            </a:avLst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Aft>
                <a:spcPct val="0"/>
              </a:spcAft>
              <a:buClrTx/>
              <a:buSzTx/>
              <a:buFontTx/>
              <a:buNone/>
            </a:pPr>
            <a:endParaRPr lang="ja-JP" altLang="en-US" sz="3200">
              <a:solidFill>
                <a:srgbClr val="FF0000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913962" y="1805085"/>
            <a:ext cx="2185214" cy="3785652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chemeClr val="tx2"/>
                </a:solidFill>
              </a:rPr>
              <a:t>Difficult </a:t>
            </a:r>
          </a:p>
          <a:p>
            <a:r>
              <a:rPr lang="en-US" altLang="ja-JP" sz="2400" b="1" dirty="0" smtClean="0">
                <a:solidFill>
                  <a:schemeClr val="tx2"/>
                </a:solidFill>
              </a:rPr>
              <a:t>Terrain</a:t>
            </a:r>
          </a:p>
          <a:p>
            <a:endParaRPr lang="en-US" altLang="ja-JP" sz="2400" b="1" dirty="0" smtClean="0">
              <a:solidFill>
                <a:schemeClr val="tx2"/>
              </a:solidFill>
            </a:endParaRPr>
          </a:p>
          <a:p>
            <a:endParaRPr lang="en-US" altLang="ja-JP" sz="2400" b="1" dirty="0">
              <a:solidFill>
                <a:schemeClr val="tx2"/>
              </a:solidFill>
            </a:endParaRPr>
          </a:p>
          <a:p>
            <a:r>
              <a:rPr lang="en-US" altLang="ja-JP" sz="2400" b="1" dirty="0" smtClean="0">
                <a:solidFill>
                  <a:schemeClr val="tx2"/>
                </a:solidFill>
              </a:rPr>
              <a:t>More </a:t>
            </a:r>
          </a:p>
          <a:p>
            <a:r>
              <a:rPr lang="en-US" altLang="ja-JP" sz="2400" b="1" dirty="0" smtClean="0">
                <a:solidFill>
                  <a:schemeClr val="tx2"/>
                </a:solidFill>
              </a:rPr>
              <a:t>Cable </a:t>
            </a:r>
            <a:r>
              <a:rPr lang="en-US" altLang="ja-JP" sz="2400" b="1" dirty="0">
                <a:solidFill>
                  <a:schemeClr val="tx2"/>
                </a:solidFill>
              </a:rPr>
              <a:t>S</a:t>
            </a:r>
            <a:r>
              <a:rPr lang="en-US" altLang="ja-JP" sz="2400" b="1" dirty="0" smtClean="0">
                <a:solidFill>
                  <a:schemeClr val="tx2"/>
                </a:solidFill>
              </a:rPr>
              <a:t>plices</a:t>
            </a:r>
            <a:endParaRPr lang="en-US" altLang="ja-JP" sz="2400" b="1" dirty="0" smtClean="0">
              <a:solidFill>
                <a:schemeClr val="tx2"/>
              </a:solidFill>
            </a:endParaRPr>
          </a:p>
          <a:p>
            <a:endParaRPr lang="en-US" altLang="ja-JP" sz="2400" b="1" dirty="0" smtClean="0">
              <a:solidFill>
                <a:schemeClr val="tx2"/>
              </a:solidFill>
            </a:endParaRPr>
          </a:p>
          <a:p>
            <a:endParaRPr lang="en-US" altLang="ja-JP" sz="2400" b="1" dirty="0" smtClean="0">
              <a:solidFill>
                <a:schemeClr val="tx2"/>
              </a:solidFill>
            </a:endParaRPr>
          </a:p>
          <a:p>
            <a:r>
              <a:rPr lang="en-US" altLang="ja-JP" sz="2400" b="1" dirty="0" smtClean="0">
                <a:solidFill>
                  <a:schemeClr val="tx2"/>
                </a:solidFill>
              </a:rPr>
              <a:t>Shorter </a:t>
            </a:r>
          </a:p>
          <a:p>
            <a:r>
              <a:rPr lang="en-US" altLang="ja-JP" sz="2400" b="1" dirty="0" smtClean="0">
                <a:solidFill>
                  <a:schemeClr val="tx2"/>
                </a:solidFill>
              </a:rPr>
              <a:t>Cable Span</a:t>
            </a:r>
          </a:p>
        </p:txBody>
      </p:sp>
      <p:sp>
        <p:nvSpPr>
          <p:cNvPr id="6" name="下矢印 5"/>
          <p:cNvSpPr/>
          <p:nvPr/>
        </p:nvSpPr>
        <p:spPr bwMode="auto">
          <a:xfrm>
            <a:off x="7250805" y="2773312"/>
            <a:ext cx="347729" cy="415029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HG創英角ｺﾞｼｯｸUB" pitchFamily="49" charset="-128"/>
            </a:endParaRPr>
          </a:p>
        </p:txBody>
      </p:sp>
      <p:sp>
        <p:nvSpPr>
          <p:cNvPr id="18" name="下矢印 17"/>
          <p:cNvSpPr/>
          <p:nvPr/>
        </p:nvSpPr>
        <p:spPr bwMode="auto">
          <a:xfrm>
            <a:off x="7250804" y="4212841"/>
            <a:ext cx="347729" cy="415029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HG創英角ｺﾞｼｯｸUB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691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化 21"/>
          <p:cNvGrpSpPr>
            <a:grpSpLocks/>
          </p:cNvGrpSpPr>
          <p:nvPr/>
        </p:nvGrpSpPr>
        <p:grpSpPr bwMode="auto">
          <a:xfrm>
            <a:off x="788988" y="1454150"/>
            <a:ext cx="7434262" cy="3775075"/>
            <a:chOff x="280988" y="1128713"/>
            <a:chExt cx="8582025" cy="4600575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988" y="1128713"/>
              <a:ext cx="8582025" cy="4600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テキスト ボックス 3"/>
            <p:cNvSpPr txBox="1">
              <a:spLocks noChangeArrowheads="1"/>
            </p:cNvSpPr>
            <p:nvPr/>
          </p:nvSpPr>
          <p:spPr bwMode="auto">
            <a:xfrm>
              <a:off x="973911" y="5036820"/>
              <a:ext cx="2766849" cy="562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Aft>
                  <a:spcPct val="15000"/>
                </a:spcAft>
                <a:buClr>
                  <a:schemeClr val="tx2"/>
                </a:buClr>
                <a:buSzPct val="10000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Aft>
                  <a:spcPct val="15000"/>
                </a:spcAft>
                <a:buClr>
                  <a:schemeClr val="tx2"/>
                </a:buClr>
                <a:buSzPct val="100000"/>
                <a:buChar char="–"/>
                <a:defRPr sz="2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Aft>
                  <a:spcPct val="15000"/>
                </a:spcAft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Aft>
                  <a:spcPct val="1500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Aft>
                  <a:spcPct val="15000"/>
                </a:spcAft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15000"/>
                </a:spcAft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15000"/>
                </a:spcAft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15000"/>
                </a:spcAft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15000"/>
                </a:spcAft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ja-JP" sz="1800">
                  <a:cs typeface="Arial" charset="0"/>
                </a:rPr>
                <a:t>PE Jacket </a:t>
              </a:r>
              <a:r>
                <a:rPr lang="en-US" altLang="ja-JP">
                  <a:cs typeface="Arial" charset="0"/>
                </a:rPr>
                <a:t>Φ 8mm</a:t>
              </a:r>
              <a:endParaRPr lang="ja-JP" altLang="en-US">
                <a:cs typeface="Arial" charset="0"/>
              </a:endParaRPr>
            </a:p>
          </p:txBody>
        </p:sp>
        <p:sp>
          <p:nvSpPr>
            <p:cNvPr id="16" name="テキスト ボックス 16"/>
            <p:cNvSpPr txBox="1">
              <a:spLocks noChangeArrowheads="1"/>
            </p:cNvSpPr>
            <p:nvPr/>
          </p:nvSpPr>
          <p:spPr bwMode="auto">
            <a:xfrm>
              <a:off x="6513890" y="3356371"/>
              <a:ext cx="172354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Aft>
                  <a:spcPct val="15000"/>
                </a:spcAft>
                <a:buClr>
                  <a:schemeClr val="tx2"/>
                </a:buClr>
                <a:buSzPct val="10000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Aft>
                  <a:spcPct val="15000"/>
                </a:spcAft>
                <a:buClr>
                  <a:schemeClr val="tx2"/>
                </a:buClr>
                <a:buSzPct val="100000"/>
                <a:buChar char="–"/>
                <a:defRPr sz="2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Aft>
                  <a:spcPct val="15000"/>
                </a:spcAft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Aft>
                  <a:spcPct val="1500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Aft>
                  <a:spcPct val="15000"/>
                </a:spcAft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15000"/>
                </a:spcAft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15000"/>
                </a:spcAft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15000"/>
                </a:spcAft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15000"/>
                </a:spcAft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ja-JP" sz="1800">
                  <a:cs typeface="Arial" charset="0"/>
                </a:rPr>
                <a:t>Optical Fibers</a:t>
              </a:r>
              <a:endParaRPr lang="ja-JP" altLang="en-US" sz="1800">
                <a:cs typeface="Arial" charset="0"/>
              </a:endParaRPr>
            </a:p>
          </p:txBody>
        </p:sp>
        <p:sp>
          <p:nvSpPr>
            <p:cNvPr id="17" name="正方形/長方形 15"/>
            <p:cNvSpPr>
              <a:spLocks noChangeArrowheads="1"/>
            </p:cNvSpPr>
            <p:nvPr/>
          </p:nvSpPr>
          <p:spPr bwMode="auto">
            <a:xfrm>
              <a:off x="4796305" y="4760809"/>
              <a:ext cx="1910074" cy="562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Aft>
                  <a:spcPct val="15000"/>
                </a:spcAft>
                <a:buClr>
                  <a:schemeClr val="tx2"/>
                </a:buClr>
                <a:buSzPct val="10000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Aft>
                  <a:spcPct val="15000"/>
                </a:spcAft>
                <a:buClr>
                  <a:schemeClr val="tx2"/>
                </a:buClr>
                <a:buSzPct val="100000"/>
                <a:buChar char="–"/>
                <a:defRPr sz="2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Aft>
                  <a:spcPct val="15000"/>
                </a:spcAft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Aft>
                  <a:spcPct val="1500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Aft>
                  <a:spcPct val="15000"/>
                </a:spcAft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15000"/>
                </a:spcAft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15000"/>
                </a:spcAft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15000"/>
                </a:spcAft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15000"/>
                </a:spcAft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ja-JP">
                  <a:cs typeface="Arial" charset="0"/>
                </a:rPr>
                <a:t>Steel Pipe</a:t>
              </a:r>
              <a:endParaRPr lang="ja-JP" altLang="en-US">
                <a:cs typeface="Arial" charset="0"/>
              </a:endParaRPr>
            </a:p>
          </p:txBody>
        </p:sp>
        <p:sp>
          <p:nvSpPr>
            <p:cNvPr id="18" name="正方形/長方形 16"/>
            <p:cNvSpPr>
              <a:spLocks noChangeArrowheads="1"/>
            </p:cNvSpPr>
            <p:nvPr/>
          </p:nvSpPr>
          <p:spPr bwMode="auto">
            <a:xfrm>
              <a:off x="3935490" y="3321255"/>
              <a:ext cx="20655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Aft>
                  <a:spcPct val="15000"/>
                </a:spcAft>
                <a:buClr>
                  <a:schemeClr val="tx2"/>
                </a:buClr>
                <a:buSzPct val="10000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Aft>
                  <a:spcPct val="15000"/>
                </a:spcAft>
                <a:buClr>
                  <a:schemeClr val="tx2"/>
                </a:buClr>
                <a:buSzPct val="100000"/>
                <a:buChar char="–"/>
                <a:defRPr sz="2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Aft>
                  <a:spcPct val="15000"/>
                </a:spcAft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Aft>
                  <a:spcPct val="1500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Aft>
                  <a:spcPct val="15000"/>
                </a:spcAft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15000"/>
                </a:spcAft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15000"/>
                </a:spcAft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15000"/>
                </a:spcAft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15000"/>
                </a:spcAft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ja-JP" sz="1800">
                  <a:cs typeface="Arial" charset="0"/>
                </a:rPr>
                <a:t>Tension Member </a:t>
              </a:r>
              <a:endParaRPr lang="ja-JP" altLang="en-US" sz="1800">
                <a:cs typeface="Arial" charset="0"/>
              </a:endParaRPr>
            </a:p>
          </p:txBody>
        </p:sp>
        <p:cxnSp>
          <p:nvCxnSpPr>
            <p:cNvPr id="19" name="直線コネクタ 4"/>
            <p:cNvCxnSpPr>
              <a:cxnSpLocks noChangeShapeType="1"/>
            </p:cNvCxnSpPr>
            <p:nvPr/>
          </p:nvCxnSpPr>
          <p:spPr bwMode="auto">
            <a:xfrm>
              <a:off x="2488557" y="4664597"/>
              <a:ext cx="0" cy="372223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直線コネクタ 23"/>
            <p:cNvCxnSpPr>
              <a:cxnSpLocks noChangeShapeType="1"/>
            </p:cNvCxnSpPr>
            <p:nvPr/>
          </p:nvCxnSpPr>
          <p:spPr bwMode="auto">
            <a:xfrm>
              <a:off x="5913677" y="4388586"/>
              <a:ext cx="0" cy="372223"/>
            </a:xfrm>
            <a:prstGeom prst="line">
              <a:avLst/>
            </a:prstGeom>
            <a:noFill/>
            <a:ln w="9525" algn="ctr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直線コネクタ 24"/>
            <p:cNvCxnSpPr>
              <a:cxnSpLocks noChangeShapeType="1"/>
            </p:cNvCxnSpPr>
            <p:nvPr/>
          </p:nvCxnSpPr>
          <p:spPr bwMode="auto">
            <a:xfrm>
              <a:off x="7193863" y="3854025"/>
              <a:ext cx="0" cy="372223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直線コネクタ 25"/>
            <p:cNvCxnSpPr>
              <a:cxnSpLocks noChangeShapeType="1"/>
            </p:cNvCxnSpPr>
            <p:nvPr/>
          </p:nvCxnSpPr>
          <p:spPr bwMode="auto">
            <a:xfrm>
              <a:off x="5237544" y="3692707"/>
              <a:ext cx="0" cy="372223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126438" y="74657"/>
            <a:ext cx="889568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3200" b="1" dirty="0"/>
              <a:t>Optical </a:t>
            </a:r>
            <a:r>
              <a:rPr lang="en-US" altLang="ja-JP" sz="3200" b="1" dirty="0" smtClean="0"/>
              <a:t>Cable for aerial wiring, direct </a:t>
            </a:r>
            <a:r>
              <a:rPr lang="en-US" altLang="ja-JP" sz="3200" b="1" dirty="0"/>
              <a:t>b</a:t>
            </a:r>
            <a:r>
              <a:rPr lang="en-US" altLang="ja-JP" sz="3200" b="1" dirty="0" smtClean="0"/>
              <a:t>urying, </a:t>
            </a:r>
          </a:p>
          <a:p>
            <a:pPr algn="ctr"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3200" b="1" dirty="0" smtClean="0"/>
              <a:t>submerging  (or, open-air installing)</a:t>
            </a:r>
          </a:p>
          <a:p>
            <a:pPr algn="ctr" eaLnBrk="1" hangingPunct="1">
              <a:spcAft>
                <a:spcPct val="0"/>
              </a:spcAft>
              <a:buClrTx/>
              <a:buSzTx/>
              <a:buFontTx/>
              <a:buNone/>
            </a:pPr>
            <a:endParaRPr lang="en-US" altLang="ja-JP" sz="3200" b="1" dirty="0" smtClean="0"/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0" y="1292225"/>
            <a:ext cx="9144000" cy="85725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1600" algn="ctr" rotWithShape="0">
                    <a:schemeClr val="bg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endParaRPr lang="en-US" altLang="ja-JP" sz="3200">
              <a:solidFill>
                <a:srgbClr val="FF0000"/>
              </a:solidFill>
            </a:endParaRPr>
          </a:p>
        </p:txBody>
      </p:sp>
      <p:sp>
        <p:nvSpPr>
          <p:cNvPr id="25" name="正方形/長方形 1"/>
          <p:cNvSpPr>
            <a:spLocks noChangeArrowheads="1"/>
          </p:cNvSpPr>
          <p:nvPr/>
        </p:nvSpPr>
        <p:spPr bwMode="auto">
          <a:xfrm>
            <a:off x="539750" y="5229225"/>
            <a:ext cx="94583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/>
              <a:t>Outer diameter 	Φ8 mm</a:t>
            </a:r>
          </a:p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/>
              <a:t>Tensile Strength 	90 kg</a:t>
            </a:r>
          </a:p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/>
              <a:t>Lateral pressure    200kg/100mm</a:t>
            </a:r>
          </a:p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/>
              <a:t>Weight		85 kg/km</a:t>
            </a:r>
          </a:p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endParaRPr lang="en-US" altLang="ja-JP" sz="2800"/>
          </a:p>
        </p:txBody>
      </p:sp>
      <p:sp>
        <p:nvSpPr>
          <p:cNvPr id="2" name="テキスト ボックス 1"/>
          <p:cNvSpPr txBox="1"/>
          <p:nvPr/>
        </p:nvSpPr>
        <p:spPr>
          <a:xfrm rot="21142677">
            <a:off x="5176862" y="5269265"/>
            <a:ext cx="45560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tx2"/>
                </a:solidFill>
              </a:rPr>
              <a:t>Ease of route planning</a:t>
            </a:r>
            <a:endParaRPr lang="en-US" altLang="ja-JP" b="1" dirty="0" smtClean="0">
              <a:solidFill>
                <a:schemeClr val="tx2"/>
              </a:solidFill>
            </a:endParaRPr>
          </a:p>
          <a:p>
            <a:r>
              <a:rPr lang="en-US" altLang="ja-JP" b="1" dirty="0">
                <a:solidFill>
                  <a:schemeClr val="tx2"/>
                </a:solidFill>
              </a:rPr>
              <a:t>c</a:t>
            </a:r>
            <a:r>
              <a:rPr kumimoji="1" lang="en-US" altLang="ja-JP" b="1" dirty="0" smtClean="0">
                <a:solidFill>
                  <a:schemeClr val="tx2"/>
                </a:solidFill>
              </a:rPr>
              <a:t>onstructing, repairing</a:t>
            </a:r>
            <a:endParaRPr kumimoji="1" lang="ja-JP" altLang="en-U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1579563"/>
            <a:ext cx="4125913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1565275"/>
            <a:ext cx="5207000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テキスト ボックス 3"/>
          <p:cNvSpPr txBox="1">
            <a:spLocks noChangeArrowheads="1"/>
          </p:cNvSpPr>
          <p:nvPr/>
        </p:nvSpPr>
        <p:spPr bwMode="auto">
          <a:xfrm>
            <a:off x="847725" y="5548313"/>
            <a:ext cx="86899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/>
              <a:t>Fully waterblocked for direct-buried installation</a:t>
            </a:r>
          </a:p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/>
              <a:t>Outer diameter 	Φ12.1 mm</a:t>
            </a:r>
          </a:p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/>
              <a:t>Tensile Strength 	90 kg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678789" y="88900"/>
            <a:ext cx="765466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2800" b="1" dirty="0"/>
              <a:t>Optical Cable for Direct-Buried Installation </a:t>
            </a:r>
          </a:p>
          <a:p>
            <a:pPr algn="ctr"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b="1" dirty="0">
                <a:solidFill>
                  <a:schemeClr val="tx2"/>
                </a:solidFill>
              </a:rPr>
              <a:t>with corrugated steel armor</a:t>
            </a:r>
          </a:p>
          <a:p>
            <a:pPr algn="ctr"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b="1" dirty="0">
                <a:solidFill>
                  <a:schemeClr val="tx2"/>
                </a:solidFill>
              </a:rPr>
              <a:t>Fiber count: </a:t>
            </a:r>
            <a:r>
              <a:rPr lang="en-US" altLang="ja-JP" b="1" u="sng" dirty="0">
                <a:solidFill>
                  <a:schemeClr val="tx2"/>
                </a:solidFill>
              </a:rPr>
              <a:t>&lt;</a:t>
            </a:r>
            <a:r>
              <a:rPr lang="en-US" altLang="ja-JP" b="1" dirty="0">
                <a:solidFill>
                  <a:schemeClr val="tx2"/>
                </a:solidFill>
              </a:rPr>
              <a:t>24, Weight 129 kg/km</a:t>
            </a:r>
          </a:p>
          <a:p>
            <a:pPr algn="ctr" eaLnBrk="1" hangingPunct="1">
              <a:spcAft>
                <a:spcPct val="0"/>
              </a:spcAft>
              <a:buClrTx/>
              <a:buSzTx/>
              <a:buFontTx/>
              <a:buNone/>
            </a:pPr>
            <a:endParaRPr lang="en-US" altLang="ja-JP" sz="2800" dirty="0">
              <a:solidFill>
                <a:schemeClr val="tx2"/>
              </a:solidFill>
            </a:endParaRPr>
          </a:p>
        </p:txBody>
      </p:sp>
      <p:sp>
        <p:nvSpPr>
          <p:cNvPr id="14" name="正方形/長方形 1"/>
          <p:cNvSpPr>
            <a:spLocks noChangeArrowheads="1"/>
          </p:cNvSpPr>
          <p:nvPr/>
        </p:nvSpPr>
        <p:spPr bwMode="auto">
          <a:xfrm>
            <a:off x="1847850" y="3963988"/>
            <a:ext cx="21621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3200" b="1" dirty="0">
                <a:solidFill>
                  <a:schemeClr val="bg1"/>
                </a:solidFill>
              </a:rPr>
              <a:t>Φ12.1 mm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0" y="1430338"/>
            <a:ext cx="9144000" cy="85725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1600" algn="ctr" rotWithShape="0">
                    <a:schemeClr val="bg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endParaRPr lang="en-US" altLang="ja-JP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104900"/>
            <a:ext cx="9139237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09538"/>
            <a:ext cx="900112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4098925"/>
            <a:ext cx="4343400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7"/>
          <p:cNvSpPr txBox="1">
            <a:spLocks noChangeArrowheads="1"/>
          </p:cNvSpPr>
          <p:nvPr/>
        </p:nvSpPr>
        <p:spPr bwMode="auto">
          <a:xfrm>
            <a:off x="178360" y="159405"/>
            <a:ext cx="85956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2800" b="1" dirty="0"/>
              <a:t>Multiple Links to </a:t>
            </a:r>
            <a:r>
              <a:rPr lang="en-US" altLang="ja-JP" sz="2800" b="1" dirty="0" smtClean="0"/>
              <a:t>secure </a:t>
            </a:r>
            <a:r>
              <a:rPr lang="en-US" altLang="ja-JP" sz="2800" b="1" dirty="0"/>
              <a:t>Optical Cable Backhaul</a:t>
            </a:r>
            <a:endParaRPr lang="ja-JP" altLang="en-US" sz="2800" b="1" dirty="0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682625"/>
            <a:ext cx="9144000" cy="85725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1600" algn="ctr" rotWithShape="0">
                    <a:schemeClr val="bg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endParaRPr lang="en-US" altLang="ja-JP" sz="3200">
              <a:solidFill>
                <a:srgbClr val="FF0000"/>
              </a:solidFill>
            </a:endParaRPr>
          </a:p>
        </p:txBody>
      </p:sp>
      <p:pic>
        <p:nvPicPr>
          <p:cNvPr id="14" name="Picture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768350"/>
            <a:ext cx="9118600" cy="593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42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)Blue Back Kihonkei">
  <a:themeElements>
    <a:clrScheme name="1)Blue Back Kihonkei.pot 1">
      <a:dk1>
        <a:srgbClr val="999999"/>
      </a:dk1>
      <a:lt1>
        <a:srgbClr val="FFFFFF"/>
      </a:lt1>
      <a:dk2>
        <a:srgbClr val="000000"/>
      </a:dk2>
      <a:lt2>
        <a:srgbClr val="FFCC33"/>
      </a:lt2>
      <a:accent1>
        <a:srgbClr val="669999"/>
      </a:accent1>
      <a:accent2>
        <a:srgbClr val="99CC99"/>
      </a:accent2>
      <a:accent3>
        <a:srgbClr val="AAAAAA"/>
      </a:accent3>
      <a:accent4>
        <a:srgbClr val="DADADA"/>
      </a:accent4>
      <a:accent5>
        <a:srgbClr val="B8CACA"/>
      </a:accent5>
      <a:accent6>
        <a:srgbClr val="8AB98A"/>
      </a:accent6>
      <a:hlink>
        <a:srgbClr val="996699"/>
      </a:hlink>
      <a:folHlink>
        <a:srgbClr val="CCCC99"/>
      </a:folHlink>
    </a:clrScheme>
    <a:fontScheme name="1)Blue Back Kihonkei.po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  <a:ea typeface="HG創英角ｺﾞｼｯｸUB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  <a:ea typeface="HG創英角ｺﾞｼｯｸUB" pitchFamily="49" charset="-128"/>
          </a:defRPr>
        </a:defPPr>
      </a:lstStyle>
    </a:lnDef>
  </a:objectDefaults>
  <a:extraClrSchemeLst>
    <a:extraClrScheme>
      <a:clrScheme name="1)Blue Back Kihonkei.pot 1">
        <a:dk1>
          <a:srgbClr val="999999"/>
        </a:dk1>
        <a:lt1>
          <a:srgbClr val="FFFFFF"/>
        </a:lt1>
        <a:dk2>
          <a:srgbClr val="000000"/>
        </a:dk2>
        <a:lt2>
          <a:srgbClr val="FFCC33"/>
        </a:lt2>
        <a:accent1>
          <a:srgbClr val="669999"/>
        </a:accent1>
        <a:accent2>
          <a:srgbClr val="99CC99"/>
        </a:accent2>
        <a:accent3>
          <a:srgbClr val="AAAAAA"/>
        </a:accent3>
        <a:accent4>
          <a:srgbClr val="DADADA"/>
        </a:accent4>
        <a:accent5>
          <a:srgbClr val="B8CACA"/>
        </a:accent5>
        <a:accent6>
          <a:srgbClr val="8AB98A"/>
        </a:accent6>
        <a:hlink>
          <a:srgbClr val="996699"/>
        </a:hlink>
        <a:folHlink>
          <a:srgbClr val="CC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)Blue Back Kihonkei.pot 2">
        <a:dk1>
          <a:srgbClr val="999999"/>
        </a:dk1>
        <a:lt1>
          <a:srgbClr val="FFFFFF"/>
        </a:lt1>
        <a:dk2>
          <a:srgbClr val="000000"/>
        </a:dk2>
        <a:lt2>
          <a:srgbClr val="FFCC33"/>
        </a:lt2>
        <a:accent1>
          <a:srgbClr val="0099CC"/>
        </a:accent1>
        <a:accent2>
          <a:srgbClr val="99CC99"/>
        </a:accent2>
        <a:accent3>
          <a:srgbClr val="AAAAAA"/>
        </a:accent3>
        <a:accent4>
          <a:srgbClr val="DADADA"/>
        </a:accent4>
        <a:accent5>
          <a:srgbClr val="AACAE2"/>
        </a:accent5>
        <a:accent6>
          <a:srgbClr val="8AB98A"/>
        </a:accent6>
        <a:hlink>
          <a:srgbClr val="009966"/>
        </a:hlink>
        <a:folHlink>
          <a:srgbClr val="FF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)Blue Back Kihonkei.pot 3">
        <a:dk1>
          <a:srgbClr val="999999"/>
        </a:dk1>
        <a:lt1>
          <a:srgbClr val="FFFFFF"/>
        </a:lt1>
        <a:dk2>
          <a:srgbClr val="000000"/>
        </a:dk2>
        <a:lt2>
          <a:srgbClr val="FFCC33"/>
        </a:lt2>
        <a:accent1>
          <a:srgbClr val="996699"/>
        </a:accent1>
        <a:accent2>
          <a:srgbClr val="99CC99"/>
        </a:accent2>
        <a:accent3>
          <a:srgbClr val="AAAAAA"/>
        </a:accent3>
        <a:accent4>
          <a:srgbClr val="DADADA"/>
        </a:accent4>
        <a:accent5>
          <a:srgbClr val="CAB8CA"/>
        </a:accent5>
        <a:accent6>
          <a:srgbClr val="8AB98A"/>
        </a:accent6>
        <a:hlink>
          <a:srgbClr val="FF9900"/>
        </a:hlink>
        <a:folHlink>
          <a:srgbClr val="CC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)Blue Back Kihonkei.pot 4">
        <a:dk1>
          <a:srgbClr val="999999"/>
        </a:dk1>
        <a:lt1>
          <a:srgbClr val="FFFFFF"/>
        </a:lt1>
        <a:dk2>
          <a:srgbClr val="000000"/>
        </a:dk2>
        <a:lt2>
          <a:srgbClr val="FFFFFF"/>
        </a:lt2>
        <a:accent1>
          <a:srgbClr val="669999"/>
        </a:accent1>
        <a:accent2>
          <a:srgbClr val="99CC99"/>
        </a:accent2>
        <a:accent3>
          <a:srgbClr val="AAAAAA"/>
        </a:accent3>
        <a:accent4>
          <a:srgbClr val="DADADA"/>
        </a:accent4>
        <a:accent5>
          <a:srgbClr val="B8CACA"/>
        </a:accent5>
        <a:accent6>
          <a:srgbClr val="8AB98A"/>
        </a:accent6>
        <a:hlink>
          <a:srgbClr val="996699"/>
        </a:hlink>
        <a:folHlink>
          <a:srgbClr val="CC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)Blue Back Kihonkei.pot 5">
        <a:dk1>
          <a:srgbClr val="999999"/>
        </a:dk1>
        <a:lt1>
          <a:srgbClr val="FFFFFF"/>
        </a:lt1>
        <a:dk2>
          <a:srgbClr val="000000"/>
        </a:dk2>
        <a:lt2>
          <a:srgbClr val="FFFFFF"/>
        </a:lt2>
        <a:accent1>
          <a:srgbClr val="0099CC"/>
        </a:accent1>
        <a:accent2>
          <a:srgbClr val="99CC99"/>
        </a:accent2>
        <a:accent3>
          <a:srgbClr val="AAAAAA"/>
        </a:accent3>
        <a:accent4>
          <a:srgbClr val="DADADA"/>
        </a:accent4>
        <a:accent5>
          <a:srgbClr val="AACAE2"/>
        </a:accent5>
        <a:accent6>
          <a:srgbClr val="8AB98A"/>
        </a:accent6>
        <a:hlink>
          <a:srgbClr val="009966"/>
        </a:hlink>
        <a:folHlink>
          <a:srgbClr val="FF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)Blue Back Kihonkei.pot 6">
        <a:dk1>
          <a:srgbClr val="9999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99"/>
        </a:accent1>
        <a:accent2>
          <a:srgbClr val="99CC99"/>
        </a:accent2>
        <a:accent3>
          <a:srgbClr val="AAAAAA"/>
        </a:accent3>
        <a:accent4>
          <a:srgbClr val="DADADA"/>
        </a:accent4>
        <a:accent5>
          <a:srgbClr val="CAB8CA"/>
        </a:accent5>
        <a:accent6>
          <a:srgbClr val="8AB98A"/>
        </a:accent6>
        <a:hlink>
          <a:srgbClr val="FF9900"/>
        </a:hlink>
        <a:folHlink>
          <a:srgbClr val="CCCC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2BB634496EAB498A685EA26DE87D9A" ma:contentTypeVersion="2" ma:contentTypeDescription="Create a new document." ma:contentTypeScope="" ma:versionID="d754c1b691f26b256599553752d7519d">
  <xsd:schema xmlns:xsd="http://www.w3.org/2001/XMLSchema" xmlns:xs="http://www.w3.org/2001/XMLSchema" xmlns:p="http://schemas.microsoft.com/office/2006/metadata/properties" xmlns:ns1="http://schemas.microsoft.com/sharepoint/v3" xmlns:ns2="ce1d9229-ea97-4c6f-a2f4-dd635208ba85" targetNamespace="http://schemas.microsoft.com/office/2006/metadata/properties" ma:root="true" ma:fieldsID="59cb006743196f0fda619637c9e8a09d" ns1:_="" ns2:_="">
    <xsd:import namespace="http://schemas.microsoft.com/sharepoint/v3"/>
    <xsd:import namespace="ce1d9229-ea97-4c6f-a2f4-dd635208ba8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1d9229-ea97-4c6f-a2f4-dd635208ba8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DFDD777-1748-48B5-BA2A-05D35BC4505A}"/>
</file>

<file path=customXml/itemProps2.xml><?xml version="1.0" encoding="utf-8"?>
<ds:datastoreItem xmlns:ds="http://schemas.openxmlformats.org/officeDocument/2006/customXml" ds:itemID="{21286D80-9DC4-429E-9CDE-D74D706801E7}"/>
</file>

<file path=customXml/itemProps3.xml><?xml version="1.0" encoding="utf-8"?>
<ds:datastoreItem xmlns:ds="http://schemas.openxmlformats.org/officeDocument/2006/customXml" ds:itemID="{261A5EB7-3085-45C5-856B-46287DEB5618}"/>
</file>

<file path=docProps/app.xml><?xml version="1.0" encoding="utf-8"?>
<Properties xmlns="http://schemas.openxmlformats.org/officeDocument/2006/extended-properties" xmlns:vt="http://schemas.openxmlformats.org/officeDocument/2006/docPropsVTypes">
  <Template>R:\Adm\INF(WK)\PowerPoint Template\1)Blue Back Kihonkei.pot</Template>
  <TotalTime>57047</TotalTime>
  <Words>512</Words>
  <Application>Microsoft Office PowerPoint</Application>
  <PresentationFormat>画面に合わせる (4:3)</PresentationFormat>
  <Paragraphs>141</Paragraphs>
  <Slides>14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5" baseType="lpstr">
      <vt:lpstr>1)Blue Back Kihonkei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日本電気株式会社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ｽﾗｲﾄﾞ ﾀｲﾄﾙなし</dc:title>
  <dc:creator>岡村　治男</dc:creator>
  <cp:lastModifiedBy>okamura</cp:lastModifiedBy>
  <cp:revision>1298</cp:revision>
  <cp:lastPrinted>2014-04-14T15:04:50Z</cp:lastPrinted>
  <dcterms:created xsi:type="dcterms:W3CDTF">1999-06-01T07:08:49Z</dcterms:created>
  <dcterms:modified xsi:type="dcterms:W3CDTF">2014-04-28T08:34:27Z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0x010100202BB634496EAB498A685EA26DE87D9A</vt:lpwstr>
  </property>
</Properties>
</file>