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19"/>
  </p:notesMasterIdLst>
  <p:sldIdLst>
    <p:sldId id="275" r:id="rId3"/>
    <p:sldId id="278" r:id="rId4"/>
    <p:sldId id="279" r:id="rId5"/>
    <p:sldId id="290" r:id="rId6"/>
    <p:sldId id="280" r:id="rId7"/>
    <p:sldId id="276" r:id="rId8"/>
    <p:sldId id="281" r:id="rId9"/>
    <p:sldId id="282" r:id="rId10"/>
    <p:sldId id="283" r:id="rId11"/>
    <p:sldId id="284" r:id="rId12"/>
    <p:sldId id="287" r:id="rId13"/>
    <p:sldId id="285" r:id="rId14"/>
    <p:sldId id="274" r:id="rId15"/>
    <p:sldId id="289" r:id="rId16"/>
    <p:sldId id="288" r:id="rId17"/>
    <p:sldId id="259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207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8" Type="http://schemas.openxmlformats.org/officeDocument/2006/relationships/slide" Target="slides/slide6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7" Type="http://schemas.openxmlformats.org/officeDocument/2006/relationships/slide" Target="slides/slide5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theme" Target="theme/theme1.xml"/><Relationship Id="rId15" Type="http://schemas.openxmlformats.org/officeDocument/2006/relationships/slide" Target="slides/slide13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22" Type="http://schemas.openxmlformats.org/officeDocument/2006/relationships/viewProps" Target="viewProps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4A7C8-995E-3F4D-8553-AA08FF1E7819}" type="doc">
      <dgm:prSet loTypeId="urn:microsoft.com/office/officeart/2005/8/layout/orgChar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4BBD09-4B76-3947-9B2A-DE21B7FF23F6}" type="asst">
      <dgm:prSet phldrT="[Text]" custT="1"/>
      <dgm:spPr/>
      <dgm:t>
        <a:bodyPr/>
        <a:lstStyle/>
        <a:p>
          <a:r>
            <a:rPr lang="en-US" sz="1200" dirty="0" smtClean="0"/>
            <a:t>Codes of Conduct (France, UK, Australia, Zambia, SA)</a:t>
          </a:r>
          <a:endParaRPr lang="en-US" sz="1200" dirty="0"/>
        </a:p>
      </dgm:t>
    </dgm:pt>
    <dgm:pt modelId="{806527FF-3379-6441-B141-028FD6EA4E94}" type="parTrans" cxnId="{BE6F3085-0D92-384C-9910-0727E24A6380}">
      <dgm:prSet/>
      <dgm:spPr/>
      <dgm:t>
        <a:bodyPr/>
        <a:lstStyle/>
        <a:p>
          <a:endParaRPr lang="en-US" sz="2000"/>
        </a:p>
      </dgm:t>
    </dgm:pt>
    <dgm:pt modelId="{44441DD7-ED7B-1A43-A6B6-CAD79D849C7A}" type="sibTrans" cxnId="{BE6F3085-0D92-384C-9910-0727E24A6380}">
      <dgm:prSet/>
      <dgm:spPr/>
      <dgm:t>
        <a:bodyPr/>
        <a:lstStyle/>
        <a:p>
          <a:endParaRPr lang="en-US" sz="2000"/>
        </a:p>
      </dgm:t>
    </dgm:pt>
    <dgm:pt modelId="{BCDBAB8A-932F-3845-AA58-6CBAF61ADEAA}">
      <dgm:prSet phldrT="[Text]" custT="1"/>
      <dgm:spPr/>
      <dgm:t>
        <a:bodyPr/>
        <a:lstStyle/>
        <a:p>
          <a:r>
            <a:rPr lang="en-US" sz="1200" b="1" dirty="0" smtClean="0"/>
            <a:t>ICT Regulation</a:t>
          </a:r>
          <a:endParaRPr lang="en-US" sz="1200" b="1" dirty="0"/>
        </a:p>
      </dgm:t>
    </dgm:pt>
    <dgm:pt modelId="{905BC2D7-522E-7843-9EE5-3BDF5152CB78}" type="parTrans" cxnId="{ACFD2999-FC22-2D45-B1F4-35C535DD159A}">
      <dgm:prSet/>
      <dgm:spPr/>
      <dgm:t>
        <a:bodyPr/>
        <a:lstStyle/>
        <a:p>
          <a:endParaRPr lang="en-US" sz="2000"/>
        </a:p>
      </dgm:t>
    </dgm:pt>
    <dgm:pt modelId="{D61C20B3-31D1-424A-9257-1DF197440464}" type="sibTrans" cxnId="{ACFD2999-FC22-2D45-B1F4-35C535DD159A}">
      <dgm:prSet/>
      <dgm:spPr/>
      <dgm:t>
        <a:bodyPr/>
        <a:lstStyle/>
        <a:p>
          <a:endParaRPr lang="en-US" sz="2000"/>
        </a:p>
      </dgm:t>
    </dgm:pt>
    <dgm:pt modelId="{DE888CB9-51AB-EC40-82FE-1A032C792FD7}">
      <dgm:prSet phldrT="[Text]" custT="1"/>
      <dgm:spPr/>
      <dgm:t>
        <a:bodyPr/>
        <a:lstStyle/>
        <a:p>
          <a:r>
            <a:rPr lang="en-US" sz="1200" dirty="0" smtClean="0"/>
            <a:t>“Hard”</a:t>
          </a:r>
          <a:endParaRPr lang="en-US" sz="1200" dirty="0"/>
        </a:p>
      </dgm:t>
    </dgm:pt>
    <dgm:pt modelId="{5413C6DF-717A-7B4F-B363-22831AA7E8B1}" type="parTrans" cxnId="{F1AB9323-17D5-7543-9C26-05C8D57541F1}">
      <dgm:prSet/>
      <dgm:spPr/>
      <dgm:t>
        <a:bodyPr/>
        <a:lstStyle/>
        <a:p>
          <a:endParaRPr lang="en-US" sz="2000"/>
        </a:p>
      </dgm:t>
    </dgm:pt>
    <dgm:pt modelId="{4F7468DD-143C-1F4C-AD51-3EF3CBDEDCD5}" type="sibTrans" cxnId="{F1AB9323-17D5-7543-9C26-05C8D57541F1}">
      <dgm:prSet/>
      <dgm:spPr/>
      <dgm:t>
        <a:bodyPr/>
        <a:lstStyle/>
        <a:p>
          <a:endParaRPr lang="en-US" sz="2000"/>
        </a:p>
      </dgm:t>
    </dgm:pt>
    <dgm:pt modelId="{8FE1874A-D7EF-664E-A3F1-DCB206152FBC}">
      <dgm:prSet phldrT="[Text]" custT="1"/>
      <dgm:spPr/>
      <dgm:t>
        <a:bodyPr/>
        <a:lstStyle/>
        <a:p>
          <a:r>
            <a:rPr lang="en-US" sz="1200" dirty="0" smtClean="0"/>
            <a:t>“Soft”            </a:t>
          </a:r>
          <a:endParaRPr lang="en-US" sz="1200" dirty="0"/>
        </a:p>
      </dgm:t>
    </dgm:pt>
    <dgm:pt modelId="{6B72A209-779F-244C-9E51-00F2F65B9AE4}" type="parTrans" cxnId="{CB9E5EF7-FB27-3949-91AB-01BCFFFE48C6}">
      <dgm:prSet/>
      <dgm:spPr/>
      <dgm:t>
        <a:bodyPr/>
        <a:lstStyle/>
        <a:p>
          <a:endParaRPr lang="en-US" sz="2000"/>
        </a:p>
      </dgm:t>
    </dgm:pt>
    <dgm:pt modelId="{FFAA3C36-98B9-A74B-BD7D-D9ED7634FADC}" type="sibTrans" cxnId="{CB9E5EF7-FB27-3949-91AB-01BCFFFE48C6}">
      <dgm:prSet/>
      <dgm:spPr/>
      <dgm:t>
        <a:bodyPr/>
        <a:lstStyle/>
        <a:p>
          <a:endParaRPr lang="en-US" sz="2000"/>
        </a:p>
      </dgm:t>
    </dgm:pt>
    <dgm:pt modelId="{CEA0FB47-E31F-B245-B173-6BF3D6C54C48}" type="asst">
      <dgm:prSet phldrT="[Text]" custT="1"/>
      <dgm:spPr/>
      <dgm:t>
        <a:bodyPr/>
        <a:lstStyle/>
        <a:p>
          <a:r>
            <a:rPr lang="en-US" sz="1200" dirty="0" smtClean="0"/>
            <a:t>Guidelines and checklists</a:t>
          </a:r>
          <a:endParaRPr lang="en-US" sz="1200" dirty="0"/>
        </a:p>
      </dgm:t>
    </dgm:pt>
    <dgm:pt modelId="{F2E5BE58-41E0-BF4D-8F17-25211C687BAC}" type="parTrans" cxnId="{14B84510-5AD4-5642-A41D-2D27227A3F76}">
      <dgm:prSet/>
      <dgm:spPr/>
      <dgm:t>
        <a:bodyPr/>
        <a:lstStyle/>
        <a:p>
          <a:endParaRPr lang="en-US" sz="2000"/>
        </a:p>
      </dgm:t>
    </dgm:pt>
    <dgm:pt modelId="{5B84D270-CC5E-8D4C-8343-20BD15F63265}" type="sibTrans" cxnId="{14B84510-5AD4-5642-A41D-2D27227A3F76}">
      <dgm:prSet/>
      <dgm:spPr/>
      <dgm:t>
        <a:bodyPr/>
        <a:lstStyle/>
        <a:p>
          <a:endParaRPr lang="en-US" sz="2000"/>
        </a:p>
      </dgm:t>
    </dgm:pt>
    <dgm:pt modelId="{BD032568-D6BC-2A41-98B1-3EC33A327B92}">
      <dgm:prSet phldrT="[Text]" custT="1"/>
      <dgm:spPr/>
      <dgm:t>
        <a:bodyPr/>
        <a:lstStyle/>
        <a:p>
          <a:r>
            <a:rPr lang="en-US" sz="1200" dirty="0" smtClean="0"/>
            <a:t>Licenses (SA, UK)</a:t>
          </a:r>
          <a:endParaRPr lang="en-US" sz="1200" dirty="0"/>
        </a:p>
      </dgm:t>
    </dgm:pt>
    <dgm:pt modelId="{94D74670-185F-BE45-AC66-A11C295D6ACA}" type="parTrans" cxnId="{B751C82B-A2B8-4341-AF55-C14F2D9E94F9}">
      <dgm:prSet/>
      <dgm:spPr/>
      <dgm:t>
        <a:bodyPr/>
        <a:lstStyle/>
        <a:p>
          <a:endParaRPr lang="en-US" sz="2000"/>
        </a:p>
      </dgm:t>
    </dgm:pt>
    <dgm:pt modelId="{D7F1D2BA-AAC0-5C4D-A0DC-E27FCE4F970C}" type="sibTrans" cxnId="{B751C82B-A2B8-4341-AF55-C14F2D9E94F9}">
      <dgm:prSet/>
      <dgm:spPr/>
      <dgm:t>
        <a:bodyPr/>
        <a:lstStyle/>
        <a:p>
          <a:endParaRPr lang="en-US" sz="2000"/>
        </a:p>
      </dgm:t>
    </dgm:pt>
    <dgm:pt modelId="{64A919E4-ACCB-9241-B66E-C78DCF600188}">
      <dgm:prSet phldrT="[Text]" custT="1"/>
      <dgm:spPr/>
      <dgm:t>
        <a:bodyPr/>
        <a:lstStyle/>
        <a:p>
          <a:r>
            <a:rPr lang="en-US" sz="1200" dirty="0" smtClean="0"/>
            <a:t>Standards (Korea,, US)</a:t>
          </a:r>
          <a:endParaRPr lang="en-US" sz="1200" dirty="0"/>
        </a:p>
      </dgm:t>
    </dgm:pt>
    <dgm:pt modelId="{54741F8D-B81C-7C42-92EC-AFE27B64BD03}" type="parTrans" cxnId="{59F0089D-1F6E-2C4F-B2EF-34A9E5B3661F}">
      <dgm:prSet/>
      <dgm:spPr/>
      <dgm:t>
        <a:bodyPr/>
        <a:lstStyle/>
        <a:p>
          <a:endParaRPr lang="en-US" sz="2000"/>
        </a:p>
      </dgm:t>
    </dgm:pt>
    <dgm:pt modelId="{6C0EC8B3-20F4-5248-9315-C88EEADDD003}" type="sibTrans" cxnId="{59F0089D-1F6E-2C4F-B2EF-34A9E5B3661F}">
      <dgm:prSet/>
      <dgm:spPr/>
      <dgm:t>
        <a:bodyPr/>
        <a:lstStyle/>
        <a:p>
          <a:endParaRPr lang="en-US" sz="2000"/>
        </a:p>
      </dgm:t>
    </dgm:pt>
    <dgm:pt modelId="{B8922612-E4AE-5F46-8456-9DA816A22E01}">
      <dgm:prSet phldrT="[Text]" custT="1"/>
      <dgm:spPr/>
      <dgm:t>
        <a:bodyPr/>
        <a:lstStyle/>
        <a:p>
          <a:r>
            <a:rPr lang="en-US" sz="1200" dirty="0" smtClean="0"/>
            <a:t>Regulations (EU, UK)</a:t>
          </a:r>
          <a:endParaRPr lang="en-US" sz="1200" dirty="0"/>
        </a:p>
      </dgm:t>
    </dgm:pt>
    <dgm:pt modelId="{DF0D06FB-7B60-914C-B570-D99171CC0511}" type="parTrans" cxnId="{00F91ED0-31D5-E542-99CD-4D4C821521E3}">
      <dgm:prSet/>
      <dgm:spPr/>
      <dgm:t>
        <a:bodyPr/>
        <a:lstStyle/>
        <a:p>
          <a:endParaRPr lang="en-US" sz="2000"/>
        </a:p>
      </dgm:t>
    </dgm:pt>
    <dgm:pt modelId="{F3177DEF-2DB3-964C-806D-767ECE555299}" type="sibTrans" cxnId="{00F91ED0-31D5-E542-99CD-4D4C821521E3}">
      <dgm:prSet/>
      <dgm:spPr/>
      <dgm:t>
        <a:bodyPr/>
        <a:lstStyle/>
        <a:p>
          <a:endParaRPr lang="en-US" sz="2000"/>
        </a:p>
      </dgm:t>
    </dgm:pt>
    <dgm:pt modelId="{B7DC568F-7968-254D-978D-09F458083093}" type="pres">
      <dgm:prSet presAssocID="{9724A7C8-995E-3F4D-8553-AA08FF1E78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F1A911-2262-8847-9A4A-BAEA772260A9}" type="pres">
      <dgm:prSet presAssocID="{BCDBAB8A-932F-3845-AA58-6CBAF61ADEAA}" presName="hierRoot1" presStyleCnt="0">
        <dgm:presLayoutVars>
          <dgm:hierBranch val="init"/>
        </dgm:presLayoutVars>
      </dgm:prSet>
      <dgm:spPr/>
    </dgm:pt>
    <dgm:pt modelId="{EE47D1F9-18E0-BA4B-8728-CCD0B6BFE22F}" type="pres">
      <dgm:prSet presAssocID="{BCDBAB8A-932F-3845-AA58-6CBAF61ADEAA}" presName="rootComposite1" presStyleCnt="0"/>
      <dgm:spPr/>
    </dgm:pt>
    <dgm:pt modelId="{293A24A3-C60B-4F43-8811-B5E73AD391BC}" type="pres">
      <dgm:prSet presAssocID="{BCDBAB8A-932F-3845-AA58-6CBAF61ADEA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5194E-4480-D149-8DB4-CABE0C568E06}" type="pres">
      <dgm:prSet presAssocID="{BCDBAB8A-932F-3845-AA58-6CBAF61ADEA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6D40AAF-667F-0F41-A4F3-8E0697106BE5}" type="pres">
      <dgm:prSet presAssocID="{BCDBAB8A-932F-3845-AA58-6CBAF61ADEAA}" presName="hierChild2" presStyleCnt="0"/>
      <dgm:spPr/>
    </dgm:pt>
    <dgm:pt modelId="{78C4C518-0056-DA49-A263-9B2E9FAAF264}" type="pres">
      <dgm:prSet presAssocID="{5413C6DF-717A-7B4F-B363-22831AA7E8B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1F84021-5FFC-0E47-AA7B-8F76A936776B}" type="pres">
      <dgm:prSet presAssocID="{DE888CB9-51AB-EC40-82FE-1A032C792FD7}" presName="hierRoot2" presStyleCnt="0">
        <dgm:presLayoutVars>
          <dgm:hierBranch val="init"/>
        </dgm:presLayoutVars>
      </dgm:prSet>
      <dgm:spPr/>
    </dgm:pt>
    <dgm:pt modelId="{17DB7952-E267-184F-84DC-8A1C8AE6DD79}" type="pres">
      <dgm:prSet presAssocID="{DE888CB9-51AB-EC40-82FE-1A032C792FD7}" presName="rootComposite" presStyleCnt="0"/>
      <dgm:spPr/>
    </dgm:pt>
    <dgm:pt modelId="{A59F42E1-F5E1-B84A-BFAF-55095DDCAB44}" type="pres">
      <dgm:prSet presAssocID="{DE888CB9-51AB-EC40-82FE-1A032C792FD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663C19-1AA1-2646-A733-C32E36D865E6}" type="pres">
      <dgm:prSet presAssocID="{DE888CB9-51AB-EC40-82FE-1A032C792FD7}" presName="rootConnector" presStyleLbl="node2" presStyleIdx="0" presStyleCnt="2"/>
      <dgm:spPr/>
      <dgm:t>
        <a:bodyPr/>
        <a:lstStyle/>
        <a:p>
          <a:endParaRPr lang="en-US"/>
        </a:p>
      </dgm:t>
    </dgm:pt>
    <dgm:pt modelId="{8FCD93D6-01B6-4E4D-BE73-43C5899BF770}" type="pres">
      <dgm:prSet presAssocID="{DE888CB9-51AB-EC40-82FE-1A032C792FD7}" presName="hierChild4" presStyleCnt="0"/>
      <dgm:spPr/>
    </dgm:pt>
    <dgm:pt modelId="{0568C7DA-E7EE-CD4A-A848-95376F2930EE}" type="pres">
      <dgm:prSet presAssocID="{DF0D06FB-7B60-914C-B570-D99171CC0511}" presName="Name37" presStyleLbl="parChTrans1D3" presStyleIdx="0" presStyleCnt="5"/>
      <dgm:spPr/>
      <dgm:t>
        <a:bodyPr/>
        <a:lstStyle/>
        <a:p>
          <a:endParaRPr lang="en-US"/>
        </a:p>
      </dgm:t>
    </dgm:pt>
    <dgm:pt modelId="{236AFC95-458D-6340-A1FC-8D6CC738B84E}" type="pres">
      <dgm:prSet presAssocID="{B8922612-E4AE-5F46-8456-9DA816A22E01}" presName="hierRoot2" presStyleCnt="0">
        <dgm:presLayoutVars>
          <dgm:hierBranch val="init"/>
        </dgm:presLayoutVars>
      </dgm:prSet>
      <dgm:spPr/>
    </dgm:pt>
    <dgm:pt modelId="{3027BB1A-C0EC-704F-8E82-6C1D4FCFB889}" type="pres">
      <dgm:prSet presAssocID="{B8922612-E4AE-5F46-8456-9DA816A22E01}" presName="rootComposite" presStyleCnt="0"/>
      <dgm:spPr/>
    </dgm:pt>
    <dgm:pt modelId="{ECAB3A38-604A-064E-8CE3-663FE4B33936}" type="pres">
      <dgm:prSet presAssocID="{B8922612-E4AE-5F46-8456-9DA816A22E01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4C86D-54F8-5344-B14B-8DABABCE53CC}" type="pres">
      <dgm:prSet presAssocID="{B8922612-E4AE-5F46-8456-9DA816A22E01}" presName="rootConnector" presStyleLbl="node3" presStyleIdx="0" presStyleCnt="3"/>
      <dgm:spPr/>
      <dgm:t>
        <a:bodyPr/>
        <a:lstStyle/>
        <a:p>
          <a:endParaRPr lang="en-US"/>
        </a:p>
      </dgm:t>
    </dgm:pt>
    <dgm:pt modelId="{2B0C6BAE-FCDF-9C4F-8DAB-047A4A4C907B}" type="pres">
      <dgm:prSet presAssocID="{B8922612-E4AE-5F46-8456-9DA816A22E01}" presName="hierChild4" presStyleCnt="0"/>
      <dgm:spPr/>
    </dgm:pt>
    <dgm:pt modelId="{A10A57E6-F26A-0F45-AC7C-2FA1E3128292}" type="pres">
      <dgm:prSet presAssocID="{B8922612-E4AE-5F46-8456-9DA816A22E01}" presName="hierChild5" presStyleCnt="0"/>
      <dgm:spPr/>
    </dgm:pt>
    <dgm:pt modelId="{3BA84DC1-9F93-CE48-9322-367137D979E0}" type="pres">
      <dgm:prSet presAssocID="{94D74670-185F-BE45-AC66-A11C295D6ACA}" presName="Name37" presStyleLbl="parChTrans1D3" presStyleIdx="1" presStyleCnt="5"/>
      <dgm:spPr/>
      <dgm:t>
        <a:bodyPr/>
        <a:lstStyle/>
        <a:p>
          <a:endParaRPr lang="en-US"/>
        </a:p>
      </dgm:t>
    </dgm:pt>
    <dgm:pt modelId="{0525452C-29C7-6A42-B9FC-46BA81DE99C5}" type="pres">
      <dgm:prSet presAssocID="{BD032568-D6BC-2A41-98B1-3EC33A327B92}" presName="hierRoot2" presStyleCnt="0">
        <dgm:presLayoutVars>
          <dgm:hierBranch val="init"/>
        </dgm:presLayoutVars>
      </dgm:prSet>
      <dgm:spPr/>
    </dgm:pt>
    <dgm:pt modelId="{807E9826-CD92-5B4E-8DA0-757BA12C59A3}" type="pres">
      <dgm:prSet presAssocID="{BD032568-D6BC-2A41-98B1-3EC33A327B92}" presName="rootComposite" presStyleCnt="0"/>
      <dgm:spPr/>
    </dgm:pt>
    <dgm:pt modelId="{598A9FF6-E970-A749-B0D6-F4567E3C5C7A}" type="pres">
      <dgm:prSet presAssocID="{BD032568-D6BC-2A41-98B1-3EC33A327B92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F1BFA-E7B5-EC4A-B578-0F52691C61DB}" type="pres">
      <dgm:prSet presAssocID="{BD032568-D6BC-2A41-98B1-3EC33A327B92}" presName="rootConnector" presStyleLbl="node3" presStyleIdx="1" presStyleCnt="3"/>
      <dgm:spPr/>
      <dgm:t>
        <a:bodyPr/>
        <a:lstStyle/>
        <a:p>
          <a:endParaRPr lang="en-US"/>
        </a:p>
      </dgm:t>
    </dgm:pt>
    <dgm:pt modelId="{E11D3377-7BA2-4344-AB91-9AC4C7F599BE}" type="pres">
      <dgm:prSet presAssocID="{BD032568-D6BC-2A41-98B1-3EC33A327B92}" presName="hierChild4" presStyleCnt="0"/>
      <dgm:spPr/>
    </dgm:pt>
    <dgm:pt modelId="{10E9911D-6A26-9647-A0AB-991DF27EF2AF}" type="pres">
      <dgm:prSet presAssocID="{BD032568-D6BC-2A41-98B1-3EC33A327B92}" presName="hierChild5" presStyleCnt="0"/>
      <dgm:spPr/>
    </dgm:pt>
    <dgm:pt modelId="{613391D8-C461-124D-BCC5-304EB37C62BD}" type="pres">
      <dgm:prSet presAssocID="{54741F8D-B81C-7C42-92EC-AFE27B64BD03}" presName="Name37" presStyleLbl="parChTrans1D3" presStyleIdx="2" presStyleCnt="5"/>
      <dgm:spPr/>
      <dgm:t>
        <a:bodyPr/>
        <a:lstStyle/>
        <a:p>
          <a:endParaRPr lang="en-US"/>
        </a:p>
      </dgm:t>
    </dgm:pt>
    <dgm:pt modelId="{3815769B-AEFE-524F-9210-501F1073954C}" type="pres">
      <dgm:prSet presAssocID="{64A919E4-ACCB-9241-B66E-C78DCF600188}" presName="hierRoot2" presStyleCnt="0">
        <dgm:presLayoutVars>
          <dgm:hierBranch val="init"/>
        </dgm:presLayoutVars>
      </dgm:prSet>
      <dgm:spPr/>
    </dgm:pt>
    <dgm:pt modelId="{E6E65F2B-1ABB-FC40-9126-ADAFA0747C3B}" type="pres">
      <dgm:prSet presAssocID="{64A919E4-ACCB-9241-B66E-C78DCF600188}" presName="rootComposite" presStyleCnt="0"/>
      <dgm:spPr/>
    </dgm:pt>
    <dgm:pt modelId="{984C2C89-AF6D-0D4B-A9D7-8A9F79E5A322}" type="pres">
      <dgm:prSet presAssocID="{64A919E4-ACCB-9241-B66E-C78DCF60018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675DD-E9A8-A846-997D-BECBB205870C}" type="pres">
      <dgm:prSet presAssocID="{64A919E4-ACCB-9241-B66E-C78DCF600188}" presName="rootConnector" presStyleLbl="node3" presStyleIdx="2" presStyleCnt="3"/>
      <dgm:spPr/>
      <dgm:t>
        <a:bodyPr/>
        <a:lstStyle/>
        <a:p>
          <a:endParaRPr lang="en-US"/>
        </a:p>
      </dgm:t>
    </dgm:pt>
    <dgm:pt modelId="{0ED65964-DD18-804A-B719-8EEF5E3991CF}" type="pres">
      <dgm:prSet presAssocID="{64A919E4-ACCB-9241-B66E-C78DCF600188}" presName="hierChild4" presStyleCnt="0"/>
      <dgm:spPr/>
    </dgm:pt>
    <dgm:pt modelId="{F527313B-2501-D346-8BC5-13E2CA1692EA}" type="pres">
      <dgm:prSet presAssocID="{64A919E4-ACCB-9241-B66E-C78DCF600188}" presName="hierChild5" presStyleCnt="0"/>
      <dgm:spPr/>
    </dgm:pt>
    <dgm:pt modelId="{E5B27619-2647-8A4D-AE1B-37AE7619D244}" type="pres">
      <dgm:prSet presAssocID="{DE888CB9-51AB-EC40-82FE-1A032C792FD7}" presName="hierChild5" presStyleCnt="0"/>
      <dgm:spPr/>
    </dgm:pt>
    <dgm:pt modelId="{ED225743-0D5A-7E46-9F4E-8F1050293EC5}" type="pres">
      <dgm:prSet presAssocID="{6B72A209-779F-244C-9E51-00F2F65B9AE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BE3A5AF-35AB-4D44-99E8-12281C62F6F8}" type="pres">
      <dgm:prSet presAssocID="{8FE1874A-D7EF-664E-A3F1-DCB206152FBC}" presName="hierRoot2" presStyleCnt="0">
        <dgm:presLayoutVars>
          <dgm:hierBranch val="init"/>
        </dgm:presLayoutVars>
      </dgm:prSet>
      <dgm:spPr/>
    </dgm:pt>
    <dgm:pt modelId="{B4BB2766-D9EA-E840-BC33-4B06EAAC8CA7}" type="pres">
      <dgm:prSet presAssocID="{8FE1874A-D7EF-664E-A3F1-DCB206152FBC}" presName="rootComposite" presStyleCnt="0"/>
      <dgm:spPr/>
    </dgm:pt>
    <dgm:pt modelId="{6D2B4489-0168-B34E-BD17-6DDFF1F8B88E}" type="pres">
      <dgm:prSet presAssocID="{8FE1874A-D7EF-664E-A3F1-DCB206152F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09CA7-E26B-2B45-B3B2-996AC0A4A0B4}" type="pres">
      <dgm:prSet presAssocID="{8FE1874A-D7EF-664E-A3F1-DCB206152F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43482198-632C-3944-BDFA-45046C1A3268}" type="pres">
      <dgm:prSet presAssocID="{8FE1874A-D7EF-664E-A3F1-DCB206152FBC}" presName="hierChild4" presStyleCnt="0"/>
      <dgm:spPr/>
    </dgm:pt>
    <dgm:pt modelId="{0DC3E884-7C1F-CE4D-89A0-D202299604F9}" type="pres">
      <dgm:prSet presAssocID="{8FE1874A-D7EF-664E-A3F1-DCB206152FBC}" presName="hierChild5" presStyleCnt="0"/>
      <dgm:spPr/>
    </dgm:pt>
    <dgm:pt modelId="{F210EE13-C461-E644-87E7-C0FE203729C9}" type="pres">
      <dgm:prSet presAssocID="{806527FF-3379-6441-B141-028FD6EA4E94}" presName="Name111" presStyleLbl="parChTrans1D3" presStyleIdx="3" presStyleCnt="5"/>
      <dgm:spPr/>
      <dgm:t>
        <a:bodyPr/>
        <a:lstStyle/>
        <a:p>
          <a:endParaRPr lang="en-US"/>
        </a:p>
      </dgm:t>
    </dgm:pt>
    <dgm:pt modelId="{98326C86-2674-D34A-BAA8-8357AEE5FE71}" type="pres">
      <dgm:prSet presAssocID="{514BBD09-4B76-3947-9B2A-DE21B7FF23F6}" presName="hierRoot3" presStyleCnt="0">
        <dgm:presLayoutVars>
          <dgm:hierBranch val="init"/>
        </dgm:presLayoutVars>
      </dgm:prSet>
      <dgm:spPr/>
    </dgm:pt>
    <dgm:pt modelId="{9CBDC78C-B715-3C43-8105-A499F1258F0D}" type="pres">
      <dgm:prSet presAssocID="{514BBD09-4B76-3947-9B2A-DE21B7FF23F6}" presName="rootComposite3" presStyleCnt="0"/>
      <dgm:spPr/>
    </dgm:pt>
    <dgm:pt modelId="{5D8ACBD7-E37A-1F4C-893E-6F624D42DF67}" type="pres">
      <dgm:prSet presAssocID="{514BBD09-4B76-3947-9B2A-DE21B7FF23F6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D6C546-F7F0-0149-84A2-A2D3E2F4C8CD}" type="pres">
      <dgm:prSet presAssocID="{514BBD09-4B76-3947-9B2A-DE21B7FF23F6}" presName="rootConnector3" presStyleLbl="asst2" presStyleIdx="0" presStyleCnt="2"/>
      <dgm:spPr/>
      <dgm:t>
        <a:bodyPr/>
        <a:lstStyle/>
        <a:p>
          <a:endParaRPr lang="en-US"/>
        </a:p>
      </dgm:t>
    </dgm:pt>
    <dgm:pt modelId="{ACC896BA-F211-0942-BA0D-8CA530EFCB9B}" type="pres">
      <dgm:prSet presAssocID="{514BBD09-4B76-3947-9B2A-DE21B7FF23F6}" presName="hierChild6" presStyleCnt="0"/>
      <dgm:spPr/>
    </dgm:pt>
    <dgm:pt modelId="{7532E142-6747-014E-A4A8-B296F7F2F5FA}" type="pres">
      <dgm:prSet presAssocID="{514BBD09-4B76-3947-9B2A-DE21B7FF23F6}" presName="hierChild7" presStyleCnt="0"/>
      <dgm:spPr/>
    </dgm:pt>
    <dgm:pt modelId="{11C2A5CF-F858-FC49-B32A-FA3899205D33}" type="pres">
      <dgm:prSet presAssocID="{F2E5BE58-41E0-BF4D-8F17-25211C687BAC}" presName="Name111" presStyleLbl="parChTrans1D3" presStyleIdx="4" presStyleCnt="5"/>
      <dgm:spPr/>
      <dgm:t>
        <a:bodyPr/>
        <a:lstStyle/>
        <a:p>
          <a:endParaRPr lang="en-US"/>
        </a:p>
      </dgm:t>
    </dgm:pt>
    <dgm:pt modelId="{49C76FDD-B0EE-774A-9332-23CA48BD1BE2}" type="pres">
      <dgm:prSet presAssocID="{CEA0FB47-E31F-B245-B173-6BF3D6C54C48}" presName="hierRoot3" presStyleCnt="0">
        <dgm:presLayoutVars>
          <dgm:hierBranch val="init"/>
        </dgm:presLayoutVars>
      </dgm:prSet>
      <dgm:spPr/>
    </dgm:pt>
    <dgm:pt modelId="{C6EF5C2B-1659-7D49-8FDC-4036BFCB6061}" type="pres">
      <dgm:prSet presAssocID="{CEA0FB47-E31F-B245-B173-6BF3D6C54C48}" presName="rootComposite3" presStyleCnt="0"/>
      <dgm:spPr/>
    </dgm:pt>
    <dgm:pt modelId="{E8113F12-FF24-8B4E-B293-EF68636AC567}" type="pres">
      <dgm:prSet presAssocID="{CEA0FB47-E31F-B245-B173-6BF3D6C54C48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3CFEFB-B26D-BE4B-8DF9-17ACC9ED0AD5}" type="pres">
      <dgm:prSet presAssocID="{CEA0FB47-E31F-B245-B173-6BF3D6C54C48}" presName="rootConnector3" presStyleLbl="asst2" presStyleIdx="1" presStyleCnt="2"/>
      <dgm:spPr/>
      <dgm:t>
        <a:bodyPr/>
        <a:lstStyle/>
        <a:p>
          <a:endParaRPr lang="en-US"/>
        </a:p>
      </dgm:t>
    </dgm:pt>
    <dgm:pt modelId="{AE5A4381-596B-7A47-AF7B-16A7FE2EF919}" type="pres">
      <dgm:prSet presAssocID="{CEA0FB47-E31F-B245-B173-6BF3D6C54C48}" presName="hierChild6" presStyleCnt="0"/>
      <dgm:spPr/>
    </dgm:pt>
    <dgm:pt modelId="{94283DCC-BB08-654F-8635-0FCD896D799C}" type="pres">
      <dgm:prSet presAssocID="{CEA0FB47-E31F-B245-B173-6BF3D6C54C48}" presName="hierChild7" presStyleCnt="0"/>
      <dgm:spPr/>
    </dgm:pt>
    <dgm:pt modelId="{6CE62722-1918-C240-B90E-C9FA403D7C6A}" type="pres">
      <dgm:prSet presAssocID="{BCDBAB8A-932F-3845-AA58-6CBAF61ADEAA}" presName="hierChild3" presStyleCnt="0"/>
      <dgm:spPr/>
    </dgm:pt>
  </dgm:ptLst>
  <dgm:cxnLst>
    <dgm:cxn modelId="{54E8F900-E7E9-E643-8184-8E97882B23B5}" type="presOf" srcId="{CEA0FB47-E31F-B245-B173-6BF3D6C54C48}" destId="{9F3CFEFB-B26D-BE4B-8DF9-17ACC9ED0AD5}" srcOrd="1" destOrd="0" presId="urn:microsoft.com/office/officeart/2005/8/layout/orgChart1"/>
    <dgm:cxn modelId="{5C9FD87C-7A6A-D54B-8FC9-42111A33D015}" type="presOf" srcId="{DF0D06FB-7B60-914C-B570-D99171CC0511}" destId="{0568C7DA-E7EE-CD4A-A848-95376F2930EE}" srcOrd="0" destOrd="0" presId="urn:microsoft.com/office/officeart/2005/8/layout/orgChart1"/>
    <dgm:cxn modelId="{07B05C39-C0CF-B245-BCC7-EDD9973B292B}" type="presOf" srcId="{806527FF-3379-6441-B141-028FD6EA4E94}" destId="{F210EE13-C461-E644-87E7-C0FE203729C9}" srcOrd="0" destOrd="0" presId="urn:microsoft.com/office/officeart/2005/8/layout/orgChart1"/>
    <dgm:cxn modelId="{BD48C64A-A3C2-C84C-B85E-FD47B3424FBA}" type="presOf" srcId="{DE888CB9-51AB-EC40-82FE-1A032C792FD7}" destId="{BB663C19-1AA1-2646-A733-C32E36D865E6}" srcOrd="1" destOrd="0" presId="urn:microsoft.com/office/officeart/2005/8/layout/orgChart1"/>
    <dgm:cxn modelId="{43571A74-3A00-F04F-939E-F3818B820793}" type="presOf" srcId="{BD032568-D6BC-2A41-98B1-3EC33A327B92}" destId="{598A9FF6-E970-A749-B0D6-F4567E3C5C7A}" srcOrd="0" destOrd="0" presId="urn:microsoft.com/office/officeart/2005/8/layout/orgChart1"/>
    <dgm:cxn modelId="{D26F4D40-074C-704C-84BE-F9CFD07B3A9E}" type="presOf" srcId="{BCDBAB8A-932F-3845-AA58-6CBAF61ADEAA}" destId="{5F35194E-4480-D149-8DB4-CABE0C568E06}" srcOrd="1" destOrd="0" presId="urn:microsoft.com/office/officeart/2005/8/layout/orgChart1"/>
    <dgm:cxn modelId="{BE6F3085-0D92-384C-9910-0727E24A6380}" srcId="{8FE1874A-D7EF-664E-A3F1-DCB206152FBC}" destId="{514BBD09-4B76-3947-9B2A-DE21B7FF23F6}" srcOrd="0" destOrd="0" parTransId="{806527FF-3379-6441-B141-028FD6EA4E94}" sibTransId="{44441DD7-ED7B-1A43-A6B6-CAD79D849C7A}"/>
    <dgm:cxn modelId="{ACFD2999-FC22-2D45-B1F4-35C535DD159A}" srcId="{9724A7C8-995E-3F4D-8553-AA08FF1E7819}" destId="{BCDBAB8A-932F-3845-AA58-6CBAF61ADEAA}" srcOrd="0" destOrd="0" parTransId="{905BC2D7-522E-7843-9EE5-3BDF5152CB78}" sibTransId="{D61C20B3-31D1-424A-9257-1DF197440464}"/>
    <dgm:cxn modelId="{F1AB9323-17D5-7543-9C26-05C8D57541F1}" srcId="{BCDBAB8A-932F-3845-AA58-6CBAF61ADEAA}" destId="{DE888CB9-51AB-EC40-82FE-1A032C792FD7}" srcOrd="0" destOrd="0" parTransId="{5413C6DF-717A-7B4F-B363-22831AA7E8B1}" sibTransId="{4F7468DD-143C-1F4C-AD51-3EF3CBDEDCD5}"/>
    <dgm:cxn modelId="{85511C18-CEE1-5E47-A7A3-1E4DD969E838}" type="presOf" srcId="{B8922612-E4AE-5F46-8456-9DA816A22E01}" destId="{B774C86D-54F8-5344-B14B-8DABABCE53CC}" srcOrd="1" destOrd="0" presId="urn:microsoft.com/office/officeart/2005/8/layout/orgChart1"/>
    <dgm:cxn modelId="{A17284C8-81B2-9C4C-8AA9-81D31E39FCEF}" type="presOf" srcId="{CEA0FB47-E31F-B245-B173-6BF3D6C54C48}" destId="{E8113F12-FF24-8B4E-B293-EF68636AC567}" srcOrd="0" destOrd="0" presId="urn:microsoft.com/office/officeart/2005/8/layout/orgChart1"/>
    <dgm:cxn modelId="{2D51E4CF-1187-A349-B8EF-443BFEF98EBA}" type="presOf" srcId="{514BBD09-4B76-3947-9B2A-DE21B7FF23F6}" destId="{5D8ACBD7-E37A-1F4C-893E-6F624D42DF67}" srcOrd="0" destOrd="0" presId="urn:microsoft.com/office/officeart/2005/8/layout/orgChart1"/>
    <dgm:cxn modelId="{76B9E502-C416-6945-88A6-C876B5882936}" type="presOf" srcId="{B8922612-E4AE-5F46-8456-9DA816A22E01}" destId="{ECAB3A38-604A-064E-8CE3-663FE4B33936}" srcOrd="0" destOrd="0" presId="urn:microsoft.com/office/officeart/2005/8/layout/orgChart1"/>
    <dgm:cxn modelId="{BBA36897-40FC-EE4D-919D-483FBED26CE6}" type="presOf" srcId="{F2E5BE58-41E0-BF4D-8F17-25211C687BAC}" destId="{11C2A5CF-F858-FC49-B32A-FA3899205D33}" srcOrd="0" destOrd="0" presId="urn:microsoft.com/office/officeart/2005/8/layout/orgChart1"/>
    <dgm:cxn modelId="{1A9910E0-6694-F841-A4A5-073DC2B84BE3}" type="presOf" srcId="{6B72A209-779F-244C-9E51-00F2F65B9AE4}" destId="{ED225743-0D5A-7E46-9F4E-8F1050293EC5}" srcOrd="0" destOrd="0" presId="urn:microsoft.com/office/officeart/2005/8/layout/orgChart1"/>
    <dgm:cxn modelId="{D5248E44-C9BB-6C4A-85DC-52877DE1F13B}" type="presOf" srcId="{94D74670-185F-BE45-AC66-A11C295D6ACA}" destId="{3BA84DC1-9F93-CE48-9322-367137D979E0}" srcOrd="0" destOrd="0" presId="urn:microsoft.com/office/officeart/2005/8/layout/orgChart1"/>
    <dgm:cxn modelId="{22E30E48-DC26-704D-A7E7-9D392CC2715C}" type="presOf" srcId="{514BBD09-4B76-3947-9B2A-DE21B7FF23F6}" destId="{B4D6C546-F7F0-0149-84A2-A2D3E2F4C8CD}" srcOrd="1" destOrd="0" presId="urn:microsoft.com/office/officeart/2005/8/layout/orgChart1"/>
    <dgm:cxn modelId="{CB9E5EF7-FB27-3949-91AB-01BCFFFE48C6}" srcId="{BCDBAB8A-932F-3845-AA58-6CBAF61ADEAA}" destId="{8FE1874A-D7EF-664E-A3F1-DCB206152FBC}" srcOrd="1" destOrd="0" parTransId="{6B72A209-779F-244C-9E51-00F2F65B9AE4}" sibTransId="{FFAA3C36-98B9-A74B-BD7D-D9ED7634FADC}"/>
    <dgm:cxn modelId="{23EA13CF-369F-2142-8E51-8A7487B1F6D5}" type="presOf" srcId="{9724A7C8-995E-3F4D-8553-AA08FF1E7819}" destId="{B7DC568F-7968-254D-978D-09F458083093}" srcOrd="0" destOrd="0" presId="urn:microsoft.com/office/officeart/2005/8/layout/orgChart1"/>
    <dgm:cxn modelId="{B751C82B-A2B8-4341-AF55-C14F2D9E94F9}" srcId="{DE888CB9-51AB-EC40-82FE-1A032C792FD7}" destId="{BD032568-D6BC-2A41-98B1-3EC33A327B92}" srcOrd="1" destOrd="0" parTransId="{94D74670-185F-BE45-AC66-A11C295D6ACA}" sibTransId="{D7F1D2BA-AAC0-5C4D-A0DC-E27FCE4F970C}"/>
    <dgm:cxn modelId="{3916D8AD-61FF-0149-8FCB-D96FA000D2CA}" type="presOf" srcId="{5413C6DF-717A-7B4F-B363-22831AA7E8B1}" destId="{78C4C518-0056-DA49-A263-9B2E9FAAF264}" srcOrd="0" destOrd="0" presId="urn:microsoft.com/office/officeart/2005/8/layout/orgChart1"/>
    <dgm:cxn modelId="{8ED2A094-29DE-2F40-A118-9D9D1C691BAE}" type="presOf" srcId="{BCDBAB8A-932F-3845-AA58-6CBAF61ADEAA}" destId="{293A24A3-C60B-4F43-8811-B5E73AD391BC}" srcOrd="0" destOrd="0" presId="urn:microsoft.com/office/officeart/2005/8/layout/orgChart1"/>
    <dgm:cxn modelId="{B20C17AD-B641-494D-8E88-3F4A18522AC3}" type="presOf" srcId="{8FE1874A-D7EF-664E-A3F1-DCB206152FBC}" destId="{6D2B4489-0168-B34E-BD17-6DDFF1F8B88E}" srcOrd="0" destOrd="0" presId="urn:microsoft.com/office/officeart/2005/8/layout/orgChart1"/>
    <dgm:cxn modelId="{00F91ED0-31D5-E542-99CD-4D4C821521E3}" srcId="{DE888CB9-51AB-EC40-82FE-1A032C792FD7}" destId="{B8922612-E4AE-5F46-8456-9DA816A22E01}" srcOrd="0" destOrd="0" parTransId="{DF0D06FB-7B60-914C-B570-D99171CC0511}" sibTransId="{F3177DEF-2DB3-964C-806D-767ECE555299}"/>
    <dgm:cxn modelId="{01802D9D-687E-F548-B405-F6DA18FF0E94}" type="presOf" srcId="{BD032568-D6BC-2A41-98B1-3EC33A327B92}" destId="{0BEF1BFA-E7B5-EC4A-B578-0F52691C61DB}" srcOrd="1" destOrd="0" presId="urn:microsoft.com/office/officeart/2005/8/layout/orgChart1"/>
    <dgm:cxn modelId="{65E7E9A3-E7D1-934F-874E-F9943BE66D9D}" type="presOf" srcId="{64A919E4-ACCB-9241-B66E-C78DCF600188}" destId="{984C2C89-AF6D-0D4B-A9D7-8A9F79E5A322}" srcOrd="0" destOrd="0" presId="urn:microsoft.com/office/officeart/2005/8/layout/orgChart1"/>
    <dgm:cxn modelId="{0156AF60-222D-2345-AB7F-4C562D7F6A87}" type="presOf" srcId="{8FE1874A-D7EF-664E-A3F1-DCB206152FBC}" destId="{2D609CA7-E26B-2B45-B3B2-996AC0A4A0B4}" srcOrd="1" destOrd="0" presId="urn:microsoft.com/office/officeart/2005/8/layout/orgChart1"/>
    <dgm:cxn modelId="{4A2907B7-7598-644F-BD09-8697E1BFF0D1}" type="presOf" srcId="{54741F8D-B81C-7C42-92EC-AFE27B64BD03}" destId="{613391D8-C461-124D-BCC5-304EB37C62BD}" srcOrd="0" destOrd="0" presId="urn:microsoft.com/office/officeart/2005/8/layout/orgChart1"/>
    <dgm:cxn modelId="{F8A9305D-3B68-F849-AE93-60104E4D2A71}" type="presOf" srcId="{DE888CB9-51AB-EC40-82FE-1A032C792FD7}" destId="{A59F42E1-F5E1-B84A-BFAF-55095DDCAB44}" srcOrd="0" destOrd="0" presId="urn:microsoft.com/office/officeart/2005/8/layout/orgChart1"/>
    <dgm:cxn modelId="{59F0089D-1F6E-2C4F-B2EF-34A9E5B3661F}" srcId="{DE888CB9-51AB-EC40-82FE-1A032C792FD7}" destId="{64A919E4-ACCB-9241-B66E-C78DCF600188}" srcOrd="2" destOrd="0" parTransId="{54741F8D-B81C-7C42-92EC-AFE27B64BD03}" sibTransId="{6C0EC8B3-20F4-5248-9315-C88EEADDD003}"/>
    <dgm:cxn modelId="{14B84510-5AD4-5642-A41D-2D27227A3F76}" srcId="{8FE1874A-D7EF-664E-A3F1-DCB206152FBC}" destId="{CEA0FB47-E31F-B245-B173-6BF3D6C54C48}" srcOrd="1" destOrd="0" parTransId="{F2E5BE58-41E0-BF4D-8F17-25211C687BAC}" sibTransId="{5B84D270-CC5E-8D4C-8343-20BD15F63265}"/>
    <dgm:cxn modelId="{49AE05FB-8B6B-4E4B-95DE-2852EE56B6F2}" type="presOf" srcId="{64A919E4-ACCB-9241-B66E-C78DCF600188}" destId="{D67675DD-E9A8-A846-997D-BECBB205870C}" srcOrd="1" destOrd="0" presId="urn:microsoft.com/office/officeart/2005/8/layout/orgChart1"/>
    <dgm:cxn modelId="{55E692E3-FCEF-0844-B01C-8F28851BADCE}" type="presParOf" srcId="{B7DC568F-7968-254D-978D-09F458083093}" destId="{1EF1A911-2262-8847-9A4A-BAEA772260A9}" srcOrd="0" destOrd="0" presId="urn:microsoft.com/office/officeart/2005/8/layout/orgChart1"/>
    <dgm:cxn modelId="{C8660644-C3F0-BB47-A105-736041D7398C}" type="presParOf" srcId="{1EF1A911-2262-8847-9A4A-BAEA772260A9}" destId="{EE47D1F9-18E0-BA4B-8728-CCD0B6BFE22F}" srcOrd="0" destOrd="0" presId="urn:microsoft.com/office/officeart/2005/8/layout/orgChart1"/>
    <dgm:cxn modelId="{ABC090BC-A259-934A-9B06-49DC8C405F67}" type="presParOf" srcId="{EE47D1F9-18E0-BA4B-8728-CCD0B6BFE22F}" destId="{293A24A3-C60B-4F43-8811-B5E73AD391BC}" srcOrd="0" destOrd="0" presId="urn:microsoft.com/office/officeart/2005/8/layout/orgChart1"/>
    <dgm:cxn modelId="{6EE6D27B-4800-DA45-9FA0-BDC67EF8847A}" type="presParOf" srcId="{EE47D1F9-18E0-BA4B-8728-CCD0B6BFE22F}" destId="{5F35194E-4480-D149-8DB4-CABE0C568E06}" srcOrd="1" destOrd="0" presId="urn:microsoft.com/office/officeart/2005/8/layout/orgChart1"/>
    <dgm:cxn modelId="{3F06ECC9-CFBC-3048-87E0-99AB52083518}" type="presParOf" srcId="{1EF1A911-2262-8847-9A4A-BAEA772260A9}" destId="{96D40AAF-667F-0F41-A4F3-8E0697106BE5}" srcOrd="1" destOrd="0" presId="urn:microsoft.com/office/officeart/2005/8/layout/orgChart1"/>
    <dgm:cxn modelId="{13B1930A-21D2-BE41-877E-CBBF8582EF0E}" type="presParOf" srcId="{96D40AAF-667F-0F41-A4F3-8E0697106BE5}" destId="{78C4C518-0056-DA49-A263-9B2E9FAAF264}" srcOrd="0" destOrd="0" presId="urn:microsoft.com/office/officeart/2005/8/layout/orgChart1"/>
    <dgm:cxn modelId="{74C93C2E-67EB-9B44-A00A-59E75BAA09C2}" type="presParOf" srcId="{96D40AAF-667F-0F41-A4F3-8E0697106BE5}" destId="{21F84021-5FFC-0E47-AA7B-8F76A936776B}" srcOrd="1" destOrd="0" presId="urn:microsoft.com/office/officeart/2005/8/layout/orgChart1"/>
    <dgm:cxn modelId="{A00C5D5F-C017-D841-82DB-8A555A87A5AC}" type="presParOf" srcId="{21F84021-5FFC-0E47-AA7B-8F76A936776B}" destId="{17DB7952-E267-184F-84DC-8A1C8AE6DD79}" srcOrd="0" destOrd="0" presId="urn:microsoft.com/office/officeart/2005/8/layout/orgChart1"/>
    <dgm:cxn modelId="{9C60FCD1-75E8-B34A-9044-6D46478AA76C}" type="presParOf" srcId="{17DB7952-E267-184F-84DC-8A1C8AE6DD79}" destId="{A59F42E1-F5E1-B84A-BFAF-55095DDCAB44}" srcOrd="0" destOrd="0" presId="urn:microsoft.com/office/officeart/2005/8/layout/orgChart1"/>
    <dgm:cxn modelId="{9DFE5EC7-B242-D247-9913-684F9E6A288C}" type="presParOf" srcId="{17DB7952-E267-184F-84DC-8A1C8AE6DD79}" destId="{BB663C19-1AA1-2646-A733-C32E36D865E6}" srcOrd="1" destOrd="0" presId="urn:microsoft.com/office/officeart/2005/8/layout/orgChart1"/>
    <dgm:cxn modelId="{916D6DB1-45E0-0940-98F5-3F0D697964BE}" type="presParOf" srcId="{21F84021-5FFC-0E47-AA7B-8F76A936776B}" destId="{8FCD93D6-01B6-4E4D-BE73-43C5899BF770}" srcOrd="1" destOrd="0" presId="urn:microsoft.com/office/officeart/2005/8/layout/orgChart1"/>
    <dgm:cxn modelId="{D77321D7-0DE2-BA46-A262-7403FE87DAEE}" type="presParOf" srcId="{8FCD93D6-01B6-4E4D-BE73-43C5899BF770}" destId="{0568C7DA-E7EE-CD4A-A848-95376F2930EE}" srcOrd="0" destOrd="0" presId="urn:microsoft.com/office/officeart/2005/8/layout/orgChart1"/>
    <dgm:cxn modelId="{50FB6170-BE5F-3F4C-A8CF-5A7BC3826E41}" type="presParOf" srcId="{8FCD93D6-01B6-4E4D-BE73-43C5899BF770}" destId="{236AFC95-458D-6340-A1FC-8D6CC738B84E}" srcOrd="1" destOrd="0" presId="urn:microsoft.com/office/officeart/2005/8/layout/orgChart1"/>
    <dgm:cxn modelId="{D9723FC9-1175-1249-8EEA-D30055BCCE14}" type="presParOf" srcId="{236AFC95-458D-6340-A1FC-8D6CC738B84E}" destId="{3027BB1A-C0EC-704F-8E82-6C1D4FCFB889}" srcOrd="0" destOrd="0" presId="urn:microsoft.com/office/officeart/2005/8/layout/orgChart1"/>
    <dgm:cxn modelId="{4727E278-9B19-094C-B24F-6D8403173C38}" type="presParOf" srcId="{3027BB1A-C0EC-704F-8E82-6C1D4FCFB889}" destId="{ECAB3A38-604A-064E-8CE3-663FE4B33936}" srcOrd="0" destOrd="0" presId="urn:microsoft.com/office/officeart/2005/8/layout/orgChart1"/>
    <dgm:cxn modelId="{A99B27C7-0F9C-914B-B03E-B2184377BF8F}" type="presParOf" srcId="{3027BB1A-C0EC-704F-8E82-6C1D4FCFB889}" destId="{B774C86D-54F8-5344-B14B-8DABABCE53CC}" srcOrd="1" destOrd="0" presId="urn:microsoft.com/office/officeart/2005/8/layout/orgChart1"/>
    <dgm:cxn modelId="{E99595DB-1FA4-EE41-A16C-DF1FB0FF57AE}" type="presParOf" srcId="{236AFC95-458D-6340-A1FC-8D6CC738B84E}" destId="{2B0C6BAE-FCDF-9C4F-8DAB-047A4A4C907B}" srcOrd="1" destOrd="0" presId="urn:microsoft.com/office/officeart/2005/8/layout/orgChart1"/>
    <dgm:cxn modelId="{04F207B1-3FB5-BF42-948C-2E2DAFC708D4}" type="presParOf" srcId="{236AFC95-458D-6340-A1FC-8D6CC738B84E}" destId="{A10A57E6-F26A-0F45-AC7C-2FA1E3128292}" srcOrd="2" destOrd="0" presId="urn:microsoft.com/office/officeart/2005/8/layout/orgChart1"/>
    <dgm:cxn modelId="{922BD997-06AC-D143-AC30-B615D7CEB0C5}" type="presParOf" srcId="{8FCD93D6-01B6-4E4D-BE73-43C5899BF770}" destId="{3BA84DC1-9F93-CE48-9322-367137D979E0}" srcOrd="2" destOrd="0" presId="urn:microsoft.com/office/officeart/2005/8/layout/orgChart1"/>
    <dgm:cxn modelId="{26A4CF5D-11CB-2B4F-ADAE-56A5A5DDCEF5}" type="presParOf" srcId="{8FCD93D6-01B6-4E4D-BE73-43C5899BF770}" destId="{0525452C-29C7-6A42-B9FC-46BA81DE99C5}" srcOrd="3" destOrd="0" presId="urn:microsoft.com/office/officeart/2005/8/layout/orgChart1"/>
    <dgm:cxn modelId="{DC697DD4-4502-9840-AAF8-EA94E81D0BBE}" type="presParOf" srcId="{0525452C-29C7-6A42-B9FC-46BA81DE99C5}" destId="{807E9826-CD92-5B4E-8DA0-757BA12C59A3}" srcOrd="0" destOrd="0" presId="urn:microsoft.com/office/officeart/2005/8/layout/orgChart1"/>
    <dgm:cxn modelId="{96859A26-2B8E-5E45-BB35-46FC20873381}" type="presParOf" srcId="{807E9826-CD92-5B4E-8DA0-757BA12C59A3}" destId="{598A9FF6-E970-A749-B0D6-F4567E3C5C7A}" srcOrd="0" destOrd="0" presId="urn:microsoft.com/office/officeart/2005/8/layout/orgChart1"/>
    <dgm:cxn modelId="{4F5E85BD-0160-BB43-9F34-7BB295653A8C}" type="presParOf" srcId="{807E9826-CD92-5B4E-8DA0-757BA12C59A3}" destId="{0BEF1BFA-E7B5-EC4A-B578-0F52691C61DB}" srcOrd="1" destOrd="0" presId="urn:microsoft.com/office/officeart/2005/8/layout/orgChart1"/>
    <dgm:cxn modelId="{05640E99-8956-264D-BF79-A5A56793B76B}" type="presParOf" srcId="{0525452C-29C7-6A42-B9FC-46BA81DE99C5}" destId="{E11D3377-7BA2-4344-AB91-9AC4C7F599BE}" srcOrd="1" destOrd="0" presId="urn:microsoft.com/office/officeart/2005/8/layout/orgChart1"/>
    <dgm:cxn modelId="{775E143D-A6F9-524B-82A9-513BA0188F8D}" type="presParOf" srcId="{0525452C-29C7-6A42-B9FC-46BA81DE99C5}" destId="{10E9911D-6A26-9647-A0AB-991DF27EF2AF}" srcOrd="2" destOrd="0" presId="urn:microsoft.com/office/officeart/2005/8/layout/orgChart1"/>
    <dgm:cxn modelId="{CADF5489-4DF0-D34E-A379-FBFEEAF295DD}" type="presParOf" srcId="{8FCD93D6-01B6-4E4D-BE73-43C5899BF770}" destId="{613391D8-C461-124D-BCC5-304EB37C62BD}" srcOrd="4" destOrd="0" presId="urn:microsoft.com/office/officeart/2005/8/layout/orgChart1"/>
    <dgm:cxn modelId="{B0A3DD7B-72AE-B14B-8468-93977DAF7EBF}" type="presParOf" srcId="{8FCD93D6-01B6-4E4D-BE73-43C5899BF770}" destId="{3815769B-AEFE-524F-9210-501F1073954C}" srcOrd="5" destOrd="0" presId="urn:microsoft.com/office/officeart/2005/8/layout/orgChart1"/>
    <dgm:cxn modelId="{E8738269-A272-D64C-A05C-2FB71F6DD343}" type="presParOf" srcId="{3815769B-AEFE-524F-9210-501F1073954C}" destId="{E6E65F2B-1ABB-FC40-9126-ADAFA0747C3B}" srcOrd="0" destOrd="0" presId="urn:microsoft.com/office/officeart/2005/8/layout/orgChart1"/>
    <dgm:cxn modelId="{B3AD4CA1-256E-314D-A6E8-F334FEDA76E3}" type="presParOf" srcId="{E6E65F2B-1ABB-FC40-9126-ADAFA0747C3B}" destId="{984C2C89-AF6D-0D4B-A9D7-8A9F79E5A322}" srcOrd="0" destOrd="0" presId="urn:microsoft.com/office/officeart/2005/8/layout/orgChart1"/>
    <dgm:cxn modelId="{4F2AB2C8-196E-B549-B907-4EC33AF9CDE2}" type="presParOf" srcId="{E6E65F2B-1ABB-FC40-9126-ADAFA0747C3B}" destId="{D67675DD-E9A8-A846-997D-BECBB205870C}" srcOrd="1" destOrd="0" presId="urn:microsoft.com/office/officeart/2005/8/layout/orgChart1"/>
    <dgm:cxn modelId="{38DDEE5D-5F8F-D14C-9218-7929C3080FC3}" type="presParOf" srcId="{3815769B-AEFE-524F-9210-501F1073954C}" destId="{0ED65964-DD18-804A-B719-8EEF5E3991CF}" srcOrd="1" destOrd="0" presId="urn:microsoft.com/office/officeart/2005/8/layout/orgChart1"/>
    <dgm:cxn modelId="{3F8E1837-BFFA-024C-BD8D-2DE98825E9A9}" type="presParOf" srcId="{3815769B-AEFE-524F-9210-501F1073954C}" destId="{F527313B-2501-D346-8BC5-13E2CA1692EA}" srcOrd="2" destOrd="0" presId="urn:microsoft.com/office/officeart/2005/8/layout/orgChart1"/>
    <dgm:cxn modelId="{22B2EBD2-BC68-CB47-823D-166E5A90294B}" type="presParOf" srcId="{21F84021-5FFC-0E47-AA7B-8F76A936776B}" destId="{E5B27619-2647-8A4D-AE1B-37AE7619D244}" srcOrd="2" destOrd="0" presId="urn:microsoft.com/office/officeart/2005/8/layout/orgChart1"/>
    <dgm:cxn modelId="{D705506F-F19A-D34E-83E8-65C265E2267A}" type="presParOf" srcId="{96D40AAF-667F-0F41-A4F3-8E0697106BE5}" destId="{ED225743-0D5A-7E46-9F4E-8F1050293EC5}" srcOrd="2" destOrd="0" presId="urn:microsoft.com/office/officeart/2005/8/layout/orgChart1"/>
    <dgm:cxn modelId="{4F77DDEB-A4CC-2F40-A873-D9F9A5698949}" type="presParOf" srcId="{96D40AAF-667F-0F41-A4F3-8E0697106BE5}" destId="{3BE3A5AF-35AB-4D44-99E8-12281C62F6F8}" srcOrd="3" destOrd="0" presId="urn:microsoft.com/office/officeart/2005/8/layout/orgChart1"/>
    <dgm:cxn modelId="{0E8517C6-F22F-354D-8F84-A0A5CC48B249}" type="presParOf" srcId="{3BE3A5AF-35AB-4D44-99E8-12281C62F6F8}" destId="{B4BB2766-D9EA-E840-BC33-4B06EAAC8CA7}" srcOrd="0" destOrd="0" presId="urn:microsoft.com/office/officeart/2005/8/layout/orgChart1"/>
    <dgm:cxn modelId="{BC93E98E-1F1D-F34B-8DB5-4240463811F8}" type="presParOf" srcId="{B4BB2766-D9EA-E840-BC33-4B06EAAC8CA7}" destId="{6D2B4489-0168-B34E-BD17-6DDFF1F8B88E}" srcOrd="0" destOrd="0" presId="urn:microsoft.com/office/officeart/2005/8/layout/orgChart1"/>
    <dgm:cxn modelId="{F70EF49D-18E9-A647-BFA9-78BBBF7F40C7}" type="presParOf" srcId="{B4BB2766-D9EA-E840-BC33-4B06EAAC8CA7}" destId="{2D609CA7-E26B-2B45-B3B2-996AC0A4A0B4}" srcOrd="1" destOrd="0" presId="urn:microsoft.com/office/officeart/2005/8/layout/orgChart1"/>
    <dgm:cxn modelId="{DECF5054-BACF-3647-8BC9-74A1D39B1564}" type="presParOf" srcId="{3BE3A5AF-35AB-4D44-99E8-12281C62F6F8}" destId="{43482198-632C-3944-BDFA-45046C1A3268}" srcOrd="1" destOrd="0" presId="urn:microsoft.com/office/officeart/2005/8/layout/orgChart1"/>
    <dgm:cxn modelId="{6B181F2E-BBC5-2240-AD0B-075BADE8DB82}" type="presParOf" srcId="{3BE3A5AF-35AB-4D44-99E8-12281C62F6F8}" destId="{0DC3E884-7C1F-CE4D-89A0-D202299604F9}" srcOrd="2" destOrd="0" presId="urn:microsoft.com/office/officeart/2005/8/layout/orgChart1"/>
    <dgm:cxn modelId="{EADE4697-2FC7-6E40-9843-7F5C51960F0D}" type="presParOf" srcId="{0DC3E884-7C1F-CE4D-89A0-D202299604F9}" destId="{F210EE13-C461-E644-87E7-C0FE203729C9}" srcOrd="0" destOrd="0" presId="urn:microsoft.com/office/officeart/2005/8/layout/orgChart1"/>
    <dgm:cxn modelId="{EF15FA5B-6FA1-944A-A8BD-25362B60A4CB}" type="presParOf" srcId="{0DC3E884-7C1F-CE4D-89A0-D202299604F9}" destId="{98326C86-2674-D34A-BAA8-8357AEE5FE71}" srcOrd="1" destOrd="0" presId="urn:microsoft.com/office/officeart/2005/8/layout/orgChart1"/>
    <dgm:cxn modelId="{F5E590D7-801C-4A4A-9910-A8E1E19DE3EC}" type="presParOf" srcId="{98326C86-2674-D34A-BAA8-8357AEE5FE71}" destId="{9CBDC78C-B715-3C43-8105-A499F1258F0D}" srcOrd="0" destOrd="0" presId="urn:microsoft.com/office/officeart/2005/8/layout/orgChart1"/>
    <dgm:cxn modelId="{5734EC83-2C3A-A94C-A01D-6CC249634B4D}" type="presParOf" srcId="{9CBDC78C-B715-3C43-8105-A499F1258F0D}" destId="{5D8ACBD7-E37A-1F4C-893E-6F624D42DF67}" srcOrd="0" destOrd="0" presId="urn:microsoft.com/office/officeart/2005/8/layout/orgChart1"/>
    <dgm:cxn modelId="{3DA68C65-4D1A-0B41-AC2B-724D24FE62D9}" type="presParOf" srcId="{9CBDC78C-B715-3C43-8105-A499F1258F0D}" destId="{B4D6C546-F7F0-0149-84A2-A2D3E2F4C8CD}" srcOrd="1" destOrd="0" presId="urn:microsoft.com/office/officeart/2005/8/layout/orgChart1"/>
    <dgm:cxn modelId="{693F2848-A5F3-D846-B2E8-E4A4B9361EF1}" type="presParOf" srcId="{98326C86-2674-D34A-BAA8-8357AEE5FE71}" destId="{ACC896BA-F211-0942-BA0D-8CA530EFCB9B}" srcOrd="1" destOrd="0" presId="urn:microsoft.com/office/officeart/2005/8/layout/orgChart1"/>
    <dgm:cxn modelId="{AF97F34E-9247-A242-8627-E1BF2AE49CEB}" type="presParOf" srcId="{98326C86-2674-D34A-BAA8-8357AEE5FE71}" destId="{7532E142-6747-014E-A4A8-B296F7F2F5FA}" srcOrd="2" destOrd="0" presId="urn:microsoft.com/office/officeart/2005/8/layout/orgChart1"/>
    <dgm:cxn modelId="{7669A4AD-8D31-6549-A03F-214654F03F9F}" type="presParOf" srcId="{0DC3E884-7C1F-CE4D-89A0-D202299604F9}" destId="{11C2A5CF-F858-FC49-B32A-FA3899205D33}" srcOrd="2" destOrd="0" presId="urn:microsoft.com/office/officeart/2005/8/layout/orgChart1"/>
    <dgm:cxn modelId="{057EFDED-99E0-7448-9415-6686A98FCA11}" type="presParOf" srcId="{0DC3E884-7C1F-CE4D-89A0-D202299604F9}" destId="{49C76FDD-B0EE-774A-9332-23CA48BD1BE2}" srcOrd="3" destOrd="0" presId="urn:microsoft.com/office/officeart/2005/8/layout/orgChart1"/>
    <dgm:cxn modelId="{8D81D123-AC8F-2848-9B5A-E1FF0B5FC242}" type="presParOf" srcId="{49C76FDD-B0EE-774A-9332-23CA48BD1BE2}" destId="{C6EF5C2B-1659-7D49-8FDC-4036BFCB6061}" srcOrd="0" destOrd="0" presId="urn:microsoft.com/office/officeart/2005/8/layout/orgChart1"/>
    <dgm:cxn modelId="{74EFE0F4-E04E-174F-A3C1-974B235AFEF6}" type="presParOf" srcId="{C6EF5C2B-1659-7D49-8FDC-4036BFCB6061}" destId="{E8113F12-FF24-8B4E-B293-EF68636AC567}" srcOrd="0" destOrd="0" presId="urn:microsoft.com/office/officeart/2005/8/layout/orgChart1"/>
    <dgm:cxn modelId="{5773F5CF-FF48-6A46-954B-6F8962E381DC}" type="presParOf" srcId="{C6EF5C2B-1659-7D49-8FDC-4036BFCB6061}" destId="{9F3CFEFB-B26D-BE4B-8DF9-17ACC9ED0AD5}" srcOrd="1" destOrd="0" presId="urn:microsoft.com/office/officeart/2005/8/layout/orgChart1"/>
    <dgm:cxn modelId="{F7674D0A-9CDA-4840-9ED3-FDA94254D255}" type="presParOf" srcId="{49C76FDD-B0EE-774A-9332-23CA48BD1BE2}" destId="{AE5A4381-596B-7A47-AF7B-16A7FE2EF919}" srcOrd="1" destOrd="0" presId="urn:microsoft.com/office/officeart/2005/8/layout/orgChart1"/>
    <dgm:cxn modelId="{8A96081B-5696-0A43-A6DE-37EC8EC92C85}" type="presParOf" srcId="{49C76FDD-B0EE-774A-9332-23CA48BD1BE2}" destId="{94283DCC-BB08-654F-8635-0FCD896D799C}" srcOrd="2" destOrd="0" presId="urn:microsoft.com/office/officeart/2005/8/layout/orgChart1"/>
    <dgm:cxn modelId="{30C9EF51-A9C2-6546-A46E-45A848B104A7}" type="presParOf" srcId="{1EF1A911-2262-8847-9A4A-BAEA772260A9}" destId="{6CE62722-1918-C240-B90E-C9FA403D7C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DCB56-20D0-E04F-A29D-96531765E9BC}" type="doc">
      <dgm:prSet loTypeId="urn:microsoft.com/office/officeart/2005/8/layout/process1" loCatId="" qsTypeId="urn:microsoft.com/office/officeart/2005/8/quickstyle/simple4" qsCatId="simple" csTypeId="urn:microsoft.com/office/officeart/2005/8/colors/accent4_4" csCatId="accent4" phldr="1"/>
      <dgm:spPr/>
    </dgm:pt>
    <dgm:pt modelId="{3AC70D1B-6BA3-EB40-B02B-653057E7BBA0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Policy</a:t>
          </a:r>
          <a:endParaRPr lang="en-US" b="1" dirty="0">
            <a:solidFill>
              <a:schemeClr val="accent6"/>
            </a:solidFill>
          </a:endParaRPr>
        </a:p>
      </dgm:t>
    </dgm:pt>
    <dgm:pt modelId="{A32DA408-21A2-C248-BAE6-FA0F8241EB07}" type="parTrans" cxnId="{CB06300C-342A-814B-9E5C-8A22138E1BA4}">
      <dgm:prSet/>
      <dgm:spPr/>
      <dgm:t>
        <a:bodyPr/>
        <a:lstStyle/>
        <a:p>
          <a:endParaRPr lang="en-US"/>
        </a:p>
      </dgm:t>
    </dgm:pt>
    <dgm:pt modelId="{AB238F76-A0A2-1747-88B8-8EA45A444498}" type="sibTrans" cxnId="{CB06300C-342A-814B-9E5C-8A22138E1BA4}">
      <dgm:prSet/>
      <dgm:spPr/>
      <dgm:t>
        <a:bodyPr/>
        <a:lstStyle/>
        <a:p>
          <a:endParaRPr lang="en-US"/>
        </a:p>
      </dgm:t>
    </dgm:pt>
    <dgm:pt modelId="{108B2204-197F-684C-A831-909026B2A7BA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Legislation</a:t>
          </a:r>
          <a:endParaRPr lang="en-US" b="1" dirty="0">
            <a:solidFill>
              <a:schemeClr val="accent6"/>
            </a:solidFill>
          </a:endParaRPr>
        </a:p>
      </dgm:t>
    </dgm:pt>
    <dgm:pt modelId="{97C021B8-0589-3744-8673-0242CF185924}" type="parTrans" cxnId="{C2A85398-1947-6640-944A-5CF29BBB09E7}">
      <dgm:prSet/>
      <dgm:spPr/>
      <dgm:t>
        <a:bodyPr/>
        <a:lstStyle/>
        <a:p>
          <a:endParaRPr lang="en-US"/>
        </a:p>
      </dgm:t>
    </dgm:pt>
    <dgm:pt modelId="{3B6E2217-81A1-4E4E-B74F-31CE4D632851}" type="sibTrans" cxnId="{C2A85398-1947-6640-944A-5CF29BBB09E7}">
      <dgm:prSet/>
      <dgm:spPr/>
      <dgm:t>
        <a:bodyPr/>
        <a:lstStyle/>
        <a:p>
          <a:endParaRPr lang="en-US"/>
        </a:p>
      </dgm:t>
    </dgm:pt>
    <dgm:pt modelId="{7ED482B7-8ED5-224D-B9EC-9FF06394999E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Overarching Disability Policy</a:t>
          </a:r>
          <a:endParaRPr lang="en-US" b="1" dirty="0">
            <a:solidFill>
              <a:schemeClr val="accent6"/>
            </a:solidFill>
          </a:endParaRPr>
        </a:p>
      </dgm:t>
    </dgm:pt>
    <dgm:pt modelId="{123AB850-4E5B-B847-8120-823F1BF8A480}" type="parTrans" cxnId="{36FEFDA0-9654-AC41-B236-57496342A7DC}">
      <dgm:prSet/>
      <dgm:spPr/>
      <dgm:t>
        <a:bodyPr/>
        <a:lstStyle/>
        <a:p>
          <a:endParaRPr lang="en-US"/>
        </a:p>
      </dgm:t>
    </dgm:pt>
    <dgm:pt modelId="{837C9108-4E21-1F4F-B5C3-7117D33D3127}" type="sibTrans" cxnId="{36FEFDA0-9654-AC41-B236-57496342A7DC}">
      <dgm:prSet/>
      <dgm:spPr/>
      <dgm:t>
        <a:bodyPr/>
        <a:lstStyle/>
        <a:p>
          <a:endParaRPr lang="en-US"/>
        </a:p>
      </dgm:t>
    </dgm:pt>
    <dgm:pt modelId="{F7BC9E86-A221-F844-8FD0-8E7381250D00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ICT Policy</a:t>
          </a:r>
          <a:endParaRPr lang="en-US" b="1" dirty="0">
            <a:solidFill>
              <a:schemeClr val="accent6"/>
            </a:solidFill>
          </a:endParaRPr>
        </a:p>
      </dgm:t>
    </dgm:pt>
    <dgm:pt modelId="{4A44723D-D20A-3F4D-9613-97E1C6C10194}" type="parTrans" cxnId="{6F1DC6A3-5982-A94C-BCF0-1CFBE69B850C}">
      <dgm:prSet/>
      <dgm:spPr/>
      <dgm:t>
        <a:bodyPr/>
        <a:lstStyle/>
        <a:p>
          <a:endParaRPr lang="en-US"/>
        </a:p>
      </dgm:t>
    </dgm:pt>
    <dgm:pt modelId="{B7721F09-1F3D-614C-9273-403601C59E2D}" type="sibTrans" cxnId="{6F1DC6A3-5982-A94C-BCF0-1CFBE69B850C}">
      <dgm:prSet/>
      <dgm:spPr/>
      <dgm:t>
        <a:bodyPr/>
        <a:lstStyle/>
        <a:p>
          <a:endParaRPr lang="en-US"/>
        </a:p>
      </dgm:t>
    </dgm:pt>
    <dgm:pt modelId="{7AA0F67F-A279-814D-AC66-199D9E7AAFC1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Overarching Disability Law</a:t>
          </a:r>
          <a:endParaRPr lang="en-US" b="1" dirty="0">
            <a:solidFill>
              <a:schemeClr val="accent6"/>
            </a:solidFill>
          </a:endParaRPr>
        </a:p>
      </dgm:t>
    </dgm:pt>
    <dgm:pt modelId="{CD57C184-898A-774A-A3A9-A4F3C3BA02DF}" type="parTrans" cxnId="{F0EC1417-8AAC-0A42-8DAB-FC68F9581383}">
      <dgm:prSet/>
      <dgm:spPr/>
      <dgm:t>
        <a:bodyPr/>
        <a:lstStyle/>
        <a:p>
          <a:endParaRPr lang="en-US"/>
        </a:p>
      </dgm:t>
    </dgm:pt>
    <dgm:pt modelId="{88C4B520-D98E-0C45-9B63-F674CB184788}" type="sibTrans" cxnId="{F0EC1417-8AAC-0A42-8DAB-FC68F9581383}">
      <dgm:prSet/>
      <dgm:spPr/>
      <dgm:t>
        <a:bodyPr/>
        <a:lstStyle/>
        <a:p>
          <a:endParaRPr lang="en-US"/>
        </a:p>
      </dgm:t>
    </dgm:pt>
    <dgm:pt modelId="{8039B777-71DB-CD43-B9DE-6EB295B7B744}">
      <dgm:prSet phldrT="[Text]"/>
      <dgm:spPr/>
      <dgm:t>
        <a:bodyPr/>
        <a:lstStyle/>
        <a:p>
          <a:r>
            <a:rPr lang="en-US" b="1" dirty="0" smtClean="0">
              <a:solidFill>
                <a:schemeClr val="accent6"/>
              </a:solidFill>
            </a:rPr>
            <a:t>ICT Law</a:t>
          </a:r>
          <a:endParaRPr lang="en-US" b="1" dirty="0">
            <a:solidFill>
              <a:schemeClr val="accent6"/>
            </a:solidFill>
          </a:endParaRPr>
        </a:p>
      </dgm:t>
    </dgm:pt>
    <dgm:pt modelId="{A5ED2E49-1C75-904A-8A40-BF64A901BA67}" type="parTrans" cxnId="{126200FF-97D4-CA4C-BC0E-622FEB0A1963}">
      <dgm:prSet/>
      <dgm:spPr/>
      <dgm:t>
        <a:bodyPr/>
        <a:lstStyle/>
        <a:p>
          <a:endParaRPr lang="en-US"/>
        </a:p>
      </dgm:t>
    </dgm:pt>
    <dgm:pt modelId="{9C529B1B-92B0-DE46-A934-A7F0E72B3408}" type="sibTrans" cxnId="{126200FF-97D4-CA4C-BC0E-622FEB0A1963}">
      <dgm:prSet/>
      <dgm:spPr/>
      <dgm:t>
        <a:bodyPr/>
        <a:lstStyle/>
        <a:p>
          <a:endParaRPr lang="en-US"/>
        </a:p>
      </dgm:t>
    </dgm:pt>
    <dgm:pt modelId="{0722800F-BBC4-364F-9DE1-AFB01BB66FCB}" type="pres">
      <dgm:prSet presAssocID="{50CDCB56-20D0-E04F-A29D-96531765E9BC}" presName="Name0" presStyleCnt="0">
        <dgm:presLayoutVars>
          <dgm:dir/>
          <dgm:resizeHandles val="exact"/>
        </dgm:presLayoutVars>
      </dgm:prSet>
      <dgm:spPr/>
    </dgm:pt>
    <dgm:pt modelId="{F6BCD398-B6E1-C542-BD1D-731025C79C1F}" type="pres">
      <dgm:prSet presAssocID="{3AC70D1B-6BA3-EB40-B02B-653057E7BBA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6F33C-3BBD-C94B-9DC8-A9FD8378797E}" type="pres">
      <dgm:prSet presAssocID="{AB238F76-A0A2-1747-88B8-8EA45A444498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403BAE0-8B3B-7F45-9A36-3DA623E9A159}" type="pres">
      <dgm:prSet presAssocID="{AB238F76-A0A2-1747-88B8-8EA45A444498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D847D4A-8457-2347-AD60-080761B0F73C}" type="pres">
      <dgm:prSet presAssocID="{108B2204-197F-684C-A831-909026B2A7BA}" presName="node" presStyleLbl="node1" presStyleIdx="1" presStyleCnt="2" custLinFactNeighborY="4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E066C2-9C33-0948-9099-7B9E44D9792A}" type="presOf" srcId="{108B2204-197F-684C-A831-909026B2A7BA}" destId="{FD847D4A-8457-2347-AD60-080761B0F73C}" srcOrd="0" destOrd="0" presId="urn:microsoft.com/office/officeart/2005/8/layout/process1"/>
    <dgm:cxn modelId="{C2A85398-1947-6640-944A-5CF29BBB09E7}" srcId="{50CDCB56-20D0-E04F-A29D-96531765E9BC}" destId="{108B2204-197F-684C-A831-909026B2A7BA}" srcOrd="1" destOrd="0" parTransId="{97C021B8-0589-3744-8673-0242CF185924}" sibTransId="{3B6E2217-81A1-4E4E-B74F-31CE4D632851}"/>
    <dgm:cxn modelId="{891FA643-DA71-7443-9960-42D0EFE96219}" type="presOf" srcId="{AB238F76-A0A2-1747-88B8-8EA45A444498}" destId="{E403BAE0-8B3B-7F45-9A36-3DA623E9A159}" srcOrd="1" destOrd="0" presId="urn:microsoft.com/office/officeart/2005/8/layout/process1"/>
    <dgm:cxn modelId="{B69D2ED0-5A95-604B-B1F4-9FE6060F7D0A}" type="presOf" srcId="{3AC70D1B-6BA3-EB40-B02B-653057E7BBA0}" destId="{F6BCD398-B6E1-C542-BD1D-731025C79C1F}" srcOrd="0" destOrd="0" presId="urn:microsoft.com/office/officeart/2005/8/layout/process1"/>
    <dgm:cxn modelId="{8EF93C6F-8E3B-814A-AE63-887E837E77B9}" type="presOf" srcId="{8039B777-71DB-CD43-B9DE-6EB295B7B744}" destId="{FD847D4A-8457-2347-AD60-080761B0F73C}" srcOrd="0" destOrd="2" presId="urn:microsoft.com/office/officeart/2005/8/layout/process1"/>
    <dgm:cxn modelId="{36FEFDA0-9654-AC41-B236-57496342A7DC}" srcId="{3AC70D1B-6BA3-EB40-B02B-653057E7BBA0}" destId="{7ED482B7-8ED5-224D-B9EC-9FF06394999E}" srcOrd="0" destOrd="0" parTransId="{123AB850-4E5B-B847-8120-823F1BF8A480}" sibTransId="{837C9108-4E21-1F4F-B5C3-7117D33D3127}"/>
    <dgm:cxn modelId="{16763054-BE5F-4047-B0E7-983F2131C2F5}" type="presOf" srcId="{AB238F76-A0A2-1747-88B8-8EA45A444498}" destId="{2AD6F33C-3BBD-C94B-9DC8-A9FD8378797E}" srcOrd="0" destOrd="0" presId="urn:microsoft.com/office/officeart/2005/8/layout/process1"/>
    <dgm:cxn modelId="{6F1DC6A3-5982-A94C-BCF0-1CFBE69B850C}" srcId="{3AC70D1B-6BA3-EB40-B02B-653057E7BBA0}" destId="{F7BC9E86-A221-F844-8FD0-8E7381250D00}" srcOrd="1" destOrd="0" parTransId="{4A44723D-D20A-3F4D-9613-97E1C6C10194}" sibTransId="{B7721F09-1F3D-614C-9273-403601C59E2D}"/>
    <dgm:cxn modelId="{126200FF-97D4-CA4C-BC0E-622FEB0A1963}" srcId="{108B2204-197F-684C-A831-909026B2A7BA}" destId="{8039B777-71DB-CD43-B9DE-6EB295B7B744}" srcOrd="1" destOrd="0" parTransId="{A5ED2E49-1C75-904A-8A40-BF64A901BA67}" sibTransId="{9C529B1B-92B0-DE46-A934-A7F0E72B3408}"/>
    <dgm:cxn modelId="{73FBAB4B-91C8-234F-A4CF-9F7D71568649}" type="presOf" srcId="{F7BC9E86-A221-F844-8FD0-8E7381250D00}" destId="{F6BCD398-B6E1-C542-BD1D-731025C79C1F}" srcOrd="0" destOrd="2" presId="urn:microsoft.com/office/officeart/2005/8/layout/process1"/>
    <dgm:cxn modelId="{1CDD8E01-9B01-1842-B5AC-44C3E8C7A5AB}" type="presOf" srcId="{7ED482B7-8ED5-224D-B9EC-9FF06394999E}" destId="{F6BCD398-B6E1-C542-BD1D-731025C79C1F}" srcOrd="0" destOrd="1" presId="urn:microsoft.com/office/officeart/2005/8/layout/process1"/>
    <dgm:cxn modelId="{CB06300C-342A-814B-9E5C-8A22138E1BA4}" srcId="{50CDCB56-20D0-E04F-A29D-96531765E9BC}" destId="{3AC70D1B-6BA3-EB40-B02B-653057E7BBA0}" srcOrd="0" destOrd="0" parTransId="{A32DA408-21A2-C248-BAE6-FA0F8241EB07}" sibTransId="{AB238F76-A0A2-1747-88B8-8EA45A444498}"/>
    <dgm:cxn modelId="{F9312C9E-6B29-E549-9D2C-E62AAED45B69}" type="presOf" srcId="{7AA0F67F-A279-814D-AC66-199D9E7AAFC1}" destId="{FD847D4A-8457-2347-AD60-080761B0F73C}" srcOrd="0" destOrd="1" presId="urn:microsoft.com/office/officeart/2005/8/layout/process1"/>
    <dgm:cxn modelId="{F0EC1417-8AAC-0A42-8DAB-FC68F9581383}" srcId="{108B2204-197F-684C-A831-909026B2A7BA}" destId="{7AA0F67F-A279-814D-AC66-199D9E7AAFC1}" srcOrd="0" destOrd="0" parTransId="{CD57C184-898A-774A-A3A9-A4F3C3BA02DF}" sibTransId="{88C4B520-D98E-0C45-9B63-F674CB184788}"/>
    <dgm:cxn modelId="{84E67D28-1E26-5443-98B7-06F1F67B2D0F}" type="presOf" srcId="{50CDCB56-20D0-E04F-A29D-96531765E9BC}" destId="{0722800F-BBC4-364F-9DE1-AFB01BB66FCB}" srcOrd="0" destOrd="0" presId="urn:microsoft.com/office/officeart/2005/8/layout/process1"/>
    <dgm:cxn modelId="{974A3CEF-FC8B-C543-9F3E-E88E6BE9B463}" type="presParOf" srcId="{0722800F-BBC4-364F-9DE1-AFB01BB66FCB}" destId="{F6BCD398-B6E1-C542-BD1D-731025C79C1F}" srcOrd="0" destOrd="0" presId="urn:microsoft.com/office/officeart/2005/8/layout/process1"/>
    <dgm:cxn modelId="{C0D2627E-FBF2-5D4A-9B81-F3E150BA56BC}" type="presParOf" srcId="{0722800F-BBC4-364F-9DE1-AFB01BB66FCB}" destId="{2AD6F33C-3BBD-C94B-9DC8-A9FD8378797E}" srcOrd="1" destOrd="0" presId="urn:microsoft.com/office/officeart/2005/8/layout/process1"/>
    <dgm:cxn modelId="{3BE7C2FD-3396-8643-9A08-992DE63A5EFB}" type="presParOf" srcId="{2AD6F33C-3BBD-C94B-9DC8-A9FD8378797E}" destId="{E403BAE0-8B3B-7F45-9A36-3DA623E9A159}" srcOrd="0" destOrd="0" presId="urn:microsoft.com/office/officeart/2005/8/layout/process1"/>
    <dgm:cxn modelId="{401F91BF-C2B8-0144-9DB6-930A42655F75}" type="presParOf" srcId="{0722800F-BBC4-364F-9DE1-AFB01BB66FCB}" destId="{FD847D4A-8457-2347-AD60-080761B0F73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2A5CF-F858-FC49-B32A-FA3899205D33}">
      <dsp:nvSpPr>
        <dsp:cNvPr id="0" name=""/>
        <dsp:cNvSpPr/>
      </dsp:nvSpPr>
      <dsp:spPr>
        <a:xfrm>
          <a:off x="3489000" y="1607055"/>
          <a:ext cx="139374" cy="610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593"/>
              </a:lnTo>
              <a:lnTo>
                <a:pt x="139374" y="61059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0EE13-C461-E644-87E7-C0FE203729C9}">
      <dsp:nvSpPr>
        <dsp:cNvPr id="0" name=""/>
        <dsp:cNvSpPr/>
      </dsp:nvSpPr>
      <dsp:spPr>
        <a:xfrm>
          <a:off x="3349626" y="1607055"/>
          <a:ext cx="139374" cy="610593"/>
        </a:xfrm>
        <a:custGeom>
          <a:avLst/>
          <a:gdLst/>
          <a:ahLst/>
          <a:cxnLst/>
          <a:rect l="0" t="0" r="0" b="0"/>
          <a:pathLst>
            <a:path>
              <a:moveTo>
                <a:pt x="139374" y="0"/>
              </a:moveTo>
              <a:lnTo>
                <a:pt x="139374" y="610593"/>
              </a:lnTo>
              <a:lnTo>
                <a:pt x="0" y="61059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25743-0D5A-7E46-9F4E-8F1050293EC5}">
      <dsp:nvSpPr>
        <dsp:cNvPr id="0" name=""/>
        <dsp:cNvSpPr/>
      </dsp:nvSpPr>
      <dsp:spPr>
        <a:xfrm>
          <a:off x="2118484" y="664617"/>
          <a:ext cx="1370516" cy="278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74"/>
              </a:lnTo>
              <a:lnTo>
                <a:pt x="1370516" y="139374"/>
              </a:lnTo>
              <a:lnTo>
                <a:pt x="1370516" y="27874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391D8-C461-124D-BCC5-304EB37C62BD}">
      <dsp:nvSpPr>
        <dsp:cNvPr id="0" name=""/>
        <dsp:cNvSpPr/>
      </dsp:nvSpPr>
      <dsp:spPr>
        <a:xfrm>
          <a:off x="217017" y="1607055"/>
          <a:ext cx="199106" cy="2495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467"/>
              </a:lnTo>
              <a:lnTo>
                <a:pt x="199106" y="249546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84DC1-9F93-CE48-9322-367137D979E0}">
      <dsp:nvSpPr>
        <dsp:cNvPr id="0" name=""/>
        <dsp:cNvSpPr/>
      </dsp:nvSpPr>
      <dsp:spPr>
        <a:xfrm>
          <a:off x="217017" y="1607055"/>
          <a:ext cx="199106" cy="1553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030"/>
              </a:lnTo>
              <a:lnTo>
                <a:pt x="199106" y="155303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8C7DA-E7EE-CD4A-A848-95376F2930EE}">
      <dsp:nvSpPr>
        <dsp:cNvPr id="0" name=""/>
        <dsp:cNvSpPr/>
      </dsp:nvSpPr>
      <dsp:spPr>
        <a:xfrm>
          <a:off x="217017" y="1607055"/>
          <a:ext cx="199106" cy="610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593"/>
              </a:lnTo>
              <a:lnTo>
                <a:pt x="199106" y="61059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4C518-0056-DA49-A263-9B2E9FAAF264}">
      <dsp:nvSpPr>
        <dsp:cNvPr id="0" name=""/>
        <dsp:cNvSpPr/>
      </dsp:nvSpPr>
      <dsp:spPr>
        <a:xfrm>
          <a:off x="747968" y="664617"/>
          <a:ext cx="1370516" cy="278749"/>
        </a:xfrm>
        <a:custGeom>
          <a:avLst/>
          <a:gdLst/>
          <a:ahLst/>
          <a:cxnLst/>
          <a:rect l="0" t="0" r="0" b="0"/>
          <a:pathLst>
            <a:path>
              <a:moveTo>
                <a:pt x="1370516" y="0"/>
              </a:moveTo>
              <a:lnTo>
                <a:pt x="1370516" y="139374"/>
              </a:lnTo>
              <a:lnTo>
                <a:pt x="0" y="139374"/>
              </a:lnTo>
              <a:lnTo>
                <a:pt x="0" y="27874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A24A3-C60B-4F43-8811-B5E73AD391BC}">
      <dsp:nvSpPr>
        <dsp:cNvPr id="0" name=""/>
        <dsp:cNvSpPr/>
      </dsp:nvSpPr>
      <dsp:spPr>
        <a:xfrm>
          <a:off x="1454796" y="929"/>
          <a:ext cx="1327376" cy="6636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ICT Regulation</a:t>
          </a:r>
          <a:endParaRPr lang="en-US" sz="1200" b="1" kern="1200" dirty="0"/>
        </a:p>
      </dsp:txBody>
      <dsp:txXfrm>
        <a:off x="1454796" y="929"/>
        <a:ext cx="1327376" cy="663688"/>
      </dsp:txXfrm>
    </dsp:sp>
    <dsp:sp modelId="{A59F42E1-F5E1-B84A-BFAF-55095DDCAB44}">
      <dsp:nvSpPr>
        <dsp:cNvPr id="0" name=""/>
        <dsp:cNvSpPr/>
      </dsp:nvSpPr>
      <dsp:spPr>
        <a:xfrm>
          <a:off x="84279" y="943366"/>
          <a:ext cx="1327376" cy="6636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“Hard”</a:t>
          </a:r>
          <a:endParaRPr lang="en-US" sz="1200" kern="1200" dirty="0"/>
        </a:p>
      </dsp:txBody>
      <dsp:txXfrm>
        <a:off x="84279" y="943366"/>
        <a:ext cx="1327376" cy="663688"/>
      </dsp:txXfrm>
    </dsp:sp>
    <dsp:sp modelId="{ECAB3A38-604A-064E-8CE3-663FE4B33936}">
      <dsp:nvSpPr>
        <dsp:cNvPr id="0" name=""/>
        <dsp:cNvSpPr/>
      </dsp:nvSpPr>
      <dsp:spPr>
        <a:xfrm>
          <a:off x="416124" y="1885804"/>
          <a:ext cx="1327376" cy="6636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Regulations (EU, UK)</a:t>
          </a:r>
          <a:endParaRPr lang="en-US" sz="1200" kern="1200" dirty="0"/>
        </a:p>
      </dsp:txBody>
      <dsp:txXfrm>
        <a:off x="416124" y="1885804"/>
        <a:ext cx="1327376" cy="663688"/>
      </dsp:txXfrm>
    </dsp:sp>
    <dsp:sp modelId="{598A9FF6-E970-A749-B0D6-F4567E3C5C7A}">
      <dsp:nvSpPr>
        <dsp:cNvPr id="0" name=""/>
        <dsp:cNvSpPr/>
      </dsp:nvSpPr>
      <dsp:spPr>
        <a:xfrm>
          <a:off x="416124" y="2828241"/>
          <a:ext cx="1327376" cy="6636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Licenses (SA, UK)</a:t>
          </a:r>
          <a:endParaRPr lang="en-US" sz="1200" kern="1200" dirty="0"/>
        </a:p>
      </dsp:txBody>
      <dsp:txXfrm>
        <a:off x="416124" y="2828241"/>
        <a:ext cx="1327376" cy="663688"/>
      </dsp:txXfrm>
    </dsp:sp>
    <dsp:sp modelId="{984C2C89-AF6D-0D4B-A9D7-8A9F79E5A322}">
      <dsp:nvSpPr>
        <dsp:cNvPr id="0" name=""/>
        <dsp:cNvSpPr/>
      </dsp:nvSpPr>
      <dsp:spPr>
        <a:xfrm>
          <a:off x="416124" y="3770679"/>
          <a:ext cx="1327376" cy="6636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Standards (Korea,, US)</a:t>
          </a:r>
          <a:endParaRPr lang="en-US" sz="1200" kern="1200" dirty="0"/>
        </a:p>
      </dsp:txBody>
      <dsp:txXfrm>
        <a:off x="416124" y="3770679"/>
        <a:ext cx="1327376" cy="663688"/>
      </dsp:txXfrm>
    </dsp:sp>
    <dsp:sp modelId="{6D2B4489-0168-B34E-BD17-6DDFF1F8B88E}">
      <dsp:nvSpPr>
        <dsp:cNvPr id="0" name=""/>
        <dsp:cNvSpPr/>
      </dsp:nvSpPr>
      <dsp:spPr>
        <a:xfrm>
          <a:off x="2825312" y="943366"/>
          <a:ext cx="1327376" cy="6636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“Soft”            </a:t>
          </a:r>
          <a:endParaRPr lang="en-US" sz="1200" kern="1200" dirty="0"/>
        </a:p>
      </dsp:txBody>
      <dsp:txXfrm>
        <a:off x="2825312" y="943366"/>
        <a:ext cx="1327376" cy="663688"/>
      </dsp:txXfrm>
    </dsp:sp>
    <dsp:sp modelId="{5D8ACBD7-E37A-1F4C-893E-6F624D42DF67}">
      <dsp:nvSpPr>
        <dsp:cNvPr id="0" name=""/>
        <dsp:cNvSpPr/>
      </dsp:nvSpPr>
      <dsp:spPr>
        <a:xfrm>
          <a:off x="2022249" y="1885804"/>
          <a:ext cx="1327376" cy="6636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Codes of Conduct (France, UK, Australia, Zambia, SA)</a:t>
          </a:r>
          <a:endParaRPr lang="en-US" sz="1200" kern="1200" dirty="0"/>
        </a:p>
      </dsp:txBody>
      <dsp:txXfrm>
        <a:off x="2022249" y="1885804"/>
        <a:ext cx="1327376" cy="663688"/>
      </dsp:txXfrm>
    </dsp:sp>
    <dsp:sp modelId="{E8113F12-FF24-8B4E-B293-EF68636AC567}">
      <dsp:nvSpPr>
        <dsp:cNvPr id="0" name=""/>
        <dsp:cNvSpPr/>
      </dsp:nvSpPr>
      <dsp:spPr>
        <a:xfrm>
          <a:off x="3628375" y="1885804"/>
          <a:ext cx="1327376" cy="6636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Guidelines and checklists</a:t>
          </a:r>
          <a:endParaRPr lang="en-US" sz="1200" kern="1200" dirty="0"/>
        </a:p>
      </dsp:txBody>
      <dsp:txXfrm>
        <a:off x="3628375" y="1885804"/>
        <a:ext cx="1327376" cy="663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CD398-B6E1-C542-BD1D-731025C79C1F}">
      <dsp:nvSpPr>
        <dsp:cNvPr id="0" name=""/>
        <dsp:cNvSpPr/>
      </dsp:nvSpPr>
      <dsp:spPr>
        <a:xfrm>
          <a:off x="616" y="1105799"/>
          <a:ext cx="1314843" cy="119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/>
              </a:solidFill>
            </a:rPr>
            <a:t>Policy</a:t>
          </a:r>
          <a:endParaRPr lang="en-US" sz="16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accent6"/>
              </a:solidFill>
            </a:rPr>
            <a:t>Overarching Disability Policy</a:t>
          </a:r>
          <a:endParaRPr lang="en-US" sz="12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accent6"/>
              </a:solidFill>
            </a:rPr>
            <a:t>ICT Policy</a:t>
          </a:r>
          <a:endParaRPr lang="en-US" sz="1200" b="1" kern="1200" dirty="0">
            <a:solidFill>
              <a:schemeClr val="accent6"/>
            </a:solidFill>
          </a:endParaRPr>
        </a:p>
      </dsp:txBody>
      <dsp:txXfrm>
        <a:off x="35636" y="1140819"/>
        <a:ext cx="1244803" cy="1125645"/>
      </dsp:txXfrm>
    </dsp:sp>
    <dsp:sp modelId="{2AD6F33C-3BBD-C94B-9DC8-A9FD8378797E}">
      <dsp:nvSpPr>
        <dsp:cNvPr id="0" name=""/>
        <dsp:cNvSpPr/>
      </dsp:nvSpPr>
      <dsp:spPr>
        <a:xfrm rot="101594">
          <a:off x="1446883" y="1568042"/>
          <a:ext cx="278868" cy="326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46901" y="1632022"/>
        <a:ext cx="195208" cy="195649"/>
      </dsp:txXfrm>
    </dsp:sp>
    <dsp:sp modelId="{FD847D4A-8457-2347-AD60-080761B0F73C}">
      <dsp:nvSpPr>
        <dsp:cNvPr id="0" name=""/>
        <dsp:cNvSpPr/>
      </dsp:nvSpPr>
      <dsp:spPr>
        <a:xfrm>
          <a:off x="1841397" y="1160215"/>
          <a:ext cx="1314843" cy="1195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-95253"/>
                <a:satOff val="25122"/>
                <a:lumOff val="3302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50000"/>
                <a:hueOff val="-95253"/>
                <a:satOff val="25122"/>
                <a:lumOff val="3302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/>
              </a:solidFill>
            </a:rPr>
            <a:t>Legislation</a:t>
          </a:r>
          <a:endParaRPr lang="en-US" sz="16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accent6"/>
              </a:solidFill>
            </a:rPr>
            <a:t>Overarching Disability Law</a:t>
          </a:r>
          <a:endParaRPr lang="en-US" sz="12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accent6"/>
              </a:solidFill>
            </a:rPr>
            <a:t>ICT Law</a:t>
          </a:r>
          <a:endParaRPr lang="en-US" sz="1200" b="1" kern="1200" dirty="0">
            <a:solidFill>
              <a:schemeClr val="accent6"/>
            </a:solidFill>
          </a:endParaRPr>
        </a:p>
      </dsp:txBody>
      <dsp:txXfrm>
        <a:off x="1876417" y="1195235"/>
        <a:ext cx="1244803" cy="1125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DCEA0-F599-47EC-B6E5-D0D4941AC186}" type="datetimeFigureOut">
              <a:rPr lang="en-ZA" smtClean="0"/>
              <a:t>2014/08/26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F6C01-B345-48B4-B8AB-BB282C6C1C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25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F6C01-B345-48B4-B8AB-BB282C6C1C84}" type="slidenum">
              <a:rPr lang="en-ZA" smtClean="0"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90513" y="1741488"/>
            <a:ext cx="8662987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4671102" y="1728788"/>
            <a:ext cx="4280585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0513" y="1741488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Arial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Courier New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Wingdings" charset="2"/>
              <a:buChar char="q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Vide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Media Placeholder 2"/>
          <p:cNvSpPr>
            <a:spLocks noGrp="1"/>
          </p:cNvSpPr>
          <p:nvPr>
            <p:ph type="media" sz="quarter" idx="17"/>
          </p:nvPr>
        </p:nvSpPr>
        <p:spPr>
          <a:xfrm>
            <a:off x="4670425" y="1728788"/>
            <a:ext cx="4281488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icon to add media</a:t>
            </a:r>
            <a:endParaRPr lang="en-US" noProof="0"/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90513" y="1741488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90513" y="1741488"/>
            <a:ext cx="8662987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chemeClr val="bg1"/>
              </a:buClr>
              <a:buFont typeface="Courier New"/>
              <a:buChar char="o"/>
              <a:defRPr sz="14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290513" y="1728788"/>
            <a:ext cx="8661175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chemeClr val="bg1"/>
              </a:buClr>
              <a:buFont typeface="Courier New"/>
              <a:buChar char="o"/>
              <a:defRPr sz="14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aption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8"/>
          <p:cNvSpPr>
            <a:spLocks noGrp="1"/>
          </p:cNvSpPr>
          <p:nvPr>
            <p:ph type="tbl" sz="quarter" idx="19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chemeClr val="bg1"/>
              </a:buClr>
              <a:buFont typeface="Courier New"/>
              <a:buChar char="o"/>
              <a:defRPr sz="14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and Caption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a Placeholder 2"/>
          <p:cNvSpPr>
            <a:spLocks noGrp="1"/>
          </p:cNvSpPr>
          <p:nvPr>
            <p:ph type="media" sz="quarter" idx="20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chemeClr val="bg1"/>
              </a:buClr>
              <a:buFont typeface="Courier New"/>
              <a:buChar char="o"/>
              <a:defRPr sz="14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0513" y="1741488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2057" y="1741034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_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22"/>
          </p:nvPr>
        </p:nvSpPr>
        <p:spPr>
          <a:xfrm>
            <a:off x="290513" y="1732840"/>
            <a:ext cx="8661400" cy="34813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Columns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0513" y="1741488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4670425" y="1728788"/>
            <a:ext cx="4281488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Video Columns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2"/>
          <p:cNvSpPr>
            <a:spLocks noGrp="1"/>
          </p:cNvSpPr>
          <p:nvPr>
            <p:ph type="media" sz="quarter" idx="17"/>
          </p:nvPr>
        </p:nvSpPr>
        <p:spPr>
          <a:xfrm>
            <a:off x="4670425" y="1728788"/>
            <a:ext cx="4281488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90513" y="1741488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Arial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Courier New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Wingdings" charset="2"/>
              <a:buChar char="q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Columns_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4671102" y="1728788"/>
            <a:ext cx="4280585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0513" y="1741488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Column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4663402" y="1728788"/>
            <a:ext cx="4288285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90513" y="1741488"/>
            <a:ext cx="4299631" cy="424497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bg1"/>
              </a:buClr>
              <a:buFont typeface="Courier New" pitchFamily="49" charset="0"/>
              <a:buChar char="o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chemeClr val="bg1"/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chemeClr val="bg1"/>
              </a:buClr>
              <a:buFont typeface="Arial"/>
              <a:buChar char="–"/>
              <a:defRPr sz="160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F4A9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68478" y="679915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290513" y="1728788"/>
            <a:ext cx="8661400" cy="35591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able Placeholder 8"/>
          <p:cNvSpPr>
            <a:spLocks noGrp="1"/>
          </p:cNvSpPr>
          <p:nvPr>
            <p:ph type="tbl" sz="quarter" idx="19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_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22"/>
          </p:nvPr>
        </p:nvSpPr>
        <p:spPr>
          <a:xfrm>
            <a:off x="290513" y="1732840"/>
            <a:ext cx="8661400" cy="34813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90513" y="5406570"/>
            <a:ext cx="8661400" cy="525917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7ECBFF"/>
              </a:buClr>
              <a:buFont typeface="Courier New"/>
              <a:buChar char="o"/>
              <a:defRPr sz="14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Media Placeholder 2"/>
          <p:cNvSpPr>
            <a:spLocks noGrp="1"/>
          </p:cNvSpPr>
          <p:nvPr>
            <p:ph type="media" sz="quarter" idx="20"/>
          </p:nvPr>
        </p:nvSpPr>
        <p:spPr>
          <a:xfrm>
            <a:off x="290513" y="1728788"/>
            <a:ext cx="8661400" cy="35598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90513" y="1741488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2057" y="1741034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0513" y="1741488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4664075" y="1728788"/>
            <a:ext cx="4287838" cy="424475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8016" y="98422"/>
            <a:ext cx="7772400" cy="6726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945" y="680369"/>
            <a:ext cx="4884738" cy="4807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500" b="1" i="0" baseline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3"/>
          </p:nvPr>
        </p:nvSpPr>
        <p:spPr>
          <a:xfrm>
            <a:off x="6948428" y="6341154"/>
            <a:ext cx="2177421" cy="3540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90513" y="1741488"/>
            <a:ext cx="4299631" cy="4232055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7ECBFF"/>
              </a:buClr>
              <a:buFont typeface="Courier New" pitchFamily="49" charset="0"/>
              <a:buChar char="o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buClr>
                <a:srgbClr val="7ECBFF"/>
              </a:buClr>
              <a:buFont typeface="Wingdings" pitchFamily="2" charset="2"/>
              <a:buChar char="§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buClr>
                <a:srgbClr val="7ECBFF"/>
              </a:buClr>
              <a:buFont typeface="Arial" pitchFamily="34" charset="0"/>
              <a:buChar char="•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buClr>
                <a:srgbClr val="7ECBFF"/>
              </a:buClr>
              <a:buFont typeface="Arial"/>
              <a:buChar char="–"/>
              <a:defRPr sz="1600">
                <a:solidFill>
                  <a:srgbClr val="28282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664075" y="1728788"/>
            <a:ext cx="4287838" cy="424497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784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ygma-Content-Slide_w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2976563" y="6340475"/>
            <a:ext cx="2838450" cy="3540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200" smtClean="0">
                <a:solidFill>
                  <a:srgbClr val="A7846D"/>
                </a:solidFill>
                <a:latin typeface="Arial Unicode MS" charset="0"/>
                <a:cs typeface="Arial Unicode MS" charset="0"/>
              </a:rPr>
              <a:t>Passion  |  Professionalism  |  Integrity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200" smtClean="0">
              <a:solidFill>
                <a:srgbClr val="A7846D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200" smtClean="0">
              <a:solidFill>
                <a:srgbClr val="A7846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95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4A900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F4A9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ygma-Content-Slide_b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21"/>
          <p:cNvSpPr txBox="1">
            <a:spLocks/>
          </p:cNvSpPr>
          <p:nvPr userDrawn="1"/>
        </p:nvSpPr>
        <p:spPr>
          <a:xfrm>
            <a:off x="2976563" y="6340475"/>
            <a:ext cx="2838450" cy="3540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1200" smtClean="0">
                <a:solidFill>
                  <a:srgbClr val="A7846D"/>
                </a:solidFill>
                <a:latin typeface="Arial Unicode MS" charset="0"/>
                <a:cs typeface="Arial Unicode MS" charset="0"/>
              </a:rPr>
              <a:t>Passion  |  Professionalism  |  Integrity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200" smtClean="0">
              <a:solidFill>
                <a:srgbClr val="A7846D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1200" smtClean="0">
              <a:solidFill>
                <a:srgbClr val="A7846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6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hyperlink" Target="mailto:mmsimang@pygmaconsulting.com" TargetMode="External"/><Relationship Id="rId8" Type="http://schemas.openxmlformats.org/officeDocument/2006/relationships/image" Target="../media/image5.jpg"/><Relationship Id="rId1" Type="http://schemas.microsoft.com/office/2007/relationships/media" Target="file:///C:\Users\Lmaina\Desktop\Pygma%20presentation%20template\Logo.mov" TargetMode="External"/><Relationship Id="rId2" Type="http://schemas.openxmlformats.org/officeDocument/2006/relationships/video" Target="file:///C:\Users\Lmaina\Desktop\Pygma%20presentation%20template\Logo.mo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solidFill>
                <a:srgbClr val="C9A58B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6" name="Picture 3" descr="title0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Logo.mov" descr="/Users/marykehough/Desktop/Pygma presentation template/Logo.mo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63613" y="619125"/>
            <a:ext cx="1530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362857" y="2419619"/>
            <a:ext cx="8436428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874C4C"/>
                </a:solidFill>
              </a:rPr>
              <a:t>ASEAN-ITU Seminar on ICT Accessibility and </a:t>
            </a:r>
            <a:endParaRPr lang="en-US" sz="2000" dirty="0" smtClean="0">
              <a:solidFill>
                <a:srgbClr val="874C4C"/>
              </a:solidFill>
            </a:endParaRPr>
          </a:p>
          <a:p>
            <a:pPr algn="ctr"/>
            <a:r>
              <a:rPr lang="en-US" sz="2000" dirty="0" smtClean="0">
                <a:solidFill>
                  <a:srgbClr val="874C4C"/>
                </a:solidFill>
              </a:rPr>
              <a:t>Assistive </a:t>
            </a:r>
            <a:r>
              <a:rPr lang="en-US" sz="2000" dirty="0">
                <a:solidFill>
                  <a:srgbClr val="874C4C"/>
                </a:solidFill>
              </a:rPr>
              <a:t>Technologies for Equity in </a:t>
            </a:r>
            <a:r>
              <a:rPr lang="en-US" sz="2000" dirty="0" smtClean="0">
                <a:solidFill>
                  <a:srgbClr val="874C4C"/>
                </a:solidFill>
              </a:rPr>
              <a:t>Society </a:t>
            </a:r>
          </a:p>
          <a:p>
            <a:pPr algn="ctr"/>
            <a:r>
              <a:rPr lang="en-US" sz="2000" dirty="0" smtClean="0">
                <a:solidFill>
                  <a:srgbClr val="874C4C"/>
                </a:solidFill>
              </a:rPr>
              <a:t>25</a:t>
            </a:r>
            <a:r>
              <a:rPr lang="en-US" sz="2000" dirty="0">
                <a:solidFill>
                  <a:srgbClr val="874C4C"/>
                </a:solidFill>
              </a:rPr>
              <a:t>-26 August </a:t>
            </a:r>
            <a:r>
              <a:rPr lang="en-US" sz="2000" dirty="0" smtClean="0">
                <a:solidFill>
                  <a:srgbClr val="874C4C"/>
                </a:solidFill>
              </a:rPr>
              <a:t>2014</a:t>
            </a:r>
          </a:p>
          <a:p>
            <a:pPr algn="ctr"/>
            <a:r>
              <a:rPr lang="en-US" sz="2000" dirty="0" smtClean="0">
                <a:solidFill>
                  <a:srgbClr val="874C4C"/>
                </a:solidFill>
              </a:rPr>
              <a:t> </a:t>
            </a:r>
            <a:r>
              <a:rPr lang="en-US" sz="2000" dirty="0">
                <a:solidFill>
                  <a:srgbClr val="874C4C"/>
                </a:solidFill>
              </a:rPr>
              <a:t>Bangkok, </a:t>
            </a:r>
            <a:r>
              <a:rPr lang="en-US" sz="2000" dirty="0" smtClean="0">
                <a:solidFill>
                  <a:srgbClr val="874C4C"/>
                </a:solidFill>
              </a:rPr>
              <a:t>Thailand</a:t>
            </a:r>
          </a:p>
          <a:p>
            <a:pPr algn="ctr"/>
            <a:endParaRPr lang="en-US" dirty="0" smtClean="0"/>
          </a:p>
          <a:p>
            <a:pPr algn="ctr"/>
            <a:r>
              <a:rPr lang="en-US" sz="2800" b="1" i="1" dirty="0" smtClean="0">
                <a:solidFill>
                  <a:srgbClr val="1FA5FF"/>
                </a:solidFill>
              </a:rPr>
              <a:t>Session 6</a:t>
            </a:r>
          </a:p>
          <a:p>
            <a:pPr algn="ctr"/>
            <a:r>
              <a:rPr lang="en-US" sz="2800" b="1" i="1" dirty="0" smtClean="0">
                <a:solidFill>
                  <a:srgbClr val="874C4C"/>
                </a:solidFill>
              </a:rPr>
              <a:t>Approaches </a:t>
            </a:r>
            <a:r>
              <a:rPr lang="en-US" sz="2800" b="1" i="1" dirty="0">
                <a:solidFill>
                  <a:srgbClr val="874C4C"/>
                </a:solidFill>
              </a:rPr>
              <a:t>to Mainstream ICT </a:t>
            </a:r>
            <a:r>
              <a:rPr lang="en-US" sz="2800" b="1" i="1" dirty="0" smtClean="0">
                <a:solidFill>
                  <a:srgbClr val="874C4C"/>
                </a:solidFill>
              </a:rPr>
              <a:t>Accessibility </a:t>
            </a:r>
            <a:r>
              <a:rPr lang="en-US" sz="2800" b="1" i="1" dirty="0">
                <a:solidFill>
                  <a:srgbClr val="874C4C"/>
                </a:solidFill>
              </a:rPr>
              <a:t>in       the Policy, Legal and Regulatory Framework</a:t>
            </a:r>
            <a:endParaRPr lang="en-US" sz="2800" b="1" i="1" dirty="0">
              <a:solidFill>
                <a:srgbClr val="874C4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b="1" dirty="0" smtClean="0">
              <a:solidFill>
                <a:srgbClr val="874C4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900" b="1" dirty="0">
              <a:solidFill>
                <a:srgbClr val="874C4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2000" b="1" dirty="0" smtClean="0">
                <a:solidFill>
                  <a:srgbClr val="874C4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Mandla Msimang</a:t>
            </a:r>
          </a:p>
          <a:p>
            <a:pPr algn="ctr"/>
            <a:r>
              <a:rPr lang="en-US" sz="2000" b="1" dirty="0" smtClean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7"/>
              </a:rPr>
              <a:t>mmsimang@pygmaconsulting.com</a:t>
            </a:r>
            <a:r>
              <a:rPr lang="en-US" sz="2000" b="1" dirty="0" smtClean="0">
                <a:solidFill>
                  <a:srgbClr val="8A3B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600" b="1" dirty="0">
              <a:solidFill>
                <a:srgbClr val="7F7F7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4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3" fill="hold"/>
                                        <p:tgtEl>
                                          <p:spTgt spid="256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0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56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80"/>
            <a:ext cx="8566883" cy="4132950"/>
          </a:xfrm>
        </p:spPr>
        <p:txBody>
          <a:bodyPr/>
          <a:lstStyle/>
          <a:p>
            <a:r>
              <a:rPr lang="en-ZA" sz="2000" dirty="0">
                <a:solidFill>
                  <a:srgbClr val="874C4C"/>
                </a:solidFill>
              </a:rPr>
              <a:t>NRAs should </a:t>
            </a:r>
            <a:r>
              <a:rPr lang="en-ZA" sz="2000" dirty="0" smtClean="0">
                <a:solidFill>
                  <a:srgbClr val="874C4C"/>
                </a:solidFill>
              </a:rPr>
              <a:t>establish</a:t>
            </a:r>
            <a:r>
              <a:rPr lang="en-ZA" sz="2000" dirty="0">
                <a:solidFill>
                  <a:srgbClr val="874C4C"/>
                </a:solidFill>
              </a:rPr>
              <a:t> </a:t>
            </a:r>
            <a:r>
              <a:rPr lang="en-ZA" sz="2000" dirty="0" smtClean="0">
                <a:solidFill>
                  <a:srgbClr val="874C4C"/>
                </a:solidFill>
              </a:rPr>
              <a:t>annual </a:t>
            </a:r>
            <a:r>
              <a:rPr lang="en-ZA" sz="2000" dirty="0">
                <a:solidFill>
                  <a:srgbClr val="874C4C"/>
                </a:solidFill>
              </a:rPr>
              <a:t>measurable </a:t>
            </a:r>
            <a:r>
              <a:rPr lang="en-ZA" sz="2000" dirty="0" smtClean="0">
                <a:solidFill>
                  <a:srgbClr val="874C4C"/>
                </a:solidFill>
              </a:rPr>
              <a:t>targets, </a:t>
            </a:r>
            <a:r>
              <a:rPr lang="en-ZA" sz="2000" dirty="0">
                <a:solidFill>
                  <a:srgbClr val="874C4C"/>
                </a:solidFill>
              </a:rPr>
              <a:t>issue an annual </a:t>
            </a:r>
            <a:r>
              <a:rPr lang="en-ZA" sz="2000" dirty="0" smtClean="0">
                <a:solidFill>
                  <a:srgbClr val="874C4C"/>
                </a:solidFill>
              </a:rPr>
              <a:t>public </a:t>
            </a:r>
            <a:r>
              <a:rPr lang="en-ZA" sz="2000" dirty="0">
                <a:solidFill>
                  <a:srgbClr val="874C4C"/>
                </a:solidFill>
              </a:rPr>
              <a:t>report on implementation, and take necessary enforcement action when appropriate. </a:t>
            </a:r>
            <a:endParaRPr lang="en-US" sz="2000" dirty="0">
              <a:solidFill>
                <a:srgbClr val="874C4C"/>
              </a:solidFill>
            </a:endParaRPr>
          </a:p>
          <a:p>
            <a:endParaRPr lang="en-ZA" sz="900" dirty="0" smtClean="0">
              <a:solidFill>
                <a:srgbClr val="874C4C"/>
              </a:solidFill>
            </a:endParaRPr>
          </a:p>
          <a:p>
            <a:r>
              <a:rPr lang="en-ZA" sz="2000" dirty="0" smtClean="0">
                <a:solidFill>
                  <a:srgbClr val="874C4C"/>
                </a:solidFill>
              </a:rPr>
              <a:t>Sample </a:t>
            </a:r>
            <a:r>
              <a:rPr lang="en-ZA" sz="2000" dirty="0">
                <a:solidFill>
                  <a:srgbClr val="874C4C"/>
                </a:solidFill>
              </a:rPr>
              <a:t>targets for </a:t>
            </a:r>
            <a:r>
              <a:rPr lang="en-ZA" sz="2000" dirty="0" smtClean="0">
                <a:solidFill>
                  <a:srgbClr val="874C4C"/>
                </a:solidFill>
              </a:rPr>
              <a:t>ICT policy makers, legislators and regulators include:</a:t>
            </a:r>
            <a:endParaRPr lang="en-US" sz="2000" dirty="0">
              <a:solidFill>
                <a:srgbClr val="874C4C"/>
              </a:solidFill>
            </a:endParaRPr>
          </a:p>
          <a:p>
            <a:pPr lvl="1"/>
            <a:r>
              <a:rPr lang="en-ZA" sz="1800" dirty="0">
                <a:solidFill>
                  <a:srgbClr val="874C4C"/>
                </a:solidFill>
              </a:rPr>
              <a:t>Disability legislation updated with the inclusion of ICTs in the definition of accessibility.</a:t>
            </a:r>
            <a:endParaRPr lang="en-US" sz="1800" dirty="0">
              <a:solidFill>
                <a:srgbClr val="874C4C"/>
              </a:solidFill>
            </a:endParaRPr>
          </a:p>
          <a:p>
            <a:pPr lvl="1"/>
            <a:r>
              <a:rPr lang="en-ZA" sz="1800" dirty="0" smtClean="0">
                <a:solidFill>
                  <a:srgbClr val="874C4C"/>
                </a:solidFill>
              </a:rPr>
              <a:t>Mainstreaming </a:t>
            </a:r>
            <a:r>
              <a:rPr lang="en-ZA" sz="1800" dirty="0">
                <a:solidFill>
                  <a:srgbClr val="874C4C"/>
                </a:solidFill>
              </a:rPr>
              <a:t>ICT accessibility into standards</a:t>
            </a:r>
            <a:r>
              <a:rPr lang="en-ZA" sz="1800" dirty="0" smtClean="0">
                <a:solidFill>
                  <a:srgbClr val="874C4C"/>
                </a:solidFill>
              </a:rPr>
              <a:t>;</a:t>
            </a:r>
            <a:endParaRPr lang="en-US" sz="1800" dirty="0">
              <a:solidFill>
                <a:srgbClr val="874C4C"/>
              </a:solidFill>
            </a:endParaRPr>
          </a:p>
          <a:p>
            <a:pPr lvl="1"/>
            <a:r>
              <a:rPr lang="en-ZA" sz="1800" dirty="0" smtClean="0">
                <a:solidFill>
                  <a:srgbClr val="874C4C"/>
                </a:solidFill>
              </a:rPr>
              <a:t>Existing </a:t>
            </a:r>
            <a:r>
              <a:rPr lang="en-ZA" sz="1800" dirty="0">
                <a:solidFill>
                  <a:srgbClr val="874C4C"/>
                </a:solidFill>
              </a:rPr>
              <a:t>ICT definitions amended and new definitions added to ICT legislation to promote ICT accessibility</a:t>
            </a:r>
            <a:r>
              <a:rPr lang="en-ZA" sz="1800" dirty="0" smtClean="0">
                <a:solidFill>
                  <a:srgbClr val="874C4C"/>
                </a:solidFill>
              </a:rPr>
              <a:t>;</a:t>
            </a:r>
            <a:endParaRPr lang="en-US" sz="1800" dirty="0">
              <a:solidFill>
                <a:srgbClr val="874C4C"/>
              </a:solidFill>
            </a:endParaRPr>
          </a:p>
          <a:p>
            <a:pPr lvl="1"/>
            <a:r>
              <a:rPr lang="en-ZA" sz="1800" dirty="0" smtClean="0">
                <a:solidFill>
                  <a:srgbClr val="874C4C"/>
                </a:solidFill>
              </a:rPr>
              <a:t>Universal </a:t>
            </a:r>
            <a:r>
              <a:rPr lang="en-ZA" sz="1800" dirty="0">
                <a:solidFill>
                  <a:srgbClr val="874C4C"/>
                </a:solidFill>
              </a:rPr>
              <a:t>access and service framework includes ICT accessibility as a goal</a:t>
            </a:r>
            <a:r>
              <a:rPr lang="en-ZA" sz="1800" dirty="0" smtClean="0">
                <a:solidFill>
                  <a:srgbClr val="874C4C"/>
                </a:solidFill>
              </a:rPr>
              <a:t>;</a:t>
            </a:r>
            <a:endParaRPr lang="en-US" sz="1800" dirty="0">
              <a:solidFill>
                <a:srgbClr val="874C4C"/>
              </a:solidFill>
            </a:endParaRPr>
          </a:p>
          <a:p>
            <a:pPr lvl="1"/>
            <a:r>
              <a:rPr lang="en-ZA" sz="1800" dirty="0" smtClean="0">
                <a:solidFill>
                  <a:srgbClr val="874C4C"/>
                </a:solidFill>
              </a:rPr>
              <a:t>QoS  and other </a:t>
            </a:r>
            <a:r>
              <a:rPr lang="en-ZA" sz="1800" dirty="0">
                <a:solidFill>
                  <a:srgbClr val="874C4C"/>
                </a:solidFill>
              </a:rPr>
              <a:t>regulations take into account the specific needs of </a:t>
            </a:r>
            <a:r>
              <a:rPr lang="en-ZA" sz="1800" dirty="0" smtClean="0">
                <a:solidFill>
                  <a:srgbClr val="874C4C"/>
                </a:solidFill>
              </a:rPr>
              <a:t>PWD</a:t>
            </a:r>
            <a:endParaRPr lang="en-US" sz="1800" dirty="0">
              <a:solidFill>
                <a:srgbClr val="874C4C"/>
              </a:solidFill>
            </a:endParaRPr>
          </a:p>
          <a:p>
            <a:pPr lvl="1"/>
            <a:r>
              <a:rPr lang="en-ZA" sz="1800" dirty="0" smtClean="0">
                <a:solidFill>
                  <a:srgbClr val="874C4C"/>
                </a:solidFill>
              </a:rPr>
              <a:t>Emergency </a:t>
            </a:r>
            <a:r>
              <a:rPr lang="en-ZA" sz="1800" dirty="0">
                <a:solidFill>
                  <a:srgbClr val="874C4C"/>
                </a:solidFill>
              </a:rPr>
              <a:t>services’ legal and regulatory framework takes into account the needs </a:t>
            </a:r>
            <a:r>
              <a:rPr lang="en-ZA" sz="1800" dirty="0" smtClean="0">
                <a:solidFill>
                  <a:srgbClr val="874C4C"/>
                </a:solidFill>
              </a:rPr>
              <a:t>of PWD</a:t>
            </a:r>
          </a:p>
          <a:p>
            <a:r>
              <a:rPr lang="en-ZA" sz="1800" dirty="0">
                <a:solidFill>
                  <a:srgbClr val="874C4C"/>
                </a:solidFill>
              </a:rPr>
              <a:t> </a:t>
            </a:r>
            <a:endParaRPr lang="en-US" sz="1800" dirty="0">
              <a:solidFill>
                <a:srgbClr val="874C4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Targets and Reporting Requirements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Measurable</a:t>
            </a:r>
            <a:r>
              <a:rPr lang="en-ZA" sz="3200" b="1" dirty="0" smtClean="0">
                <a:latin typeface="Arial"/>
                <a:cs typeface="Arial"/>
              </a:rPr>
              <a:t> </a:t>
            </a: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Targets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6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ZA" sz="2400" dirty="0">
                <a:solidFill>
                  <a:srgbClr val="792C00"/>
                </a:solidFill>
                <a:latin typeface="Arial Unicode MS"/>
                <a:cs typeface="Arial Unicode MS"/>
              </a:rPr>
              <a:t>Key Indicators and Reporting (at least every 2 years)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Access to ICTs based on type of disability per technology (public access, mobile telephony, websites, TV)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Availability of accessible ICT products and services across markets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Affordability of ICTs for persons with disabilities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Proportion of ICT products and services with built-in accessibility functions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Percentage of staff trained on serving customers with disabilities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Awareness rate of persons with disabilities on the use of ICTs to improve their economic and social inclusion</a:t>
            </a:r>
          </a:p>
          <a:p>
            <a:pPr lvl="1"/>
            <a:r>
              <a:rPr lang="en-ZA" sz="1800" dirty="0" smtClean="0">
                <a:solidFill>
                  <a:srgbClr val="792C00"/>
                </a:solidFill>
                <a:latin typeface="Arial Unicode MS"/>
                <a:cs typeface="Arial Unicode MS"/>
              </a:rPr>
              <a:t>GDP </a:t>
            </a:r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proportion spent on research and development relating to ICT-enabled solutions for persons with disabilities</a:t>
            </a:r>
          </a:p>
          <a:p>
            <a:pPr lvl="1"/>
            <a:r>
              <a:rPr lang="en-ZA" sz="1800" dirty="0">
                <a:solidFill>
                  <a:srgbClr val="792C00"/>
                </a:solidFill>
                <a:latin typeface="Arial Unicode MS"/>
                <a:cs typeface="Arial Unicode MS"/>
              </a:rPr>
              <a:t>Total number of patents filed/awarded to ICT-enabled solutions for persons with disabilities 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Targets and Reporting Requirements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Periodic and Meaningful Reporting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4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ZA" sz="2200" dirty="0">
                <a:solidFill>
                  <a:srgbClr val="874C4C"/>
                </a:solidFill>
              </a:rPr>
              <a:t>In addition, milestones should be set to measure </a:t>
            </a:r>
            <a:r>
              <a:rPr lang="en-ZA" sz="2200" dirty="0" smtClean="0">
                <a:solidFill>
                  <a:srgbClr val="874C4C"/>
                </a:solidFill>
              </a:rPr>
              <a:t>progress in</a:t>
            </a:r>
          </a:p>
          <a:p>
            <a:pPr lvl="1"/>
            <a:r>
              <a:rPr lang="en-ZA" sz="2000" dirty="0" smtClean="0">
                <a:solidFill>
                  <a:srgbClr val="874C4C"/>
                </a:solidFill>
              </a:rPr>
              <a:t>implementing legal provisions, </a:t>
            </a:r>
            <a:r>
              <a:rPr lang="en-ZA" sz="2000" dirty="0">
                <a:solidFill>
                  <a:srgbClr val="874C4C"/>
                </a:solidFill>
              </a:rPr>
              <a:t>regulatory or codes of conduct, </a:t>
            </a:r>
            <a:endParaRPr lang="en-ZA" sz="2000" dirty="0" smtClean="0">
              <a:solidFill>
                <a:srgbClr val="874C4C"/>
              </a:solidFill>
            </a:endParaRPr>
          </a:p>
          <a:p>
            <a:pPr lvl="1"/>
            <a:r>
              <a:rPr lang="en-ZA" sz="2000" dirty="0" smtClean="0">
                <a:solidFill>
                  <a:srgbClr val="874C4C"/>
                </a:solidFill>
              </a:rPr>
              <a:t>capacity </a:t>
            </a:r>
            <a:r>
              <a:rPr lang="en-ZA" sz="2000" dirty="0">
                <a:solidFill>
                  <a:srgbClr val="874C4C"/>
                </a:solidFill>
              </a:rPr>
              <a:t>to implement policy (e.g. establishing necessary budgets and training programmes</a:t>
            </a:r>
            <a:r>
              <a:rPr lang="en-ZA" sz="2000" dirty="0" smtClean="0">
                <a:solidFill>
                  <a:srgbClr val="874C4C"/>
                </a:solidFill>
              </a:rPr>
              <a:t>)</a:t>
            </a:r>
          </a:p>
          <a:p>
            <a:pPr lvl="1"/>
            <a:r>
              <a:rPr lang="en-ZA" sz="2000" dirty="0" smtClean="0">
                <a:solidFill>
                  <a:srgbClr val="874C4C"/>
                </a:solidFill>
              </a:rPr>
              <a:t>availability </a:t>
            </a:r>
            <a:r>
              <a:rPr lang="en-ZA" sz="2000" dirty="0">
                <a:solidFill>
                  <a:srgbClr val="874C4C"/>
                </a:solidFill>
              </a:rPr>
              <a:t>of accessible ICTs for </a:t>
            </a:r>
            <a:r>
              <a:rPr lang="en-ZA" sz="2000" dirty="0" smtClean="0">
                <a:solidFill>
                  <a:srgbClr val="874C4C"/>
                </a:solidFill>
              </a:rPr>
              <a:t>PWD, </a:t>
            </a:r>
            <a:r>
              <a:rPr lang="en-ZA" sz="2000" dirty="0">
                <a:solidFill>
                  <a:srgbClr val="874C4C"/>
                </a:solidFill>
              </a:rPr>
              <a:t>including access to, availability, and affordability of ICTs based on type of disability per technology (public access, mobile telephony, websites, television/video programming).</a:t>
            </a:r>
            <a:endParaRPr lang="en-US" sz="2000" dirty="0">
              <a:solidFill>
                <a:srgbClr val="874C4C"/>
              </a:solidFill>
            </a:endParaRPr>
          </a:p>
          <a:p>
            <a:endParaRPr lang="en-IE" sz="900" dirty="0" smtClean="0">
              <a:solidFill>
                <a:srgbClr val="874C4C"/>
              </a:solidFill>
            </a:endParaRPr>
          </a:p>
          <a:p>
            <a:r>
              <a:rPr lang="en-IE" sz="2200" dirty="0" smtClean="0">
                <a:solidFill>
                  <a:srgbClr val="874C4C"/>
                </a:solidFill>
              </a:rPr>
              <a:t>Milestones and targets should include </a:t>
            </a:r>
            <a:r>
              <a:rPr lang="en-IE" sz="2200" dirty="0">
                <a:solidFill>
                  <a:srgbClr val="874C4C"/>
                </a:solidFill>
              </a:rPr>
              <a:t>operators, licensed service providers of video programming, ICT vendors, assistive technology professionals</a:t>
            </a:r>
            <a:r>
              <a:rPr lang="en-IE" sz="2200" dirty="0" smtClean="0">
                <a:solidFill>
                  <a:srgbClr val="874C4C"/>
                </a:solidFill>
              </a:rPr>
              <a:t>, emergency </a:t>
            </a:r>
            <a:r>
              <a:rPr lang="en-IE" sz="2200" dirty="0">
                <a:solidFill>
                  <a:srgbClr val="874C4C"/>
                </a:solidFill>
              </a:rPr>
              <a:t>response services, NGOs, </a:t>
            </a:r>
            <a:r>
              <a:rPr lang="en-IE" sz="2200" dirty="0" smtClean="0">
                <a:solidFill>
                  <a:srgbClr val="874C4C"/>
                </a:solidFill>
              </a:rPr>
              <a:t>and DPOs</a:t>
            </a:r>
            <a:r>
              <a:rPr lang="en-IE" sz="2200" dirty="0">
                <a:solidFill>
                  <a:srgbClr val="874C4C"/>
                </a:solidFill>
              </a:rPr>
              <a:t>, .</a:t>
            </a:r>
            <a:endParaRPr lang="en-US" sz="2200" dirty="0">
              <a:solidFill>
                <a:srgbClr val="874C4C"/>
              </a:solidFill>
            </a:endParaRPr>
          </a:p>
          <a:p>
            <a:endParaRPr lang="en-US" sz="2200" dirty="0">
              <a:solidFill>
                <a:srgbClr val="874C4C"/>
              </a:solidFill>
              <a:latin typeface="Verdana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Targets and Reporting Requirements</a:t>
            </a: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/>
            </a:r>
            <a:b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Set Milestones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9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448141"/>
            <a:ext cx="8566883" cy="3302746"/>
          </a:xfrm>
        </p:spPr>
        <p:txBody>
          <a:bodyPr/>
          <a:lstStyle/>
          <a:p>
            <a:r>
              <a:rPr lang="en-US" sz="2000" dirty="0">
                <a:solidFill>
                  <a:srgbClr val="874C4C"/>
                </a:solidFill>
              </a:rPr>
              <a:t>Assign </a:t>
            </a:r>
            <a:r>
              <a:rPr lang="en-US" sz="2000" dirty="0" smtClean="0">
                <a:solidFill>
                  <a:srgbClr val="874C4C"/>
                </a:solidFill>
              </a:rPr>
              <a:t>a </a:t>
            </a:r>
            <a:r>
              <a:rPr lang="en-US" sz="2000" dirty="0">
                <a:solidFill>
                  <a:srgbClr val="874C4C"/>
                </a:solidFill>
              </a:rPr>
              <a:t>lead government executive to oversee the process of promoting </a:t>
            </a:r>
            <a:r>
              <a:rPr lang="en-US" sz="2000" dirty="0" smtClean="0">
                <a:solidFill>
                  <a:srgbClr val="874C4C"/>
                </a:solidFill>
              </a:rPr>
              <a:t>accessibility (Ministry? regulatory authority?) </a:t>
            </a:r>
            <a:endParaRPr lang="en-US" sz="2000" dirty="0">
              <a:solidFill>
                <a:srgbClr val="874C4C"/>
              </a:solidFill>
            </a:endParaRPr>
          </a:p>
          <a:p>
            <a:r>
              <a:rPr lang="en-US" sz="2000" dirty="0" smtClean="0">
                <a:solidFill>
                  <a:srgbClr val="874C4C"/>
                </a:solidFill>
              </a:rPr>
              <a:t>Get baseline statistics on PWD in the country</a:t>
            </a:r>
          </a:p>
          <a:p>
            <a:r>
              <a:rPr lang="en-US" sz="2000" dirty="0" smtClean="0">
                <a:solidFill>
                  <a:srgbClr val="874C4C"/>
                </a:solidFill>
              </a:rPr>
              <a:t>Get baseline statistics on accessibility in the country</a:t>
            </a:r>
          </a:p>
          <a:p>
            <a:r>
              <a:rPr lang="en-US" sz="2000" dirty="0" smtClean="0">
                <a:solidFill>
                  <a:srgbClr val="874C4C"/>
                </a:solidFill>
              </a:rPr>
              <a:t>Check (and update) existing policy and regulatory </a:t>
            </a:r>
            <a:r>
              <a:rPr lang="en-US" sz="2000" dirty="0">
                <a:solidFill>
                  <a:srgbClr val="874C4C"/>
                </a:solidFill>
              </a:rPr>
              <a:t>frameworks applicable </a:t>
            </a:r>
            <a:r>
              <a:rPr lang="en-US" sz="2000" dirty="0" smtClean="0">
                <a:solidFill>
                  <a:srgbClr val="874C4C"/>
                </a:solidFill>
              </a:rPr>
              <a:t>to accessibility</a:t>
            </a:r>
            <a:r>
              <a:rPr lang="en-US" sz="2000" dirty="0">
                <a:solidFill>
                  <a:srgbClr val="874C4C"/>
                </a:solidFill>
              </a:rPr>
              <a:t>. </a:t>
            </a:r>
          </a:p>
          <a:p>
            <a:r>
              <a:rPr lang="en-US" sz="2000" dirty="0">
                <a:solidFill>
                  <a:srgbClr val="874C4C"/>
                </a:solidFill>
              </a:rPr>
              <a:t>Set up a process involving organizations representing persons with different types of disabilities, operators and regulatory authorities to provide feedback and recommendations on </a:t>
            </a:r>
            <a:r>
              <a:rPr lang="en-US" sz="2000" dirty="0" smtClean="0">
                <a:solidFill>
                  <a:srgbClr val="874C4C"/>
                </a:solidFill>
              </a:rPr>
              <a:t>potential </a:t>
            </a:r>
            <a:r>
              <a:rPr lang="en-US" sz="2000" dirty="0">
                <a:solidFill>
                  <a:srgbClr val="874C4C"/>
                </a:solidFill>
              </a:rPr>
              <a:t>accessibility gaps, and monitor progress made in closing these gaps. </a:t>
            </a:r>
          </a:p>
          <a:p>
            <a:r>
              <a:rPr lang="en-US" sz="2000" dirty="0" smtClean="0">
                <a:solidFill>
                  <a:srgbClr val="874C4C"/>
                </a:solidFill>
              </a:rPr>
              <a:t>Develop </a:t>
            </a:r>
            <a:r>
              <a:rPr lang="en-US" sz="2000" dirty="0">
                <a:solidFill>
                  <a:srgbClr val="874C4C"/>
                </a:solidFill>
              </a:rPr>
              <a:t>a roadmap with </a:t>
            </a:r>
            <a:r>
              <a:rPr lang="en-US" sz="2000" dirty="0" smtClean="0">
                <a:solidFill>
                  <a:srgbClr val="874C4C"/>
                </a:solidFill>
              </a:rPr>
              <a:t>industry, </a:t>
            </a:r>
            <a:r>
              <a:rPr lang="en-US" sz="2000" dirty="0">
                <a:solidFill>
                  <a:srgbClr val="874C4C"/>
                </a:solidFill>
              </a:rPr>
              <a:t>supported by organizations of persons with disabilities, to fill </a:t>
            </a:r>
            <a:r>
              <a:rPr lang="en-US" sz="2000" dirty="0" smtClean="0">
                <a:solidFill>
                  <a:srgbClr val="874C4C"/>
                </a:solidFill>
              </a:rPr>
              <a:t>accessibility </a:t>
            </a:r>
            <a:r>
              <a:rPr lang="en-US" sz="2000" dirty="0">
                <a:solidFill>
                  <a:srgbClr val="874C4C"/>
                </a:solidFill>
              </a:rPr>
              <a:t>gaps and determine an on-going process to monitor progress. </a:t>
            </a:r>
            <a:endParaRPr lang="en-US" sz="2000" dirty="0" smtClean="0">
              <a:solidFill>
                <a:srgbClr val="874C4C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874C4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Conclusion</a:t>
            </a:r>
            <a:r>
              <a:rPr lang="en-ZA" sz="3200" b="1" dirty="0">
                <a:latin typeface="Arial"/>
                <a:cs typeface="Arial"/>
              </a:rPr>
              <a:t> </a:t>
            </a:r>
            <a:r>
              <a:rPr lang="en-ZA" sz="3200" b="1" dirty="0" smtClean="0">
                <a:latin typeface="Arial"/>
                <a:cs typeface="Arial"/>
              </a:rPr>
              <a:t>&amp; Next Steps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Summary of Good Practice (1)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27226" y="1411855"/>
            <a:ext cx="8730170" cy="3302746"/>
          </a:xfrm>
        </p:spPr>
        <p:txBody>
          <a:bodyPr/>
          <a:lstStyle/>
          <a:p>
            <a:r>
              <a:rPr lang="en-US" sz="2000" dirty="0">
                <a:solidFill>
                  <a:srgbClr val="874C4C"/>
                </a:solidFill>
              </a:rPr>
              <a:t>Encourage leading manufacturers to offer existing accessible products already marketed around the world. 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Facilitate capacity building programs with industry on disability awareness and ways to reach out and serve persons with disabilities. 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Identify areas for which Universal Service/Access Funds may intervene to equalize access for users with disabilities. 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Explore opportunities to accelerate the localization of </a:t>
            </a:r>
            <a:r>
              <a:rPr lang="en-US" sz="2000" dirty="0" smtClean="0">
                <a:solidFill>
                  <a:schemeClr val="accent6"/>
                </a:solidFill>
              </a:rPr>
              <a:t>services </a:t>
            </a:r>
            <a:r>
              <a:rPr lang="en-US" sz="2000" dirty="0">
                <a:solidFill>
                  <a:schemeClr val="accent6"/>
                </a:solidFill>
              </a:rPr>
              <a:t>such as voice recognition and text-to-speech interfaces if not available in local languages.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Conclusion &amp; Next Steps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Summary of Good Practice (2)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27226" y="4535713"/>
            <a:ext cx="8730170" cy="1288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Use regulatory means when consensus building is not producing results or to establish a level playing field among competitors when investments to implement solutions are necessary</a:t>
            </a:r>
            <a:r>
              <a:rPr lang="en-US" dirty="0">
                <a:solidFill>
                  <a:schemeClr val="accent6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335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647714"/>
            <a:ext cx="8566883" cy="3302746"/>
          </a:xfrm>
        </p:spPr>
        <p:txBody>
          <a:bodyPr/>
          <a:lstStyle/>
          <a:p>
            <a:r>
              <a:rPr lang="en-ZA" sz="2400" b="1" dirty="0">
                <a:solidFill>
                  <a:srgbClr val="8A3B00"/>
                </a:solidFill>
              </a:rPr>
              <a:t>Important to use appropriate legal, regulatory and policy tools to implement ICT Accessibility commitments and intentions</a:t>
            </a:r>
          </a:p>
          <a:p>
            <a:endParaRPr lang="en-ZA" sz="900" b="1" dirty="0">
              <a:solidFill>
                <a:srgbClr val="8A3B00"/>
              </a:solidFill>
            </a:endParaRPr>
          </a:p>
          <a:p>
            <a:r>
              <a:rPr lang="en-ZA" sz="2400" b="1" dirty="0">
                <a:solidFill>
                  <a:srgbClr val="8A3B00"/>
                </a:solidFill>
              </a:rPr>
              <a:t>Collaboration between all stakeholders must be encouraged</a:t>
            </a:r>
          </a:p>
          <a:p>
            <a:endParaRPr lang="en-ZA" sz="900" b="1" dirty="0">
              <a:solidFill>
                <a:srgbClr val="8A3B00"/>
              </a:solidFill>
            </a:endParaRPr>
          </a:p>
          <a:p>
            <a:r>
              <a:rPr lang="en-ZA" sz="2400" b="1" dirty="0">
                <a:solidFill>
                  <a:srgbClr val="8A3B00"/>
                </a:solidFill>
              </a:rPr>
              <a:t>Consultation is key to ensuring practical and relevant implementation</a:t>
            </a:r>
          </a:p>
          <a:p>
            <a:endParaRPr lang="en-ZA" sz="900" b="1" dirty="0">
              <a:solidFill>
                <a:srgbClr val="8A3B00"/>
              </a:solidFill>
            </a:endParaRPr>
          </a:p>
          <a:p>
            <a:r>
              <a:rPr lang="en-ZA" sz="2400" b="1" dirty="0">
                <a:solidFill>
                  <a:srgbClr val="8A3B00"/>
                </a:solidFill>
              </a:rPr>
              <a:t>On-going reporting and review is an important component of effective </a:t>
            </a:r>
            <a:r>
              <a:rPr lang="en-ZA" sz="2400" b="1" dirty="0" smtClean="0">
                <a:solidFill>
                  <a:srgbClr val="8A3B00"/>
                </a:solidFill>
              </a:rPr>
              <a:t>policy</a:t>
            </a:r>
            <a:endParaRPr lang="en-ZA" sz="2400" b="1" dirty="0">
              <a:solidFill>
                <a:srgbClr val="8A3B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>
                <a:latin typeface="Arial"/>
                <a:cs typeface="Arial"/>
              </a:rPr>
              <a:t>Conclusion</a:t>
            </a:r>
            <a:endParaRPr lang="en-ZA" sz="30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6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80"/>
          <p:cNvSpPr>
            <a:spLocks noGrp="1"/>
          </p:cNvSpPr>
          <p:nvPr>
            <p:ph type="body" sz="quarter" idx="13"/>
          </p:nvPr>
        </p:nvSpPr>
        <p:spPr bwMode="auto">
          <a:xfrm>
            <a:off x="6948488" y="6340475"/>
            <a:ext cx="2178050" cy="3540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5" name="Text Placeholder 81"/>
          <p:cNvSpPr>
            <a:spLocks noGrp="1"/>
          </p:cNvSpPr>
          <p:nvPr>
            <p:ph type="body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6" name="Title 78"/>
          <p:cNvSpPr>
            <a:spLocks noGrp="1"/>
          </p:cNvSpPr>
          <p:nvPr>
            <p:ph type="ctrTitle"/>
          </p:nvPr>
        </p:nvSpPr>
        <p:spPr bwMode="auto">
          <a:xfrm>
            <a:off x="77788" y="98425"/>
            <a:ext cx="7772400" cy="673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7" name="Text Placeholder 79"/>
          <p:cNvSpPr>
            <a:spLocks noGrp="1"/>
          </p:cNvSpPr>
          <p:nvPr>
            <p:ph type="body" sz="quarter" idx="10"/>
          </p:nvPr>
        </p:nvSpPr>
        <p:spPr bwMode="auto">
          <a:xfrm>
            <a:off x="68263" y="681038"/>
            <a:ext cx="4884737" cy="4794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819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8458" y="6444343"/>
            <a:ext cx="2391233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885A3F">
                    <a:alpha val="75000"/>
                  </a:srgbClr>
                </a:solidFill>
                <a:latin typeface="Arial Unicode MS"/>
                <a:ea typeface="+mn-ea"/>
                <a:cs typeface="Arial Unicode MS"/>
              </a:rPr>
              <a:t>www.pygmaconsulting.com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7313" y="6437089"/>
            <a:ext cx="2391233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885A3F">
                    <a:alpha val="75000"/>
                  </a:srgbClr>
                </a:solidFill>
                <a:latin typeface="Arial Unicode MS"/>
                <a:ea typeface="+mn-ea"/>
                <a:cs typeface="Arial Unicode MS"/>
              </a:rPr>
              <a:t>info@pygmaconsulting.com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509480"/>
            <a:ext cx="8662987" cy="4277171"/>
          </a:xfrm>
        </p:spPr>
        <p:txBody>
          <a:bodyPr/>
          <a:lstStyle/>
          <a:p>
            <a:r>
              <a:rPr lang="en-US" sz="2400" dirty="0" smtClean="0">
                <a:solidFill>
                  <a:srgbClr val="874C4C"/>
                </a:solidFill>
              </a:rPr>
              <a:t>Range of Regulatory Options</a:t>
            </a:r>
          </a:p>
          <a:p>
            <a:r>
              <a:rPr lang="en-US" sz="2400" dirty="0">
                <a:solidFill>
                  <a:srgbClr val="874C4C"/>
                </a:solidFill>
              </a:rPr>
              <a:t>Updating Disability Legislation</a:t>
            </a:r>
          </a:p>
          <a:p>
            <a:r>
              <a:rPr lang="en-US" sz="2400" dirty="0" smtClean="0">
                <a:solidFill>
                  <a:srgbClr val="874C4C"/>
                </a:solidFill>
              </a:rPr>
              <a:t>ICT Framework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Relevant definitions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Promoting effective participation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Universal access and service 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Consumer Protection 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Targets and Reporting Requirements</a:t>
            </a:r>
          </a:p>
          <a:p>
            <a:pPr lvl="1"/>
            <a:r>
              <a:rPr lang="en-US" sz="2400" dirty="0" smtClean="0">
                <a:solidFill>
                  <a:srgbClr val="874C4C"/>
                </a:solidFill>
              </a:rPr>
              <a:t>Conclusion</a:t>
            </a:r>
          </a:p>
          <a:p>
            <a:endParaRPr lang="en-US" sz="2000" dirty="0" smtClean="0">
              <a:solidFill>
                <a:srgbClr val="874C4C"/>
              </a:solidFill>
            </a:endParaRPr>
          </a:p>
          <a:p>
            <a:endParaRPr lang="en-US" sz="2000" dirty="0">
              <a:solidFill>
                <a:srgbClr val="874C4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2400" b="1" dirty="0" smtClean="0">
                <a:solidFill>
                  <a:srgbClr val="855708"/>
                </a:solidFill>
                <a:latin typeface="Arial"/>
                <a:cs typeface="Arial"/>
              </a:rPr>
              <a:t/>
            </a:r>
            <a:br>
              <a:rPr lang="en-ZA" sz="2400" b="1" dirty="0" smtClean="0">
                <a:solidFill>
                  <a:srgbClr val="855708"/>
                </a:solidFill>
                <a:latin typeface="Arial"/>
                <a:cs typeface="Arial"/>
              </a:rPr>
            </a:br>
            <a:r>
              <a:rPr lang="en-ZA" sz="3200" b="1" dirty="0" smtClean="0">
                <a:latin typeface="Arial"/>
                <a:cs typeface="Arial"/>
              </a:rPr>
              <a:t>Introduction</a:t>
            </a:r>
            <a:endParaRPr lang="en-ZA" sz="30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2400" b="1" dirty="0" smtClean="0">
                <a:solidFill>
                  <a:srgbClr val="855708"/>
                </a:solidFill>
                <a:latin typeface="Arial"/>
                <a:cs typeface="Arial"/>
              </a:rPr>
              <a:t/>
            </a:r>
            <a:br>
              <a:rPr lang="en-ZA" sz="2400" b="1" dirty="0" smtClean="0">
                <a:solidFill>
                  <a:srgbClr val="855708"/>
                </a:solidFill>
                <a:latin typeface="Arial"/>
                <a:cs typeface="Arial"/>
              </a:rPr>
            </a:br>
            <a:r>
              <a:rPr lang="en-ZA" sz="3200" b="1" dirty="0" smtClean="0">
                <a:latin typeface="Arial"/>
                <a:cs typeface="Arial"/>
              </a:rPr>
              <a:t>Range of Regulatory Options</a:t>
            </a:r>
            <a:endParaRPr lang="en-ZA" sz="30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38851148"/>
              </p:ext>
            </p:extLst>
          </p:nvPr>
        </p:nvGraphicFramePr>
        <p:xfrm>
          <a:off x="3795538" y="1650999"/>
          <a:ext cx="5040032" cy="443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02200094"/>
              </p:ext>
            </p:extLst>
          </p:nvPr>
        </p:nvGraphicFramePr>
        <p:xfrm>
          <a:off x="308430" y="420852"/>
          <a:ext cx="3156857" cy="3407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Right Arrow 4"/>
          <p:cNvSpPr/>
          <p:nvPr/>
        </p:nvSpPr>
        <p:spPr>
          <a:xfrm>
            <a:off x="3759252" y="1832427"/>
            <a:ext cx="25031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4715" y="1436908"/>
            <a:ext cx="8512681" cy="4277171"/>
          </a:xfrm>
        </p:spPr>
        <p:txBody>
          <a:bodyPr/>
          <a:lstStyle/>
          <a:p>
            <a:r>
              <a:rPr lang="en-US" sz="2200" dirty="0" smtClean="0">
                <a:solidFill>
                  <a:srgbClr val="1FA5FF"/>
                </a:solidFill>
              </a:rPr>
              <a:t>Disability legislation generally:</a:t>
            </a:r>
          </a:p>
          <a:p>
            <a:pPr lvl="1"/>
            <a:r>
              <a:rPr lang="en-US" sz="2200" dirty="0" smtClean="0">
                <a:solidFill>
                  <a:srgbClr val="874C4C"/>
                </a:solidFill>
              </a:rPr>
              <a:t>covers non-discriminatory access and opportunity throughout society (procurement, education, employment, </a:t>
            </a:r>
            <a:r>
              <a:rPr lang="en-US" sz="2200" dirty="0" err="1" smtClean="0">
                <a:solidFill>
                  <a:srgbClr val="874C4C"/>
                </a:solidFill>
              </a:rPr>
              <a:t>etc</a:t>
            </a:r>
            <a:r>
              <a:rPr lang="en-US" sz="2200" dirty="0" smtClean="0">
                <a:solidFill>
                  <a:srgbClr val="874C4C"/>
                </a:solidFill>
              </a:rPr>
              <a:t>);</a:t>
            </a:r>
          </a:p>
          <a:p>
            <a:pPr lvl="1"/>
            <a:endParaRPr lang="en-US" sz="900" dirty="0" smtClean="0">
              <a:solidFill>
                <a:srgbClr val="874C4C"/>
              </a:solidFill>
            </a:endParaRPr>
          </a:p>
          <a:p>
            <a:pPr marL="457200" lvl="1" indent="0">
              <a:buNone/>
            </a:pPr>
            <a:endParaRPr lang="en-US" sz="900" dirty="0" smtClean="0">
              <a:solidFill>
                <a:srgbClr val="874C4C"/>
              </a:solidFill>
            </a:endParaRPr>
          </a:p>
          <a:p>
            <a:pPr lvl="2"/>
            <a:endParaRPr lang="en-US" sz="2200" dirty="0" smtClean="0">
              <a:solidFill>
                <a:srgbClr val="874C4C"/>
              </a:solidFill>
            </a:endParaRPr>
          </a:p>
          <a:p>
            <a:pPr lvl="1"/>
            <a:endParaRPr lang="en-US" sz="2200" dirty="0">
              <a:solidFill>
                <a:srgbClr val="874C4C"/>
              </a:solidFill>
              <a:latin typeface="Verdana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Beyond the ICT framework – 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Updating Disability Legislation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4715" y="2739573"/>
            <a:ext cx="8603397" cy="330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1FA5FF"/>
              </a:solidFill>
            </a:endParaRPr>
          </a:p>
          <a:p>
            <a:r>
              <a:rPr lang="en-US" sz="2000" dirty="0" smtClean="0">
                <a:solidFill>
                  <a:srgbClr val="1FA5FF"/>
                </a:solidFill>
              </a:rPr>
              <a:t>Older </a:t>
            </a:r>
            <a:r>
              <a:rPr lang="en-US" sz="2000" dirty="0">
                <a:solidFill>
                  <a:srgbClr val="1FA5FF"/>
                </a:solidFill>
              </a:rPr>
              <a:t>Disability laws need to be </a:t>
            </a:r>
            <a:r>
              <a:rPr lang="en-US" sz="2000" dirty="0" smtClean="0">
                <a:solidFill>
                  <a:srgbClr val="1FA5FF"/>
                </a:solidFill>
              </a:rPr>
              <a:t>reviewed</a:t>
            </a:r>
          </a:p>
          <a:p>
            <a:r>
              <a:rPr lang="en-US" sz="2000" dirty="0" smtClean="0">
                <a:solidFill>
                  <a:srgbClr val="1FA5FF"/>
                </a:solidFill>
              </a:rPr>
              <a:t> </a:t>
            </a:r>
          </a:p>
          <a:p>
            <a:pPr marL="342900" lvl="1" indent="-342900">
              <a:buFont typeface="Arial"/>
              <a:buChar char="•"/>
            </a:pPr>
            <a:r>
              <a:rPr lang="en-US" sz="2000" dirty="0">
                <a:solidFill>
                  <a:srgbClr val="874C4C"/>
                </a:solidFill>
              </a:rPr>
              <a:t>does not always cover access to ICTs, mobile communications, video programming, TV, or internet (which have a cross cutting impact on society)</a:t>
            </a:r>
            <a:r>
              <a:rPr lang="en-US" sz="2000" b="1" u="sng" dirty="0">
                <a:solidFill>
                  <a:srgbClr val="874C4C"/>
                </a:solidFill>
              </a:rPr>
              <a:t> – should be updated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solidFill>
                <a:srgbClr val="874C4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74C4C"/>
                </a:solidFill>
              </a:rPr>
              <a:t>Definitions </a:t>
            </a:r>
            <a:r>
              <a:rPr lang="en-US" sz="2000" dirty="0">
                <a:solidFill>
                  <a:srgbClr val="874C4C"/>
                </a:solidFill>
              </a:rPr>
              <a:t>such as ‘</a:t>
            </a:r>
            <a:r>
              <a:rPr lang="en-US" sz="2000" b="1" dirty="0">
                <a:solidFill>
                  <a:srgbClr val="874C4C"/>
                </a:solidFill>
              </a:rPr>
              <a:t>premises’,</a:t>
            </a:r>
            <a:r>
              <a:rPr lang="en-US" sz="2000" dirty="0">
                <a:solidFill>
                  <a:srgbClr val="874C4C"/>
                </a:solidFill>
              </a:rPr>
              <a:t> ‘</a:t>
            </a:r>
            <a:r>
              <a:rPr lang="en-US" sz="2000" b="1" dirty="0">
                <a:solidFill>
                  <a:srgbClr val="874C4C"/>
                </a:solidFill>
              </a:rPr>
              <a:t>facilities’, ‘places of public accommodation’ </a:t>
            </a:r>
            <a:r>
              <a:rPr lang="en-US" sz="2000" dirty="0">
                <a:solidFill>
                  <a:srgbClr val="874C4C"/>
                </a:solidFill>
              </a:rPr>
              <a:t>should recognize impact of ICTs  and thus that they may not be </a:t>
            </a:r>
            <a:r>
              <a:rPr lang="en-US" sz="2000" b="1" dirty="0" smtClean="0">
                <a:solidFill>
                  <a:srgbClr val="874C4C"/>
                </a:solidFill>
              </a:rPr>
              <a:t>physical</a:t>
            </a:r>
            <a:r>
              <a:rPr lang="en-US" sz="2000" b="1" dirty="0">
                <a:solidFill>
                  <a:srgbClr val="874C4C"/>
                </a:solidFill>
              </a:rPr>
              <a:t>’ </a:t>
            </a:r>
            <a:r>
              <a:rPr lang="en-US" sz="2000" dirty="0">
                <a:solidFill>
                  <a:srgbClr val="874C4C"/>
                </a:solidFill>
              </a:rPr>
              <a:t>spaces and facilities (reflect language of Article 9 of UN CRPD</a:t>
            </a:r>
            <a:r>
              <a:rPr lang="en-US" sz="2000" dirty="0" smtClean="0">
                <a:solidFill>
                  <a:srgbClr val="874C4C"/>
                </a:solidFill>
              </a:rPr>
              <a:t>)</a:t>
            </a:r>
          </a:p>
          <a:p>
            <a:pPr algn="ctr"/>
            <a:endParaRPr lang="en-US" sz="2000" dirty="0">
              <a:solidFill>
                <a:srgbClr val="874C4C"/>
              </a:solidFill>
            </a:endParaRPr>
          </a:p>
          <a:p>
            <a:pPr algn="ctr"/>
            <a:endParaRPr lang="en-US" sz="2000" dirty="0">
              <a:solidFill>
                <a:srgbClr val="87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0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72371" y="1509480"/>
            <a:ext cx="8418058" cy="4277171"/>
          </a:xfrm>
        </p:spPr>
        <p:txBody>
          <a:bodyPr/>
          <a:lstStyle/>
          <a:p>
            <a:r>
              <a:rPr lang="en-US" sz="2400" dirty="0" smtClean="0">
                <a:solidFill>
                  <a:srgbClr val="1FA5FF"/>
                </a:solidFill>
              </a:rPr>
              <a:t>Definitions in law and regulations, such as</a:t>
            </a:r>
            <a:endParaRPr lang="en-US" sz="2400" dirty="0">
              <a:solidFill>
                <a:srgbClr val="1FA5FF"/>
              </a:solidFill>
            </a:endParaRPr>
          </a:p>
          <a:p>
            <a:pPr lvl="2"/>
            <a:r>
              <a:rPr lang="en-US" sz="2000" dirty="0" smtClean="0">
                <a:solidFill>
                  <a:srgbClr val="865613"/>
                </a:solidFill>
              </a:rPr>
              <a:t>“</a:t>
            </a:r>
            <a:r>
              <a:rPr lang="en-US" sz="2000" dirty="0" smtClean="0">
                <a:solidFill>
                  <a:srgbClr val="874C4C"/>
                </a:solidFill>
              </a:rPr>
              <a:t>ICT Accessibility”</a:t>
            </a:r>
          </a:p>
          <a:p>
            <a:pPr lvl="2"/>
            <a:r>
              <a:rPr lang="en-US" altLang="en-US" sz="2000" dirty="0" smtClean="0">
                <a:solidFill>
                  <a:srgbClr val="874C4C"/>
                </a:solidFill>
              </a:rPr>
              <a:t>“universal </a:t>
            </a:r>
            <a:r>
              <a:rPr lang="en-US" altLang="en-US" sz="2000" dirty="0">
                <a:solidFill>
                  <a:srgbClr val="874C4C"/>
                </a:solidFill>
              </a:rPr>
              <a:t> </a:t>
            </a:r>
            <a:r>
              <a:rPr lang="en-US" altLang="en-US" sz="2000" dirty="0" smtClean="0">
                <a:solidFill>
                  <a:srgbClr val="874C4C"/>
                </a:solidFill>
              </a:rPr>
              <a:t>design”</a:t>
            </a:r>
          </a:p>
          <a:p>
            <a:pPr lvl="2"/>
            <a:r>
              <a:rPr lang="en-US" altLang="en-US" sz="2000" dirty="0" smtClean="0">
                <a:solidFill>
                  <a:srgbClr val="874C4C"/>
                </a:solidFill>
              </a:rPr>
              <a:t>“</a:t>
            </a:r>
            <a:r>
              <a:rPr lang="en-US" sz="2000" dirty="0">
                <a:solidFill>
                  <a:srgbClr val="874C4C"/>
                </a:solidFill>
              </a:rPr>
              <a:t>persons with disabilities</a:t>
            </a:r>
            <a:r>
              <a:rPr lang="en-US" altLang="en-US" sz="2000" dirty="0" smtClean="0">
                <a:solidFill>
                  <a:srgbClr val="874C4C"/>
                </a:solidFill>
              </a:rPr>
              <a:t>”</a:t>
            </a:r>
            <a:endParaRPr lang="en-US" sz="2000" dirty="0">
              <a:solidFill>
                <a:srgbClr val="874C4C"/>
              </a:solidFill>
            </a:endParaRPr>
          </a:p>
          <a:p>
            <a:pPr lvl="2"/>
            <a:r>
              <a:rPr lang="en-US" altLang="en-US" sz="2000" dirty="0" smtClean="0">
                <a:solidFill>
                  <a:srgbClr val="874C4C"/>
                </a:solidFill>
              </a:rPr>
              <a:t>“</a:t>
            </a:r>
            <a:r>
              <a:rPr lang="en-US" sz="2000" dirty="0">
                <a:solidFill>
                  <a:srgbClr val="874C4C"/>
                </a:solidFill>
              </a:rPr>
              <a:t>ICT users</a:t>
            </a:r>
            <a:r>
              <a:rPr lang="en-US" altLang="en-US" sz="2000" dirty="0">
                <a:solidFill>
                  <a:srgbClr val="874C4C"/>
                </a:solidFill>
              </a:rPr>
              <a:t>”</a:t>
            </a:r>
            <a:r>
              <a:rPr lang="en-US" sz="2000" dirty="0">
                <a:solidFill>
                  <a:srgbClr val="874C4C"/>
                </a:solidFill>
              </a:rPr>
              <a:t> which includes </a:t>
            </a:r>
            <a:r>
              <a:rPr lang="en-US" sz="2000" dirty="0" smtClean="0">
                <a:solidFill>
                  <a:srgbClr val="874C4C"/>
                </a:solidFill>
              </a:rPr>
              <a:t>PWD</a:t>
            </a:r>
            <a:endParaRPr lang="en-US" sz="2000" dirty="0">
              <a:solidFill>
                <a:srgbClr val="874C4C"/>
              </a:solidFill>
            </a:endParaRPr>
          </a:p>
          <a:p>
            <a:pPr lvl="2"/>
            <a:r>
              <a:rPr lang="en-US" altLang="en-US" sz="2000" dirty="0" smtClean="0">
                <a:solidFill>
                  <a:srgbClr val="874C4C"/>
                </a:solidFill>
              </a:rPr>
              <a:t>“</a:t>
            </a:r>
            <a:r>
              <a:rPr lang="en-US" sz="2000" dirty="0">
                <a:solidFill>
                  <a:srgbClr val="874C4C"/>
                </a:solidFill>
              </a:rPr>
              <a:t>underserved communities</a:t>
            </a:r>
            <a:r>
              <a:rPr lang="en-US" altLang="en-US" sz="2000" dirty="0">
                <a:solidFill>
                  <a:srgbClr val="874C4C"/>
                </a:solidFill>
              </a:rPr>
              <a:t>”</a:t>
            </a:r>
            <a:r>
              <a:rPr lang="en-US" sz="2000" dirty="0">
                <a:solidFill>
                  <a:srgbClr val="874C4C"/>
                </a:solidFill>
              </a:rPr>
              <a:t> which include PWD</a:t>
            </a:r>
          </a:p>
          <a:p>
            <a:pPr lvl="2"/>
            <a:r>
              <a:rPr lang="en-US" sz="2000" b="1" dirty="0" smtClean="0">
                <a:solidFill>
                  <a:srgbClr val="874C4C"/>
                </a:solidFill>
              </a:rPr>
              <a:t>“effective communications”</a:t>
            </a:r>
          </a:p>
          <a:p>
            <a:pPr lvl="2"/>
            <a:r>
              <a:rPr lang="en-US" sz="2000" b="1" dirty="0" smtClean="0">
                <a:solidFill>
                  <a:srgbClr val="874C4C"/>
                </a:solidFill>
              </a:rPr>
              <a:t>“accessible publication formats” and “accessible publishing”</a:t>
            </a:r>
          </a:p>
          <a:p>
            <a:pPr lvl="2"/>
            <a:r>
              <a:rPr lang="en-US" sz="2000" b="1" dirty="0" smtClean="0">
                <a:solidFill>
                  <a:srgbClr val="874C4C"/>
                </a:solidFill>
              </a:rPr>
              <a:t>“assistive technologies”</a:t>
            </a:r>
          </a:p>
          <a:p>
            <a:pPr lvl="2"/>
            <a:r>
              <a:rPr lang="en-US" sz="2000" b="1" dirty="0" smtClean="0">
                <a:solidFill>
                  <a:srgbClr val="874C4C"/>
                </a:solidFill>
              </a:rPr>
              <a:t>“Committee on ICT Accessibility”</a:t>
            </a:r>
          </a:p>
          <a:p>
            <a:pPr lvl="2"/>
            <a:r>
              <a:rPr lang="en-US" sz="2000" dirty="0">
                <a:solidFill>
                  <a:srgbClr val="874C4C"/>
                </a:solidFill>
              </a:rPr>
              <a:t>Expand </a:t>
            </a:r>
            <a:r>
              <a:rPr lang="en-US" altLang="en-US" sz="2000" dirty="0">
                <a:solidFill>
                  <a:srgbClr val="874C4C"/>
                </a:solidFill>
              </a:rPr>
              <a:t>“</a:t>
            </a:r>
            <a:r>
              <a:rPr lang="en-US" sz="2000" dirty="0">
                <a:solidFill>
                  <a:srgbClr val="874C4C"/>
                </a:solidFill>
              </a:rPr>
              <a:t>universal access</a:t>
            </a:r>
            <a:r>
              <a:rPr lang="en-US" altLang="en-US" sz="2000" dirty="0">
                <a:solidFill>
                  <a:srgbClr val="874C4C"/>
                </a:solidFill>
              </a:rPr>
              <a:t>”</a:t>
            </a:r>
            <a:r>
              <a:rPr lang="en-US" sz="2000" dirty="0">
                <a:solidFill>
                  <a:srgbClr val="874C4C"/>
                </a:solidFill>
              </a:rPr>
              <a:t> and </a:t>
            </a:r>
            <a:r>
              <a:rPr lang="en-US" altLang="en-US" sz="2000" dirty="0">
                <a:solidFill>
                  <a:srgbClr val="874C4C"/>
                </a:solidFill>
              </a:rPr>
              <a:t>“</a:t>
            </a:r>
            <a:r>
              <a:rPr lang="en-US" sz="2000" dirty="0">
                <a:solidFill>
                  <a:srgbClr val="874C4C"/>
                </a:solidFill>
              </a:rPr>
              <a:t>universal service</a:t>
            </a:r>
            <a:r>
              <a:rPr lang="en-US" altLang="en-US" sz="2000" dirty="0">
                <a:solidFill>
                  <a:srgbClr val="874C4C"/>
                </a:solidFill>
              </a:rPr>
              <a:t>”</a:t>
            </a:r>
            <a:r>
              <a:rPr lang="en-US" sz="2000" dirty="0">
                <a:solidFill>
                  <a:srgbClr val="874C4C"/>
                </a:solidFill>
              </a:rPr>
              <a:t> definitions to also include ICT accessibility for persons with disabilities</a:t>
            </a:r>
            <a:r>
              <a:rPr lang="en-US" sz="2000" b="1" dirty="0">
                <a:solidFill>
                  <a:srgbClr val="874C4C"/>
                </a:solidFill>
              </a:rPr>
              <a:t> </a:t>
            </a:r>
          </a:p>
          <a:p>
            <a:pPr lvl="2"/>
            <a:endParaRPr lang="en-US" sz="2000" b="1" dirty="0">
              <a:solidFill>
                <a:srgbClr val="874C4C"/>
              </a:solidFill>
            </a:endParaRPr>
          </a:p>
          <a:p>
            <a:endParaRPr lang="en-US" sz="2000" dirty="0">
              <a:solidFill>
                <a:srgbClr val="865613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Relevant Definitions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Promote Inclusivity at the Outset </a:t>
            </a:r>
            <a:r>
              <a:rPr lang="en-ZA" sz="3200" b="1" dirty="0" smtClean="0">
                <a:latin typeface="Arial"/>
                <a:cs typeface="Arial"/>
              </a:rPr>
              <a:t/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latin typeface="Arial"/>
                <a:cs typeface="Arial"/>
              </a:rPr>
              <a:t/>
            </a:r>
            <a:br>
              <a:rPr lang="en-ZA" sz="3200" b="1" dirty="0" smtClean="0">
                <a:latin typeface="Arial"/>
                <a:cs typeface="Arial"/>
              </a:rPr>
            </a:br>
            <a:endParaRPr lang="en-ZA" sz="30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Use “effective communications” and “publication”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Notification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Accessible electronic publications</a:t>
            </a:r>
          </a:p>
          <a:p>
            <a:pPr lvl="1"/>
            <a:r>
              <a:rPr lang="en-US" sz="2000" dirty="0">
                <a:solidFill>
                  <a:srgbClr val="874C4C"/>
                </a:solidFill>
              </a:rPr>
              <a:t>B</a:t>
            </a:r>
            <a:r>
              <a:rPr lang="en-US" sz="2000" dirty="0" smtClean="0">
                <a:solidFill>
                  <a:srgbClr val="874C4C"/>
                </a:solidFill>
              </a:rPr>
              <a:t>raille</a:t>
            </a:r>
          </a:p>
          <a:p>
            <a:endParaRPr lang="en-US" sz="900" dirty="0" smtClean="0">
              <a:solidFill>
                <a:srgbClr val="874C4C"/>
              </a:solidFill>
            </a:endParaRPr>
          </a:p>
          <a:p>
            <a:r>
              <a:rPr lang="en-US" sz="2200" b="1" dirty="0" smtClean="0">
                <a:solidFill>
                  <a:srgbClr val="1FA5FF"/>
                </a:solidFill>
              </a:rPr>
              <a:t>Ensure PWD included in public consultation stages of policy/legislation/regulation development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Invitations to comment on draft documents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Ensuring representation in public hearings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Focus group </a:t>
            </a:r>
            <a:r>
              <a:rPr lang="en-US" sz="2200" dirty="0" smtClean="0">
                <a:solidFill>
                  <a:srgbClr val="874C4C"/>
                </a:solidFill>
              </a:rPr>
              <a:t>sessions</a:t>
            </a:r>
          </a:p>
          <a:p>
            <a:pPr lvl="1"/>
            <a:endParaRPr lang="en-US" sz="900" dirty="0" smtClean="0">
              <a:solidFill>
                <a:srgbClr val="874C4C"/>
              </a:solidFill>
            </a:endParaRPr>
          </a:p>
          <a:p>
            <a:r>
              <a:rPr lang="en-US" sz="2200" b="1" dirty="0" smtClean="0">
                <a:solidFill>
                  <a:srgbClr val="1FA5FF"/>
                </a:solidFill>
              </a:rPr>
              <a:t>Establish formal consultation processes with PWD </a:t>
            </a:r>
          </a:p>
          <a:p>
            <a:pPr lvl="1"/>
            <a:r>
              <a:rPr lang="en-US" sz="2000" dirty="0" smtClean="0">
                <a:solidFill>
                  <a:srgbClr val="874C4C"/>
                </a:solidFill>
              </a:rPr>
              <a:t>Committee on ICT Accessibility (depending on institutional framework) – </a:t>
            </a:r>
            <a:r>
              <a:rPr lang="en-US" sz="2000" b="1" i="1" dirty="0" smtClean="0">
                <a:solidFill>
                  <a:srgbClr val="874C4C"/>
                </a:solidFill>
              </a:rPr>
              <a:t>e.g. OFCOM Advisory Committee 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Promoting Effective Participation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792C00"/>
                </a:solidFill>
                <a:latin typeface="Arial"/>
                <a:cs typeface="Arial"/>
              </a:rPr>
              <a:t>Nothing About Us Without Us</a:t>
            </a:r>
            <a:endParaRPr lang="en-ZA" sz="3000" b="1" dirty="0">
              <a:solidFill>
                <a:srgbClr val="792C00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8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US" sz="2200" b="1" dirty="0" smtClean="0">
                <a:solidFill>
                  <a:srgbClr val="1FA5FF"/>
                </a:solidFill>
              </a:rPr>
              <a:t>UAS is a key objective of most ICT policy frameworks, but not sufficient:</a:t>
            </a:r>
          </a:p>
          <a:p>
            <a:pPr lvl="1"/>
            <a:r>
              <a:rPr lang="en-US" sz="2200" b="1" dirty="0" smtClean="0">
                <a:solidFill>
                  <a:srgbClr val="874C4C"/>
                </a:solidFill>
              </a:rPr>
              <a:t>PWD need barrier free devices and services to access ICTs on an equal basis</a:t>
            </a:r>
          </a:p>
          <a:p>
            <a:pPr lvl="1"/>
            <a:r>
              <a:rPr lang="en-US" sz="2200" b="1" dirty="0" smtClean="0">
                <a:solidFill>
                  <a:srgbClr val="874C4C"/>
                </a:solidFill>
              </a:rPr>
              <a:t>Additional policy steps needed such as</a:t>
            </a:r>
          </a:p>
          <a:p>
            <a:pPr lvl="2"/>
            <a:r>
              <a:rPr lang="en-US" sz="2000" b="1" dirty="0" smtClean="0">
                <a:solidFill>
                  <a:srgbClr val="1FA5FF"/>
                </a:solidFill>
              </a:rPr>
              <a:t>Expanded goals </a:t>
            </a:r>
            <a:r>
              <a:rPr lang="en-US" sz="2000" b="1" dirty="0" smtClean="0">
                <a:solidFill>
                  <a:srgbClr val="874C4C"/>
                </a:solidFill>
              </a:rPr>
              <a:t>– beyond networks, to end users, including PWD (e.g. USA), including ‘universal design’ as a principle</a:t>
            </a:r>
          </a:p>
          <a:p>
            <a:pPr lvl="2"/>
            <a:r>
              <a:rPr lang="en-US" sz="2000" b="1" dirty="0" smtClean="0">
                <a:solidFill>
                  <a:srgbClr val="1FA5FF"/>
                </a:solidFill>
              </a:rPr>
              <a:t>Expanded definitions </a:t>
            </a:r>
            <a:r>
              <a:rPr lang="en-US" sz="2000" b="1" dirty="0" smtClean="0">
                <a:solidFill>
                  <a:srgbClr val="874C4C"/>
                </a:solidFill>
              </a:rPr>
              <a:t>– such as ‘underserviced community’ to expand the scope of beneficiaries of USAFs (e.g. Malaysia, Thailand, South Africa)</a:t>
            </a:r>
          </a:p>
          <a:p>
            <a:pPr lvl="2"/>
            <a:r>
              <a:rPr lang="en-US" sz="2000" b="1" dirty="0" smtClean="0">
                <a:solidFill>
                  <a:srgbClr val="1FA5FF"/>
                </a:solidFill>
              </a:rPr>
              <a:t>Subsidization frameworks </a:t>
            </a:r>
            <a:r>
              <a:rPr lang="en-US" sz="2000" b="1" dirty="0" smtClean="0">
                <a:solidFill>
                  <a:srgbClr val="874C4C"/>
                </a:solidFill>
              </a:rPr>
              <a:t>– to include accessible handsets, AT, relay services,  customization, </a:t>
            </a:r>
            <a:r>
              <a:rPr lang="en-US" sz="2000" b="1" dirty="0" err="1" smtClean="0">
                <a:solidFill>
                  <a:srgbClr val="874C4C"/>
                </a:solidFill>
              </a:rPr>
              <a:t>etc</a:t>
            </a:r>
            <a:r>
              <a:rPr lang="en-US" sz="2000" b="1" dirty="0" smtClean="0">
                <a:solidFill>
                  <a:srgbClr val="874C4C"/>
                </a:solidFill>
              </a:rPr>
              <a:t> (e.g. USA)</a:t>
            </a:r>
          </a:p>
          <a:p>
            <a:pPr lvl="2"/>
            <a:r>
              <a:rPr lang="en-US" sz="2000" b="1" dirty="0" smtClean="0">
                <a:solidFill>
                  <a:srgbClr val="1FA5FF"/>
                </a:solidFill>
              </a:rPr>
              <a:t>Non-discrimination </a:t>
            </a:r>
            <a:r>
              <a:rPr lang="en-US" sz="2000" b="1" dirty="0" smtClean="0">
                <a:solidFill>
                  <a:srgbClr val="874C4C"/>
                </a:solidFill>
              </a:rPr>
              <a:t>to be applied for all funded projects and USOs</a:t>
            </a:r>
          </a:p>
          <a:p>
            <a:pPr lvl="2"/>
            <a:endParaRPr lang="en-US" sz="2200" b="1" dirty="0" smtClean="0">
              <a:solidFill>
                <a:srgbClr val="874C4C"/>
              </a:solidFill>
            </a:endParaRPr>
          </a:p>
          <a:p>
            <a:pPr lvl="2"/>
            <a:endParaRPr lang="en-US" sz="2200" b="1" dirty="0" smtClean="0">
              <a:solidFill>
                <a:srgbClr val="874C4C"/>
              </a:solidFill>
            </a:endParaRPr>
          </a:p>
          <a:p>
            <a:pPr lvl="1"/>
            <a:endParaRPr lang="en-US" sz="2200" b="1" dirty="0" smtClean="0">
              <a:solidFill>
                <a:srgbClr val="874C4C"/>
              </a:solidFill>
            </a:endParaRPr>
          </a:p>
          <a:p>
            <a:endParaRPr lang="en-US" sz="2000" dirty="0" smtClean="0">
              <a:solidFill>
                <a:srgbClr val="874C4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Universal Access and Service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Expand Goals and Definitions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7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ZA" sz="2200" dirty="0" smtClean="0">
                <a:solidFill>
                  <a:srgbClr val="1FA5FF"/>
                </a:solidFill>
                <a:latin typeface="Arial Unicode MS"/>
                <a:cs typeface="Arial Unicode MS"/>
              </a:rPr>
              <a:t>QoS </a:t>
            </a:r>
            <a:r>
              <a:rPr lang="en-ZA" sz="2200" dirty="0">
                <a:solidFill>
                  <a:srgbClr val="1FA5FF"/>
                </a:solidFill>
                <a:latin typeface="Arial Unicode MS"/>
                <a:cs typeface="Arial Unicode MS"/>
              </a:rPr>
              <a:t>should not  compromise accessibility, particularly important for persons with disabilities :</a:t>
            </a:r>
          </a:p>
          <a:p>
            <a:pPr lvl="2"/>
            <a:r>
              <a:rPr lang="en-ZA" sz="2000" b="1" dirty="0">
                <a:solidFill>
                  <a:srgbClr val="874C4C"/>
                </a:solidFill>
                <a:latin typeface="Arial Unicode MS"/>
                <a:cs typeface="Arial Unicode MS"/>
              </a:rPr>
              <a:t>PWD may have a greater reliance on a given service for communications</a:t>
            </a:r>
            <a:r>
              <a:rPr lang="en-ZA" sz="2000" dirty="0">
                <a:solidFill>
                  <a:srgbClr val="874C4C"/>
                </a:solidFill>
                <a:latin typeface="Arial Unicode MS"/>
                <a:cs typeface="Arial Unicode MS"/>
              </a:rPr>
              <a:t> (e.g. impact of non-delivery of text messages for the deaf, and the effect of poor quality of relay services</a:t>
            </a:r>
            <a:r>
              <a:rPr lang="en-ZA" sz="2000" dirty="0" smtClean="0">
                <a:solidFill>
                  <a:srgbClr val="874C4C"/>
                </a:solidFill>
                <a:latin typeface="Arial Unicode MS"/>
                <a:cs typeface="Arial Unicode MS"/>
              </a:rPr>
              <a:t>)</a:t>
            </a:r>
          </a:p>
          <a:p>
            <a:pPr lvl="2"/>
            <a:endParaRPr lang="en-ZA" sz="900" dirty="0">
              <a:solidFill>
                <a:srgbClr val="874C4C"/>
              </a:solidFill>
              <a:latin typeface="Arial Unicode MS"/>
              <a:cs typeface="Arial Unicode MS"/>
            </a:endParaRPr>
          </a:p>
          <a:p>
            <a:pPr lvl="2"/>
            <a:r>
              <a:rPr lang="en-ZA" sz="2000" b="1" dirty="0">
                <a:solidFill>
                  <a:srgbClr val="874C4C"/>
                </a:solidFill>
                <a:latin typeface="Arial Unicode MS"/>
                <a:cs typeface="Arial Unicode MS"/>
              </a:rPr>
              <a:t>The impact of bad quality on a category of users may be more significant than on others</a:t>
            </a:r>
            <a:r>
              <a:rPr lang="en-ZA" sz="2000" dirty="0">
                <a:solidFill>
                  <a:srgbClr val="874C4C"/>
                </a:solidFill>
                <a:latin typeface="Arial Unicode MS"/>
                <a:cs typeface="Arial Unicode MS"/>
              </a:rPr>
              <a:t> (e.g. impact of ‘snowy’ TV screens on partially sighted users; impact of poor network quality on persons with hearing loss</a:t>
            </a:r>
            <a:r>
              <a:rPr lang="en-ZA" sz="2000" dirty="0" smtClean="0">
                <a:solidFill>
                  <a:srgbClr val="874C4C"/>
                </a:solidFill>
                <a:latin typeface="Arial Unicode MS"/>
                <a:cs typeface="Arial Unicode MS"/>
              </a:rPr>
              <a:t>)</a:t>
            </a:r>
          </a:p>
          <a:p>
            <a:pPr lvl="2"/>
            <a:endParaRPr lang="en-ZA" sz="900" dirty="0">
              <a:solidFill>
                <a:srgbClr val="874C4C"/>
              </a:solidFill>
              <a:latin typeface="Arial Unicode MS"/>
              <a:cs typeface="Arial Unicode MS"/>
            </a:endParaRPr>
          </a:p>
          <a:p>
            <a:pPr lvl="2"/>
            <a:r>
              <a:rPr lang="en-ZA" sz="2000" dirty="0" smtClean="0">
                <a:solidFill>
                  <a:srgbClr val="874C4C"/>
                </a:solidFill>
                <a:latin typeface="Arial Unicode MS"/>
                <a:cs typeface="Arial Unicode MS"/>
              </a:rPr>
              <a:t>Audio</a:t>
            </a:r>
            <a:r>
              <a:rPr lang="en-ZA" sz="2000" dirty="0">
                <a:solidFill>
                  <a:srgbClr val="874C4C"/>
                </a:solidFill>
                <a:latin typeface="Arial Unicode MS"/>
                <a:cs typeface="Arial Unicode MS"/>
              </a:rPr>
              <a:t>-visual content delivered over Internet networks (both Internet-enabled TV [IPTV] and webcasts on the open Internet) can suffer from jitter, leading to the picture and sound freezing or suffering delays. </a:t>
            </a:r>
            <a:endParaRPr lang="en-US" sz="2000" dirty="0">
              <a:solidFill>
                <a:srgbClr val="874C4C"/>
              </a:solidFill>
              <a:latin typeface="Arial Unicode MS"/>
              <a:cs typeface="Arial Unicode M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Consumer Protection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Quality of Service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7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90513" y="1382479"/>
            <a:ext cx="8566883" cy="4277171"/>
          </a:xfrm>
        </p:spPr>
        <p:txBody>
          <a:bodyPr/>
          <a:lstStyle/>
          <a:p>
            <a:r>
              <a:rPr lang="en-US" sz="2200" dirty="0" smtClean="0">
                <a:solidFill>
                  <a:srgbClr val="874C4C"/>
                </a:solidFill>
                <a:latin typeface="Arial Unicode MS"/>
                <a:cs typeface="Arial Unicode MS"/>
              </a:rPr>
              <a:t>Equal </a:t>
            </a:r>
            <a:r>
              <a:rPr lang="en-US" sz="2200" dirty="0">
                <a:solidFill>
                  <a:srgbClr val="874C4C"/>
                </a:solidFill>
                <a:latin typeface="Arial Unicode MS"/>
                <a:cs typeface="Arial Unicode MS"/>
              </a:rPr>
              <a:t>access to emergency services by all</a:t>
            </a:r>
          </a:p>
          <a:p>
            <a:r>
              <a:rPr lang="en-US" sz="2200" dirty="0">
                <a:solidFill>
                  <a:srgbClr val="874C4C"/>
                </a:solidFill>
                <a:latin typeface="Arial Unicode MS"/>
                <a:cs typeface="Arial Unicode MS"/>
              </a:rPr>
              <a:t>Public awareness of available emergency </a:t>
            </a:r>
            <a:r>
              <a:rPr lang="en-US" sz="2200" dirty="0" smtClean="0">
                <a:solidFill>
                  <a:srgbClr val="874C4C"/>
                </a:solidFill>
                <a:latin typeface="Arial Unicode MS"/>
                <a:cs typeface="Arial Unicode MS"/>
              </a:rPr>
              <a:t>services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8015" y="112070"/>
            <a:ext cx="8779381" cy="1088933"/>
          </a:xfrm>
        </p:spPr>
        <p:txBody>
          <a:bodyPr/>
          <a:lstStyle/>
          <a:p>
            <a:pPr algn="ctr"/>
            <a:r>
              <a:rPr lang="en-ZA" sz="3200" b="1" dirty="0" smtClean="0">
                <a:latin typeface="Arial"/>
                <a:cs typeface="Arial"/>
              </a:rPr>
              <a:t>Consumer Protection</a:t>
            </a:r>
            <a:br>
              <a:rPr lang="en-ZA" sz="3200" b="1" dirty="0" smtClean="0">
                <a:latin typeface="Arial"/>
                <a:cs typeface="Arial"/>
              </a:rPr>
            </a:br>
            <a:r>
              <a:rPr lang="en-ZA" sz="3200" b="1" dirty="0" smtClean="0">
                <a:solidFill>
                  <a:srgbClr val="874C4C"/>
                </a:solidFill>
                <a:latin typeface="Arial"/>
                <a:cs typeface="Arial"/>
              </a:rPr>
              <a:t>Emergency Services</a:t>
            </a:r>
            <a:endParaRPr lang="en-ZA" sz="3000" b="1" dirty="0">
              <a:solidFill>
                <a:srgbClr val="874C4C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6140725"/>
            <a:ext cx="1686566" cy="7172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6143" y="2404118"/>
            <a:ext cx="8091714" cy="35394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/>
              <a:t>Model </a:t>
            </a:r>
            <a:r>
              <a:rPr lang="en-US" sz="1400" b="1" dirty="0"/>
              <a:t>Text: Emergency Services</a:t>
            </a:r>
          </a:p>
          <a:p>
            <a:endParaRPr lang="en-US" sz="1400" b="1" dirty="0"/>
          </a:p>
          <a:p>
            <a:r>
              <a:rPr lang="en-US" sz="1400" b="1" dirty="0"/>
              <a:t>Sample text to be included in ICT legislation to ensure that the needs of persons with disabilities are considered when emergency services are addressed is as follows:</a:t>
            </a:r>
          </a:p>
          <a:p>
            <a:endParaRPr lang="en-US" sz="1400" b="1" dirty="0"/>
          </a:p>
          <a:p>
            <a:r>
              <a:rPr lang="en-US" sz="1400" b="1" i="1" dirty="0"/>
              <a:t>“Service providers and video programmers must – </a:t>
            </a:r>
          </a:p>
          <a:p>
            <a:r>
              <a:rPr lang="en-US" sz="1400" b="1" i="1" dirty="0"/>
              <a:t>(1)	make emergency announcements publicly available on all networks and video programs in alternative communication modes</a:t>
            </a:r>
            <a:r>
              <a:rPr lang="en-US" sz="1400" b="1" i="1" dirty="0" smtClean="0"/>
              <a:t>.</a:t>
            </a:r>
            <a:endParaRPr lang="en-US" sz="1400" b="1" i="1" dirty="0"/>
          </a:p>
          <a:p>
            <a:r>
              <a:rPr lang="en-US" sz="1400" b="1" i="1" dirty="0"/>
              <a:t>(2)	in the case of electronic communications services, unless it is technically infeasible, </a:t>
            </a:r>
          </a:p>
          <a:p>
            <a:r>
              <a:rPr lang="en-US" sz="1400" b="1" i="1" dirty="0" smtClean="0"/>
              <a:t>         (</a:t>
            </a:r>
            <a:r>
              <a:rPr lang="en-US" sz="1400" b="1" i="1" dirty="0"/>
              <a:t>a) make automatic number identity, such as caller line identity, and automatic location </a:t>
            </a:r>
            <a:r>
              <a:rPr lang="en-US" sz="1400" b="1" i="1" dirty="0" smtClean="0"/>
              <a:t>    </a:t>
            </a:r>
          </a:p>
          <a:p>
            <a:r>
              <a:rPr lang="en-US" sz="1400" b="1" i="1" dirty="0"/>
              <a:t> </a:t>
            </a:r>
            <a:r>
              <a:rPr lang="en-US" sz="1400" b="1" i="1" dirty="0" smtClean="0"/>
              <a:t>         identity </a:t>
            </a:r>
            <a:r>
              <a:rPr lang="en-US" sz="1400" b="1" i="1" dirty="0"/>
              <a:t>available to emergency </a:t>
            </a:r>
            <a:r>
              <a:rPr lang="en-US" sz="1400" b="1" i="1" dirty="0" err="1"/>
              <a:t>centres</a:t>
            </a:r>
            <a:r>
              <a:rPr lang="en-US" sz="1400" b="1" i="1" dirty="0"/>
              <a:t>;</a:t>
            </a:r>
          </a:p>
          <a:p>
            <a:r>
              <a:rPr lang="en-US" sz="1400" b="1" i="1" dirty="0" smtClean="0"/>
              <a:t>        (</a:t>
            </a:r>
            <a:r>
              <a:rPr lang="en-US" sz="1400" b="1" i="1" dirty="0"/>
              <a:t>b) carry communications to emergency </a:t>
            </a:r>
            <a:r>
              <a:rPr lang="en-US" sz="1400" b="1" i="1" dirty="0" err="1"/>
              <a:t>centres</a:t>
            </a:r>
            <a:r>
              <a:rPr lang="en-US" sz="1400" b="1" i="1" dirty="0" smtClean="0"/>
              <a:t>.</a:t>
            </a:r>
            <a:endParaRPr lang="en-US" sz="1400" b="1" i="1" dirty="0"/>
          </a:p>
          <a:p>
            <a:r>
              <a:rPr lang="en-US" sz="1400" b="1" dirty="0"/>
              <a:t>And</a:t>
            </a:r>
          </a:p>
          <a:p>
            <a:r>
              <a:rPr lang="en-US" sz="1400" b="1" i="1" dirty="0"/>
              <a:t>“The NRA must make regulations to ensure access to emergency services via electronic communications, audio visual  networks, and the web, where applicable, by the public, </a:t>
            </a:r>
            <a:r>
              <a:rPr lang="en-US" sz="1400" b="1" i="1" u="sng" dirty="0"/>
              <a:t>including persons with disabilities”. </a:t>
            </a:r>
          </a:p>
        </p:txBody>
      </p:sp>
    </p:spTree>
    <p:extLst>
      <p:ext uri="{BB962C8B-B14F-4D97-AF65-F5344CB8AC3E}">
        <p14:creationId xmlns:p14="http://schemas.microsoft.com/office/powerpoint/2010/main" val="387955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ygma presentation updated">
  <a:themeElements>
    <a:clrScheme name="Custom 4">
      <a:dk1>
        <a:srgbClr val="B27219"/>
      </a:dk1>
      <a:lt1>
        <a:srgbClr val="FFFFFF"/>
      </a:lt1>
      <a:dk2>
        <a:srgbClr val="9A684C"/>
      </a:dk2>
      <a:lt2>
        <a:srgbClr val="FFFFFF"/>
      </a:lt2>
      <a:accent1>
        <a:srgbClr val="F2A828"/>
      </a:accent1>
      <a:accent2>
        <a:srgbClr val="7ECBFF"/>
      </a:accent2>
      <a:accent3>
        <a:srgbClr val="792C00"/>
      </a:accent3>
      <a:accent4>
        <a:srgbClr val="DFCD9F"/>
      </a:accent4>
      <a:accent5>
        <a:srgbClr val="4C8987"/>
      </a:accent5>
      <a:accent6>
        <a:srgbClr val="874C4C"/>
      </a:accent6>
      <a:hlink>
        <a:srgbClr val="7ECBFF"/>
      </a:hlink>
      <a:folHlink>
        <a:srgbClr val="F2A8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Pygma">
      <a:dk1>
        <a:srgbClr val="B27219"/>
      </a:dk1>
      <a:lt1>
        <a:srgbClr val="FFFFFF"/>
      </a:lt1>
      <a:dk2>
        <a:srgbClr val="9A684C"/>
      </a:dk2>
      <a:lt2>
        <a:srgbClr val="FFFFFF"/>
      </a:lt2>
      <a:accent1>
        <a:srgbClr val="F2A828"/>
      </a:accent1>
      <a:accent2>
        <a:srgbClr val="7ECBFF"/>
      </a:accent2>
      <a:accent3>
        <a:srgbClr val="7A6F44"/>
      </a:accent3>
      <a:accent4>
        <a:srgbClr val="FFAB8B"/>
      </a:accent4>
      <a:accent5>
        <a:srgbClr val="4C8987"/>
      </a:accent5>
      <a:accent6>
        <a:srgbClr val="874C4C"/>
      </a:accent6>
      <a:hlink>
        <a:srgbClr val="7ECBFF"/>
      </a:hlink>
      <a:folHlink>
        <a:srgbClr val="F2A8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EA3E14-49F3-44D8-9E79-382FDA466B7F}"/>
</file>

<file path=customXml/itemProps2.xml><?xml version="1.0" encoding="utf-8"?>
<ds:datastoreItem xmlns:ds="http://schemas.openxmlformats.org/officeDocument/2006/customXml" ds:itemID="{86D76EDB-3AB5-4F85-9D64-D1542E56314C}"/>
</file>

<file path=customXml/itemProps3.xml><?xml version="1.0" encoding="utf-8"?>
<ds:datastoreItem xmlns:ds="http://schemas.openxmlformats.org/officeDocument/2006/customXml" ds:itemID="{EC3BFE76-11C6-4EF4-ADAC-46ED4119CF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1333</Words>
  <Application>Microsoft Macintosh PowerPoint</Application>
  <PresentationFormat>On-screen Show (4:3)</PresentationFormat>
  <Paragraphs>171</Paragraphs>
  <Slides>16</Slides>
  <Notes>16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pygma presentation updated</vt:lpstr>
      <vt:lpstr>Custom Design</vt:lpstr>
      <vt:lpstr>PowerPoint Presentation</vt:lpstr>
      <vt:lpstr> Introduction</vt:lpstr>
      <vt:lpstr> Range of Regulatory Options</vt:lpstr>
      <vt:lpstr>Beyond the ICT framework –  Updating Disability Legislation</vt:lpstr>
      <vt:lpstr>Relevant Definitions Promote Inclusivity at the Outset   </vt:lpstr>
      <vt:lpstr>Promoting Effective Participation Nothing About Us Without Us</vt:lpstr>
      <vt:lpstr>Universal Access and Service Expand Goals and Definitions</vt:lpstr>
      <vt:lpstr>Consumer Protection Quality of Service</vt:lpstr>
      <vt:lpstr>Consumer Protection Emergency Services</vt:lpstr>
      <vt:lpstr>Targets and Reporting Requirements Measurable Targets</vt:lpstr>
      <vt:lpstr>Targets and Reporting Requirements Periodic and Meaningful Reporting</vt:lpstr>
      <vt:lpstr>Targets and Reporting Requirements Set Milestones</vt:lpstr>
      <vt:lpstr>Conclusion &amp; Next Steps Summary of Good Practice (1)</vt:lpstr>
      <vt:lpstr>Conclusion &amp; Next Steps Summary of Good Practice (2)</vt:lpstr>
      <vt:lpstr>Conclusion</vt:lpstr>
      <vt:lpstr>PowerPoint Presentation</vt:lpstr>
    </vt:vector>
  </TitlesOfParts>
  <Company>maryke@thatsitcom.co.za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Maryke Hough</dc:creator>
  <cp:lastModifiedBy>Mandla Msimang</cp:lastModifiedBy>
  <cp:revision>90</cp:revision>
  <dcterms:created xsi:type="dcterms:W3CDTF">2012-05-30T12:10:22Z</dcterms:created>
  <dcterms:modified xsi:type="dcterms:W3CDTF">2014-08-26T07:08:12Z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