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7"/>
  </p:notesMasterIdLst>
  <p:handoutMasterIdLst>
    <p:handoutMasterId r:id="rId18"/>
  </p:handoutMasterIdLst>
  <p:sldIdLst>
    <p:sldId id="407" r:id="rId2"/>
    <p:sldId id="464" r:id="rId3"/>
    <p:sldId id="473" r:id="rId4"/>
    <p:sldId id="465" r:id="rId5"/>
    <p:sldId id="451" r:id="rId6"/>
    <p:sldId id="474" r:id="rId7"/>
    <p:sldId id="475" r:id="rId8"/>
    <p:sldId id="458" r:id="rId9"/>
    <p:sldId id="460" r:id="rId10"/>
    <p:sldId id="461" r:id="rId11"/>
    <p:sldId id="476" r:id="rId12"/>
    <p:sldId id="477" r:id="rId13"/>
    <p:sldId id="478" r:id="rId14"/>
    <p:sldId id="479" r:id="rId15"/>
    <p:sldId id="471" r:id="rId16"/>
  </p:sldIdLst>
  <p:sldSz cx="9144000" cy="6858000" type="screen4x3"/>
  <p:notesSz cx="6797675" cy="99266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0000"/>
    <a:srgbClr val="FF9900"/>
    <a:srgbClr val="003399"/>
    <a:srgbClr val="CC00CC"/>
    <a:srgbClr val="CC66FF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8" autoAdjust="0"/>
    <p:restoredTop sz="92517" autoAdjust="0"/>
  </p:normalViewPr>
  <p:slideViewPr>
    <p:cSldViewPr>
      <p:cViewPr>
        <p:scale>
          <a:sx n="71" d="100"/>
          <a:sy n="71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3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B29CD6-26A8-47E2-996B-95D539CAB9C0}" type="doc">
      <dgm:prSet loTypeId="urn:microsoft.com/office/officeart/2005/8/layout/target1" loCatId="relationship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kumimoji="1" lang="ja-JP" altLang="en-US"/>
        </a:p>
      </dgm:t>
    </dgm:pt>
    <dgm:pt modelId="{AB9BFDE2-E4E3-4A15-931B-4C8BDEA15A5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altLang="ja-JP" sz="1400" dirty="0" smtClean="0"/>
            <a:t>Sign language</a:t>
          </a:r>
          <a:endParaRPr lang="ja-JP" altLang="en-US" sz="1400" dirty="0"/>
        </a:p>
      </dgm:t>
    </dgm:pt>
    <dgm:pt modelId="{C61D162D-79B0-4526-B981-3DABAF892EDB}" type="parTrans" cxnId="{2418CF4D-208A-4C4B-8EDE-F4A9258B92F9}">
      <dgm:prSet/>
      <dgm:spPr/>
      <dgm:t>
        <a:bodyPr/>
        <a:lstStyle/>
        <a:p>
          <a:endParaRPr kumimoji="1" lang="ja-JP" altLang="en-US"/>
        </a:p>
      </dgm:t>
    </dgm:pt>
    <dgm:pt modelId="{13A4C971-949B-440F-89BD-F002895D8017}" type="sibTrans" cxnId="{2418CF4D-208A-4C4B-8EDE-F4A9258B92F9}">
      <dgm:prSet/>
      <dgm:spPr/>
      <dgm:t>
        <a:bodyPr/>
        <a:lstStyle/>
        <a:p>
          <a:endParaRPr kumimoji="1" lang="ja-JP" altLang="en-US"/>
        </a:p>
      </dgm:t>
    </dgm:pt>
    <dgm:pt modelId="{AF8AFE7D-0822-4C2F-9B27-1FDB3390070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kumimoji="1" lang="en-US" altLang="ja-JP" sz="1400" dirty="0" smtClean="0"/>
            <a:t>Authorized Deaf and Hard hearing </a:t>
          </a:r>
          <a:endParaRPr lang="ja-JP" altLang="en-US" sz="2200" dirty="0"/>
        </a:p>
      </dgm:t>
    </dgm:pt>
    <dgm:pt modelId="{8512552E-2DF2-4DDB-9305-047096D08B8D}" type="parTrans" cxnId="{4D4AF3A9-3B28-4587-8A78-80B801C04A64}">
      <dgm:prSet/>
      <dgm:spPr/>
      <dgm:t>
        <a:bodyPr/>
        <a:lstStyle/>
        <a:p>
          <a:endParaRPr kumimoji="1" lang="ja-JP" altLang="en-US"/>
        </a:p>
      </dgm:t>
    </dgm:pt>
    <dgm:pt modelId="{B12E0777-D2AF-482E-BB50-A60EA9207193}" type="sibTrans" cxnId="{4D4AF3A9-3B28-4587-8A78-80B801C04A64}">
      <dgm:prSet/>
      <dgm:spPr/>
      <dgm:t>
        <a:bodyPr/>
        <a:lstStyle/>
        <a:p>
          <a:endParaRPr kumimoji="1" lang="ja-JP" altLang="en-US"/>
        </a:p>
      </dgm:t>
    </dgm:pt>
    <dgm:pt modelId="{3AE038AF-1091-4EB6-BD8C-2FFA3A99C06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kumimoji="1" lang="en-US" altLang="ja-JP" sz="1400" dirty="0" smtClean="0"/>
            <a:t>Unauthorized hard hearing</a:t>
          </a:r>
          <a:endParaRPr lang="ja-JP" altLang="en-US" sz="1800" dirty="0"/>
        </a:p>
      </dgm:t>
    </dgm:pt>
    <dgm:pt modelId="{282CE7E8-9CF2-4830-B06C-9DD6A503A66D}" type="parTrans" cxnId="{273A05A5-3FE1-4464-BC93-65077732765F}">
      <dgm:prSet/>
      <dgm:spPr/>
      <dgm:t>
        <a:bodyPr/>
        <a:lstStyle/>
        <a:p>
          <a:endParaRPr kumimoji="1" lang="ja-JP" altLang="en-US"/>
        </a:p>
      </dgm:t>
    </dgm:pt>
    <dgm:pt modelId="{28CF2420-C726-4A11-ABA2-13DB7331C34B}" type="sibTrans" cxnId="{273A05A5-3FE1-4464-BC93-65077732765F}">
      <dgm:prSet/>
      <dgm:spPr/>
      <dgm:t>
        <a:bodyPr/>
        <a:lstStyle/>
        <a:p>
          <a:endParaRPr kumimoji="1" lang="ja-JP" altLang="en-US"/>
        </a:p>
      </dgm:t>
    </dgm:pt>
    <dgm:pt modelId="{61BDF416-6B6F-49A0-BD34-2FD3FF5FAF6C}" type="pres">
      <dgm:prSet presAssocID="{D3B29CD6-26A8-47E2-996B-95D539CAB9C0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3A5CAB20-96B9-407F-BEA0-57560F332C04}" type="pres">
      <dgm:prSet presAssocID="{AB9BFDE2-E4E3-4A15-931B-4C8BDEA15A5D}" presName="circle1" presStyleLbl="lnNode1" presStyleIdx="0" presStyleCnt="3" custLinFactNeighborX="1196" custLinFactNeighborY="-32283"/>
      <dgm:spPr/>
      <dgm:t>
        <a:bodyPr/>
        <a:lstStyle/>
        <a:p>
          <a:endParaRPr kumimoji="1" lang="ja-JP" altLang="en-US"/>
        </a:p>
      </dgm:t>
    </dgm:pt>
    <dgm:pt modelId="{1A12CB03-5A8F-4FB1-AEF9-C42D02924A06}" type="pres">
      <dgm:prSet presAssocID="{AB9BFDE2-E4E3-4A15-931B-4C8BDEA15A5D}" presName="text1" presStyleLbl="revTx" presStyleIdx="0" presStyleCnt="3" custScaleX="107880" custScaleY="47676" custLinFactNeighborX="2264" custLinFactNeighborY="416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A4371FE-5ED9-4055-A2D4-E97EA22B3C36}" type="pres">
      <dgm:prSet presAssocID="{AB9BFDE2-E4E3-4A15-931B-4C8BDEA15A5D}" presName="line1" presStyleLbl="callout" presStyleIdx="0" presStyleCnt="6"/>
      <dgm:spPr/>
      <dgm:t>
        <a:bodyPr/>
        <a:lstStyle/>
        <a:p>
          <a:endParaRPr kumimoji="1" lang="ja-JP" altLang="en-US"/>
        </a:p>
      </dgm:t>
    </dgm:pt>
    <dgm:pt modelId="{F79FF49F-C2AF-4FA8-8E4A-0F815EE59263}" type="pres">
      <dgm:prSet presAssocID="{AB9BFDE2-E4E3-4A15-931B-4C8BDEA15A5D}" presName="d1" presStyleLbl="callout" presStyleIdx="1" presStyleCnt="6" custScaleX="94351" custScaleY="94332" custLinFactNeighborX="3558" custLinFactNeighborY="-4072"/>
      <dgm:spPr/>
      <dgm:t>
        <a:bodyPr/>
        <a:lstStyle/>
        <a:p>
          <a:endParaRPr kumimoji="1" lang="ja-JP" altLang="en-US"/>
        </a:p>
      </dgm:t>
    </dgm:pt>
    <dgm:pt modelId="{3DB3AE87-C21D-46AD-81FE-A6AC999D8552}" type="pres">
      <dgm:prSet presAssocID="{AF8AFE7D-0822-4C2F-9B27-1FDB33900706}" presName="circle2" presStyleLbl="lnNode1" presStyleIdx="1" presStyleCnt="3" custLinFactNeighborX="949" custLinFactNeighborY="-8428"/>
      <dgm:spPr/>
      <dgm:t>
        <a:bodyPr/>
        <a:lstStyle/>
        <a:p>
          <a:endParaRPr kumimoji="1" lang="ja-JP" altLang="en-US"/>
        </a:p>
      </dgm:t>
    </dgm:pt>
    <dgm:pt modelId="{3EF8EDFC-11EC-44A8-805A-21F43D0361D3}" type="pres">
      <dgm:prSet presAssocID="{AF8AFE7D-0822-4C2F-9B27-1FDB33900706}" presName="text2" presStyleLbl="revTx" presStyleIdx="1" presStyleCnt="3" custScaleX="107090" custScaleY="90486" custLinFactNeighborX="3686" custLinFactNeighborY="-97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B7DA1EE-F104-4ED1-8548-331F470922EF}" type="pres">
      <dgm:prSet presAssocID="{AF8AFE7D-0822-4C2F-9B27-1FDB33900706}" presName="line2" presStyleLbl="callout" presStyleIdx="2" presStyleCnt="6"/>
      <dgm:spPr/>
      <dgm:t>
        <a:bodyPr/>
        <a:lstStyle/>
        <a:p>
          <a:endParaRPr kumimoji="1" lang="ja-JP" altLang="en-US"/>
        </a:p>
      </dgm:t>
    </dgm:pt>
    <dgm:pt modelId="{39EF438A-B868-49B1-AEB7-A23A2C25A5E1}" type="pres">
      <dgm:prSet presAssocID="{AF8AFE7D-0822-4C2F-9B27-1FDB33900706}" presName="d2" presStyleLbl="callout" presStyleIdx="3" presStyleCnt="6"/>
      <dgm:spPr/>
      <dgm:t>
        <a:bodyPr/>
        <a:lstStyle/>
        <a:p>
          <a:endParaRPr kumimoji="1" lang="ja-JP" altLang="en-US"/>
        </a:p>
      </dgm:t>
    </dgm:pt>
    <dgm:pt modelId="{2E4AE67F-83FB-40A1-9134-FE6D2DB64D03}" type="pres">
      <dgm:prSet presAssocID="{3AE038AF-1091-4EB6-BD8C-2FFA3A99C063}" presName="circle3" presStyleLbl="lnNode1" presStyleIdx="2" presStyleCnt="3" custScaleX="109931" custScaleY="106204" custLinFactNeighborX="2993" custLinFactNeighborY="-4362"/>
      <dgm:spPr/>
      <dgm:t>
        <a:bodyPr/>
        <a:lstStyle/>
        <a:p>
          <a:endParaRPr kumimoji="1" lang="ja-JP" altLang="en-US"/>
        </a:p>
      </dgm:t>
    </dgm:pt>
    <dgm:pt modelId="{A22553AB-65D9-447C-9EBF-7C295BF68091}" type="pres">
      <dgm:prSet presAssocID="{3AE038AF-1091-4EB6-BD8C-2FFA3A99C063}" presName="text3" presStyleLbl="revTx" presStyleIdx="2" presStyleCnt="3" custScaleX="110635" custScaleY="65389" custLinFactNeighborX="6345" custLinFactNeighborY="-118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3FEA278-B30E-4D82-A12C-1698416FD521}" type="pres">
      <dgm:prSet presAssocID="{3AE038AF-1091-4EB6-BD8C-2FFA3A99C063}" presName="line3" presStyleLbl="callout" presStyleIdx="4" presStyleCnt="6"/>
      <dgm:spPr/>
      <dgm:t>
        <a:bodyPr/>
        <a:lstStyle/>
        <a:p>
          <a:endParaRPr kumimoji="1" lang="ja-JP" altLang="en-US"/>
        </a:p>
      </dgm:t>
    </dgm:pt>
    <dgm:pt modelId="{5E7732A8-64FE-43E8-A7E0-AB84969B4B2F}" type="pres">
      <dgm:prSet presAssocID="{3AE038AF-1091-4EB6-BD8C-2FFA3A99C063}" presName="d3" presStyleLbl="callout" presStyleIdx="5" presStyleCnt="6"/>
      <dgm:spPr/>
      <dgm:t>
        <a:bodyPr/>
        <a:lstStyle/>
        <a:p>
          <a:endParaRPr kumimoji="1" lang="ja-JP" altLang="en-US"/>
        </a:p>
      </dgm:t>
    </dgm:pt>
  </dgm:ptLst>
  <dgm:cxnLst>
    <dgm:cxn modelId="{A8D9A0FB-6F17-45F5-82BF-7150BD976EDC}" type="presOf" srcId="{D3B29CD6-26A8-47E2-996B-95D539CAB9C0}" destId="{61BDF416-6B6F-49A0-BD34-2FD3FF5FAF6C}" srcOrd="0" destOrd="0" presId="urn:microsoft.com/office/officeart/2005/8/layout/target1"/>
    <dgm:cxn modelId="{8F603B8B-4FC7-4079-ABB6-7DD4031F2732}" type="presOf" srcId="{AF8AFE7D-0822-4C2F-9B27-1FDB33900706}" destId="{3EF8EDFC-11EC-44A8-805A-21F43D0361D3}" srcOrd="0" destOrd="0" presId="urn:microsoft.com/office/officeart/2005/8/layout/target1"/>
    <dgm:cxn modelId="{2418CF4D-208A-4C4B-8EDE-F4A9258B92F9}" srcId="{D3B29CD6-26A8-47E2-996B-95D539CAB9C0}" destId="{AB9BFDE2-E4E3-4A15-931B-4C8BDEA15A5D}" srcOrd="0" destOrd="0" parTransId="{C61D162D-79B0-4526-B981-3DABAF892EDB}" sibTransId="{13A4C971-949B-440F-89BD-F002895D8017}"/>
    <dgm:cxn modelId="{E69ADC94-BF72-4E87-ACAC-540B744D8762}" type="presOf" srcId="{AB9BFDE2-E4E3-4A15-931B-4C8BDEA15A5D}" destId="{1A12CB03-5A8F-4FB1-AEF9-C42D02924A06}" srcOrd="0" destOrd="0" presId="urn:microsoft.com/office/officeart/2005/8/layout/target1"/>
    <dgm:cxn modelId="{273A05A5-3FE1-4464-BC93-65077732765F}" srcId="{D3B29CD6-26A8-47E2-996B-95D539CAB9C0}" destId="{3AE038AF-1091-4EB6-BD8C-2FFA3A99C063}" srcOrd="2" destOrd="0" parTransId="{282CE7E8-9CF2-4830-B06C-9DD6A503A66D}" sibTransId="{28CF2420-C726-4A11-ABA2-13DB7331C34B}"/>
    <dgm:cxn modelId="{4D4AF3A9-3B28-4587-8A78-80B801C04A64}" srcId="{D3B29CD6-26A8-47E2-996B-95D539CAB9C0}" destId="{AF8AFE7D-0822-4C2F-9B27-1FDB33900706}" srcOrd="1" destOrd="0" parTransId="{8512552E-2DF2-4DDB-9305-047096D08B8D}" sibTransId="{B12E0777-D2AF-482E-BB50-A60EA9207193}"/>
    <dgm:cxn modelId="{E3326C36-412D-41C5-8304-B85E3584FB9F}" type="presOf" srcId="{3AE038AF-1091-4EB6-BD8C-2FFA3A99C063}" destId="{A22553AB-65D9-447C-9EBF-7C295BF68091}" srcOrd="0" destOrd="0" presId="urn:microsoft.com/office/officeart/2005/8/layout/target1"/>
    <dgm:cxn modelId="{392F91CB-2ACB-496F-BC52-2E1F6FAA793C}" type="presParOf" srcId="{61BDF416-6B6F-49A0-BD34-2FD3FF5FAF6C}" destId="{3A5CAB20-96B9-407F-BEA0-57560F332C04}" srcOrd="0" destOrd="0" presId="urn:microsoft.com/office/officeart/2005/8/layout/target1"/>
    <dgm:cxn modelId="{7E9D0606-A743-4C80-87E0-92AE207C0A1E}" type="presParOf" srcId="{61BDF416-6B6F-49A0-BD34-2FD3FF5FAF6C}" destId="{1A12CB03-5A8F-4FB1-AEF9-C42D02924A06}" srcOrd="1" destOrd="0" presId="urn:microsoft.com/office/officeart/2005/8/layout/target1"/>
    <dgm:cxn modelId="{3CB75128-B564-45FD-9DBE-459FEF70BDF4}" type="presParOf" srcId="{61BDF416-6B6F-49A0-BD34-2FD3FF5FAF6C}" destId="{7A4371FE-5ED9-4055-A2D4-E97EA22B3C36}" srcOrd="2" destOrd="0" presId="urn:microsoft.com/office/officeart/2005/8/layout/target1"/>
    <dgm:cxn modelId="{B18C445D-307D-489F-B114-A8A75599CD29}" type="presParOf" srcId="{61BDF416-6B6F-49A0-BD34-2FD3FF5FAF6C}" destId="{F79FF49F-C2AF-4FA8-8E4A-0F815EE59263}" srcOrd="3" destOrd="0" presId="urn:microsoft.com/office/officeart/2005/8/layout/target1"/>
    <dgm:cxn modelId="{37B318D4-ACCF-4AA4-99AE-A87A3E4E9226}" type="presParOf" srcId="{61BDF416-6B6F-49A0-BD34-2FD3FF5FAF6C}" destId="{3DB3AE87-C21D-46AD-81FE-A6AC999D8552}" srcOrd="4" destOrd="0" presId="urn:microsoft.com/office/officeart/2005/8/layout/target1"/>
    <dgm:cxn modelId="{244382E2-780D-4896-A660-628F8BEAEDD6}" type="presParOf" srcId="{61BDF416-6B6F-49A0-BD34-2FD3FF5FAF6C}" destId="{3EF8EDFC-11EC-44A8-805A-21F43D0361D3}" srcOrd="5" destOrd="0" presId="urn:microsoft.com/office/officeart/2005/8/layout/target1"/>
    <dgm:cxn modelId="{E0C88CF8-62A5-424A-BEDF-BEC38685EA43}" type="presParOf" srcId="{61BDF416-6B6F-49A0-BD34-2FD3FF5FAF6C}" destId="{3B7DA1EE-F104-4ED1-8548-331F470922EF}" srcOrd="6" destOrd="0" presId="urn:microsoft.com/office/officeart/2005/8/layout/target1"/>
    <dgm:cxn modelId="{F61FBBE9-EAB3-4651-8272-99AE43342DA8}" type="presParOf" srcId="{61BDF416-6B6F-49A0-BD34-2FD3FF5FAF6C}" destId="{39EF438A-B868-49B1-AEB7-A23A2C25A5E1}" srcOrd="7" destOrd="0" presId="urn:microsoft.com/office/officeart/2005/8/layout/target1"/>
    <dgm:cxn modelId="{503E1294-E795-44A2-8EEB-093BC17F919E}" type="presParOf" srcId="{61BDF416-6B6F-49A0-BD34-2FD3FF5FAF6C}" destId="{2E4AE67F-83FB-40A1-9134-FE6D2DB64D03}" srcOrd="8" destOrd="0" presId="urn:microsoft.com/office/officeart/2005/8/layout/target1"/>
    <dgm:cxn modelId="{4566A4C5-268C-4C81-B86D-E1CD6FC2B32F}" type="presParOf" srcId="{61BDF416-6B6F-49A0-BD34-2FD3FF5FAF6C}" destId="{A22553AB-65D9-447C-9EBF-7C295BF68091}" srcOrd="9" destOrd="0" presId="urn:microsoft.com/office/officeart/2005/8/layout/target1"/>
    <dgm:cxn modelId="{64743C0B-E397-4B60-90CE-C57E13A5E64B}" type="presParOf" srcId="{61BDF416-6B6F-49A0-BD34-2FD3FF5FAF6C}" destId="{43FEA278-B30E-4D82-A12C-1698416FD521}" srcOrd="10" destOrd="0" presId="urn:microsoft.com/office/officeart/2005/8/layout/target1"/>
    <dgm:cxn modelId="{F23EE6F6-C97D-40EC-B4C2-17A736E48275}" type="presParOf" srcId="{61BDF416-6B6F-49A0-BD34-2FD3FF5FAF6C}" destId="{5E7732A8-64FE-43E8-A7E0-AB84969B4B2F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4AE67F-83FB-40A1-9134-FE6D2DB64D03}">
      <dsp:nvSpPr>
        <dsp:cNvPr id="0" name=""/>
        <dsp:cNvSpPr/>
      </dsp:nvSpPr>
      <dsp:spPr>
        <a:xfrm>
          <a:off x="1562811" y="621770"/>
          <a:ext cx="3333743" cy="3220718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B3AE87-C21D-46AD-81FE-A6AC999D8552}">
      <dsp:nvSpPr>
        <dsp:cNvPr id="0" name=""/>
        <dsp:cNvSpPr/>
      </dsp:nvSpPr>
      <dsp:spPr>
        <a:xfrm>
          <a:off x="2246411" y="1301286"/>
          <a:ext cx="1819546" cy="1819546"/>
        </a:xfrm>
        <a:prstGeom prst="ellips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5CAB20-96B9-407F-BEA0-57560F332C04}">
      <dsp:nvSpPr>
        <dsp:cNvPr id="0" name=""/>
        <dsp:cNvSpPr/>
      </dsp:nvSpPr>
      <dsp:spPr>
        <a:xfrm>
          <a:off x="2842913" y="1865351"/>
          <a:ext cx="606515" cy="60651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12CB03-5A8F-4FB1-AEF9-C42D02924A06}">
      <dsp:nvSpPr>
        <dsp:cNvPr id="0" name=""/>
        <dsp:cNvSpPr/>
      </dsp:nvSpPr>
      <dsp:spPr>
        <a:xfrm>
          <a:off x="5135223" y="105488"/>
          <a:ext cx="1635772" cy="42169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1400" kern="1200" dirty="0" smtClean="0"/>
            <a:t>Sign language</a:t>
          </a:r>
          <a:endParaRPr lang="ja-JP" altLang="en-US" sz="1400" kern="1200" dirty="0"/>
        </a:p>
      </dsp:txBody>
      <dsp:txXfrm>
        <a:off x="5135223" y="105488"/>
        <a:ext cx="1635772" cy="421695"/>
      </dsp:txXfrm>
    </dsp:sp>
    <dsp:sp modelId="{7A4371FE-5ED9-4055-A2D4-E97EA22B3C36}">
      <dsp:nvSpPr>
        <dsp:cNvPr id="0" name=""/>
        <dsp:cNvSpPr/>
      </dsp:nvSpPr>
      <dsp:spPr>
        <a:xfrm>
          <a:off x="4781564" y="279513"/>
          <a:ext cx="37907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79FF49F-C2AF-4FA8-8E4A-0F815EE59263}">
      <dsp:nvSpPr>
        <dsp:cNvPr id="0" name=""/>
        <dsp:cNvSpPr/>
      </dsp:nvSpPr>
      <dsp:spPr>
        <a:xfrm rot="5400000">
          <a:off x="3034749" y="463127"/>
          <a:ext cx="1966248" cy="1548422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EF8EDFC-11EC-44A8-805A-21F43D0361D3}">
      <dsp:nvSpPr>
        <dsp:cNvPr id="0" name=""/>
        <dsp:cNvSpPr/>
      </dsp:nvSpPr>
      <dsp:spPr>
        <a:xfrm>
          <a:off x="5162774" y="755216"/>
          <a:ext cx="1623793" cy="80035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smtClean="0"/>
            <a:t>Authorized Deaf and Hard hearing </a:t>
          </a:r>
          <a:endParaRPr lang="ja-JP" altLang="en-US" sz="2200" kern="1200" dirty="0"/>
        </a:p>
      </dsp:txBody>
      <dsp:txXfrm>
        <a:off x="5162774" y="755216"/>
        <a:ext cx="1623793" cy="800350"/>
      </dsp:txXfrm>
    </dsp:sp>
    <dsp:sp modelId="{3B7DA1EE-F104-4ED1-8548-331F470922EF}">
      <dsp:nvSpPr>
        <dsp:cNvPr id="0" name=""/>
        <dsp:cNvSpPr/>
      </dsp:nvSpPr>
      <dsp:spPr>
        <a:xfrm>
          <a:off x="4781564" y="1164015"/>
          <a:ext cx="37907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9EF438A-B868-49B1-AEB7-A23A2C25A5E1}">
      <dsp:nvSpPr>
        <dsp:cNvPr id="0" name=""/>
        <dsp:cNvSpPr/>
      </dsp:nvSpPr>
      <dsp:spPr>
        <a:xfrm rot="5400000">
          <a:off x="3364693" y="1372353"/>
          <a:ext cx="1624248" cy="120646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22553AB-65D9-447C-9EBF-7C295BF68091}">
      <dsp:nvSpPr>
        <dsp:cNvPr id="0" name=""/>
        <dsp:cNvSpPr/>
      </dsp:nvSpPr>
      <dsp:spPr>
        <a:xfrm>
          <a:off x="5176216" y="1748870"/>
          <a:ext cx="1677546" cy="57836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smtClean="0"/>
            <a:t>Unauthorized hard hearing</a:t>
          </a:r>
          <a:endParaRPr lang="ja-JP" altLang="en-US" sz="1800" kern="1200" dirty="0"/>
        </a:p>
      </dsp:txBody>
      <dsp:txXfrm>
        <a:off x="5176216" y="1748870"/>
        <a:ext cx="1677546" cy="578366"/>
      </dsp:txXfrm>
    </dsp:sp>
    <dsp:sp modelId="{43FEA278-B30E-4D82-A12C-1698416FD521}">
      <dsp:nvSpPr>
        <dsp:cNvPr id="0" name=""/>
        <dsp:cNvSpPr/>
      </dsp:nvSpPr>
      <dsp:spPr>
        <a:xfrm>
          <a:off x="4781564" y="2048517"/>
          <a:ext cx="37907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E7732A8-64FE-43E8-A7E0-AB84969B4B2F}">
      <dsp:nvSpPr>
        <dsp:cNvPr id="0" name=""/>
        <dsp:cNvSpPr/>
      </dsp:nvSpPr>
      <dsp:spPr>
        <a:xfrm rot="5400000">
          <a:off x="3812655" y="2242349"/>
          <a:ext cx="1160466" cy="771791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764" cy="49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36" tIns="47767" rIns="95536" bIns="47767" numCol="1" anchor="t" anchorCtr="0" compatLnSpc="1">
            <a:prstTxWarp prst="textNoShape">
              <a:avLst/>
            </a:prstTxWarp>
          </a:bodyPr>
          <a:lstStyle>
            <a:lvl1pPr defTabSz="954877">
              <a:defRPr sz="13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346" y="0"/>
            <a:ext cx="2945764" cy="49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36" tIns="47767" rIns="95536" bIns="47767" numCol="1" anchor="t" anchorCtr="0" compatLnSpc="1">
            <a:prstTxWarp prst="textNoShape">
              <a:avLst/>
            </a:prstTxWarp>
          </a:bodyPr>
          <a:lstStyle>
            <a:lvl1pPr algn="r" defTabSz="954877">
              <a:defRPr sz="13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7947"/>
            <a:ext cx="2945764" cy="49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36" tIns="47767" rIns="95536" bIns="47767" numCol="1" anchor="b" anchorCtr="0" compatLnSpc="1">
            <a:prstTxWarp prst="textNoShape">
              <a:avLst/>
            </a:prstTxWarp>
          </a:bodyPr>
          <a:lstStyle>
            <a:lvl1pPr defTabSz="954877">
              <a:defRPr sz="13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346" y="9427947"/>
            <a:ext cx="2945764" cy="49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36" tIns="47767" rIns="95536" bIns="47767" numCol="1" anchor="b" anchorCtr="0" compatLnSpc="1">
            <a:prstTxWarp prst="textNoShape">
              <a:avLst/>
            </a:prstTxWarp>
          </a:bodyPr>
          <a:lstStyle>
            <a:lvl1pPr algn="r" defTabSz="954877">
              <a:defRPr sz="1300" smtClean="0"/>
            </a:lvl1pPr>
          </a:lstStyle>
          <a:p>
            <a:pPr>
              <a:defRPr/>
            </a:pPr>
            <a:fld id="{7C26C3C6-037E-4662-8A0A-162C49072DE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6500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764" cy="49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36" tIns="47767" rIns="95536" bIns="47767" numCol="1" anchor="t" anchorCtr="0" compatLnSpc="1">
            <a:prstTxWarp prst="textNoShape">
              <a:avLst/>
            </a:prstTxWarp>
          </a:bodyPr>
          <a:lstStyle>
            <a:lvl1pPr defTabSz="954877">
              <a:defRPr sz="13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346" y="0"/>
            <a:ext cx="2945764" cy="49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36" tIns="47767" rIns="95536" bIns="47767" numCol="1" anchor="t" anchorCtr="0" compatLnSpc="1">
            <a:prstTxWarp prst="textNoShape">
              <a:avLst/>
            </a:prstTxWarp>
          </a:bodyPr>
          <a:lstStyle>
            <a:lvl1pPr algn="r" defTabSz="954877">
              <a:defRPr sz="13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395" y="4716335"/>
            <a:ext cx="5436886" cy="446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36" tIns="47767" rIns="95536" bIns="477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7947"/>
            <a:ext cx="2945764" cy="49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36" tIns="47767" rIns="95536" bIns="47767" numCol="1" anchor="b" anchorCtr="0" compatLnSpc="1">
            <a:prstTxWarp prst="textNoShape">
              <a:avLst/>
            </a:prstTxWarp>
          </a:bodyPr>
          <a:lstStyle>
            <a:lvl1pPr defTabSz="954877">
              <a:defRPr sz="13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346" y="9427947"/>
            <a:ext cx="2945764" cy="49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36" tIns="47767" rIns="95536" bIns="47767" numCol="1" anchor="b" anchorCtr="0" compatLnSpc="1">
            <a:prstTxWarp prst="textNoShape">
              <a:avLst/>
            </a:prstTxWarp>
          </a:bodyPr>
          <a:lstStyle>
            <a:lvl1pPr algn="r" defTabSz="954877">
              <a:defRPr sz="1300" smtClean="0"/>
            </a:lvl1pPr>
          </a:lstStyle>
          <a:p>
            <a:pPr>
              <a:defRPr/>
            </a:pPr>
            <a:fld id="{F05E832B-E0F9-445B-BA23-F35146372C1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489920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877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35005" indent="-282694" defTabSz="954877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30778" indent="-226156" defTabSz="954877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83087" indent="-226156" defTabSz="954877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35399" indent="-226156" defTabSz="954877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87710" indent="-226156" defTabSz="95487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40020" indent="-226156" defTabSz="95487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92331" indent="-226156" defTabSz="95487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44642" indent="-226156" defTabSz="95487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4A60943-7877-4FBC-A873-BCA131493627}" type="slidenum">
              <a:rPr lang="en-US" altLang="ja-JP"/>
              <a:pPr eaLnBrk="1" hangingPunct="1"/>
              <a:t>1</a:t>
            </a:fld>
            <a:endParaRPr lang="en-US" altLang="ja-JP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27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03368" indent="-270526" defTabSz="91227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082104" indent="-216420" defTabSz="91227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14946" indent="-216420" defTabSz="91227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47787" indent="-216420" defTabSz="91227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380630" indent="-216420" defTabSz="9122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13472" indent="-216420" defTabSz="9122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246313" indent="-216420" defTabSz="9122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679155" indent="-216420" defTabSz="9122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6ACE3BF-B5F7-406B-8966-1F7E14E54B33}" type="slidenum">
              <a:rPr lang="en-US" altLang="ja-JP" smtClean="0"/>
              <a:pPr eaLnBrk="1" hangingPunct="1"/>
              <a:t>2</a:t>
            </a:fld>
            <a:endParaRPr lang="en-US" altLang="ja-JP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95" y="4714761"/>
            <a:ext cx="5436886" cy="4467774"/>
          </a:xfrm>
          <a:noFill/>
        </p:spPr>
        <p:txBody>
          <a:bodyPr/>
          <a:lstStyle/>
          <a:p>
            <a:pPr eaLnBrk="1" hangingPunct="1"/>
            <a:endParaRPr lang="ja-JP" altLang="ja-JP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011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889" indent="-285726" defTabSz="954011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2907" indent="-228581" defTabSz="954011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070" indent="-228581" defTabSz="954011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232" indent="-228581" defTabSz="954011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395" indent="-228581" defTabSz="954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559" indent="-228581" defTabSz="954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8722" indent="-228581" defTabSz="954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5884" indent="-228581" defTabSz="9540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0DD05F5-CF96-4DF3-B0BF-94036F7295EE}" type="slidenum">
              <a:rPr lang="en-US" altLang="ja-JP" smtClean="0"/>
              <a:pPr eaLnBrk="1" hangingPunct="1"/>
              <a:t>3</a:t>
            </a:fld>
            <a:endParaRPr lang="en-US" altLang="ja-JP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6"/>
            <a:ext cx="5435600" cy="4467225"/>
          </a:xfrm>
          <a:noFill/>
        </p:spPr>
        <p:txBody>
          <a:bodyPr/>
          <a:lstStyle/>
          <a:p>
            <a:pPr eaLnBrk="1" hangingPunct="1"/>
            <a:r>
              <a:rPr lang="ja-JP" altLang="en-US" smtClean="0"/>
              <a:t>私自身の紹介を簡単にさせていただくと、オバマ大統領で有名になった福井県小浜市の出身です。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大学卒業後、日本アイ・ビー・エムに</a:t>
            </a:r>
            <a:r>
              <a:rPr lang="en-US" altLang="ja-JP" smtClean="0"/>
              <a:t>28</a:t>
            </a:r>
            <a:r>
              <a:rPr lang="ja-JP" altLang="en-US" smtClean="0"/>
              <a:t>年間勤務し、子会社の社長等歴任いたしました。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平成</a:t>
            </a:r>
            <a:r>
              <a:rPr lang="en-US" altLang="ja-JP" smtClean="0"/>
              <a:t>20</a:t>
            </a:r>
            <a:r>
              <a:rPr lang="ja-JP" altLang="en-US" smtClean="0"/>
              <a:t>年に沖縄県のベンチャー育成事業の採択を受けて起業し現在に至っております。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昨年から同友会中部支部の副支部長をさせていただいております。</a:t>
            </a:r>
            <a:endParaRPr lang="ja-JP" altLang="ja-JP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日経ビジネスの記事をご参考までに表示いたしました。日本全国の中の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つとして選ばれております。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5E832B-E0F9-445B-BA23-F35146372C1E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61428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現在のアイセック・ジャパンの社員構成です。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所属社員は私を入れて、</a:t>
            </a:r>
            <a:r>
              <a:rPr kumimoji="1" lang="en-US" altLang="ja-JP" dirty="0" smtClean="0"/>
              <a:t>24</a:t>
            </a:r>
            <a:r>
              <a:rPr kumimoji="1" lang="ja-JP" altLang="en-US" dirty="0" smtClean="0"/>
              <a:t>名、うち男性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名、女性</a:t>
            </a:r>
            <a:r>
              <a:rPr kumimoji="1" lang="en-US" altLang="ja-JP" dirty="0" smtClean="0"/>
              <a:t>17</a:t>
            </a:r>
            <a:r>
              <a:rPr kumimoji="1" lang="ja-JP" altLang="en-US" dirty="0" smtClean="0"/>
              <a:t>名と女性の多い職場です。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年齢も</a:t>
            </a:r>
            <a:r>
              <a:rPr kumimoji="1" lang="en-US" altLang="ja-JP" dirty="0" smtClean="0"/>
              <a:t>20</a:t>
            </a:r>
            <a:r>
              <a:rPr kumimoji="1" lang="ja-JP" altLang="en-US" dirty="0" smtClean="0"/>
              <a:t>歳～</a:t>
            </a:r>
            <a:r>
              <a:rPr kumimoji="1" lang="en-US" altLang="ja-JP" dirty="0" smtClean="0"/>
              <a:t>30</a:t>
            </a:r>
            <a:r>
              <a:rPr kumimoji="1" lang="ja-JP" altLang="en-US" dirty="0" smtClean="0"/>
              <a:t>歳代が多い職場です。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ほとんどが県内出身者です。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5E832B-E0F9-445B-BA23-F35146372C1E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18995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2560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024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889" indent="-285726" defTabSz="927024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2907" indent="-228581" defTabSz="927024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070" indent="-228581" defTabSz="927024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232" indent="-228581" defTabSz="927024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395" indent="-228581" defTabSz="92702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559" indent="-228581" defTabSz="92702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8722" indent="-228581" defTabSz="92702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5884" indent="-228581" defTabSz="92702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18AF849-8CE8-4E91-B246-049A41F7AB08}" type="slidenum">
              <a:rPr lang="ja-JP" altLang="en-US" smtClean="0"/>
              <a:pPr eaLnBrk="1" hangingPunct="1"/>
              <a:t>7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dirty="0" smtClean="0"/>
          </a:p>
        </p:txBody>
      </p:sp>
      <p:sp>
        <p:nvSpPr>
          <p:cNvPr id="26628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43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889" indent="-285726" defTabSz="92543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2907" indent="-228581" defTabSz="92543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070" indent="-228581" defTabSz="92543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232" indent="-228581" defTabSz="92543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395" indent="-228581" defTabSz="925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559" indent="-228581" defTabSz="925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8722" indent="-228581" defTabSz="925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5884" indent="-228581" defTabSz="925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C8B824D-05FD-4A92-B852-1870FAB30C72}" type="slidenum">
              <a:rPr lang="ja-JP" altLang="en-US" smtClean="0"/>
              <a:pPr eaLnBrk="1" hangingPunct="1"/>
              <a:t>8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 smtClean="0"/>
          </a:p>
        </p:txBody>
      </p:sp>
      <p:sp>
        <p:nvSpPr>
          <p:cNvPr id="2867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024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889" indent="-285726" defTabSz="927024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2907" indent="-228581" defTabSz="927024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070" indent="-228581" defTabSz="927024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232" indent="-228581" defTabSz="927024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395" indent="-228581" defTabSz="92702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559" indent="-228581" defTabSz="92702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8722" indent="-228581" defTabSz="92702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5884" indent="-228581" defTabSz="92702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EACE1C8-EDB2-426A-B908-E2941C850C5E}" type="slidenum">
              <a:rPr lang="ja-JP" altLang="en-US" smtClean="0"/>
              <a:pPr eaLnBrk="1" hangingPunct="1"/>
              <a:t>9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3379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024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889" indent="-285726" defTabSz="927024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2907" indent="-228581" defTabSz="927024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070" indent="-228581" defTabSz="927024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232" indent="-228581" defTabSz="927024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395" indent="-228581" defTabSz="92702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559" indent="-228581" defTabSz="92702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8722" indent="-228581" defTabSz="92702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5884" indent="-228581" defTabSz="92702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1113523-B280-426A-B49B-6276FF6618C5}" type="slidenum">
              <a:rPr lang="ja-JP" altLang="en-US" smtClean="0"/>
              <a:pPr eaLnBrk="1" hangingPunct="1"/>
              <a:t>10</a:t>
            </a:fld>
            <a:endParaRPr lang="en-US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0787A-AE8C-482E-A0C5-02B33D44FB97}" type="datetime1">
              <a:rPr lang="ja-JP" altLang="en-US" smtClean="0"/>
              <a:t>2014/8/22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Copyright © 2012 </a:t>
            </a:r>
            <a:r>
              <a:rPr lang="ja-JP" altLang="en-US" smtClean="0"/>
              <a:t>株式会社アイセック・ジャパン </a:t>
            </a:r>
            <a:r>
              <a:rPr lang="en-US" altLang="ja-JP" smtClean="0"/>
              <a:t>All Rights Reserved</a:t>
            </a: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28950-EAF8-47D8-AA97-00A45CF5CE8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35067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6F681-1C56-429B-832B-9C98E8648A4C}" type="datetime1">
              <a:rPr lang="ja-JP" altLang="en-US" smtClean="0"/>
              <a:t>2014/8/22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Copyright © 2012 </a:t>
            </a:r>
            <a:r>
              <a:rPr lang="ja-JP" altLang="en-US" smtClean="0"/>
              <a:t>株式会社アイセック・ジャパン </a:t>
            </a:r>
            <a:r>
              <a:rPr lang="en-US" altLang="ja-JP" smtClean="0"/>
              <a:t>All Rights Reserved</a:t>
            </a: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35D49-5F11-43EA-ADC8-4277D1A7CD8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62282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A618F-5CCF-4563-87C1-D225203B835C}" type="datetime1">
              <a:rPr lang="ja-JP" altLang="en-US" smtClean="0"/>
              <a:t>2014/8/22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Copyright © 2012 </a:t>
            </a:r>
            <a:r>
              <a:rPr lang="ja-JP" altLang="en-US" smtClean="0"/>
              <a:t>株式会社アイセック・ジャパン </a:t>
            </a:r>
            <a:r>
              <a:rPr lang="en-US" altLang="ja-JP" smtClean="0"/>
              <a:t>All Rights Reserved</a:t>
            </a: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6B1FF-6580-48B9-880B-79535CC6240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23235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929411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C9D65-B858-4349-9769-D07AA01EC41C}" type="datetime1">
              <a:rPr lang="ja-JP" altLang="en-US" smtClean="0"/>
              <a:t>2014/8/22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Copyright © 2012 </a:t>
            </a:r>
            <a:r>
              <a:rPr lang="ja-JP" altLang="en-US" smtClean="0"/>
              <a:t>株式会社アイセック・ジャパン </a:t>
            </a:r>
            <a:r>
              <a:rPr lang="en-US" altLang="ja-JP" smtClean="0"/>
              <a:t>All Rights Reserved</a:t>
            </a: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56706-77B1-4131-B8DE-C4DD0D9E36A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77172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012AF-D445-421E-B5EC-2BD272E91B3B}" type="datetime1">
              <a:rPr lang="ja-JP" altLang="en-US" smtClean="0"/>
              <a:t>2014/8/22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Copyright © 2012 </a:t>
            </a:r>
            <a:r>
              <a:rPr lang="ja-JP" altLang="en-US" smtClean="0"/>
              <a:t>株式会社アイセック・ジャパン </a:t>
            </a:r>
            <a:r>
              <a:rPr lang="en-US" altLang="ja-JP" smtClean="0"/>
              <a:t>All Rights Reserved</a:t>
            </a: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A7221-4B27-4CC4-B651-1BD119FBA07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2011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88AC5-33FF-4F44-87DE-1459868F0886}" type="datetime1">
              <a:rPr lang="ja-JP" altLang="en-US" smtClean="0"/>
              <a:t>2014/8/22</a:t>
            </a:fld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Copyright © 2012 </a:t>
            </a:r>
            <a:r>
              <a:rPr lang="ja-JP" altLang="en-US" smtClean="0"/>
              <a:t>株式会社アイセック・ジャパン </a:t>
            </a:r>
            <a:r>
              <a:rPr lang="en-US" altLang="ja-JP" smtClean="0"/>
              <a:t>All Rights Reserved</a:t>
            </a:r>
            <a:endParaRPr lang="en-US" altLang="ja-JP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DEB18-57F6-4397-81C2-9F8ECC2A5D4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9300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01741-EFBA-44A8-BD15-DA0D34E25787}" type="datetime1">
              <a:rPr lang="ja-JP" altLang="en-US" smtClean="0"/>
              <a:t>2014/8/22</a:t>
            </a:fld>
            <a:endParaRPr lang="en-US" altLang="ja-JP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Copyright © 2012 </a:t>
            </a:r>
            <a:r>
              <a:rPr lang="ja-JP" altLang="en-US" smtClean="0"/>
              <a:t>株式会社アイセック・ジャパン </a:t>
            </a:r>
            <a:r>
              <a:rPr lang="en-US" altLang="ja-JP" smtClean="0"/>
              <a:t>All Rights Reserved</a:t>
            </a:r>
            <a:endParaRPr lang="en-US" altLang="ja-JP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785D0-7DF8-49EB-85F5-536A1D887EB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36318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3ABAC-4701-47B3-8276-B654C0E81626}" type="datetime1">
              <a:rPr lang="ja-JP" altLang="en-US" smtClean="0"/>
              <a:t>2014/8/22</a:t>
            </a:fld>
            <a:endParaRPr lang="en-US" altLang="ja-JP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Copyright © 2012 </a:t>
            </a:r>
            <a:r>
              <a:rPr lang="ja-JP" altLang="en-US" smtClean="0"/>
              <a:t>株式会社アイセック・ジャパン </a:t>
            </a:r>
            <a:r>
              <a:rPr lang="en-US" altLang="ja-JP" smtClean="0"/>
              <a:t>All Rights Reserved</a:t>
            </a:r>
            <a:endParaRPr lang="en-US" altLang="ja-JP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55E5E-924A-4832-94A5-210726596AF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40837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A6965-927B-4B46-B3C9-080E7B3A89E2}" type="datetime1">
              <a:rPr lang="ja-JP" altLang="en-US" smtClean="0"/>
              <a:t>2014/8/22</a:t>
            </a:fld>
            <a:endParaRPr lang="en-US" altLang="ja-JP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Copyright © 2012 </a:t>
            </a:r>
            <a:r>
              <a:rPr lang="ja-JP" altLang="en-US" smtClean="0"/>
              <a:t>株式会社アイセック・ジャパン </a:t>
            </a:r>
            <a:r>
              <a:rPr lang="en-US" altLang="ja-JP" smtClean="0"/>
              <a:t>All Rights Reserved</a:t>
            </a:r>
            <a:endParaRPr lang="en-US" altLang="ja-JP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8AD6D-90C2-48C9-99A6-CADB33C01D6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4678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E034B-0C96-4436-8EB8-D80B30D329CC}" type="datetime1">
              <a:rPr lang="ja-JP" altLang="en-US" smtClean="0"/>
              <a:t>2014/8/22</a:t>
            </a:fld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Copyright © 2012 </a:t>
            </a:r>
            <a:r>
              <a:rPr lang="ja-JP" altLang="en-US" smtClean="0"/>
              <a:t>株式会社アイセック・ジャパン </a:t>
            </a:r>
            <a:r>
              <a:rPr lang="en-US" altLang="ja-JP" smtClean="0"/>
              <a:t>All Rights Reserved</a:t>
            </a:r>
            <a:endParaRPr lang="en-US" altLang="ja-JP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6856A-3469-492E-8067-147FC876A2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64216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35830-0323-4C35-9A93-409E80F7BCA5}" type="datetime1">
              <a:rPr lang="ja-JP" altLang="en-US" smtClean="0"/>
              <a:t>2014/8/22</a:t>
            </a:fld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Copyright © 2012 </a:t>
            </a:r>
            <a:r>
              <a:rPr lang="ja-JP" altLang="en-US" smtClean="0"/>
              <a:t>株式会社アイセック・ジャパン </a:t>
            </a:r>
            <a:r>
              <a:rPr lang="en-US" altLang="ja-JP" smtClean="0"/>
              <a:t>All Rights Reserved</a:t>
            </a:r>
            <a:endParaRPr lang="en-US" altLang="ja-JP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6B9AF-DAF3-48AA-927F-BCBF864251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3100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981075"/>
            <a:ext cx="82296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20A87DB-4BD3-4324-B290-A574CE1FCF11}" type="datetime1">
              <a:rPr lang="ja-JP" altLang="en-US" smtClean="0"/>
              <a:t>2014/8/22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843214" y="6356351"/>
            <a:ext cx="3457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ja-JP" smtClean="0"/>
              <a:t>Copyright © 2012 </a:t>
            </a:r>
            <a:r>
              <a:rPr lang="ja-JP" altLang="en-US" smtClean="0"/>
              <a:t>株式会社アイセック・ジャパン </a:t>
            </a:r>
            <a:r>
              <a:rPr lang="en-US" altLang="ja-JP" smtClean="0"/>
              <a:t>All Rights Reserved</a:t>
            </a: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4A3FBD0-4E3C-4202-9AD0-3BE9092278B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23851" y="908051"/>
            <a:ext cx="8496300" cy="7302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000076">
                  <a:alpha val="18999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23851" y="6164264"/>
            <a:ext cx="8496300" cy="7302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000076">
                  <a:alpha val="18999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033" name="Picture 4" descr="\\ls-whgl3ac\iscecj\ネットショップ\ちねんさんロゴ\会社ロゴ\ISECJAPAN_LOGO\IJ_logo_A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3" y="188913"/>
            <a:ext cx="804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kumimoji="1"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1115616" y="1772816"/>
            <a:ext cx="7056784" cy="180064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7FA3CF"/>
              </a:gs>
            </a:gsLst>
            <a:lin ang="5400000" scaled="1"/>
          </a:gradFill>
          <a:ln w="9525">
            <a:solidFill>
              <a:srgbClr val="6699FF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1796345"/>
            <a:ext cx="7056784" cy="1827634"/>
          </a:xfrm>
        </p:spPr>
        <p:txBody>
          <a:bodyPr>
            <a:norm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ea typeface="HGP創英角ｺﾞｼｯｸUB" pitchFamily="50" charset="-128"/>
              </a:rPr>
              <a:t>ISCEC-Japan Corporate introduction</a:t>
            </a:r>
            <a:endParaRPr lang="ja-JP" altLang="en-US" sz="2400" dirty="0" smtClean="0">
              <a:solidFill>
                <a:schemeClr val="bg1"/>
              </a:solidFill>
              <a:ea typeface="HGP創英角ｺﾞｼｯｸUB" pitchFamily="50" charset="-128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365625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2000" dirty="0" smtClean="0">
                <a:latin typeface="HGP創英角ｺﾞｼｯｸUB" pitchFamily="50" charset="-128"/>
                <a:ea typeface="HGP創英角ｺﾞｼｯｸUB" pitchFamily="50" charset="-128"/>
              </a:rPr>
              <a:t>2014/08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2000" dirty="0" smtClean="0">
                <a:latin typeface="HGP創英角ｺﾞｼｯｸUB" pitchFamily="50" charset="-128"/>
                <a:ea typeface="HGP創英角ｺﾞｼｯｸUB" pitchFamily="50" charset="-128"/>
              </a:rPr>
              <a:t>ISCEC-Japan </a:t>
            </a:r>
            <a:r>
              <a:rPr lang="en-US" altLang="ja-JP" sz="2000" dirty="0" err="1" smtClean="0">
                <a:latin typeface="HGP創英角ｺﾞｼｯｸUB" pitchFamily="50" charset="-128"/>
                <a:ea typeface="HGP創英角ｺﾞｼｯｸUB" pitchFamily="50" charset="-128"/>
              </a:rPr>
              <a:t>Corp.Ltd</a:t>
            </a:r>
            <a:endParaRPr lang="ja-JP" altLang="en-US" sz="20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2000" dirty="0" err="1" smtClean="0">
                <a:latin typeface="HGP創英角ｺﾞｼｯｸUB" pitchFamily="50" charset="-128"/>
                <a:ea typeface="HGP創英角ｺﾞｼｯｸUB" pitchFamily="50" charset="-128"/>
              </a:rPr>
              <a:t>CEO,President</a:t>
            </a:r>
            <a:r>
              <a:rPr lang="en-US" altLang="ja-JP" sz="2000" dirty="0" smtClean="0"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lang="en-US" altLang="ja-JP" sz="2000" dirty="0" err="1" smtClean="0">
                <a:latin typeface="HGP創英角ｺﾞｼｯｸUB" pitchFamily="50" charset="-128"/>
                <a:ea typeface="HGP創英角ｺﾞｼｯｸUB" pitchFamily="50" charset="-128"/>
              </a:rPr>
              <a:t>Muneya</a:t>
            </a:r>
            <a:r>
              <a:rPr lang="en-US" altLang="ja-JP" sz="2000" dirty="0" smtClean="0">
                <a:latin typeface="HGP創英角ｺﾞｼｯｸUB" pitchFamily="50" charset="-128"/>
                <a:ea typeface="HGP創英角ｺﾞｼｯｸUB" pitchFamily="50" charset="-128"/>
              </a:rPr>
              <a:t> Ichise</a:t>
            </a:r>
            <a:endParaRPr lang="ja-JP" altLang="en-US" sz="20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ja-JP" dirty="0" smtClean="0"/>
              <a:t>Copyright © 2014 </a:t>
            </a:r>
            <a:r>
              <a:rPr lang="ja-JP" altLang="en-US" dirty="0" smtClean="0"/>
              <a:t>株式会社アイセック・ジャパン </a:t>
            </a:r>
            <a:r>
              <a:rPr lang="en-US" altLang="ja-JP" dirty="0" smtClean="0"/>
              <a:t>All Rights Reserved</a:t>
            </a:r>
            <a:endParaRPr lang="en-US" altLang="ja-JP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C22C8ED-6285-4A04-B8BF-840FC9796B81}" type="datetime1">
              <a:rPr lang="ja-JP" altLang="en-US" smtClean="0"/>
              <a:t>2014/8/22</a:t>
            </a:fld>
            <a:endParaRPr lang="en-US" altLang="ja-JP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77D12-B485-4283-A592-E473E0D49469}" type="slidenum">
              <a:rPr lang="en-US" altLang="ja-JP"/>
              <a:pPr>
                <a:defRPr/>
              </a:pPr>
              <a:t>1</a:t>
            </a:fld>
            <a:endParaRPr lang="en-US" altLang="ja-JP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476672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20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54868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ASEAN-ITU Seminar</a:t>
            </a:r>
          </a:p>
        </p:txBody>
      </p:sp>
    </p:spTree>
    <p:extLst>
      <p:ext uri="{BB962C8B-B14F-4D97-AF65-F5344CB8AC3E}">
        <p14:creationId xmlns:p14="http://schemas.microsoft.com/office/powerpoint/2010/main" val="261573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5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633412"/>
          </a:xfrm>
        </p:spPr>
        <p:txBody>
          <a:bodyPr/>
          <a:lstStyle/>
          <a:p>
            <a:pPr>
              <a:defRPr/>
            </a:pPr>
            <a:r>
              <a:rPr lang="en-US" altLang="ja-JP" sz="3200" b="1" dirty="0" err="1" smtClean="0">
                <a:latin typeface="Calibri" panose="020F0502020204030204" pitchFamily="34" charset="0"/>
              </a:rPr>
              <a:t>Telephoney</a:t>
            </a:r>
            <a:r>
              <a:rPr lang="en-US" altLang="ja-JP" sz="3200" b="1" dirty="0" smtClean="0">
                <a:latin typeface="Calibri" panose="020F0502020204030204" pitchFamily="34" charset="0"/>
              </a:rPr>
              <a:t> relay service </a:t>
            </a:r>
            <a:endParaRPr lang="ja-JP" altLang="en-US" sz="3200" b="1" dirty="0" smtClean="0">
              <a:latin typeface="Calibri" panose="020F050202020403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3F9DBD-6D15-4514-98E1-557AF39F4E13}" type="slidenum">
              <a:rPr lang="en-US" altLang="ja-JP" smtClean="0"/>
              <a:pPr>
                <a:defRPr/>
              </a:pPr>
              <a:t>10</a:t>
            </a:fld>
            <a:endParaRPr lang="en-US" altLang="ja-JP" dirty="0"/>
          </a:p>
        </p:txBody>
      </p:sp>
      <p:grpSp>
        <p:nvGrpSpPr>
          <p:cNvPr id="12293" name="グループ化 2"/>
          <p:cNvGrpSpPr>
            <a:grpSpLocks/>
          </p:cNvGrpSpPr>
          <p:nvPr/>
        </p:nvGrpSpPr>
        <p:grpSpPr bwMode="auto">
          <a:xfrm>
            <a:off x="673525" y="1086205"/>
            <a:ext cx="7571156" cy="3585894"/>
            <a:chOff x="673534" y="1541687"/>
            <a:chExt cx="7571047" cy="3585894"/>
          </a:xfrm>
        </p:grpSpPr>
        <p:pic>
          <p:nvPicPr>
            <p:cNvPr id="1230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380" y="1541687"/>
              <a:ext cx="7315201" cy="3585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円/楕円 6"/>
            <p:cNvSpPr/>
            <p:nvPr/>
          </p:nvSpPr>
          <p:spPr>
            <a:xfrm rot="963006">
              <a:off x="673534" y="2191540"/>
              <a:ext cx="5599033" cy="23531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2" name="日付プレースホルダー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F424EE-F7A9-4DF3-A952-EB13B87B1C42}" type="datetime1">
              <a:rPr lang="ja-JP" altLang="en-US"/>
              <a:pPr>
                <a:defRPr/>
              </a:pPr>
              <a:t>2014/8/22</a:t>
            </a:fld>
            <a:endParaRPr lang="en-US" altLang="ja-JP"/>
          </a:p>
        </p:txBody>
      </p:sp>
      <p:sp>
        <p:nvSpPr>
          <p:cNvPr id="12298" name="テキスト ボックス 8"/>
          <p:cNvSpPr txBox="1">
            <a:spLocks noChangeArrowheads="1"/>
          </p:cNvSpPr>
          <p:nvPr/>
        </p:nvSpPr>
        <p:spPr bwMode="auto">
          <a:xfrm>
            <a:off x="941388" y="2420938"/>
            <a:ext cx="317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FF0000"/>
                </a:solidFill>
              </a:rPr>
              <a:t>A</a:t>
            </a:r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12299" name="テキスト ボックス 9"/>
          <p:cNvSpPr txBox="1">
            <a:spLocks noChangeArrowheads="1"/>
          </p:cNvSpPr>
          <p:nvPr/>
        </p:nvSpPr>
        <p:spPr bwMode="auto">
          <a:xfrm>
            <a:off x="5292725" y="3821113"/>
            <a:ext cx="287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FF0000"/>
                </a:solidFill>
              </a:rPr>
              <a:t>B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2300" name="テキスト ボックス 10"/>
          <p:cNvSpPr txBox="1">
            <a:spLocks noChangeArrowheads="1"/>
          </p:cNvSpPr>
          <p:nvPr/>
        </p:nvSpPr>
        <p:spPr bwMode="auto">
          <a:xfrm>
            <a:off x="8101013" y="2420938"/>
            <a:ext cx="287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FF0000"/>
                </a:solidFill>
              </a:rPr>
              <a:t>C</a:t>
            </a:r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47664" y="4870602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Start telephone relay service as trustee of Nippon Foundation from Sep 2013 to Mar 2014.</a:t>
            </a:r>
          </a:p>
          <a:p>
            <a:r>
              <a:rPr kumimoji="1" lang="en-US" altLang="ja-JP" dirty="0" smtClean="0"/>
              <a:t>Recently, this service will continue from Apr 2014. 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3764806" y="2708920"/>
            <a:ext cx="1743298" cy="278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2843214" y="6356351"/>
            <a:ext cx="3457575" cy="365125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Copyright © </a:t>
            </a:r>
            <a:r>
              <a:rPr lang="en-US" altLang="ja-JP" dirty="0" smtClean="0"/>
              <a:t>2014 </a:t>
            </a:r>
            <a:r>
              <a:rPr lang="ja-JP" altLang="en-US" dirty="0"/>
              <a:t>株式会社アイセック・ジャパン </a:t>
            </a:r>
            <a:r>
              <a:rPr lang="en-US" altLang="ja-JP" dirty="0"/>
              <a:t>All Rights Reserved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774197" y="17414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98935" y="242093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         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" name="円/楕円 5"/>
          <p:cNvSpPr/>
          <p:nvPr/>
        </p:nvSpPr>
        <p:spPr>
          <a:xfrm rot="20406395">
            <a:off x="4140796" y="1989154"/>
            <a:ext cx="4894262" cy="19272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3473082" y="1060200"/>
            <a:ext cx="243363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e-</a:t>
            </a:r>
            <a:r>
              <a:rPr kumimoji="1" lang="en-US" altLang="ja-JP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mimi</a:t>
            </a:r>
            <a:r>
              <a:rPr kumimoji="1" lang="ja-JP" alt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　</a:t>
            </a:r>
            <a:r>
              <a:rPr kumimoji="1" lang="en-US" altLang="ja-JP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CTR</a:t>
            </a:r>
            <a:r>
              <a:rPr kumimoji="1" lang="ja-JP" altLang="en-US" b="1" dirty="0" smtClean="0">
                <a:latin typeface="Calibri" panose="020F0502020204030204" pitchFamily="34" charset="0"/>
              </a:rPr>
              <a:t>　</a:t>
            </a:r>
            <a:r>
              <a:rPr kumimoji="1" lang="en-US" altLang="ja-JP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uruma</a:t>
            </a:r>
            <a:endParaRPr kumimoji="1" lang="ja-JP" alt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007127" y="2418149"/>
            <a:ext cx="6463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+mn-ea"/>
                <a:ea typeface="+mn-ea"/>
              </a:rPr>
              <a:t>電話</a:t>
            </a:r>
            <a:endParaRPr kumimoji="1" lang="ja-JP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3773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日本財団電話リレーサービス・モデルプロジェク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83534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 descr="http://trs-nippon.jp/wp-content/uploads/2014/06/main01_p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652963"/>
            <a:ext cx="453707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テキスト ボックス 5"/>
          <p:cNvSpPr txBox="1">
            <a:spLocks noChangeArrowheads="1"/>
          </p:cNvSpPr>
          <p:nvPr/>
        </p:nvSpPr>
        <p:spPr bwMode="auto">
          <a:xfrm>
            <a:off x="468313" y="1557338"/>
            <a:ext cx="6840537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Char char="n"/>
            </a:pPr>
            <a:r>
              <a:rPr lang="en-US" altLang="ja-JP" sz="3200" b="1">
                <a:latin typeface="Calibri" pitchFamily="34" charset="0"/>
              </a:rPr>
              <a:t>Available:</a:t>
            </a:r>
            <a:r>
              <a:rPr lang="en-US" altLang="ja-JP" sz="3200">
                <a:latin typeface="Calibri" pitchFamily="34" charset="0"/>
              </a:rPr>
              <a:t> </a:t>
            </a:r>
          </a:p>
          <a:p>
            <a:pPr eaLnBrk="1" hangingPunct="1"/>
            <a:r>
              <a:rPr lang="en-US" altLang="ja-JP" sz="3200">
                <a:latin typeface="Calibri" pitchFamily="34" charset="0"/>
              </a:rPr>
              <a:t>   from April 1</a:t>
            </a:r>
            <a:r>
              <a:rPr lang="en-US" altLang="ja-JP" sz="3200" baseline="30000">
                <a:latin typeface="Calibri" pitchFamily="34" charset="0"/>
              </a:rPr>
              <a:t>st</a:t>
            </a:r>
            <a:r>
              <a:rPr lang="en-US" altLang="ja-JP" sz="3200">
                <a:latin typeface="Calibri" pitchFamily="34" charset="0"/>
              </a:rPr>
              <a:t> to March 31</a:t>
            </a:r>
            <a:r>
              <a:rPr lang="en-US" altLang="ja-JP" sz="3200" baseline="30000">
                <a:latin typeface="Calibri" pitchFamily="34" charset="0"/>
              </a:rPr>
              <a:t>st</a:t>
            </a:r>
          </a:p>
          <a:p>
            <a:pPr eaLnBrk="1" hangingPunct="1"/>
            <a:endParaRPr lang="en-US" altLang="ja-JP" sz="3200" b="1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Char char="n"/>
            </a:pPr>
            <a:r>
              <a:rPr lang="en-US" altLang="ja-JP" sz="3200" b="1">
                <a:latin typeface="Calibri" pitchFamily="34" charset="0"/>
              </a:rPr>
              <a:t>The number of users(aim) </a:t>
            </a:r>
            <a:r>
              <a:rPr lang="en-US" altLang="ja-JP" sz="3200">
                <a:latin typeface="Calibri" pitchFamily="34" charset="0"/>
              </a:rPr>
              <a:t>:  2,000</a:t>
            </a:r>
          </a:p>
          <a:p>
            <a:pPr eaLnBrk="1" hangingPunct="1"/>
            <a:endParaRPr lang="en-US" altLang="ja-JP" sz="320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Char char="n"/>
            </a:pPr>
            <a:r>
              <a:rPr lang="en-US" altLang="ja-JP" sz="3200" b="1">
                <a:latin typeface="Calibri" pitchFamily="34" charset="0"/>
              </a:rPr>
              <a:t>Types of Relay Service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ja-JP" sz="3200">
                <a:latin typeface="Calibri" pitchFamily="34" charset="0"/>
              </a:rPr>
              <a:t> Text Relay Service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ja-JP" sz="3200">
                <a:latin typeface="Calibri" pitchFamily="34" charset="0"/>
              </a:rPr>
              <a:t> Video Relay Service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ja-JP" sz="3200">
                <a:latin typeface="Calibri" pitchFamily="34" charset="0"/>
              </a:rPr>
              <a:t> Test &amp; Relay Service</a:t>
            </a:r>
            <a:endParaRPr lang="en-US" altLang="ja-JP" sz="3200" baseline="30000">
              <a:latin typeface="Calibri" pitchFamily="34" charset="0"/>
            </a:endParaRPr>
          </a:p>
          <a:p>
            <a:pPr eaLnBrk="1" hangingPunct="1"/>
            <a:endParaRPr lang="en-US" altLang="ja-JP" sz="3200" baseline="3000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Char char="n"/>
            </a:pPr>
            <a:endParaRPr lang="en-US" altLang="ja-JP" sz="320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Char char="n"/>
            </a:pPr>
            <a:endParaRPr lang="en-US" altLang="ja-JP">
              <a:latin typeface="Calibri" pitchFamily="34" charset="0"/>
            </a:endParaRPr>
          </a:p>
          <a:p>
            <a:pPr eaLnBrk="1" hangingPunct="1"/>
            <a:endParaRPr lang="en-US" altLang="ja-JP" baseline="30000">
              <a:latin typeface="Calibri" pitchFamily="34" charset="0"/>
            </a:endParaRPr>
          </a:p>
          <a:p>
            <a:pPr eaLnBrk="1" hangingPunct="1"/>
            <a:endParaRPr lang="en-US" altLang="ja-JP" baseline="30000">
              <a:latin typeface="Calibri" pitchFamily="34" charset="0"/>
            </a:endParaRPr>
          </a:p>
          <a:p>
            <a:pPr eaLnBrk="1" hangingPunct="1"/>
            <a:endParaRPr lang="en-US" altLang="ja-JP" baseline="30000">
              <a:latin typeface="Calibri" pitchFamily="34" charset="0"/>
            </a:endParaRPr>
          </a:p>
          <a:p>
            <a:pPr eaLnBrk="1" hangingPunct="1"/>
            <a:endParaRPr lang="en-US" altLang="ja-JP" baseline="30000">
              <a:latin typeface="Calibri" pitchFamily="34" charset="0"/>
            </a:endParaRPr>
          </a:p>
          <a:p>
            <a:pPr eaLnBrk="1" hangingPunct="1"/>
            <a:endParaRPr lang="en-US" altLang="ja-JP">
              <a:latin typeface="Calibri" pitchFamily="34" charset="0"/>
            </a:endParaRPr>
          </a:p>
          <a:p>
            <a:pPr eaLnBrk="1" hangingPunct="1"/>
            <a:endParaRPr lang="ja-JP" altLang="en-US">
              <a:latin typeface="Calibri" pitchFamily="34" charset="0"/>
            </a:endParaRPr>
          </a:p>
        </p:txBody>
      </p:sp>
      <p:sp>
        <p:nvSpPr>
          <p:cNvPr id="3077" name="テキスト ボックス 6"/>
          <p:cNvSpPr txBox="1">
            <a:spLocks noChangeArrowheads="1"/>
          </p:cNvSpPr>
          <p:nvPr/>
        </p:nvSpPr>
        <p:spPr bwMode="auto">
          <a:xfrm>
            <a:off x="250825" y="836613"/>
            <a:ext cx="8569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2400" b="1">
                <a:solidFill>
                  <a:srgbClr val="00B050"/>
                </a:solidFill>
                <a:latin typeface="Calibri" pitchFamily="34" charset="0"/>
              </a:rPr>
              <a:t>The Nippon Foundation Telephone Relay Service Model Project</a:t>
            </a:r>
            <a:endParaRPr lang="ja-JP" altLang="en-US" sz="2400" b="1">
              <a:solidFill>
                <a:srgbClr val="00B05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843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ap.finemakeyuri.com/img/map/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924175"/>
            <a:ext cx="316706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テキスト ボックス 5"/>
          <p:cNvSpPr txBox="1">
            <a:spLocks noChangeArrowheads="1"/>
          </p:cNvSpPr>
          <p:nvPr/>
        </p:nvSpPr>
        <p:spPr bwMode="auto">
          <a:xfrm>
            <a:off x="468313" y="1989138"/>
            <a:ext cx="4535487" cy="750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Char char="n"/>
            </a:pPr>
            <a:r>
              <a:rPr lang="en-US" altLang="ja-JP" sz="2800" b="1"/>
              <a:t>Business hour</a:t>
            </a:r>
            <a:r>
              <a:rPr lang="en-US" altLang="ja-JP" sz="2800"/>
              <a:t> :</a:t>
            </a:r>
          </a:p>
          <a:p>
            <a:pPr eaLnBrk="1" hangingPunct="1"/>
            <a:r>
              <a:rPr lang="en-US" altLang="ja-JP" sz="2800"/>
              <a:t>   </a:t>
            </a:r>
            <a:r>
              <a:rPr lang="ja-JP" altLang="en-US" sz="2800"/>
              <a:t>・</a:t>
            </a:r>
            <a:r>
              <a:rPr lang="en-US" altLang="ja-JP" sz="2800"/>
              <a:t>8:00am-9:00pm</a:t>
            </a:r>
          </a:p>
          <a:p>
            <a:pPr eaLnBrk="1" hangingPunct="1">
              <a:buFont typeface="Wingdings" pitchFamily="2" charset="2"/>
              <a:buChar char="n"/>
            </a:pPr>
            <a:endParaRPr lang="en-US" altLang="ja-JP" sz="2800"/>
          </a:p>
          <a:p>
            <a:pPr eaLnBrk="1" hangingPunct="1"/>
            <a:r>
              <a:rPr lang="en-US" altLang="ja-JP" sz="2800"/>
              <a:t>   </a:t>
            </a:r>
            <a:r>
              <a:rPr lang="ja-JP" altLang="en-US" sz="2800"/>
              <a:t>・</a:t>
            </a:r>
            <a:r>
              <a:rPr lang="en-US" altLang="ja-JP" sz="2800"/>
              <a:t>365days</a:t>
            </a:r>
          </a:p>
          <a:p>
            <a:pPr eaLnBrk="1" hangingPunct="1">
              <a:buFont typeface="Wingdings" pitchFamily="2" charset="2"/>
              <a:buChar char="n"/>
            </a:pPr>
            <a:endParaRPr lang="en-US" altLang="ja-JP"/>
          </a:p>
          <a:p>
            <a:pPr eaLnBrk="1" hangingPunct="1">
              <a:buFont typeface="Wingdings" pitchFamily="2" charset="2"/>
              <a:buChar char="n"/>
            </a:pPr>
            <a:r>
              <a:rPr lang="en-US" altLang="ja-JP" sz="2800" b="1"/>
              <a:t>Software /Applications:</a:t>
            </a:r>
          </a:p>
          <a:p>
            <a:pPr eaLnBrk="1" hangingPunct="1"/>
            <a:r>
              <a:rPr lang="ja-JP" altLang="en-US" sz="2400"/>
              <a:t>・</a:t>
            </a:r>
            <a:r>
              <a:rPr lang="en-US" altLang="ja-JP" sz="2400"/>
              <a:t>Skype</a:t>
            </a:r>
            <a:r>
              <a:rPr lang="ja-JP" altLang="en-US" sz="2400"/>
              <a:t>       ･</a:t>
            </a:r>
            <a:r>
              <a:rPr lang="en-US" altLang="ja-JP" sz="2400"/>
              <a:t>Yahoo!Messanger</a:t>
            </a:r>
          </a:p>
          <a:p>
            <a:pPr eaLnBrk="1" hangingPunct="1"/>
            <a:r>
              <a:rPr lang="ja-JP" altLang="en-US" sz="2400"/>
              <a:t>・</a:t>
            </a:r>
            <a:r>
              <a:rPr lang="en-US" altLang="ja-JP" sz="2400"/>
              <a:t>Facetime</a:t>
            </a:r>
            <a:r>
              <a:rPr lang="ja-JP" altLang="en-US" sz="2400"/>
              <a:t>　・</a:t>
            </a:r>
            <a:r>
              <a:rPr lang="en-US" altLang="ja-JP" sz="2400"/>
              <a:t> iChat</a:t>
            </a:r>
            <a:r>
              <a:rPr lang="ja-JP" altLang="en-US" sz="2400"/>
              <a:t> ・</a:t>
            </a:r>
            <a:r>
              <a:rPr lang="en-US" altLang="ja-JP" sz="2400"/>
              <a:t>iMessage,</a:t>
            </a:r>
          </a:p>
          <a:p>
            <a:pPr eaLnBrk="1" hangingPunct="1"/>
            <a:r>
              <a:rPr lang="ja-JP" altLang="en-US" sz="2400"/>
              <a:t>・</a:t>
            </a:r>
            <a:r>
              <a:rPr lang="en-US" altLang="ja-JP" sz="2400"/>
              <a:t>LINE,</a:t>
            </a:r>
            <a:r>
              <a:rPr lang="ja-JP" altLang="en-US" sz="2400"/>
              <a:t>        ・</a:t>
            </a:r>
            <a:r>
              <a:rPr lang="en-US" altLang="ja-JP" sz="2400"/>
              <a:t>Tango</a:t>
            </a:r>
            <a:r>
              <a:rPr lang="ja-JP" altLang="en-US" sz="2400"/>
              <a:t> ･</a:t>
            </a:r>
            <a:r>
              <a:rPr lang="en-US" altLang="ja-JP" sz="2400"/>
              <a:t> TeleBB, </a:t>
            </a:r>
          </a:p>
          <a:p>
            <a:pPr eaLnBrk="1" hangingPunct="1"/>
            <a:r>
              <a:rPr lang="ja-JP" altLang="en-US" sz="2400"/>
              <a:t>　                                          </a:t>
            </a:r>
            <a:r>
              <a:rPr lang="en-US" altLang="ja-JP" sz="1600"/>
              <a:t>etc…</a:t>
            </a:r>
          </a:p>
          <a:p>
            <a:pPr eaLnBrk="1" hangingPunct="1"/>
            <a:endParaRPr lang="en-US" altLang="ja-JP" sz="2400"/>
          </a:p>
          <a:p>
            <a:pPr eaLnBrk="1" hangingPunct="1">
              <a:buFont typeface="Wingdings" pitchFamily="2" charset="2"/>
              <a:buChar char="n"/>
            </a:pPr>
            <a:endParaRPr lang="en-US" altLang="ja-JP" sz="2400"/>
          </a:p>
          <a:p>
            <a:pPr eaLnBrk="1" hangingPunct="1">
              <a:buFont typeface="Wingdings" pitchFamily="2" charset="2"/>
              <a:buChar char="n"/>
            </a:pPr>
            <a:endParaRPr lang="en-US" altLang="ja-JP"/>
          </a:p>
          <a:p>
            <a:pPr eaLnBrk="1" hangingPunct="1">
              <a:buFont typeface="Wingdings" pitchFamily="2" charset="2"/>
              <a:buChar char="n"/>
            </a:pPr>
            <a:endParaRPr lang="en-US" altLang="ja-JP"/>
          </a:p>
          <a:p>
            <a:pPr eaLnBrk="1" hangingPunct="1">
              <a:buFont typeface="Wingdings" pitchFamily="2" charset="2"/>
              <a:buChar char="n"/>
            </a:pPr>
            <a:endParaRPr lang="en-US" altLang="ja-JP"/>
          </a:p>
          <a:p>
            <a:pPr eaLnBrk="1" hangingPunct="1">
              <a:buFont typeface="Wingdings" pitchFamily="2" charset="2"/>
              <a:buChar char="n"/>
            </a:pPr>
            <a:endParaRPr lang="en-US" altLang="ja-JP"/>
          </a:p>
          <a:p>
            <a:pPr eaLnBrk="1" hangingPunct="1">
              <a:buFont typeface="Wingdings" pitchFamily="2" charset="2"/>
              <a:buChar char="n"/>
            </a:pPr>
            <a:endParaRPr lang="en-US" altLang="ja-JP"/>
          </a:p>
          <a:p>
            <a:pPr eaLnBrk="1" hangingPunct="1">
              <a:buFont typeface="Wingdings" pitchFamily="2" charset="2"/>
              <a:buChar char="n"/>
            </a:pPr>
            <a:endParaRPr lang="en-US" altLang="ja-JP"/>
          </a:p>
          <a:p>
            <a:pPr eaLnBrk="1" hangingPunct="1">
              <a:buFont typeface="Wingdings" pitchFamily="2" charset="2"/>
              <a:buChar char="n"/>
            </a:pPr>
            <a:endParaRPr lang="en-US" altLang="ja-JP"/>
          </a:p>
          <a:p>
            <a:pPr eaLnBrk="1" hangingPunct="1">
              <a:buFont typeface="Wingdings" pitchFamily="2" charset="2"/>
              <a:buChar char="n"/>
            </a:pPr>
            <a:endParaRPr lang="en-US" altLang="ja-JP"/>
          </a:p>
          <a:p>
            <a:pPr eaLnBrk="1" hangingPunct="1">
              <a:buFont typeface="Wingdings" pitchFamily="2" charset="2"/>
              <a:buChar char="n"/>
            </a:pPr>
            <a:endParaRPr lang="en-US" altLang="ja-JP"/>
          </a:p>
          <a:p>
            <a:pPr eaLnBrk="1" hangingPunct="1">
              <a:buFont typeface="Wingdings" pitchFamily="2" charset="2"/>
              <a:buChar char="n"/>
            </a:pPr>
            <a:endParaRPr lang="en-US" altLang="ja-JP"/>
          </a:p>
        </p:txBody>
      </p:sp>
      <p:pic>
        <p:nvPicPr>
          <p:cNvPr id="4100" name="Picture 2" descr="日本財団電話リレーサービス・モデルプロジェク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83534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テキスト ボックス 6"/>
          <p:cNvSpPr txBox="1">
            <a:spLocks noChangeArrowheads="1"/>
          </p:cNvSpPr>
          <p:nvPr/>
        </p:nvSpPr>
        <p:spPr bwMode="auto">
          <a:xfrm>
            <a:off x="395288" y="981075"/>
            <a:ext cx="8569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2400" b="1">
                <a:solidFill>
                  <a:srgbClr val="00B050"/>
                </a:solidFill>
                <a:latin typeface="Calibri" pitchFamily="34" charset="0"/>
              </a:rPr>
              <a:t>The Nippon Foundation Telephone Relay Service Model Project</a:t>
            </a:r>
            <a:endParaRPr lang="ja-JP" altLang="en-US" sz="2400" b="1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4102" name="テキスト ボックス 6"/>
          <p:cNvSpPr txBox="1">
            <a:spLocks noChangeArrowheads="1"/>
          </p:cNvSpPr>
          <p:nvPr/>
        </p:nvSpPr>
        <p:spPr bwMode="auto">
          <a:xfrm>
            <a:off x="5076825" y="1989138"/>
            <a:ext cx="37433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Char char="n"/>
            </a:pPr>
            <a:r>
              <a:rPr lang="en-US" altLang="ja-JP" sz="2400" b="1"/>
              <a:t>Providers</a:t>
            </a:r>
          </a:p>
          <a:p>
            <a:pPr eaLnBrk="1" hangingPunct="1"/>
            <a:r>
              <a:rPr lang="en-US" altLang="ja-JP" sz="2400"/>
              <a:t>   3 companies, 3 parties</a:t>
            </a:r>
          </a:p>
        </p:txBody>
      </p:sp>
      <p:sp>
        <p:nvSpPr>
          <p:cNvPr id="8" name="円/楕円 7"/>
          <p:cNvSpPr/>
          <p:nvPr/>
        </p:nvSpPr>
        <p:spPr>
          <a:xfrm>
            <a:off x="8101013" y="4508500"/>
            <a:ext cx="215900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7812088" y="5229225"/>
            <a:ext cx="215900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5435600" y="5661025"/>
            <a:ext cx="215900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5940425" y="5013325"/>
            <a:ext cx="215900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6948488" y="5084763"/>
            <a:ext cx="215900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5580063" y="5805488"/>
            <a:ext cx="215900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15914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650" y="333375"/>
            <a:ext cx="7632700" cy="8540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b="1" dirty="0" smtClean="0">
                <a:solidFill>
                  <a:srgbClr val="00B050"/>
                </a:solidFill>
              </a:rPr>
              <a:t>Monthly Data</a:t>
            </a:r>
            <a:br>
              <a:rPr lang="en-US" altLang="ja-JP" b="1" dirty="0" smtClean="0">
                <a:solidFill>
                  <a:srgbClr val="00B050"/>
                </a:solidFill>
              </a:rPr>
            </a:br>
            <a:r>
              <a:rPr lang="en-US" altLang="ja-JP" b="1" dirty="0" smtClean="0">
                <a:solidFill>
                  <a:srgbClr val="00B050"/>
                </a:solidFill>
              </a:rPr>
              <a:t>(2014/05/01-05/31</a:t>
            </a:r>
            <a:r>
              <a:rPr lang="en-US" altLang="ja-JP" dirty="0" smtClean="0">
                <a:solidFill>
                  <a:srgbClr val="00B050"/>
                </a:solidFill>
              </a:rPr>
              <a:t>)</a:t>
            </a:r>
            <a:br>
              <a:rPr lang="en-US" altLang="ja-JP" dirty="0" smtClean="0">
                <a:solidFill>
                  <a:srgbClr val="00B050"/>
                </a:solidFill>
              </a:rPr>
            </a:br>
            <a:endParaRPr lang="ja-JP" altLang="en-US" dirty="0" smtClean="0">
              <a:solidFill>
                <a:srgbClr val="00B050"/>
              </a:solidFill>
            </a:endParaRPr>
          </a:p>
        </p:txBody>
      </p:sp>
      <p:sp>
        <p:nvSpPr>
          <p:cNvPr id="5123" name="コンテンツ プレースホルダ 2"/>
          <p:cNvSpPr>
            <a:spLocks noGrp="1"/>
          </p:cNvSpPr>
          <p:nvPr>
            <p:ph idx="1"/>
          </p:nvPr>
        </p:nvSpPr>
        <p:spPr>
          <a:xfrm>
            <a:off x="611188" y="1557338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altLang="ja-JP" smtClean="0"/>
          </a:p>
          <a:p>
            <a:pPr eaLnBrk="1" hangingPunct="1">
              <a:buFont typeface="Arial" charset="0"/>
              <a:buNone/>
            </a:pPr>
            <a:endParaRPr lang="en-US" altLang="ja-JP" smtClean="0"/>
          </a:p>
          <a:p>
            <a:pPr eaLnBrk="1" hangingPunct="1">
              <a:buFont typeface="Arial" charset="0"/>
              <a:buNone/>
            </a:pPr>
            <a:endParaRPr lang="en-US" altLang="ja-JP" smtClean="0"/>
          </a:p>
          <a:p>
            <a:pPr eaLnBrk="1" hangingPunct="1"/>
            <a:endParaRPr lang="ja-JP" altLang="en-US" smtClean="0"/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1258888" y="1700213"/>
          <a:ext cx="6553200" cy="4392612"/>
        </p:xfrm>
        <a:graphic>
          <a:graphicData uri="http://schemas.openxmlformats.org/drawingml/2006/table">
            <a:tbl>
              <a:tblPr/>
              <a:tblGrid>
                <a:gridCol w="4579345"/>
                <a:gridCol w="1973855"/>
              </a:tblGrid>
              <a:tr h="7321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The number of </a:t>
                      </a:r>
                      <a:r>
                        <a:rPr lang="en-US" sz="3600" b="1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calls</a:t>
                      </a:r>
                      <a:r>
                        <a:rPr lang="ja-JP" altLang="en-US" sz="3600" b="1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：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6" marR="9526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36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3,848 </a:t>
                      </a:r>
                    </a:p>
                  </a:txBody>
                  <a:tcPr marL="9526" marR="9526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21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(Connect)</a:t>
                      </a:r>
                    </a:p>
                  </a:txBody>
                  <a:tcPr marL="9526" marR="9526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36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3,239 </a:t>
                      </a:r>
                    </a:p>
                  </a:txBody>
                  <a:tcPr marL="9526" marR="9526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21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(Not connect)</a:t>
                      </a:r>
                    </a:p>
                  </a:txBody>
                  <a:tcPr marL="9526" marR="9526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36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609 </a:t>
                      </a:r>
                    </a:p>
                  </a:txBody>
                  <a:tcPr marL="9526" marR="9526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21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Total </a:t>
                      </a:r>
                      <a:r>
                        <a:rPr lang="en-US" sz="3600" b="1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minutes</a:t>
                      </a:r>
                      <a:r>
                        <a:rPr lang="ja-JP" altLang="en-US" sz="3600" b="1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：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6" marR="9526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36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43,617 </a:t>
                      </a:r>
                    </a:p>
                  </a:txBody>
                  <a:tcPr marL="9526" marR="9526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21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Registered </a:t>
                      </a:r>
                      <a:r>
                        <a:rPr lang="en-US" sz="3600" b="1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users</a:t>
                      </a:r>
                      <a:r>
                        <a:rPr lang="ja-JP" altLang="en-US" sz="3600" b="1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：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6" marR="9526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36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1,450 </a:t>
                      </a:r>
                    </a:p>
                  </a:txBody>
                  <a:tcPr marL="9526" marR="9526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21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Real number of </a:t>
                      </a:r>
                      <a:r>
                        <a:rPr lang="en-US" sz="3600" b="1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users</a:t>
                      </a:r>
                      <a:r>
                        <a:rPr lang="ja-JP" altLang="en-US" sz="3600" b="1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：　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6" marR="9526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36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657 </a:t>
                      </a:r>
                    </a:p>
                  </a:txBody>
                  <a:tcPr marL="9526" marR="9526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477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b="1" smtClean="0">
                <a:solidFill>
                  <a:srgbClr val="00B050"/>
                </a:solidFill>
              </a:rPr>
              <a:t>User</a:t>
            </a:r>
            <a:r>
              <a:rPr lang="ja-JP" altLang="en-US" b="1" smtClean="0">
                <a:solidFill>
                  <a:srgbClr val="00B050"/>
                </a:solidFill>
              </a:rPr>
              <a:t>　</a:t>
            </a:r>
            <a:r>
              <a:rPr lang="en-US" altLang="ja-JP" b="1" smtClean="0">
                <a:solidFill>
                  <a:srgbClr val="00B050"/>
                </a:solidFill>
              </a:rPr>
              <a:t>Comments</a:t>
            </a:r>
            <a:endParaRPr lang="ja-JP" altLang="en-US" b="1" smtClean="0">
              <a:solidFill>
                <a:srgbClr val="00B050"/>
              </a:solidFill>
            </a:endParaRPr>
          </a:p>
        </p:txBody>
      </p:sp>
      <p:pic>
        <p:nvPicPr>
          <p:cNvPr id="6147" name="Picture 6" descr="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941888"/>
            <a:ext cx="1655763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8" descr="シルバースマホ／３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6250">
            <a:off x="1563688" y="2973388"/>
            <a:ext cx="936625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 descr="http://www.fukuoka-support.net/img/life/kotsu/densh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084763"/>
            <a:ext cx="1584325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テキスト ボックス 7"/>
          <p:cNvSpPr txBox="1">
            <a:spLocks noChangeArrowheads="1"/>
          </p:cNvSpPr>
          <p:nvPr/>
        </p:nvSpPr>
        <p:spPr bwMode="auto">
          <a:xfrm>
            <a:off x="3635375" y="3141663"/>
            <a:ext cx="504031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/>
              <a:t>Thanks to TRS,</a:t>
            </a:r>
            <a:r>
              <a:rPr lang="ja-JP" altLang="en-US"/>
              <a:t>　</a:t>
            </a:r>
            <a:r>
              <a:rPr lang="en-US" altLang="ja-JP"/>
              <a:t>I can communicate with hearing people directly.</a:t>
            </a:r>
          </a:p>
          <a:p>
            <a:pPr eaLnBrk="1" hangingPunct="1"/>
            <a:r>
              <a:rPr lang="en-US" altLang="ja-JP"/>
              <a:t>I can see the part of society of hearing people.</a:t>
            </a:r>
          </a:p>
          <a:p>
            <a:pPr eaLnBrk="1" hangingPunct="1"/>
            <a:r>
              <a:rPr lang="en-US" altLang="ja-JP"/>
              <a:t>It is good service for deaf family.</a:t>
            </a:r>
            <a:endParaRPr lang="ja-JP" altLang="en-US"/>
          </a:p>
        </p:txBody>
      </p:sp>
      <p:sp>
        <p:nvSpPr>
          <p:cNvPr id="6151" name="テキスト ボックス 8"/>
          <p:cNvSpPr txBox="1">
            <a:spLocks noChangeArrowheads="1"/>
          </p:cNvSpPr>
          <p:nvPr/>
        </p:nvSpPr>
        <p:spPr bwMode="auto">
          <a:xfrm>
            <a:off x="971550" y="4797425"/>
            <a:ext cx="41767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/>
              <a:t>When I forgot something on the train, TRS was so useful.</a:t>
            </a:r>
          </a:p>
          <a:p>
            <a:pPr eaLnBrk="1" hangingPunct="1"/>
            <a:r>
              <a:rPr lang="en-US" altLang="ja-JP"/>
              <a:t>I could ask the station staff and get it soon.</a:t>
            </a:r>
          </a:p>
        </p:txBody>
      </p:sp>
      <p:pic>
        <p:nvPicPr>
          <p:cNvPr id="6152" name="Picture 4" descr="https://encrypted-tbn2.gstatic.com/images?q=tbn:ANd9GcSiw3rnQ9q3pT3vJwbI_3SrdUZCeR61sFI8Lo0Yn-GzWT8ePz2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941888"/>
            <a:ext cx="719137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テキスト ボックス 9"/>
          <p:cNvSpPr txBox="1">
            <a:spLocks noChangeArrowheads="1"/>
          </p:cNvSpPr>
          <p:nvPr/>
        </p:nvSpPr>
        <p:spPr bwMode="auto">
          <a:xfrm>
            <a:off x="1042988" y="1484313"/>
            <a:ext cx="5832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/>
              <a:t>I had to go the hospital</a:t>
            </a:r>
            <a:r>
              <a:rPr lang="ja-JP" altLang="en-US"/>
              <a:t> </a:t>
            </a:r>
            <a:r>
              <a:rPr lang="en-US" altLang="ja-JP"/>
              <a:t>to reserve.</a:t>
            </a:r>
          </a:p>
          <a:p>
            <a:pPr eaLnBrk="1" hangingPunct="1"/>
            <a:r>
              <a:rPr lang="en-US" altLang="ja-JP"/>
              <a:t>After using TRS, I can solve many things by myself.</a:t>
            </a:r>
          </a:p>
          <a:p>
            <a:pPr eaLnBrk="1" hangingPunct="1"/>
            <a:r>
              <a:rPr lang="en-US" altLang="ja-JP"/>
              <a:t>I realized  that I have given up a lot of thing because I could not use the telephone.</a:t>
            </a:r>
          </a:p>
        </p:txBody>
      </p:sp>
      <p:pic>
        <p:nvPicPr>
          <p:cNvPr id="6154" name="Picture 10" descr="病院の建物のイラスト素材。デフォルメされたシンプルなデザイン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908050"/>
            <a:ext cx="158432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408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b="1" dirty="0" smtClean="0"/>
              <a:t>Caption Telephony System</a:t>
            </a:r>
            <a:endParaRPr kumimoji="1" lang="ja-JP" altLang="en-US" sz="3200" b="1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5A6965-927B-4B46-B3C9-080E7B3A89E2}" type="datetime1">
              <a:rPr lang="ja-JP" altLang="en-US" smtClean="0"/>
              <a:t>2014/8/22</a:t>
            </a:fld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8AD6D-90C2-48C9-99A6-CADB33C01D6E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  <p:sp>
        <p:nvSpPr>
          <p:cNvPr id="7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2843214" y="6356351"/>
            <a:ext cx="3457575" cy="365125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Copyright © </a:t>
            </a:r>
            <a:r>
              <a:rPr lang="en-US" altLang="ja-JP" dirty="0" smtClean="0"/>
              <a:t>2014 </a:t>
            </a:r>
            <a:r>
              <a:rPr lang="ja-JP" altLang="en-US" dirty="0"/>
              <a:t>株式会社アイセック・ジャパン </a:t>
            </a:r>
            <a:r>
              <a:rPr lang="en-US" altLang="ja-JP" dirty="0"/>
              <a:t>All Rights Reserved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539" y="992333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Under developing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2330806" y="1471301"/>
            <a:ext cx="1017657" cy="822466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 smtClean="0"/>
              <a:t>MMX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499" y="4530561"/>
            <a:ext cx="13049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83" y="4071194"/>
            <a:ext cx="132456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グループ化 11"/>
          <p:cNvGrpSpPr/>
          <p:nvPr/>
        </p:nvGrpSpPr>
        <p:grpSpPr>
          <a:xfrm>
            <a:off x="3428595" y="1559769"/>
            <a:ext cx="2889834" cy="2911202"/>
            <a:chOff x="3338351" y="1340768"/>
            <a:chExt cx="2889834" cy="291120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1540" y="2156302"/>
              <a:ext cx="1903456" cy="167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角丸四角形 10"/>
            <p:cNvSpPr/>
            <p:nvPr/>
          </p:nvSpPr>
          <p:spPr>
            <a:xfrm>
              <a:off x="3338351" y="1548781"/>
              <a:ext cx="2889834" cy="2703189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角丸四角形 14"/>
            <p:cNvSpPr/>
            <p:nvPr/>
          </p:nvSpPr>
          <p:spPr>
            <a:xfrm>
              <a:off x="3566453" y="1340768"/>
              <a:ext cx="24336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e-</a:t>
              </a:r>
              <a:r>
                <a:rPr kumimoji="1" lang="en-US" altLang="ja-JP" b="1" dirty="0" err="1" smtClean="0">
                  <a:solidFill>
                    <a:schemeClr val="tx1"/>
                  </a:solidFill>
                  <a:latin typeface="Calibri" panose="020F0502020204030204" pitchFamily="34" charset="0"/>
                </a:rPr>
                <a:t>mimi</a:t>
              </a:r>
              <a:r>
                <a:rPr kumimoji="1" lang="ja-JP" altLang="en-US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　</a:t>
              </a:r>
              <a:r>
                <a:rPr kumimoji="1" lang="en-US" altLang="ja-JP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CTR</a:t>
              </a:r>
              <a:r>
                <a:rPr kumimoji="1" lang="ja-JP" altLang="en-US" b="1" dirty="0" smtClean="0">
                  <a:latin typeface="Calibri" panose="020F0502020204030204" pitchFamily="34" charset="0"/>
                </a:rPr>
                <a:t>　</a:t>
              </a:r>
              <a:r>
                <a:rPr kumimoji="1" lang="en-US" altLang="ja-JP" b="1" dirty="0" err="1" smtClean="0">
                  <a:solidFill>
                    <a:schemeClr val="tx1"/>
                  </a:solidFill>
                  <a:latin typeface="Calibri" panose="020F0502020204030204" pitchFamily="34" charset="0"/>
                </a:rPr>
                <a:t>uruma</a:t>
              </a:r>
              <a:endParaRPr kumimoji="1" lang="ja-JP" altLang="en-US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8" name="円/楕円 17"/>
          <p:cNvSpPr/>
          <p:nvPr/>
        </p:nvSpPr>
        <p:spPr>
          <a:xfrm rot="10800000">
            <a:off x="1943394" y="4581125"/>
            <a:ext cx="6661054" cy="15121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19" name="グループ化 18"/>
          <p:cNvGrpSpPr/>
          <p:nvPr/>
        </p:nvGrpSpPr>
        <p:grpSpPr>
          <a:xfrm>
            <a:off x="2054056" y="3204862"/>
            <a:ext cx="1008671" cy="1246795"/>
            <a:chOff x="-3357610" y="3214678"/>
            <a:chExt cx="2352675" cy="3028950"/>
          </a:xfrm>
        </p:grpSpPr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3357610" y="3214678"/>
              <a:ext cx="2352675" cy="302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正方形/長方形 20"/>
            <p:cNvSpPr/>
            <p:nvPr/>
          </p:nvSpPr>
          <p:spPr>
            <a:xfrm>
              <a:off x="-3143296" y="3500430"/>
              <a:ext cx="2000264" cy="2428892"/>
            </a:xfrm>
            <a:prstGeom prst="rect">
              <a:avLst/>
            </a:prstGeom>
            <a:solidFill>
              <a:srgbClr val="0033CC"/>
            </a:solidFill>
            <a:effectLst>
              <a:outerShdw blurRad="50800" dist="38100" dir="1320000" algn="tl" rotWithShape="0">
                <a:schemeClr val="tx1">
                  <a:alpha val="31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ea"/>
              </a:endParaRPr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1480413" y="2605736"/>
            <a:ext cx="925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Calibri" panose="020F0502020204030204" pitchFamily="34" charset="0"/>
              </a:rPr>
              <a:t>Caption</a:t>
            </a:r>
            <a:br>
              <a:rPr kumimoji="1" lang="en-US" altLang="ja-JP" b="1" dirty="0" smtClean="0">
                <a:latin typeface="Calibri" panose="020F0502020204030204" pitchFamily="34" charset="0"/>
              </a:rPr>
            </a:br>
            <a:r>
              <a:rPr kumimoji="1" lang="en-US" altLang="ja-JP" b="1" dirty="0" smtClean="0">
                <a:latin typeface="Calibri" panose="020F0502020204030204" pitchFamily="34" charset="0"/>
              </a:rPr>
              <a:t>Display</a:t>
            </a:r>
          </a:p>
        </p:txBody>
      </p:sp>
      <p:sp>
        <p:nvSpPr>
          <p:cNvPr id="23" name="右矢印 22"/>
          <p:cNvSpPr/>
          <p:nvPr/>
        </p:nvSpPr>
        <p:spPr>
          <a:xfrm rot="9608632">
            <a:off x="3036611" y="3497861"/>
            <a:ext cx="978408" cy="366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Picture 2" descr="C:\Users\Ichise\AppData\Local\Microsoft\Windows\Temporary Internet Files\Content.IE5\Z2O7UGHO\MC900433907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077" y="4697303"/>
            <a:ext cx="1209566" cy="120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直線矢印コネクタ 13"/>
          <p:cNvCxnSpPr>
            <a:stCxn id="20" idx="2"/>
          </p:cNvCxnSpPr>
          <p:nvPr/>
        </p:nvCxnSpPr>
        <p:spPr>
          <a:xfrm>
            <a:off x="2558392" y="4451657"/>
            <a:ext cx="141400" cy="633527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環状矢印 23"/>
          <p:cNvSpPr/>
          <p:nvPr/>
        </p:nvSpPr>
        <p:spPr>
          <a:xfrm>
            <a:off x="2699792" y="2132856"/>
            <a:ext cx="1584176" cy="2295461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704342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フローチャート : 和接合 24"/>
          <p:cNvSpPr/>
          <p:nvPr/>
        </p:nvSpPr>
        <p:spPr>
          <a:xfrm>
            <a:off x="4308703" y="4770011"/>
            <a:ext cx="1181232" cy="1064150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/>
          <p:cNvCxnSpPr>
            <a:stCxn id="3" idx="3"/>
          </p:cNvCxnSpPr>
          <p:nvPr/>
        </p:nvCxnSpPr>
        <p:spPr>
          <a:xfrm>
            <a:off x="3223643" y="5302086"/>
            <a:ext cx="1649869" cy="35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25" idx="6"/>
            <a:endCxn id="1027" idx="1"/>
          </p:cNvCxnSpPr>
          <p:nvPr/>
        </p:nvCxnSpPr>
        <p:spPr>
          <a:xfrm>
            <a:off x="5489935" y="5302086"/>
            <a:ext cx="12675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5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dirty="0" smtClean="0">
                <a:ea typeface="HGP創英角ｺﾞｼｯｸUB" pitchFamily="50" charset="-128"/>
              </a:rPr>
              <a:t>1. Overview </a:t>
            </a:r>
            <a:endParaRPr lang="ja-JP" altLang="en-US" sz="2800" dirty="0" smtClean="0">
              <a:ea typeface="HGP創英角ｺﾞｼｯｸUB" pitchFamily="50" charset="-128"/>
            </a:endParaRPr>
          </a:p>
        </p:txBody>
      </p:sp>
      <p:pic>
        <p:nvPicPr>
          <p:cNvPr id="3101" name="Picture 61" descr="P100049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5523" y="4531178"/>
            <a:ext cx="1670050" cy="125253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Copyright © </a:t>
            </a:r>
            <a:r>
              <a:rPr lang="en-US" altLang="ja-JP" dirty="0" smtClean="0"/>
              <a:t>2014 </a:t>
            </a:r>
            <a:r>
              <a:rPr lang="ja-JP" altLang="en-US" dirty="0"/>
              <a:t>株式会社アイセック・ジャパン </a:t>
            </a:r>
            <a:r>
              <a:rPr lang="en-US" altLang="ja-JP" dirty="0"/>
              <a:t>All Rights Reserved</a:t>
            </a:r>
          </a:p>
        </p:txBody>
      </p:sp>
      <p:sp>
        <p:nvSpPr>
          <p:cNvPr id="3103" name="Text Box 62"/>
          <p:cNvSpPr txBox="1">
            <a:spLocks noChangeArrowheads="1"/>
          </p:cNvSpPr>
          <p:nvPr/>
        </p:nvSpPr>
        <p:spPr bwMode="auto">
          <a:xfrm>
            <a:off x="6372200" y="5783714"/>
            <a:ext cx="82873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1200" dirty="0" smtClean="0">
                <a:ea typeface="HGP創英角ｺﾞｼｯｸUB" pitchFamily="50" charset="-128"/>
              </a:rPr>
              <a:t>（</a:t>
            </a:r>
            <a:r>
              <a:rPr lang="en-US" altLang="ja-JP" sz="1200" dirty="0" smtClean="0">
                <a:ea typeface="HGP創英角ｺﾞｼｯｸUB" pitchFamily="50" charset="-128"/>
              </a:rPr>
              <a:t>HQ</a:t>
            </a:r>
            <a:r>
              <a:rPr lang="ja-JP" altLang="en-US" sz="1200" dirty="0" smtClean="0">
                <a:ea typeface="HGP創英角ｺﾞｼｯｸUB" pitchFamily="50" charset="-128"/>
              </a:rPr>
              <a:t>）</a:t>
            </a:r>
            <a:endParaRPr lang="ja-JP" altLang="en-US" sz="1200" dirty="0">
              <a:ea typeface="HGP創英角ｺﾞｼｯｸUB" pitchFamily="50" charset="-128"/>
            </a:endParaRPr>
          </a:p>
        </p:txBody>
      </p:sp>
      <p:pic>
        <p:nvPicPr>
          <p:cNvPr id="3104" name="Picture 1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4120"/>
            <a:ext cx="2303598" cy="1872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27730" name="直線矢印コネクタ 327729"/>
          <p:cNvCxnSpPr/>
          <p:nvPr/>
        </p:nvCxnSpPr>
        <p:spPr>
          <a:xfrm>
            <a:off x="5942834" y="3286669"/>
            <a:ext cx="288032" cy="129445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33" name="スライド番号プレースホルダー 3277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EF485-E8F4-49B1-B99B-37B42A284407}" type="slidenum">
              <a:rPr lang="en-US" altLang="ja-JP"/>
              <a:pPr>
                <a:defRPr/>
              </a:pPr>
              <a:t>2</a:t>
            </a:fld>
            <a:endParaRPr lang="en-US" altLang="ja-JP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4B3DECF-B1CE-4D7C-A357-2413822B53DB}" type="datetime1">
              <a:rPr lang="ja-JP" altLang="en-US" smtClean="0"/>
              <a:t>2014/8/22</a:t>
            </a:fld>
            <a:endParaRPr lang="en-US" altLang="ja-JP"/>
          </a:p>
        </p:txBody>
      </p:sp>
      <p:graphicFrame>
        <p:nvGraphicFramePr>
          <p:cNvPr id="327744" name="Group 6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34310043"/>
              </p:ext>
            </p:extLst>
          </p:nvPr>
        </p:nvGraphicFramePr>
        <p:xfrm>
          <a:off x="252611" y="1268760"/>
          <a:ext cx="4895453" cy="4927307"/>
        </p:xfrm>
        <a:graphic>
          <a:graphicData uri="http://schemas.openxmlformats.org/drawingml/2006/table">
            <a:tbl>
              <a:tblPr/>
              <a:tblGrid>
                <a:gridCol w="1318008"/>
                <a:gridCol w="3577445"/>
              </a:tblGrid>
              <a:tr h="35717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Name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P創英角ｺﾞｼｯｸUB" pitchFamily="50" charset="-128"/>
                      </a:endParaRPr>
                    </a:p>
                  </a:txBody>
                  <a:tcPr marL="89974" marR="89974" marT="46810" marB="468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ISCEC-Japan </a:t>
                      </a:r>
                      <a:r>
                        <a:rPr kumimoji="1" lang="en-US" altLang="ja-JP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Corp.ltd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P創英角ｺﾞｼｯｸUB" pitchFamily="50" charset="-128"/>
                      </a:endParaRPr>
                    </a:p>
                  </a:txBody>
                  <a:tcPr marL="89974" marR="89974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4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Address(HQ)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P創英角ｺﾞｼｯｸUB" pitchFamily="50" charset="-128"/>
                      </a:endParaRPr>
                    </a:p>
                  </a:txBody>
                  <a:tcPr marL="89974" marR="89974" marT="46810" marB="468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Ichui-Gushikawa-Jinbunkan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 1F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468 Kawasaki, </a:t>
                      </a:r>
                      <a:r>
                        <a:rPr kumimoji="1" lang="en-US" altLang="ja-JP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Uruma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 City, Okinawa Pref. Japan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P創英角ｺﾞｼｯｸUB" pitchFamily="50" charset="-128"/>
                      </a:endParaRPr>
                    </a:p>
                  </a:txBody>
                  <a:tcPr marL="89974" marR="89974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7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Address(Center)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P創英角ｺﾞｼｯｸUB" pitchFamily="50" charset="-128"/>
                      </a:endParaRPr>
                    </a:p>
                  </a:txBody>
                  <a:tcPr marL="89974" marR="89974" marT="46810" marB="468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4</a:t>
                      </a:r>
                      <a:r>
                        <a:rPr kumimoji="1" lang="en-US" altLang="ja-JP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th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 Bld. IT Business Support Center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2-20-1 Ishikawa-</a:t>
                      </a:r>
                      <a:r>
                        <a:rPr kumimoji="1" lang="en-US" altLang="ja-JP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Akasaki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, </a:t>
                      </a:r>
                      <a:r>
                        <a:rPr kumimoji="1" lang="en-US" altLang="ja-JP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Uruma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 City, Okinawa Pref. Japan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P創英角ｺﾞｼｯｸUB" pitchFamily="50" charset="-128"/>
                      </a:endParaRPr>
                    </a:p>
                  </a:txBody>
                  <a:tcPr marL="89974" marR="89974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7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Established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P創英角ｺﾞｼｯｸUB" pitchFamily="50" charset="-128"/>
                      </a:endParaRPr>
                    </a:p>
                  </a:txBody>
                  <a:tcPr marL="89974" marR="89974" marT="46810" marB="468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Sep. 1, 2008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P創英角ｺﾞｼｯｸUB" pitchFamily="50" charset="-128"/>
                      </a:endParaRPr>
                    </a:p>
                  </a:txBody>
                  <a:tcPr marL="89974" marR="89974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7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Capital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P創英角ｺﾞｼｯｸUB" pitchFamily="50" charset="-128"/>
                      </a:endParaRPr>
                    </a:p>
                  </a:txBody>
                  <a:tcPr marL="89974" marR="89974" marT="46810" marB="468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17 Million Yen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P創英角ｺﾞｼｯｸUB" pitchFamily="50" charset="-128"/>
                      </a:endParaRPr>
                    </a:p>
                  </a:txBody>
                  <a:tcPr marL="89974" marR="89974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7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CEO/President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P創英角ｺﾞｼｯｸUB" pitchFamily="50" charset="-128"/>
                      </a:endParaRPr>
                    </a:p>
                  </a:txBody>
                  <a:tcPr marL="89974" marR="89974" marT="46810" marB="468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Muneya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 Ichise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P創英角ｺﾞｼｯｸUB" pitchFamily="50" charset="-128"/>
                      </a:endParaRPr>
                    </a:p>
                  </a:txBody>
                  <a:tcPr marL="89974" marR="89974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218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Main Business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P創英角ｺﾞｼｯｸUB" pitchFamily="50" charset="-128"/>
                      </a:endParaRPr>
                    </a:p>
                  </a:txBody>
                  <a:tcPr marL="89974" marR="89974" marT="46810" marB="468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“e-</a:t>
                      </a:r>
                      <a:r>
                        <a:rPr kumimoji="1" lang="en-US" altLang="ja-JP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mimi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” real time caption service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Telephony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　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Relay service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（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TEXT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　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Relay Service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）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P創英角ｺﾞｼｯｸUB" pitchFamily="50" charset="-128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IT education service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Internet shopping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/>
                      </a:r>
                      <a:b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</a:b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Software Development</a:t>
                      </a:r>
                    </a:p>
                  </a:txBody>
                  <a:tcPr marL="89974" marR="89974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41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Contact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marL="89974" marR="89974" marT="46810" marB="468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TEL: +81-98-972-6888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FAX: +81-98-987-5627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E-mail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：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iscec-j@iscecj.co.jp</a:t>
                      </a:r>
                    </a:p>
                  </a:txBody>
                  <a:tcPr marL="89974" marR="89974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 descr="C:\Users\Ichise\Pictures\開所式\集合写真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38" y="2780928"/>
            <a:ext cx="1737182" cy="130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62"/>
          <p:cNvSpPr txBox="1">
            <a:spLocks noChangeArrowheads="1"/>
          </p:cNvSpPr>
          <p:nvPr/>
        </p:nvSpPr>
        <p:spPr bwMode="auto">
          <a:xfrm>
            <a:off x="7202778" y="4083814"/>
            <a:ext cx="19178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1200" dirty="0" smtClean="0">
                <a:ea typeface="HGP創英角ｺﾞｼｯｸUB" pitchFamily="50" charset="-128"/>
              </a:rPr>
              <a:t>（</a:t>
            </a:r>
            <a:r>
              <a:rPr lang="en-US" altLang="ja-JP" sz="1200" dirty="0" smtClean="0">
                <a:ea typeface="HGP創英角ｺﾞｼｯｸUB" pitchFamily="50" charset="-128"/>
              </a:rPr>
              <a:t>e-</a:t>
            </a:r>
            <a:r>
              <a:rPr lang="en-US" altLang="ja-JP" sz="1200" dirty="0" err="1" smtClean="0">
                <a:ea typeface="HGP創英角ｺﾞｼｯｸUB" pitchFamily="50" charset="-128"/>
              </a:rPr>
              <a:t>mimi</a:t>
            </a:r>
            <a:r>
              <a:rPr lang="en-US" altLang="ja-JP" sz="1200" dirty="0" smtClean="0">
                <a:ea typeface="HGP創英角ｺﾞｼｯｸUB" pitchFamily="50" charset="-128"/>
              </a:rPr>
              <a:t> Center </a:t>
            </a:r>
            <a:r>
              <a:rPr lang="en-US" altLang="ja-JP" sz="1200" dirty="0" err="1" smtClean="0">
                <a:ea typeface="HGP創英角ｺﾞｼｯｸUB" pitchFamily="50" charset="-128"/>
              </a:rPr>
              <a:t>Uruma</a:t>
            </a:r>
            <a:r>
              <a:rPr lang="ja-JP" altLang="en-US" sz="1200" dirty="0" smtClean="0">
                <a:ea typeface="HGP創英角ｺﾞｼｯｸUB" pitchFamily="50" charset="-128"/>
              </a:rPr>
              <a:t>）</a:t>
            </a:r>
            <a:endParaRPr lang="ja-JP" altLang="en-US" sz="1200" dirty="0">
              <a:ea typeface="HGP創英角ｺﾞｼｯｸUB" pitchFamily="50" charset="-128"/>
            </a:endParaRPr>
          </a:p>
        </p:txBody>
      </p:sp>
      <p:cxnSp>
        <p:nvCxnSpPr>
          <p:cNvPr id="17" name="直線矢印コネクタ 16"/>
          <p:cNvCxnSpPr>
            <a:endCxn id="1026" idx="1"/>
          </p:cNvCxnSpPr>
          <p:nvPr/>
        </p:nvCxnSpPr>
        <p:spPr>
          <a:xfrm>
            <a:off x="5942834" y="3140968"/>
            <a:ext cx="1258104" cy="29140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59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7570787" cy="382588"/>
          </a:xfrm>
        </p:spPr>
        <p:txBody>
          <a:bodyPr/>
          <a:lstStyle/>
          <a:p>
            <a:r>
              <a:rPr lang="en-US" altLang="ja-JP" sz="2800" dirty="0" smtClean="0">
                <a:ea typeface="HGP創英角ｺﾞｼｯｸUB" pitchFamily="50" charset="-128"/>
              </a:rPr>
              <a:t>CEO </a:t>
            </a:r>
            <a:r>
              <a:rPr lang="en-US" altLang="ja-JP" sz="2800" dirty="0" err="1" smtClean="0">
                <a:ea typeface="HGP創英角ｺﾞｼｯｸUB" pitchFamily="50" charset="-128"/>
              </a:rPr>
              <a:t>Profeel</a:t>
            </a:r>
            <a:endParaRPr lang="ja-JP" altLang="en-US" sz="2800" dirty="0" smtClean="0">
              <a:ea typeface="HGP創英角ｺﾞｼｯｸUB" pitchFamily="50" charset="-128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8135937" cy="48244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1800" dirty="0" smtClean="0">
                <a:latin typeface="HGP創英角ｺﾞｼｯｸUB" pitchFamily="50" charset="-128"/>
                <a:ea typeface="HGP創英角ｺﾞｼｯｸUB" pitchFamily="50" charset="-128"/>
              </a:rPr>
              <a:t>Address: </a:t>
            </a:r>
            <a:r>
              <a:rPr lang="en-US" altLang="ja-JP" sz="1800" dirty="0" err="1" smtClean="0">
                <a:latin typeface="HGP創英角ｺﾞｼｯｸUB" pitchFamily="50" charset="-128"/>
                <a:ea typeface="HGP創英角ｺﾞｼｯｸUB" pitchFamily="50" charset="-128"/>
              </a:rPr>
              <a:t>Uruma</a:t>
            </a:r>
            <a:r>
              <a:rPr lang="en-US" altLang="ja-JP" sz="1800" dirty="0" smtClean="0">
                <a:latin typeface="HGP創英角ｺﾞｼｯｸUB" pitchFamily="50" charset="-128"/>
                <a:ea typeface="HGP創英角ｺﾞｼｯｸUB" pitchFamily="50" charset="-128"/>
              </a:rPr>
              <a:t> City, Okinawa Pref. Japan</a:t>
            </a:r>
            <a:r>
              <a:rPr lang="ja-JP" altLang="en-US" sz="1800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</a:p>
          <a:p>
            <a:pPr>
              <a:lnSpc>
                <a:spcPct val="80000"/>
              </a:lnSpc>
            </a:pPr>
            <a:r>
              <a:rPr lang="en-US" altLang="ja-JP" sz="1800" dirty="0" smtClean="0">
                <a:latin typeface="HGP創英角ｺﾞｼｯｸUB" pitchFamily="50" charset="-128"/>
                <a:ea typeface="HGP創英角ｺﾞｼｯｸUB" pitchFamily="50" charset="-128"/>
              </a:rPr>
              <a:t>Born:      Apr.18,1956 in Obama City, Fukui Pref. Japan</a:t>
            </a:r>
            <a:endParaRPr lang="ja-JP" altLang="en-US" sz="1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lnSpc>
                <a:spcPct val="80000"/>
              </a:lnSpc>
            </a:pPr>
            <a:r>
              <a:rPr lang="en-US" altLang="ja-JP" sz="1800" dirty="0" smtClean="0">
                <a:latin typeface="HGP創英角ｺﾞｼｯｸUB" pitchFamily="50" charset="-128"/>
                <a:ea typeface="HGP創英角ｺﾞｼｯｸUB" pitchFamily="50" charset="-128"/>
              </a:rPr>
              <a:t>Graduate: Mathematics, Nagoya Univ. on Mar.1979 </a:t>
            </a:r>
            <a:endParaRPr lang="ja-JP" altLang="en-US" sz="1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lnSpc>
                <a:spcPct val="80000"/>
              </a:lnSpc>
            </a:pPr>
            <a:r>
              <a:rPr lang="en-US" altLang="ja-JP" sz="1800" dirty="0" smtClean="0">
                <a:latin typeface="HGP創英角ｺﾞｼｯｸUB" pitchFamily="50" charset="-128"/>
                <a:ea typeface="HGP創英角ｺﾞｼｯｸUB" pitchFamily="50" charset="-128"/>
              </a:rPr>
              <a:t>Business Experience</a:t>
            </a:r>
          </a:p>
          <a:p>
            <a:pPr lvl="1">
              <a:lnSpc>
                <a:spcPct val="80000"/>
              </a:lnSpc>
            </a:pPr>
            <a:r>
              <a:rPr lang="en-US" altLang="ja-JP" sz="1600" dirty="0" smtClean="0">
                <a:latin typeface="HGP創英角ｺﾞｼｯｸUB" pitchFamily="50" charset="-128"/>
                <a:ea typeface="HGP創英角ｺﾞｼｯｸUB" pitchFamily="50" charset="-128"/>
              </a:rPr>
              <a:t>IBM Japan Corp. 1979-2005</a:t>
            </a:r>
            <a:endParaRPr lang="ja-JP" altLang="en-US" sz="16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vl="1">
              <a:lnSpc>
                <a:spcPct val="80000"/>
              </a:lnSpc>
            </a:pPr>
            <a:r>
              <a:rPr lang="en-US" altLang="ja-JP" sz="1600" dirty="0" smtClean="0">
                <a:latin typeface="HGP創英角ｺﾞｼｯｸUB" pitchFamily="50" charset="-128"/>
                <a:ea typeface="HGP創英角ｺﾞｼｯｸUB" pitchFamily="50" charset="-128"/>
              </a:rPr>
              <a:t>Sales Manager of Retail section in Osaka</a:t>
            </a:r>
            <a:endParaRPr lang="ja-JP" altLang="en-US" sz="16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vl="1">
              <a:lnSpc>
                <a:spcPct val="80000"/>
              </a:lnSpc>
            </a:pPr>
            <a:r>
              <a:rPr lang="en-US" altLang="ja-JP" sz="1600" dirty="0" smtClean="0">
                <a:latin typeface="HGP創英角ｺﾞｼｯｸUB" pitchFamily="50" charset="-128"/>
                <a:ea typeface="HGP創英角ｺﾞｼｯｸUB" pitchFamily="50" charset="-128"/>
              </a:rPr>
              <a:t>Executive Assistant of Dist. Industry Director</a:t>
            </a:r>
          </a:p>
          <a:p>
            <a:pPr lvl="1">
              <a:lnSpc>
                <a:spcPct val="80000"/>
              </a:lnSpc>
            </a:pPr>
            <a:r>
              <a:rPr lang="en-US" altLang="ja-JP" sz="1600" dirty="0" smtClean="0">
                <a:latin typeface="HGP創英角ｺﾞｼｯｸUB" pitchFamily="50" charset="-128"/>
                <a:ea typeface="HGP創英角ｺﾞｼｯｸUB" pitchFamily="50" charset="-128"/>
              </a:rPr>
              <a:t>Sales Manager of Store Solution Dept.</a:t>
            </a:r>
            <a:endParaRPr lang="ja-JP" altLang="en-US" sz="16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vl="1">
              <a:lnSpc>
                <a:spcPct val="80000"/>
              </a:lnSpc>
            </a:pPr>
            <a:r>
              <a:rPr lang="en-US" altLang="ja-JP" sz="1600" dirty="0" smtClean="0">
                <a:latin typeface="HGP創英角ｺﾞｼｯｸUB" pitchFamily="50" charset="-128"/>
                <a:ea typeface="HGP創英角ｺﾞｼｯｸUB" pitchFamily="50" charset="-128"/>
              </a:rPr>
              <a:t>Sales Manager of ibm.com Dept.</a:t>
            </a:r>
            <a:endParaRPr lang="ja-JP" altLang="en-US" sz="16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vl="1">
              <a:lnSpc>
                <a:spcPct val="80000"/>
              </a:lnSpc>
            </a:pPr>
            <a:r>
              <a:rPr lang="en-US" altLang="ja-JP" sz="1600" dirty="0" smtClean="0">
                <a:latin typeface="HGP創英角ｺﾞｼｯｸUB" pitchFamily="50" charset="-128"/>
                <a:ea typeface="HGP創英角ｺﾞｼｯｸUB" pitchFamily="50" charset="-128"/>
              </a:rPr>
              <a:t>Director of ibm.com Mid &amp; Small Business division</a:t>
            </a:r>
            <a:endParaRPr lang="ja-JP" altLang="en-US" sz="16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vl="1">
              <a:lnSpc>
                <a:spcPct val="80000"/>
              </a:lnSpc>
            </a:pPr>
            <a:r>
              <a:rPr lang="en-US" altLang="ja-JP" sz="1600" dirty="0" smtClean="0">
                <a:latin typeface="HGP創英角ｺﾞｼｯｸUB" pitchFamily="50" charset="-128"/>
                <a:ea typeface="HGP創英角ｺﾞｼｯｸUB" pitchFamily="50" charset="-128"/>
              </a:rPr>
              <a:t>Loan to 2003</a:t>
            </a:r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en-US" altLang="ja-JP" sz="1600" dirty="0" smtClean="0">
                <a:latin typeface="HGP創英角ｺﾞｼｯｸUB" pitchFamily="50" charset="-128"/>
                <a:ea typeface="HGP創英角ｺﾞｼｯｸUB" pitchFamily="50" charset="-128"/>
              </a:rPr>
              <a:t>IBM Asia </a:t>
            </a:r>
            <a:r>
              <a:rPr lang="en-US" altLang="ja-JP" sz="1600" dirty="0" err="1" smtClean="0">
                <a:latin typeface="HGP創英角ｺﾞｼｯｸUB" pitchFamily="50" charset="-128"/>
                <a:ea typeface="HGP創英角ｺﾞｼｯｸUB" pitchFamily="50" charset="-128"/>
              </a:rPr>
              <a:t>Pasiphic</a:t>
            </a:r>
            <a:r>
              <a:rPr lang="en-US" altLang="ja-JP" sz="1600" dirty="0" smtClean="0">
                <a:latin typeface="HGP創英角ｺﾞｼｯｸUB" pitchFamily="50" charset="-128"/>
                <a:ea typeface="HGP創英角ｺﾞｼｯｸUB" pitchFamily="50" charset="-128"/>
              </a:rPr>
              <a:t> as ibm.com Sales Initiative</a:t>
            </a:r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</a:p>
          <a:p>
            <a:pPr>
              <a:lnSpc>
                <a:spcPct val="80000"/>
              </a:lnSpc>
            </a:pPr>
            <a:r>
              <a:rPr lang="en-US" altLang="ja-JP" sz="1800" dirty="0" smtClean="0">
                <a:latin typeface="HGP創英角ｺﾞｼｯｸUB" pitchFamily="50" charset="-128"/>
                <a:ea typeface="HGP創英角ｺﾞｼｯｸUB" pitchFamily="50" charset="-128"/>
              </a:rPr>
              <a:t>2004</a:t>
            </a:r>
            <a:r>
              <a:rPr lang="ja-JP" altLang="en-US" sz="1800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en-US" altLang="ja-JP" sz="1800" dirty="0" smtClean="0">
                <a:latin typeface="HGP創英角ｺﾞｼｯｸUB" pitchFamily="50" charset="-128"/>
                <a:ea typeface="HGP創英角ｺﾞｼｯｸUB" pitchFamily="50" charset="-128"/>
              </a:rPr>
              <a:t>President &amp; CEO IBM-Japan e-communications Corp. ltd</a:t>
            </a:r>
            <a:endParaRPr lang="ja-JP" altLang="en-US" sz="2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lnSpc>
                <a:spcPct val="80000"/>
              </a:lnSpc>
            </a:pPr>
            <a:r>
              <a:rPr lang="en-US" altLang="ja-JP" sz="1800" dirty="0" smtClean="0">
                <a:latin typeface="HGP創英角ｺﾞｼｯｸUB" pitchFamily="50" charset="-128"/>
                <a:ea typeface="HGP創英角ｺﾞｼｯｸUB" pitchFamily="50" charset="-128"/>
              </a:rPr>
              <a:t>2005</a:t>
            </a:r>
            <a:r>
              <a:rPr lang="ja-JP" altLang="en-US" sz="1800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en-US" altLang="ja-JP" sz="1800" dirty="0" smtClean="0">
                <a:latin typeface="HGP創英角ｺﾞｼｯｸUB" pitchFamily="50" charset="-128"/>
                <a:ea typeface="HGP創英角ｺﾞｼｯｸUB" pitchFamily="50" charset="-128"/>
              </a:rPr>
              <a:t>Project Manager of IBM Japan BTO</a:t>
            </a:r>
            <a:endParaRPr lang="ja-JP" altLang="en-US" sz="1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lnSpc>
                <a:spcPct val="80000"/>
              </a:lnSpc>
            </a:pPr>
            <a:r>
              <a:rPr lang="en-US" altLang="ja-JP" sz="1800" dirty="0" smtClean="0">
                <a:latin typeface="HGP創英角ｺﾞｼｯｸUB" pitchFamily="50" charset="-128"/>
                <a:ea typeface="HGP創英角ｺﾞｼｯｸUB" pitchFamily="50" charset="-128"/>
              </a:rPr>
              <a:t>2006</a:t>
            </a:r>
            <a:r>
              <a:rPr lang="ja-JP" altLang="en-US" sz="1800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en-US" altLang="ja-JP" sz="1800" dirty="0" smtClean="0">
                <a:latin typeface="HGP創英角ｺﾞｼｯｸUB" pitchFamily="50" charset="-128"/>
                <a:ea typeface="HGP創英角ｺﾞｼｯｸUB" pitchFamily="50" charset="-128"/>
              </a:rPr>
              <a:t>Representative of ISCEC Business Office</a:t>
            </a:r>
            <a:endParaRPr lang="ja-JP" altLang="en-US" sz="1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lnSpc>
                <a:spcPct val="80000"/>
              </a:lnSpc>
            </a:pPr>
            <a:r>
              <a:rPr lang="en-US" altLang="ja-JP" sz="1800" dirty="0" smtClean="0">
                <a:latin typeface="HGP創英角ｺﾞｼｯｸUB" pitchFamily="50" charset="-128"/>
                <a:ea typeface="HGP創英角ｺﾞｼｯｸUB" pitchFamily="50" charset="-128"/>
              </a:rPr>
              <a:t>2008/9</a:t>
            </a:r>
            <a:r>
              <a:rPr lang="ja-JP" altLang="en-US" sz="1800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en-US" altLang="ja-JP" sz="1800" dirty="0" smtClean="0">
                <a:latin typeface="HGP創英角ｺﾞｼｯｸUB" pitchFamily="50" charset="-128"/>
                <a:ea typeface="HGP創英角ｺﾞｼｯｸUB" pitchFamily="50" charset="-128"/>
              </a:rPr>
              <a:t>President/CEO ISCEC Japan Corp. ltd.</a:t>
            </a:r>
          </a:p>
          <a:p>
            <a:pPr>
              <a:lnSpc>
                <a:spcPct val="80000"/>
              </a:lnSpc>
            </a:pPr>
            <a:r>
              <a:rPr lang="en-US" altLang="ja-JP" sz="1800" dirty="0" smtClean="0">
                <a:latin typeface="HGP創英角ｺﾞｼｯｸUB" pitchFamily="50" charset="-128"/>
                <a:ea typeface="HGP創英角ｺﾞｼｯｸUB" pitchFamily="50" charset="-128"/>
              </a:rPr>
              <a:t>2012/4</a:t>
            </a:r>
            <a:r>
              <a:rPr lang="ja-JP" altLang="en-US" sz="1800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en-US" altLang="ja-JP" sz="1800" dirty="0" smtClean="0">
                <a:latin typeface="HGP創英角ｺﾞｼｯｸUB" pitchFamily="50" charset="-128"/>
                <a:ea typeface="HGP創英角ｺﾞｼｯｸUB" pitchFamily="50" charset="-128"/>
              </a:rPr>
              <a:t>Director of The Okinawa </a:t>
            </a:r>
            <a:r>
              <a:rPr lang="en-US" altLang="ja-JP" sz="1800" dirty="0">
                <a:latin typeface="HGP創英角ｺﾞｼｯｸUB" pitchFamily="50" charset="-128"/>
                <a:ea typeface="HGP創英角ｺﾞｼｯｸUB" pitchFamily="50" charset="-128"/>
              </a:rPr>
              <a:t>Conference of the Association of Small Business Entrepreneurs </a:t>
            </a:r>
            <a:r>
              <a:rPr lang="ja-JP" altLang="en-US" sz="1800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ja-JP" altLang="en-US" sz="180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endParaRPr lang="ja-JP" altLang="en-US" sz="18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Copyright © 2014 </a:t>
            </a:r>
            <a:r>
              <a:rPr lang="ja-JP" altLang="en-US" dirty="0" smtClean="0"/>
              <a:t>株式会社アイセック・ジャパン </a:t>
            </a:r>
            <a:r>
              <a:rPr lang="en-US" altLang="ja-JP" dirty="0" smtClean="0"/>
              <a:t>All Rights Reserved</a:t>
            </a:r>
            <a:endParaRPr lang="en-US" altLang="ja-JP" dirty="0"/>
          </a:p>
        </p:txBody>
      </p:sp>
      <p:pic>
        <p:nvPicPr>
          <p:cNvPr id="5125" name="Picture 4" descr="muney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63" y="1557338"/>
            <a:ext cx="18954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5A127-566E-464A-B794-25E63A727C5F}" type="slidenum">
              <a:rPr lang="en-US" altLang="ja-JP"/>
              <a:pPr>
                <a:defRPr/>
              </a:pPr>
              <a:t>3</a:t>
            </a:fld>
            <a:endParaRPr lang="en-US" altLang="ja-JP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D991D9-E587-4B22-8185-8CCF3E91E86F}" type="datetime1">
              <a:rPr lang="ja-JP" altLang="en-US" smtClean="0"/>
              <a:t>2014/8/22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0653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Company History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988AC5-33FF-4F44-87DE-1459868F0886}" type="datetime1">
              <a:rPr lang="ja-JP" altLang="en-US" smtClean="0"/>
              <a:t>2014/8/22</a:t>
            </a:fld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Copyright © 2014 </a:t>
            </a:r>
            <a:r>
              <a:rPr lang="ja-JP" altLang="en-US" dirty="0" smtClean="0"/>
              <a:t>株式会社アイセック・ジャパン </a:t>
            </a:r>
            <a:r>
              <a:rPr lang="en-US" altLang="ja-JP" dirty="0" smtClean="0"/>
              <a:t>All Rights Reserved</a:t>
            </a:r>
            <a:endParaRPr lang="en-US" altLang="ja-JP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CDEB18-57F6-4397-81C2-9F8ECC2A5D4E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  <p:graphicFrame>
        <p:nvGraphicFramePr>
          <p:cNvPr id="10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8154404"/>
              </p:ext>
            </p:extLst>
          </p:nvPr>
        </p:nvGraphicFramePr>
        <p:xfrm>
          <a:off x="467544" y="980728"/>
          <a:ext cx="8208912" cy="5242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81140"/>
                <a:gridCol w="6627772"/>
              </a:tblGrid>
              <a:tr h="332332"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/>
                        <a:t>Sep, 2008</a:t>
                      </a:r>
                      <a:endParaRPr kumimoji="1" lang="ja-JP" altLang="en-US" sz="1600" b="1" dirty="0"/>
                    </a:p>
                  </a:txBody>
                  <a:tcPr marL="91429" marR="9142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dirty="0" smtClean="0"/>
                        <a:t>Establish ISCEC-Japan Corp. ltd  as trustee Okinawa-</a:t>
                      </a:r>
                      <a:r>
                        <a:rPr lang="en-US" altLang="ja-JP" sz="1600" b="1" dirty="0" err="1" smtClean="0"/>
                        <a:t>Pref</a:t>
                      </a:r>
                      <a:r>
                        <a:rPr lang="en-US" altLang="ja-JP" sz="1600" b="1" dirty="0" smtClean="0"/>
                        <a:t> Public corporation</a:t>
                      </a:r>
                    </a:p>
                  </a:txBody>
                  <a:tcPr marL="91429" marR="9142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332"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/>
                        <a:t>Jun, 2010</a:t>
                      </a:r>
                      <a:endParaRPr kumimoji="1" lang="ja-JP" altLang="en-US" sz="1600" b="1" dirty="0"/>
                    </a:p>
                  </a:txBody>
                  <a:tcPr marL="91429" marR="9142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dirty="0" smtClean="0"/>
                        <a:t>Job training for Deaf &amp; hard to hear person as trustee of Okinawa pref. </a:t>
                      </a:r>
                      <a:r>
                        <a:rPr lang="ja-JP" altLang="en-US" sz="1600" b="1" dirty="0" smtClean="0"/>
                        <a:t>　</a:t>
                      </a:r>
                      <a:endParaRPr lang="en-US" altLang="ja-JP" sz="1600" b="1" dirty="0" smtClean="0"/>
                    </a:p>
                  </a:txBody>
                  <a:tcPr marL="91429" marR="9142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332"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/>
                        <a:t>Jun, 2011</a:t>
                      </a:r>
                      <a:endParaRPr kumimoji="1" lang="ja-JP" altLang="en-US" sz="1600" b="1" dirty="0"/>
                    </a:p>
                  </a:txBody>
                  <a:tcPr marL="91429" marR="9142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600" b="1" dirty="0" smtClean="0">
                          <a:solidFill>
                            <a:schemeClr val="tx1"/>
                          </a:solidFill>
                        </a:rPr>
                        <a:t>Start remote real time caption service(e-</a:t>
                      </a:r>
                      <a:r>
                        <a:rPr lang="en-US" altLang="ja-JP" sz="1600" b="1" dirty="0" err="1" smtClean="0">
                          <a:solidFill>
                            <a:schemeClr val="tx1"/>
                          </a:solidFill>
                        </a:rPr>
                        <a:t>mimi</a:t>
                      </a:r>
                      <a:r>
                        <a:rPr lang="en-US" altLang="ja-JP" sz="1600" b="1" dirty="0" smtClean="0">
                          <a:solidFill>
                            <a:schemeClr val="tx1"/>
                          </a:solidFill>
                        </a:rPr>
                        <a:t>) as trustee of Okinawa Pref. </a:t>
                      </a:r>
                      <a:endParaRPr kumimoji="1" lang="ja-JP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7710"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/>
                        <a:t>Apr,</a:t>
                      </a:r>
                      <a:r>
                        <a:rPr kumimoji="1" lang="en-US" altLang="ja-JP" sz="1600" b="1" baseline="0" dirty="0" smtClean="0"/>
                        <a:t> 2012</a:t>
                      </a:r>
                      <a:endParaRPr kumimoji="1" lang="ja-JP" altLang="en-US" sz="1600" b="1" dirty="0"/>
                    </a:p>
                  </a:txBody>
                  <a:tcPr marL="91429" marR="9142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dirty="0" smtClean="0">
                          <a:solidFill>
                            <a:schemeClr val="tx1"/>
                          </a:solidFill>
                        </a:rPr>
                        <a:t>Authorized company for Privacy</a:t>
                      </a:r>
                      <a:r>
                        <a:rPr lang="en-US" altLang="ja-JP" sz="1600" b="1" baseline="0" dirty="0" smtClean="0">
                          <a:solidFill>
                            <a:schemeClr val="tx1"/>
                          </a:solidFill>
                        </a:rPr>
                        <a:t> mark </a:t>
                      </a:r>
                      <a:endParaRPr lang="en-US" altLang="ja-JP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332"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/>
                        <a:t>Apr, 2012</a:t>
                      </a:r>
                      <a:endParaRPr kumimoji="1" lang="ja-JP" altLang="en-US" sz="1600" b="1" dirty="0"/>
                    </a:p>
                  </a:txBody>
                  <a:tcPr marL="91429" marR="9142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dirty="0" smtClean="0">
                          <a:solidFill>
                            <a:schemeClr val="tx1"/>
                          </a:solidFill>
                        </a:rPr>
                        <a:t>Start remote real time caption service for sight-seeing as Okinawa-</a:t>
                      </a:r>
                      <a:r>
                        <a:rPr lang="en-US" altLang="ja-JP" sz="1600" b="1" dirty="0" err="1" smtClean="0">
                          <a:solidFill>
                            <a:schemeClr val="tx1"/>
                          </a:solidFill>
                        </a:rPr>
                        <a:t>Pref</a:t>
                      </a:r>
                      <a:r>
                        <a:rPr lang="en-US" altLang="ja-JP" sz="1600" b="1" dirty="0" smtClean="0">
                          <a:solidFill>
                            <a:schemeClr val="tx1"/>
                          </a:solidFill>
                        </a:rPr>
                        <a:t> Public corporation</a:t>
                      </a:r>
                    </a:p>
                  </a:txBody>
                  <a:tcPr marL="91429" marR="9142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332"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/>
                        <a:t>Jun,</a:t>
                      </a:r>
                      <a:r>
                        <a:rPr kumimoji="1" lang="en-US" altLang="ja-JP" sz="1600" b="1" baseline="0" dirty="0" smtClean="0"/>
                        <a:t> 2012</a:t>
                      </a:r>
                      <a:endParaRPr kumimoji="1" lang="ja-JP" altLang="en-US" sz="1600" b="1" dirty="0"/>
                    </a:p>
                  </a:txBody>
                  <a:tcPr marL="91429" marR="9142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dirty="0" smtClean="0">
                          <a:solidFill>
                            <a:schemeClr val="tx1"/>
                          </a:solidFill>
                        </a:rPr>
                        <a:t>Start remote real time caption service to students</a:t>
                      </a:r>
                      <a:r>
                        <a:rPr lang="en-US" altLang="ja-JP" sz="1600" b="1" baseline="0" dirty="0" smtClean="0">
                          <a:solidFill>
                            <a:schemeClr val="tx1"/>
                          </a:solidFill>
                        </a:rPr>
                        <a:t> in high school supported by National Institute of Information and  Communication Technology</a:t>
                      </a:r>
                      <a:endParaRPr lang="en-US" altLang="ja-JP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7710"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/>
                        <a:t>July,</a:t>
                      </a:r>
                      <a:r>
                        <a:rPr kumimoji="1" lang="en-US" altLang="ja-JP" sz="1600" b="1" baseline="0" dirty="0" smtClean="0"/>
                        <a:t> 2012</a:t>
                      </a:r>
                      <a:endParaRPr kumimoji="1" lang="ja-JP" altLang="en-US" sz="1600" b="1" dirty="0"/>
                    </a:p>
                  </a:txBody>
                  <a:tcPr marL="91429" marR="9142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dirty="0" smtClean="0">
                          <a:solidFill>
                            <a:schemeClr val="tx1"/>
                          </a:solidFill>
                        </a:rPr>
                        <a:t>The prize of Okinawa Promotion Fund by the</a:t>
                      </a:r>
                      <a:r>
                        <a:rPr lang="en-US" altLang="ja-JP" sz="1600" b="1" baseline="0" dirty="0" smtClean="0">
                          <a:solidFill>
                            <a:schemeClr val="tx1"/>
                          </a:solidFill>
                        </a:rPr>
                        <a:t> bank of Okinawa</a:t>
                      </a:r>
                      <a:endParaRPr lang="en-US" altLang="ja-JP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7710"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/>
                        <a:t>Oct,</a:t>
                      </a:r>
                      <a:r>
                        <a:rPr kumimoji="1" lang="en-US" altLang="ja-JP" sz="1600" b="1" baseline="0" dirty="0" smtClean="0"/>
                        <a:t> 2012</a:t>
                      </a:r>
                      <a:endParaRPr kumimoji="1" lang="ja-JP" altLang="en-US" sz="1600" b="1" dirty="0"/>
                    </a:p>
                  </a:txBody>
                  <a:tcPr marL="91429" marR="9142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kumimoji="1" lang="en-US" altLang="ja-JP" sz="1600" b="1" baseline="0" dirty="0" smtClean="0">
                          <a:solidFill>
                            <a:schemeClr val="tx1"/>
                          </a:solidFill>
                        </a:rPr>
                        <a:t> prize of “Selected 100 venture companies of saving Japan next generations” by Nikkei Business magazine </a:t>
                      </a:r>
                      <a:endParaRPr kumimoji="1" lang="ja-JP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7710"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/>
                        <a:t>Mar,</a:t>
                      </a:r>
                      <a:r>
                        <a:rPr kumimoji="1" lang="en-US" altLang="ja-JP" sz="1600" b="1" baseline="0" dirty="0" smtClean="0"/>
                        <a:t> 2013</a:t>
                      </a:r>
                      <a:endParaRPr kumimoji="1" lang="ja-JP" altLang="en-US" sz="1600" b="1" dirty="0"/>
                    </a:p>
                  </a:txBody>
                  <a:tcPr marL="91429" marR="9142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>
                          <a:solidFill>
                            <a:schemeClr val="tx1"/>
                          </a:solidFill>
                        </a:rPr>
                        <a:t>Start</a:t>
                      </a:r>
                      <a:r>
                        <a:rPr kumimoji="1" lang="en-US" altLang="ja-JP" sz="1600" b="1" baseline="0" dirty="0" smtClean="0">
                          <a:solidFill>
                            <a:schemeClr val="tx1"/>
                          </a:solidFill>
                        </a:rPr>
                        <a:t> “One touch e-</a:t>
                      </a:r>
                      <a:r>
                        <a:rPr kumimoji="1" lang="en-US" altLang="ja-JP" sz="1600" b="1" baseline="0" dirty="0" err="1" smtClean="0">
                          <a:solidFill>
                            <a:schemeClr val="tx1"/>
                          </a:solidFill>
                        </a:rPr>
                        <a:t>mimi</a:t>
                      </a:r>
                      <a:r>
                        <a:rPr kumimoji="1" lang="en-US" altLang="ja-JP" sz="1600" b="1" baseline="0" dirty="0" smtClean="0">
                          <a:solidFill>
                            <a:schemeClr val="tx1"/>
                          </a:solidFill>
                        </a:rPr>
                        <a:t>” for aged person &amp; deaf person as BARRIER FREE of service at counter (government office, bank, GMS, shops)</a:t>
                      </a:r>
                      <a:endParaRPr kumimoji="1" lang="ja-JP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7710"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/>
                        <a:t>Jun, 2013</a:t>
                      </a:r>
                      <a:endParaRPr kumimoji="1" lang="ja-JP" altLang="en-US" sz="1600" b="1" dirty="0"/>
                    </a:p>
                  </a:txBody>
                  <a:tcPr marL="91429" marR="9142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dirty="0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US" altLang="ja-JP" sz="1600" b="1" baseline="0" dirty="0" smtClean="0">
                          <a:solidFill>
                            <a:schemeClr val="tx1"/>
                          </a:solidFill>
                        </a:rPr>
                        <a:t> first real time caption service in a municipal city council, Takeo city </a:t>
                      </a:r>
                      <a:endParaRPr lang="en-US" altLang="ja-JP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7710"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/>
                        <a:t>Sep,</a:t>
                      </a:r>
                      <a:r>
                        <a:rPr kumimoji="1" lang="en-US" altLang="ja-JP" sz="1600" b="1" baseline="0" dirty="0" smtClean="0"/>
                        <a:t> 2013</a:t>
                      </a:r>
                      <a:endParaRPr kumimoji="1" lang="ja-JP" altLang="en-US" sz="1600" b="1" dirty="0"/>
                    </a:p>
                  </a:txBody>
                  <a:tcPr marL="91429" marR="9142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dirty="0" smtClean="0">
                          <a:solidFill>
                            <a:schemeClr val="tx1"/>
                          </a:solidFill>
                        </a:rPr>
                        <a:t>Start</a:t>
                      </a:r>
                      <a:r>
                        <a:rPr lang="en-US" altLang="ja-JP" sz="1600" b="1" baseline="0" dirty="0" smtClean="0">
                          <a:solidFill>
                            <a:schemeClr val="tx1"/>
                          </a:solidFill>
                        </a:rPr>
                        <a:t> feasibility study of caption telephone  as trustee of Small &amp; Mid Enterprise Agency</a:t>
                      </a:r>
                      <a:endParaRPr lang="en-US" altLang="ja-JP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748"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/>
                        <a:t>Dec,</a:t>
                      </a:r>
                      <a:r>
                        <a:rPr kumimoji="1" lang="en-US" altLang="ja-JP" sz="1600" b="1" baseline="0" dirty="0" smtClean="0"/>
                        <a:t> 2013</a:t>
                      </a:r>
                      <a:endParaRPr kumimoji="1" lang="ja-JP" altLang="en-US" sz="1600" b="1" dirty="0"/>
                    </a:p>
                  </a:txBody>
                  <a:tcPr marL="91429" marR="9142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dirty="0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US" altLang="ja-JP" sz="1600" b="1" baseline="0" dirty="0" smtClean="0">
                          <a:solidFill>
                            <a:schemeClr val="tx1"/>
                          </a:solidFill>
                        </a:rPr>
                        <a:t> prize of contribution company for Okinawa welfare </a:t>
                      </a:r>
                      <a:endParaRPr lang="en-US" altLang="ja-JP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170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Refference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988AC5-33FF-4F44-87DE-1459868F0886}" type="datetime1">
              <a:rPr lang="ja-JP" altLang="en-US" smtClean="0"/>
              <a:t>2014/8/22</a:t>
            </a:fld>
            <a:endParaRPr lang="en-US" altLang="ja-JP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Copyright © 2014 </a:t>
            </a:r>
            <a:r>
              <a:rPr lang="ja-JP" altLang="en-US" dirty="0" smtClean="0"/>
              <a:t>株式会社アイセック・ジャパン </a:t>
            </a:r>
            <a:r>
              <a:rPr lang="en-US" altLang="ja-JP" dirty="0" smtClean="0"/>
              <a:t>All Rights Reserved</a:t>
            </a:r>
            <a:endParaRPr lang="en-US" altLang="ja-JP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CDEB18-57F6-4397-81C2-9F8ECC2A5D4E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  <p:pic>
        <p:nvPicPr>
          <p:cNvPr id="12290" name="Picture 2" descr="C:\Users\Ichise\Pictures\My Pictures\新聞記事\Evernote Camera Roll 20121015 1005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5"/>
            <a:ext cx="3096344" cy="412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Ichise\Pictures\My Pictures\新聞記事\Evernote Camera Roll 20121015 10052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723" y="1050302"/>
            <a:ext cx="3744416" cy="505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539552" y="537321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Oct.8, 2012 Nikkei-Business </a:t>
            </a:r>
            <a:r>
              <a:rPr lang="en-US" altLang="ja-JP" dirty="0" err="1" smtClean="0"/>
              <a:t>Magasine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603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Current Staff Overview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altLang="ja-JP" dirty="0" smtClean="0"/>
              <a:t>All members </a:t>
            </a:r>
            <a:r>
              <a:rPr lang="en-US" altLang="ja-JP" dirty="0" smtClean="0"/>
              <a:t>92</a:t>
            </a:r>
            <a:r>
              <a:rPr kumimoji="1" lang="en-US" altLang="ja-JP" dirty="0" smtClean="0"/>
              <a:t> (Male </a:t>
            </a:r>
            <a:r>
              <a:rPr lang="en-US" altLang="ja-JP" dirty="0" smtClean="0"/>
              <a:t>26, Female 66)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Regular: 29 (Male 12, Female 17)</a:t>
            </a:r>
          </a:p>
          <a:p>
            <a:pPr lvl="1"/>
            <a:r>
              <a:rPr kumimoji="1" lang="en-US" altLang="ja-JP" dirty="0" smtClean="0"/>
              <a:t>Contractor:  63 (Male 14, Female </a:t>
            </a:r>
            <a:r>
              <a:rPr lang="en-US" altLang="ja-JP" dirty="0" smtClean="0"/>
              <a:t>49</a:t>
            </a:r>
            <a:r>
              <a:rPr kumimoji="1" lang="en-US" altLang="ja-JP" dirty="0" smtClean="0"/>
              <a:t>)</a:t>
            </a:r>
          </a:p>
          <a:p>
            <a:pPr lvl="1"/>
            <a:r>
              <a:rPr lang="en-US" altLang="ja-JP" dirty="0" smtClean="0"/>
              <a:t>( Part Timer: 3 (Male 2, Female 1)</a:t>
            </a:r>
          </a:p>
          <a:p>
            <a:pPr lvl="1"/>
            <a:endParaRPr kumimoji="1" lang="en-US" altLang="ja-JP" dirty="0"/>
          </a:p>
          <a:p>
            <a:r>
              <a:rPr lang="en-US" altLang="ja-JP" dirty="0" smtClean="0"/>
              <a:t>Age</a:t>
            </a:r>
          </a:p>
          <a:p>
            <a:pPr lvl="1"/>
            <a:r>
              <a:rPr kumimoji="1" lang="en-US" altLang="ja-JP" dirty="0" smtClean="0"/>
              <a:t>20 s: 48 (Male 11, Female 37)</a:t>
            </a:r>
          </a:p>
          <a:p>
            <a:pPr lvl="1"/>
            <a:r>
              <a:rPr lang="en-US" altLang="ja-JP" dirty="0" smtClean="0"/>
              <a:t>30s: 24 (Male 7, Female 17)</a:t>
            </a:r>
          </a:p>
          <a:p>
            <a:pPr lvl="1"/>
            <a:r>
              <a:rPr kumimoji="1" lang="en-US" altLang="ja-JP" dirty="0" smtClean="0"/>
              <a:t>40s: 17 (Male 5, Female 12)</a:t>
            </a:r>
          </a:p>
          <a:p>
            <a:pPr lvl="1"/>
            <a:r>
              <a:rPr lang="en-US" altLang="ja-JP" dirty="0" smtClean="0"/>
              <a:t>50s: 1 (Male 1)</a:t>
            </a:r>
          </a:p>
          <a:p>
            <a:pPr lvl="1"/>
            <a:r>
              <a:rPr kumimoji="1" lang="en-US" altLang="ja-JP" dirty="0" smtClean="0"/>
              <a:t>60s: 2 (Male 2)</a:t>
            </a:r>
          </a:p>
          <a:p>
            <a:pPr lvl="1"/>
            <a:endParaRPr kumimoji="1" lang="en-US" altLang="ja-JP" dirty="0" smtClean="0"/>
          </a:p>
          <a:p>
            <a:r>
              <a:rPr lang="en-US" altLang="ja-JP" dirty="0" smtClean="0"/>
              <a:t>What Area</a:t>
            </a:r>
          </a:p>
          <a:p>
            <a:pPr lvl="1"/>
            <a:r>
              <a:rPr kumimoji="1" lang="en-US" altLang="ja-JP" dirty="0" smtClean="0"/>
              <a:t>Okinawa: </a:t>
            </a:r>
            <a:r>
              <a:rPr lang="en-US" altLang="ja-JP" dirty="0" smtClean="0"/>
              <a:t>80</a:t>
            </a:r>
            <a:r>
              <a:rPr kumimoji="1" lang="en-US" altLang="ja-JP" dirty="0" smtClean="0"/>
              <a:t> (Male16, Female 62)</a:t>
            </a:r>
          </a:p>
          <a:p>
            <a:pPr lvl="1"/>
            <a:r>
              <a:rPr lang="en-US" altLang="ja-JP" dirty="0" smtClean="0"/>
              <a:t>From Out of Okinawa: 12 (Male 6, Female 5)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D3ABAC-4701-47B3-8276-B654C0E81626}" type="datetime1">
              <a:rPr lang="ja-JP" altLang="en-US" smtClean="0"/>
              <a:t>2014/8/22</a:t>
            </a:fld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Copyright © 2014 </a:t>
            </a:r>
            <a:r>
              <a:rPr lang="ja-JP" altLang="en-US" dirty="0" smtClean="0"/>
              <a:t>株式会社アイセック・ジャパン </a:t>
            </a:r>
            <a:r>
              <a:rPr lang="en-US" altLang="ja-JP" dirty="0" smtClean="0"/>
              <a:t>All Rights Reserved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55E5E-924A-4832-94A5-210726596AF2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391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428625" y="366713"/>
            <a:ext cx="8229600" cy="561975"/>
          </a:xfrm>
        </p:spPr>
        <p:txBody>
          <a:bodyPr/>
          <a:lstStyle/>
          <a:p>
            <a:pPr>
              <a:defRPr/>
            </a:pPr>
            <a:r>
              <a:rPr lang="en-US" altLang="ja-JP" sz="2800" b="1" dirty="0" smtClean="0">
                <a:latin typeface="+mj-ea"/>
              </a:rPr>
              <a:t>2. Back Grand</a:t>
            </a:r>
            <a:endParaRPr lang="ja-JP" altLang="en-US" sz="2800" b="1" dirty="0" smtClean="0">
              <a:latin typeface="+mj-ea"/>
            </a:endParaRPr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4932242"/>
              </p:ext>
            </p:extLst>
          </p:nvPr>
        </p:nvGraphicFramePr>
        <p:xfrm>
          <a:off x="-400903" y="2121867"/>
          <a:ext cx="8229600" cy="4043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日付プレースホルダー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E75CDCE-7A98-4E30-8D9E-75D56FA188F8}" type="datetime1">
              <a:rPr lang="ja-JP" altLang="en-US"/>
              <a:pPr>
                <a:defRPr/>
              </a:pPr>
              <a:t>2014/8/22</a:t>
            </a:fld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A2C6D-AF31-448F-95FE-3EBC8D3BE51E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  <p:sp>
        <p:nvSpPr>
          <p:cNvPr id="4102" name="テキスト ボックス 7"/>
          <p:cNvSpPr txBox="1">
            <a:spLocks noChangeArrowheads="1"/>
          </p:cNvSpPr>
          <p:nvPr/>
        </p:nvSpPr>
        <p:spPr bwMode="auto">
          <a:xfrm>
            <a:off x="1604963" y="4181475"/>
            <a:ext cx="17443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 b="1" dirty="0" smtClean="0"/>
              <a:t>60~70 K Men</a:t>
            </a:r>
            <a:endParaRPr lang="ja-JP" altLang="ja-JP" sz="2000" b="1" dirty="0"/>
          </a:p>
        </p:txBody>
      </p:sp>
      <p:sp>
        <p:nvSpPr>
          <p:cNvPr id="4103" name="テキスト ボックス 8"/>
          <p:cNvSpPr txBox="1">
            <a:spLocks noChangeArrowheads="1"/>
          </p:cNvSpPr>
          <p:nvPr/>
        </p:nvSpPr>
        <p:spPr bwMode="auto">
          <a:xfrm>
            <a:off x="2109788" y="4724400"/>
            <a:ext cx="16242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 b="1" dirty="0" smtClean="0"/>
              <a:t>360 K Men</a:t>
            </a:r>
            <a:endParaRPr lang="ja-JP" altLang="en-US" sz="2000" b="1" dirty="0"/>
          </a:p>
        </p:txBody>
      </p:sp>
      <p:sp>
        <p:nvSpPr>
          <p:cNvPr id="4104" name="テキスト ボックス 10"/>
          <p:cNvSpPr txBox="1">
            <a:spLocks noChangeArrowheads="1"/>
          </p:cNvSpPr>
          <p:nvPr/>
        </p:nvSpPr>
        <p:spPr bwMode="auto">
          <a:xfrm>
            <a:off x="2109788" y="5357813"/>
            <a:ext cx="2489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 b="1" dirty="0" smtClean="0"/>
              <a:t>More than 6 M Men</a:t>
            </a:r>
            <a:endParaRPr lang="ja-JP" altLang="en-US" sz="2000" b="1" dirty="0"/>
          </a:p>
        </p:txBody>
      </p:sp>
      <p:sp>
        <p:nvSpPr>
          <p:cNvPr id="4105" name="テキスト ボックス 2"/>
          <p:cNvSpPr txBox="1">
            <a:spLocks noChangeArrowheads="1"/>
          </p:cNvSpPr>
          <p:nvPr/>
        </p:nvSpPr>
        <p:spPr bwMode="auto">
          <a:xfrm>
            <a:off x="755650" y="1125538"/>
            <a:ext cx="36486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600" dirty="0" smtClean="0"/>
              <a:t>Deaf &amp; Hard hearing persons Analysis</a:t>
            </a:r>
            <a:endParaRPr lang="en-US" altLang="ja-JP" sz="1600" dirty="0"/>
          </a:p>
        </p:txBody>
      </p:sp>
      <p:sp>
        <p:nvSpPr>
          <p:cNvPr id="5" name="右矢印 4"/>
          <p:cNvSpPr/>
          <p:nvPr/>
        </p:nvSpPr>
        <p:spPr>
          <a:xfrm>
            <a:off x="6588125" y="2997200"/>
            <a:ext cx="504825" cy="13843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107" name="テキスト ボックス 9"/>
          <p:cNvSpPr txBox="1">
            <a:spLocks noChangeArrowheads="1"/>
          </p:cNvSpPr>
          <p:nvPr/>
        </p:nvSpPr>
        <p:spPr bwMode="auto">
          <a:xfrm>
            <a:off x="7235825" y="3227388"/>
            <a:ext cx="1368425" cy="6463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 smtClean="0"/>
              <a:t>Need Captions</a:t>
            </a:r>
            <a:endParaRPr lang="ja-JP" altLang="en-US" dirty="0"/>
          </a:p>
        </p:txBody>
      </p:sp>
      <p:sp>
        <p:nvSpPr>
          <p:cNvPr id="12" name="フッター プレースホルダー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Copyright © </a:t>
            </a:r>
            <a:r>
              <a:rPr lang="en-US" altLang="ja-JP" dirty="0" smtClean="0"/>
              <a:t>2014 </a:t>
            </a:r>
            <a:r>
              <a:rPr lang="ja-JP" altLang="en-US" dirty="0"/>
              <a:t>株式会社アイセック・ジャパン </a:t>
            </a:r>
            <a:r>
              <a:rPr lang="en-US" altLang="ja-JP" dirty="0"/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30501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09675"/>
            <a:ext cx="5432425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Copyright © </a:t>
            </a:r>
            <a:r>
              <a:rPr lang="en-US" altLang="ja-JP" dirty="0" smtClean="0"/>
              <a:t>2014 </a:t>
            </a:r>
            <a:r>
              <a:rPr lang="ja-JP" altLang="en-US" dirty="0"/>
              <a:t>株式会社アイセック・ジャパン </a:t>
            </a:r>
            <a:r>
              <a:rPr lang="en-US" altLang="ja-JP" dirty="0"/>
              <a:t>All Rights Reserved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ED71E-9E7F-439E-91A3-6F9ED9667CCE}" type="slidenum">
              <a:rPr lang="en-US" altLang="ja-JP" smtClean="0"/>
              <a:pPr>
                <a:defRPr/>
              </a:pPr>
              <a:t>8</a:t>
            </a:fld>
            <a:endParaRPr lang="en-US" altLang="ja-JP" dirty="0"/>
          </a:p>
        </p:txBody>
      </p:sp>
      <p:sp>
        <p:nvSpPr>
          <p:cNvPr id="5125" name="タイトル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2800" dirty="0" smtClean="0">
                <a:latin typeface="+mj-ea"/>
              </a:rPr>
              <a:t>What is “e-</a:t>
            </a:r>
            <a:r>
              <a:rPr lang="en-US" altLang="ja-JP" sz="2800" dirty="0" err="1" smtClean="0">
                <a:latin typeface="+mj-ea"/>
              </a:rPr>
              <a:t>mimi</a:t>
            </a:r>
            <a:r>
              <a:rPr lang="en-US" altLang="ja-JP" sz="2800" dirty="0" smtClean="0">
                <a:latin typeface="+mj-ea"/>
              </a:rPr>
              <a:t>” remote real time caption service</a:t>
            </a:r>
            <a:endParaRPr lang="ja-JP" altLang="en-US" sz="2800" dirty="0" smtClean="0">
              <a:latin typeface="+mj-ea"/>
            </a:endParaRPr>
          </a:p>
        </p:txBody>
      </p:sp>
      <p:sp>
        <p:nvSpPr>
          <p:cNvPr id="2" name="左カーブ矢印 1"/>
          <p:cNvSpPr/>
          <p:nvPr/>
        </p:nvSpPr>
        <p:spPr>
          <a:xfrm>
            <a:off x="1674813" y="2222500"/>
            <a:ext cx="3454400" cy="865188"/>
          </a:xfrm>
          <a:prstGeom prst="curvedLeftArrow">
            <a:avLst>
              <a:gd name="adj1" fmla="val 7297"/>
              <a:gd name="adj2" fmla="val 20093"/>
              <a:gd name="adj3" fmla="val 2567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pic>
        <p:nvPicPr>
          <p:cNvPr id="51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721100"/>
            <a:ext cx="6064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日付プレースホルダー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308B955-D2B2-418C-BC09-2739B204131B}" type="datetime1">
              <a:rPr lang="ja-JP" altLang="en-US"/>
              <a:pPr>
                <a:defRPr/>
              </a:pPr>
              <a:t>2014/8/22</a:t>
            </a:fld>
            <a:endParaRPr lang="en-US" altLang="ja-JP"/>
          </a:p>
        </p:txBody>
      </p:sp>
      <p:pic>
        <p:nvPicPr>
          <p:cNvPr id="512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484563"/>
            <a:ext cx="4508500" cy="27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30" name="テキスト ボックス 5"/>
          <p:cNvSpPr txBox="1">
            <a:spLocks noChangeArrowheads="1"/>
          </p:cNvSpPr>
          <p:nvPr/>
        </p:nvSpPr>
        <p:spPr bwMode="auto">
          <a:xfrm>
            <a:off x="5940152" y="2444929"/>
            <a:ext cx="2952328" cy="1384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 smtClean="0"/>
              <a:t>Original system made by national University of Tsukuba Technology with Nagano NPO and Softbank mobile from 2009-2010</a:t>
            </a:r>
            <a:endParaRPr lang="en-US" altLang="ja-JP" sz="1400" dirty="0"/>
          </a:p>
          <a:p>
            <a:pPr eaLnBrk="1" hangingPunct="1"/>
            <a:r>
              <a:rPr lang="en-US" altLang="ja-JP" sz="1400" dirty="0" smtClean="0"/>
              <a:t>ISCEC-</a:t>
            </a:r>
            <a:r>
              <a:rPr lang="en-US" altLang="ja-JP" sz="1400" dirty="0" err="1" smtClean="0"/>
              <a:t>Japn</a:t>
            </a:r>
            <a:r>
              <a:rPr lang="en-US" altLang="ja-JP" sz="1400" dirty="0" smtClean="0"/>
              <a:t> joined this project on 2011</a:t>
            </a:r>
            <a:endParaRPr lang="ja-JP" altLang="en-US" sz="1400" dirty="0"/>
          </a:p>
        </p:txBody>
      </p:sp>
      <p:sp>
        <p:nvSpPr>
          <p:cNvPr id="7" name="左矢印 6"/>
          <p:cNvSpPr/>
          <p:nvPr/>
        </p:nvSpPr>
        <p:spPr>
          <a:xfrm rot="1844102">
            <a:off x="5683250" y="3651250"/>
            <a:ext cx="904875" cy="930275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solidFill>
                  <a:schemeClr val="tx1"/>
                </a:solidFill>
              </a:rPr>
              <a:t>支援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1188" y="4430713"/>
            <a:ext cx="5040312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400" dirty="0" smtClean="0">
                <a:ea typeface="ＭＳ Ｐゴシック" pitchFamily="50" charset="-128"/>
              </a:rPr>
              <a:t>&lt;Advantage&gt;</a:t>
            </a:r>
            <a:endParaRPr lang="en-US" altLang="ja-JP" sz="1400" dirty="0">
              <a:ea typeface="ＭＳ Ｐゴシック" pitchFamily="50" charset="-128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ja-JP" sz="1400" dirty="0" smtClean="0">
                <a:ea typeface="ＭＳ Ｐゴシック" pitchFamily="50" charset="-128"/>
              </a:rPr>
              <a:t>Easy to get caption service with smart phone and/or Tablet PC</a:t>
            </a:r>
            <a:endParaRPr lang="en-US" altLang="ja-JP" sz="1400" dirty="0">
              <a:ea typeface="ＭＳ Ｐゴシック" pitchFamily="50" charset="-128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ja-JP" sz="1400" dirty="0" smtClean="0">
                <a:ea typeface="ＭＳ Ｐゴシック" pitchFamily="50" charset="-128"/>
              </a:rPr>
              <a:t>Correct &amp; Speedy compare to Voice recognition</a:t>
            </a:r>
            <a:endParaRPr lang="en-US" altLang="ja-JP" sz="1400" dirty="0">
              <a:ea typeface="ＭＳ Ｐゴシック" pitchFamily="50" charset="-128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ja-JP" sz="1400" dirty="0" smtClean="0">
                <a:ea typeface="ＭＳ Ｐゴシック" pitchFamily="50" charset="-128"/>
              </a:rPr>
              <a:t>Remote Capabilities: service to all Japan and other countries</a:t>
            </a:r>
            <a:endParaRPr lang="en-US" altLang="ja-JP" sz="1400" dirty="0">
              <a:ea typeface="ＭＳ Ｐゴシック" pitchFamily="50" charset="-128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ja-JP" sz="1400" b="1" dirty="0" smtClean="0">
                <a:solidFill>
                  <a:srgbClr val="FF0000"/>
                </a:solidFill>
                <a:ea typeface="ＭＳ Ｐゴシック" pitchFamily="50" charset="-128"/>
              </a:rPr>
              <a:t>Caption to all statement </a:t>
            </a:r>
            <a:endParaRPr lang="ja-JP" altLang="en-US" sz="1400" b="1" dirty="0">
              <a:solidFill>
                <a:srgbClr val="FF0000"/>
              </a:solidFill>
              <a:ea typeface="ＭＳ Ｐゴシック" pitchFamily="50" charset="-128"/>
            </a:endParaRPr>
          </a:p>
        </p:txBody>
      </p:sp>
      <p:sp>
        <p:nvSpPr>
          <p:cNvPr id="5133" name="テキスト ボックス 8"/>
          <p:cNvSpPr txBox="1">
            <a:spLocks noChangeArrowheads="1"/>
          </p:cNvSpPr>
          <p:nvPr/>
        </p:nvSpPr>
        <p:spPr bwMode="auto">
          <a:xfrm>
            <a:off x="5651500" y="1124744"/>
            <a:ext cx="2417763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b="1" dirty="0" smtClean="0">
                <a:solidFill>
                  <a:srgbClr val="FF0000"/>
                </a:solidFill>
              </a:rPr>
              <a:t>Create captions by 2 persons pair  and change another pair by each 10 minutes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3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円/楕円 9"/>
          <p:cNvSpPr/>
          <p:nvPr/>
        </p:nvSpPr>
        <p:spPr>
          <a:xfrm>
            <a:off x="2644775" y="1189038"/>
            <a:ext cx="3113088" cy="267176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7171" name="Picture 2" descr="C:\Users\Ichise\Pictures\遠隔情報保障\会議・講演会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07" y="808462"/>
            <a:ext cx="2128838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タイトル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2800" dirty="0" smtClean="0">
                <a:latin typeface="+mj-ea"/>
              </a:rPr>
              <a:t>What area our caption service </a:t>
            </a:r>
            <a:r>
              <a:rPr lang="en-US" altLang="ja-JP" sz="2800" dirty="0" err="1" smtClean="0">
                <a:latin typeface="+mj-ea"/>
              </a:rPr>
              <a:t>appricable</a:t>
            </a:r>
            <a:endParaRPr lang="ja-JP" altLang="en-US" sz="2800" dirty="0" smtClean="0">
              <a:latin typeface="+mj-ea"/>
            </a:endParaRPr>
          </a:p>
        </p:txBody>
      </p:sp>
      <p:pic>
        <p:nvPicPr>
          <p:cNvPr id="7173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6100" y="2543175"/>
            <a:ext cx="1077913" cy="1011238"/>
          </a:xfrm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Copyright © </a:t>
            </a:r>
            <a:r>
              <a:rPr lang="en-US" altLang="ja-JP" dirty="0" smtClean="0"/>
              <a:t>2014 </a:t>
            </a:r>
            <a:r>
              <a:rPr lang="ja-JP" altLang="en-US" dirty="0"/>
              <a:t>株式会社アイセック・ジャパン </a:t>
            </a:r>
            <a:r>
              <a:rPr lang="en-US" altLang="ja-JP" dirty="0"/>
              <a:t>All Rights Reserved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4C05A-91B3-487A-AF8A-29ED2EFBA84A}" type="slidenum">
              <a:rPr lang="en-US" altLang="ja-JP" smtClean="0"/>
              <a:pPr>
                <a:defRPr/>
              </a:pPr>
              <a:t>9</a:t>
            </a:fld>
            <a:endParaRPr lang="en-US" altLang="ja-JP" dirty="0"/>
          </a:p>
        </p:txBody>
      </p:sp>
      <p:pic>
        <p:nvPicPr>
          <p:cNvPr id="7176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933825"/>
            <a:ext cx="2166937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テキスト ボックス 11"/>
          <p:cNvSpPr txBox="1">
            <a:spLocks noChangeArrowheads="1"/>
          </p:cNvSpPr>
          <p:nvPr/>
        </p:nvSpPr>
        <p:spPr bwMode="auto">
          <a:xfrm>
            <a:off x="3563938" y="5889625"/>
            <a:ext cx="20542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dirty="0" smtClean="0"/>
              <a:t>Remote caption center</a:t>
            </a:r>
            <a:endParaRPr lang="ja-JP" altLang="en-US" sz="1400" dirty="0"/>
          </a:p>
        </p:txBody>
      </p:sp>
      <p:grpSp>
        <p:nvGrpSpPr>
          <p:cNvPr id="7178" name="グループ化 7"/>
          <p:cNvGrpSpPr>
            <a:grpSpLocks/>
          </p:cNvGrpSpPr>
          <p:nvPr/>
        </p:nvGrpSpPr>
        <p:grpSpPr bwMode="auto">
          <a:xfrm>
            <a:off x="328613" y="2581275"/>
            <a:ext cx="1716087" cy="1989138"/>
            <a:chOff x="1434041" y="4173526"/>
            <a:chExt cx="1716099" cy="1988950"/>
          </a:xfrm>
        </p:grpSpPr>
        <p:pic>
          <p:nvPicPr>
            <p:cNvPr id="7201" name="Picture 2" descr="http://www.misaki.rdy.jp/illust/child/gakkou/jugyou/clipart/703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041" y="4173526"/>
              <a:ext cx="1716099" cy="1716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2" name="テキスト ボックス 12"/>
            <p:cNvSpPr txBox="1">
              <a:spLocks noChangeArrowheads="1"/>
            </p:cNvSpPr>
            <p:nvPr/>
          </p:nvSpPr>
          <p:spPr bwMode="auto">
            <a:xfrm>
              <a:off x="1829594" y="5854699"/>
              <a:ext cx="10862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400" b="1" dirty="0" smtClean="0"/>
                <a:t>Lesson</a:t>
              </a:r>
              <a:endParaRPr lang="ja-JP" altLang="en-US" sz="1400" b="1" dirty="0"/>
            </a:p>
          </p:txBody>
        </p:sp>
      </p:grpSp>
      <p:sp>
        <p:nvSpPr>
          <p:cNvPr id="7179" name="テキスト ボックス 13"/>
          <p:cNvSpPr txBox="1">
            <a:spLocks noChangeArrowheads="1"/>
          </p:cNvSpPr>
          <p:nvPr/>
        </p:nvSpPr>
        <p:spPr bwMode="auto">
          <a:xfrm>
            <a:off x="3074988" y="3368675"/>
            <a:ext cx="19954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b="1" dirty="0" smtClean="0"/>
              <a:t>Museum</a:t>
            </a:r>
            <a:endParaRPr lang="ja-JP" altLang="en-US" sz="1400" b="1" dirty="0"/>
          </a:p>
        </p:txBody>
      </p:sp>
      <p:grpSp>
        <p:nvGrpSpPr>
          <p:cNvPr id="7180" name="グループ化 6"/>
          <p:cNvGrpSpPr>
            <a:grpSpLocks/>
          </p:cNvGrpSpPr>
          <p:nvPr/>
        </p:nvGrpSpPr>
        <p:grpSpPr bwMode="auto">
          <a:xfrm>
            <a:off x="3059113" y="1268413"/>
            <a:ext cx="1255712" cy="1312862"/>
            <a:chOff x="5725613" y="951002"/>
            <a:chExt cx="1255635" cy="1312071"/>
          </a:xfrm>
        </p:grpSpPr>
        <p:pic>
          <p:nvPicPr>
            <p:cNvPr id="7199" name="図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5613" y="951002"/>
              <a:ext cx="1255635" cy="116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0" name="テキスト ボックス 14"/>
            <p:cNvSpPr txBox="1">
              <a:spLocks noChangeArrowheads="1"/>
            </p:cNvSpPr>
            <p:nvPr/>
          </p:nvSpPr>
          <p:spPr bwMode="auto">
            <a:xfrm>
              <a:off x="5828723" y="1956686"/>
              <a:ext cx="1152525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400" dirty="0" smtClean="0"/>
                <a:t>Tour</a:t>
              </a:r>
              <a:endParaRPr lang="ja-JP" altLang="en-US" sz="1400" dirty="0"/>
            </a:p>
          </p:txBody>
        </p:sp>
      </p:grpSp>
      <p:grpSp>
        <p:nvGrpSpPr>
          <p:cNvPr id="7181" name="グループ化 2"/>
          <p:cNvGrpSpPr>
            <a:grpSpLocks/>
          </p:cNvGrpSpPr>
          <p:nvPr/>
        </p:nvGrpSpPr>
        <p:grpSpPr bwMode="auto">
          <a:xfrm>
            <a:off x="4314825" y="1947863"/>
            <a:ext cx="1303338" cy="1354137"/>
            <a:chOff x="6981249" y="1630181"/>
            <a:chExt cx="1303348" cy="1354365"/>
          </a:xfrm>
        </p:grpSpPr>
        <p:pic>
          <p:nvPicPr>
            <p:cNvPr id="7197" name="図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1249" y="1630181"/>
              <a:ext cx="1278770" cy="1200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8" name="テキスト ボックス 15"/>
            <p:cNvSpPr txBox="1">
              <a:spLocks noChangeArrowheads="1"/>
            </p:cNvSpPr>
            <p:nvPr/>
          </p:nvSpPr>
          <p:spPr bwMode="auto">
            <a:xfrm>
              <a:off x="7132072" y="2676571"/>
              <a:ext cx="11525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400" dirty="0" smtClean="0"/>
                <a:t>In Bus</a:t>
              </a:r>
              <a:endParaRPr lang="ja-JP" altLang="en-US" sz="1400" dirty="0"/>
            </a:p>
          </p:txBody>
        </p:sp>
      </p:grpSp>
      <p:pic>
        <p:nvPicPr>
          <p:cNvPr id="9232" name="Picture 2" descr="C:\Users\Ichise\AppData\Local\Microsoft\Windows\Temporary Internet Files\Content.IE5\C2ZBL9IS\MC900428967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40187" y="3944938"/>
            <a:ext cx="760413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2" descr="C:\Users\Ichise\AppData\Local\Microsoft\Windows\Temporary Internet Files\Content.IE5\C2ZBL9IS\MC900428967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22373">
            <a:off x="5207000" y="3913188"/>
            <a:ext cx="7588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2" descr="C:\Users\Ichise\AppData\Local\Microsoft\Windows\Temporary Internet Files\Content.IE5\C2ZBL9IS\MC900428967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77388">
            <a:off x="3080544" y="4160044"/>
            <a:ext cx="7588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付プレースホルダー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97EF856-343C-49BC-8DA0-6EC66D371389}" type="datetime1">
              <a:rPr lang="ja-JP" altLang="en-US"/>
              <a:pPr>
                <a:defRPr/>
              </a:pPr>
              <a:t>2014/8/22</a:t>
            </a:fld>
            <a:endParaRPr lang="en-US" altLang="ja-JP"/>
          </a:p>
        </p:txBody>
      </p:sp>
      <p:sp>
        <p:nvSpPr>
          <p:cNvPr id="7186" name="テキスト ボックス 12"/>
          <p:cNvSpPr txBox="1">
            <a:spLocks noChangeArrowheads="1"/>
          </p:cNvSpPr>
          <p:nvPr/>
        </p:nvSpPr>
        <p:spPr bwMode="auto">
          <a:xfrm>
            <a:off x="862013" y="2316163"/>
            <a:ext cx="1630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b="1" dirty="0" smtClean="0"/>
              <a:t>Seminar</a:t>
            </a:r>
            <a:endParaRPr lang="ja-JP" altLang="en-US" sz="1400" b="1" dirty="0"/>
          </a:p>
        </p:txBody>
      </p:sp>
      <p:grpSp>
        <p:nvGrpSpPr>
          <p:cNvPr id="7187" name="グループ化 8"/>
          <p:cNvGrpSpPr>
            <a:grpSpLocks/>
          </p:cNvGrpSpPr>
          <p:nvPr/>
        </p:nvGrpSpPr>
        <p:grpSpPr bwMode="auto">
          <a:xfrm>
            <a:off x="862012" y="4645025"/>
            <a:ext cx="2301774" cy="1517454"/>
            <a:chOff x="210841" y="2923898"/>
            <a:chExt cx="2302246" cy="1517462"/>
          </a:xfrm>
        </p:grpSpPr>
        <p:pic>
          <p:nvPicPr>
            <p:cNvPr id="7195" name="Picture 2" descr="C:\Users\Ichise\Pictures\e-ミミチラシ\honkaigi.gif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090" y="2923898"/>
              <a:ext cx="1641811" cy="1206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6" name="テキスト ボックス 12"/>
            <p:cNvSpPr txBox="1">
              <a:spLocks noChangeArrowheads="1"/>
            </p:cNvSpPr>
            <p:nvPr/>
          </p:nvSpPr>
          <p:spPr bwMode="auto">
            <a:xfrm>
              <a:off x="210841" y="4133581"/>
              <a:ext cx="2302246" cy="307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400" b="1" dirty="0"/>
                <a:t>municipal city council</a:t>
              </a:r>
              <a:endParaRPr lang="ja-JP" altLang="en-US" sz="1400" dirty="0"/>
            </a:p>
          </p:txBody>
        </p:sp>
      </p:grpSp>
      <p:sp>
        <p:nvSpPr>
          <p:cNvPr id="7188" name="テキスト ボックス 10"/>
          <p:cNvSpPr txBox="1">
            <a:spLocks noChangeArrowheads="1"/>
          </p:cNvSpPr>
          <p:nvPr/>
        </p:nvSpPr>
        <p:spPr bwMode="auto">
          <a:xfrm>
            <a:off x="4420393" y="1403350"/>
            <a:ext cx="21678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dirty="0" smtClean="0"/>
              <a:t>＜</a:t>
            </a:r>
            <a:r>
              <a:rPr lang="en-US" altLang="ja-JP" dirty="0" smtClean="0"/>
              <a:t>Sight Seeing</a:t>
            </a:r>
            <a:r>
              <a:rPr lang="ja-JP" altLang="en-US" dirty="0" smtClean="0"/>
              <a:t>＞</a:t>
            </a:r>
            <a:endParaRPr lang="ja-JP" altLang="en-US" dirty="0"/>
          </a:p>
        </p:txBody>
      </p:sp>
      <p:pic>
        <p:nvPicPr>
          <p:cNvPr id="7189" name="Picture 3" descr="C:\Users\Ichise\Pictures\e-ミミチラシ\tvjpg2_excerpt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628775"/>
            <a:ext cx="227806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0" name="テキスト ボックス 11"/>
          <p:cNvSpPr txBox="1">
            <a:spLocks noChangeArrowheads="1"/>
          </p:cNvSpPr>
          <p:nvPr/>
        </p:nvSpPr>
        <p:spPr bwMode="auto">
          <a:xfrm>
            <a:off x="6659563" y="2492375"/>
            <a:ext cx="1873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 smtClean="0">
                <a:solidFill>
                  <a:schemeClr val="bg1"/>
                </a:solidFill>
              </a:rPr>
              <a:t>Caption to all TV by 2017</a:t>
            </a:r>
            <a:endParaRPr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7191" name="テキスト ボックス 12"/>
          <p:cNvSpPr txBox="1">
            <a:spLocks noChangeArrowheads="1"/>
          </p:cNvSpPr>
          <p:nvPr/>
        </p:nvSpPr>
        <p:spPr bwMode="auto">
          <a:xfrm>
            <a:off x="6659563" y="3357563"/>
            <a:ext cx="1728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 smtClean="0"/>
              <a:t>Live caption on TV</a:t>
            </a:r>
            <a:endParaRPr lang="ja-JP" altLang="en-US" sz="1400" dirty="0"/>
          </a:p>
        </p:txBody>
      </p:sp>
      <p:pic>
        <p:nvPicPr>
          <p:cNvPr id="7192" name="Picture 4" descr="C:\Users\Ichise\Pictures\e-ミミチラシ\カウンター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4210050"/>
            <a:ext cx="15875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3" name="テキスト ボックス 13"/>
          <p:cNvSpPr txBox="1">
            <a:spLocks noChangeArrowheads="1"/>
          </p:cNvSpPr>
          <p:nvPr/>
        </p:nvSpPr>
        <p:spPr bwMode="auto">
          <a:xfrm>
            <a:off x="6307138" y="5424488"/>
            <a:ext cx="19446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b="1" dirty="0"/>
              <a:t>Counter service (government office, bank, GMS, shops</a:t>
            </a:r>
            <a:r>
              <a:rPr lang="en-US" altLang="ja-JP" sz="1400" b="1" dirty="0" smtClean="0"/>
              <a:t>)</a:t>
            </a:r>
            <a:endParaRPr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97496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scec-j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2BB634496EAB498A685EA26DE87D9A" ma:contentTypeVersion="2" ma:contentTypeDescription="Create a new document." ma:contentTypeScope="" ma:versionID="d754c1b691f26b256599553752d7519d">
  <xsd:schema xmlns:xsd="http://www.w3.org/2001/XMLSchema" xmlns:xs="http://www.w3.org/2001/XMLSchema" xmlns:p="http://schemas.microsoft.com/office/2006/metadata/properties" xmlns:ns1="http://schemas.microsoft.com/sharepoint/v3" xmlns:ns2="ce1d9229-ea97-4c6f-a2f4-dd635208ba85" targetNamespace="http://schemas.microsoft.com/office/2006/metadata/properties" ma:root="true" ma:fieldsID="59cb006743196f0fda619637c9e8a09d" ns1:_="" ns2:_="">
    <xsd:import namespace="http://schemas.microsoft.com/sharepoint/v3"/>
    <xsd:import namespace="ce1d9229-ea97-4c6f-a2f4-dd635208ba8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1d9229-ea97-4c6f-a2f4-dd635208ba8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460ACFF-9EF5-4A7D-BAFE-66D766B04127}"/>
</file>

<file path=customXml/itemProps2.xml><?xml version="1.0" encoding="utf-8"?>
<ds:datastoreItem xmlns:ds="http://schemas.openxmlformats.org/officeDocument/2006/customXml" ds:itemID="{64CEB4F9-929D-4307-8A33-D9FC5E3DC9DF}"/>
</file>

<file path=customXml/itemProps3.xml><?xml version="1.0" encoding="utf-8"?>
<ds:datastoreItem xmlns:ds="http://schemas.openxmlformats.org/officeDocument/2006/customXml" ds:itemID="{8BF3C6BC-15DF-4B94-B49A-470084AC76EE}"/>
</file>

<file path=docProps/app.xml><?xml version="1.0" encoding="utf-8"?>
<Properties xmlns="http://schemas.openxmlformats.org/officeDocument/2006/extended-properties" xmlns:vt="http://schemas.openxmlformats.org/officeDocument/2006/docPropsVTypes">
  <Template>iscec-j</Template>
  <TotalTime>52918</TotalTime>
  <Words>1113</Words>
  <Application>Microsoft Office PowerPoint</Application>
  <PresentationFormat>画面に合わせる (4:3)</PresentationFormat>
  <Paragraphs>251</Paragraphs>
  <Slides>15</Slides>
  <Notes>9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iscec-j</vt:lpstr>
      <vt:lpstr>ISCEC-Japan Corporate introduction</vt:lpstr>
      <vt:lpstr>1. Overview </vt:lpstr>
      <vt:lpstr>CEO Profeel</vt:lpstr>
      <vt:lpstr>Company History</vt:lpstr>
      <vt:lpstr>Refference</vt:lpstr>
      <vt:lpstr>Current Staff Overview</vt:lpstr>
      <vt:lpstr>2. Back Grand</vt:lpstr>
      <vt:lpstr>What is “e-mimi” remote real time caption service</vt:lpstr>
      <vt:lpstr>What area our caption service appricable</vt:lpstr>
      <vt:lpstr>Telephoney relay service </vt:lpstr>
      <vt:lpstr>PowerPoint プレゼンテーション</vt:lpstr>
      <vt:lpstr>PowerPoint プレゼンテーション</vt:lpstr>
      <vt:lpstr> Monthly Data (2014/05/01-05/31) </vt:lpstr>
      <vt:lpstr>User　Comments</vt:lpstr>
      <vt:lpstr>Caption Telephony System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株式会社　アイセック･ジャパン 事業計画書</dc:title>
  <dc:creator>一瀬</dc:creator>
  <cp:lastModifiedBy>Ichise</cp:lastModifiedBy>
  <cp:revision>356</cp:revision>
  <cp:lastPrinted>2014-07-03T01:16:53Z</cp:lastPrinted>
  <dcterms:created xsi:type="dcterms:W3CDTF">2008-07-14T07:17:39Z</dcterms:created>
  <dcterms:modified xsi:type="dcterms:W3CDTF">2014-08-22T07:47:05Z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0x010100202BB634496EAB498A685EA26DE87D9A</vt:lpwstr>
  </property>
</Properties>
</file>