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75" r:id="rId5"/>
    <p:sldId id="276" r:id="rId6"/>
    <p:sldId id="274" r:id="rId7"/>
    <p:sldId id="265" r:id="rId8"/>
    <p:sldId id="266" r:id="rId9"/>
    <p:sldId id="271" r:id="rId10"/>
    <p:sldId id="270" r:id="rId11"/>
    <p:sldId id="272" r:id="rId12"/>
    <p:sldId id="273" r:id="rId13"/>
    <p:sldId id="267" r:id="rId14"/>
    <p:sldId id="268" r:id="rId15"/>
    <p:sldId id="269" r:id="rId16"/>
    <p:sldId id="278" r:id="rId17"/>
    <p:sldId id="279" r:id="rId18"/>
    <p:sldId id="280" r:id="rId19"/>
    <p:sldId id="281" r:id="rId20"/>
    <p:sldId id="260" r:id="rId21"/>
    <p:sldId id="259" r:id="rId22"/>
    <p:sldId id="277" r:id="rId23"/>
    <p:sldId id="261" r:id="rId24"/>
    <p:sldId id="263" r:id="rId25"/>
    <p:sldId id="264" r:id="rId26"/>
    <p:sldId id="262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7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9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209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90324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448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52008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26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99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2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3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1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3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4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6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9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6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0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itable-society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wdsthai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sean4all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websites/template/layout.html" TargetMode="External"/><Relationship Id="rId3" Type="http://schemas.openxmlformats.org/officeDocument/2006/relationships/hyperlink" Target="websites/energy/enng.html" TargetMode="External"/><Relationship Id="rId7" Type="http://schemas.openxmlformats.org/officeDocument/2006/relationships/hyperlink" Target="websites/sports/present.html" TargetMode="External"/><Relationship Id="rId2" Type="http://schemas.openxmlformats.org/officeDocument/2006/relationships/hyperlink" Target="websites/agriculture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websites/noppakun/layout.html" TargetMode="External"/><Relationship Id="rId11" Type="http://schemas.openxmlformats.org/officeDocument/2006/relationships/hyperlink" Target="websites/&#3585;&#3621;&#3640;&#3656;&#3617;4%20v2/index.html" TargetMode="External"/><Relationship Id="rId5" Type="http://schemas.openxmlformats.org/officeDocument/2006/relationships/hyperlink" Target="websites/html/index.html" TargetMode="External"/><Relationship Id="rId10" Type="http://schemas.openxmlformats.org/officeDocument/2006/relationships/hyperlink" Target="websites/travel/index.html" TargetMode="External"/><Relationship Id="rId4" Type="http://schemas.openxmlformats.org/officeDocument/2006/relationships/hyperlink" Target="websites/government/index.html" TargetMode="External"/><Relationship Id="rId9" Type="http://schemas.openxmlformats.org/officeDocument/2006/relationships/hyperlink" Target="websites/thfood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w3.org/TR/WCAG2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w3.org/WAI/ER/tools/complet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wdsthai.com/" TargetMode="External"/><Relationship Id="rId2" Type="http://schemas.openxmlformats.org/officeDocument/2006/relationships/hyperlink" Target="http://www.equitable-societ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sean4all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 </a:t>
            </a:r>
            <a:r>
              <a:rPr 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Accessibility: ASEAN and Thailand </a:t>
            </a:r>
            <a:r>
              <a:rPr 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practices</a:t>
            </a:r>
            <a:br>
              <a:rPr 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/>
              <a:t>ASEAN-ITU Seminar on ICT Accessibility and Assistive Technologies for  Equity in Society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25-26 August 2014, Bangkok, Thailand</a:t>
            </a:r>
            <a:endParaRPr lang="th-TH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005771"/>
            <a:ext cx="9228201" cy="16459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Mr. Sawang Srisom</a:t>
            </a:r>
          </a:p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 Accessibility Resource Person, MICT Thailand</a:t>
            </a:r>
            <a:endParaRPr lang="th-TH" sz="2800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832" y="0"/>
            <a:ext cx="2350168" cy="88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done </a:t>
            </a:r>
            <a:r>
              <a:rPr lang="en-US" dirty="0" smtClean="0"/>
              <a:t>in Thailand</a:t>
            </a:r>
            <a:br>
              <a:rPr lang="en-US" dirty="0" smtClean="0"/>
            </a:br>
            <a:r>
              <a:rPr lang="en-US" dirty="0" smtClean="0"/>
              <a:t>- Initiatives: Websites (2)</a:t>
            </a:r>
            <a:endParaRPr lang="th-TH" dirty="0"/>
          </a:p>
        </p:txBody>
      </p:sp>
      <p:grpSp>
        <p:nvGrpSpPr>
          <p:cNvPr id="9" name="Group 8"/>
          <p:cNvGrpSpPr/>
          <p:nvPr/>
        </p:nvGrpSpPr>
        <p:grpSpPr>
          <a:xfrm>
            <a:off x="3043990" y="1793942"/>
            <a:ext cx="5938821" cy="5064058"/>
            <a:chOff x="2767263" y="1793942"/>
            <a:chExt cx="5938821" cy="50640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7263" y="1793942"/>
              <a:ext cx="5938821" cy="506405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11149" y="6384576"/>
              <a:ext cx="41424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hlinkClick r:id="rId3"/>
                </a:rPr>
                <a:t>http://www.equitable-society.com</a:t>
              </a:r>
              <a:r>
                <a:rPr lang="en-US" dirty="0"/>
                <a:t> </a:t>
              </a:r>
              <a:endParaRPr lang="th-TH" dirty="0"/>
            </a:p>
          </p:txBody>
        </p:sp>
      </p:grpSp>
    </p:spTree>
    <p:extLst>
      <p:ext uri="{BB962C8B-B14F-4D97-AF65-F5344CB8AC3E}">
        <p14:creationId xmlns:p14="http://schemas.microsoft.com/office/powerpoint/2010/main" val="16655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done </a:t>
            </a:r>
            <a:r>
              <a:rPr lang="en-US" dirty="0" smtClean="0"/>
              <a:t>in Thailand</a:t>
            </a:r>
            <a:br>
              <a:rPr lang="en-US" dirty="0" smtClean="0"/>
            </a:br>
            <a:r>
              <a:rPr lang="en-US" dirty="0" smtClean="0"/>
              <a:t>- Initiatives: Websites (3)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295" y="1905000"/>
            <a:ext cx="6840314" cy="49077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5881" y="5133292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http://www.pwdsthai.com/</a:t>
            </a:r>
            <a:r>
              <a:rPr lang="en-US" dirty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61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done </a:t>
            </a:r>
            <a:r>
              <a:rPr lang="en-US" dirty="0" smtClean="0"/>
              <a:t>in Thailand</a:t>
            </a:r>
            <a:br>
              <a:rPr lang="en-US" dirty="0" smtClean="0"/>
            </a:br>
            <a:r>
              <a:rPr lang="en-US" dirty="0" smtClean="0"/>
              <a:t>- Initiatives: Websites (4)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146" y="2040113"/>
            <a:ext cx="6521775" cy="48178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74630" y="6240197"/>
            <a:ext cx="2483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http://asean4all.org</a:t>
            </a:r>
            <a:r>
              <a:rPr lang="en-US" dirty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96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done </a:t>
            </a:r>
            <a:r>
              <a:rPr lang="en-US" dirty="0" smtClean="0"/>
              <a:t>in Thailand</a:t>
            </a:r>
            <a:br>
              <a:rPr lang="en-US" dirty="0" smtClean="0"/>
            </a:br>
            <a:r>
              <a:rPr lang="en-US" dirty="0" smtClean="0"/>
              <a:t>- Web Accessibility Training (2007-2013)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720472" cy="261887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Target Groups: </a:t>
            </a:r>
            <a:r>
              <a:rPr lang="en-US" sz="2000" dirty="0" smtClean="0"/>
              <a:t>programmers, general users, multimedia producers, system administrators, content producers, CMS users, TOTs, people with disabilities</a:t>
            </a:r>
            <a:endParaRPr lang="th-TH" sz="2000" dirty="0"/>
          </a:p>
          <a:p>
            <a:r>
              <a:rPr lang="en-US" sz="2000" b="1" dirty="0" smtClean="0"/>
              <a:t>From: </a:t>
            </a:r>
            <a:r>
              <a:rPr lang="en-US" sz="2000" dirty="0"/>
              <a:t>g</a:t>
            </a:r>
            <a:r>
              <a:rPr lang="en-US" sz="2000" dirty="0" smtClean="0"/>
              <a:t>overnment/private agencies</a:t>
            </a:r>
          </a:p>
          <a:p>
            <a:r>
              <a:rPr lang="en-US" sz="2000" b="1" dirty="0" smtClean="0"/>
              <a:t>Where: </a:t>
            </a:r>
            <a:r>
              <a:rPr lang="en-US" sz="2000" dirty="0" smtClean="0"/>
              <a:t>nationwide</a:t>
            </a:r>
            <a:endParaRPr lang="en-US" sz="2000" dirty="0"/>
          </a:p>
          <a:p>
            <a:r>
              <a:rPr lang="en-US" sz="2000" b="1" dirty="0" smtClean="0">
                <a:solidFill>
                  <a:schemeClr val="tx1"/>
                </a:solidFill>
              </a:rPr>
              <a:t>Number of trained participants: 2100</a:t>
            </a:r>
            <a:r>
              <a:rPr lang="en-US" sz="2000" dirty="0" smtClean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07" y="4889143"/>
            <a:ext cx="2066342" cy="1549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27" y="4903945"/>
            <a:ext cx="2061666" cy="154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96" y="4899662"/>
            <a:ext cx="2052317" cy="1539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4895573"/>
            <a:ext cx="2057770" cy="154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done </a:t>
            </a:r>
            <a:r>
              <a:rPr lang="en-US" dirty="0" smtClean="0"/>
              <a:t>in Thailand</a:t>
            </a:r>
            <a:br>
              <a:rPr lang="en-US" dirty="0" smtClean="0"/>
            </a:br>
            <a:r>
              <a:rPr lang="en-US" dirty="0" smtClean="0"/>
              <a:t>- Web Accessibility Training (2007-2013)</a:t>
            </a:r>
            <a:endParaRPr lang="th-T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88" y="1996365"/>
            <a:ext cx="3084673" cy="2054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969" y="4375457"/>
            <a:ext cx="3084673" cy="2054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306" y="1996365"/>
            <a:ext cx="3083432" cy="2058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687" y="4375457"/>
            <a:ext cx="3083432" cy="2058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048" y="1996365"/>
            <a:ext cx="2764584" cy="206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895" y="624110"/>
            <a:ext cx="963971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have done </a:t>
            </a:r>
            <a:r>
              <a:rPr lang="en-US" dirty="0" smtClean="0"/>
              <a:t>in Thailand</a:t>
            </a:r>
            <a:br>
              <a:rPr lang="en-US" dirty="0" smtClean="0"/>
            </a:br>
            <a:r>
              <a:rPr lang="en-US" dirty="0" smtClean="0"/>
              <a:t>- Accessible ICT Service Training </a:t>
            </a:r>
            <a:r>
              <a:rPr lang="en-US" dirty="0"/>
              <a:t>C</a:t>
            </a:r>
            <a:r>
              <a:rPr lang="en-US" dirty="0" smtClean="0"/>
              <a:t>enter (2012)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598" y="2013285"/>
            <a:ext cx="3662400" cy="2174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925" y="2013285"/>
            <a:ext cx="3668577" cy="2178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598" y="4423387"/>
            <a:ext cx="3665017" cy="2176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926" y="4423387"/>
            <a:ext cx="3668577" cy="2178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5" y="3019346"/>
            <a:ext cx="3505466" cy="23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895" y="624109"/>
            <a:ext cx="9639717" cy="16257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we have done </a:t>
            </a:r>
            <a:r>
              <a:rPr lang="en-US" b="1" dirty="0" smtClean="0"/>
              <a:t>in ASEAN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 The training of “Daisy Books usages” and “AT for Person with disabilities</a:t>
            </a:r>
            <a:r>
              <a:rPr lang="en-US" dirty="0" smtClean="0"/>
              <a:t>”, October 2013</a:t>
            </a:r>
            <a:endParaRPr lang="th-T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957" y="2380916"/>
            <a:ext cx="6071937" cy="404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895" y="624109"/>
            <a:ext cx="9639717" cy="16257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we have done </a:t>
            </a:r>
            <a:r>
              <a:rPr lang="en-US" b="1" dirty="0" smtClean="0"/>
              <a:t>in ASEAN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 The training of ASEAN Web Content Accessibility on HTML5 and </a:t>
            </a:r>
            <a:r>
              <a:rPr lang="en-US" dirty="0" smtClean="0"/>
              <a:t>CSS, October 2013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494" y="2421021"/>
            <a:ext cx="6047874" cy="403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8325" y="2421021"/>
            <a:ext cx="3537284" cy="33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895" y="624109"/>
            <a:ext cx="9639717" cy="16257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we have done </a:t>
            </a:r>
            <a:r>
              <a:rPr lang="en-US" b="1" dirty="0" smtClean="0"/>
              <a:t>in ASEAN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 The training of ASEAN Web Content Accessibility on HTML5 and </a:t>
            </a:r>
            <a:r>
              <a:rPr lang="en-US" dirty="0" smtClean="0"/>
              <a:t>CSS, October 2013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494" y="2421021"/>
            <a:ext cx="6047874" cy="403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8325" y="2421021"/>
            <a:ext cx="3537284" cy="33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895" y="624109"/>
            <a:ext cx="10214810" cy="1148543"/>
          </a:xfrm>
        </p:spPr>
        <p:txBody>
          <a:bodyPr>
            <a:normAutofit/>
          </a:bodyPr>
          <a:lstStyle/>
          <a:p>
            <a:r>
              <a:rPr lang="en-US" b="1" dirty="0" smtClean="0"/>
              <a:t>Examples of web pages created (training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92925" y="1772652"/>
            <a:ext cx="5901370" cy="4916905"/>
          </a:xfrm>
        </p:spPr>
        <p:txBody>
          <a:bodyPr numCol="2">
            <a:normAutofit/>
          </a:bodyPr>
          <a:lstStyle/>
          <a:p>
            <a:r>
              <a:rPr lang="en-US" sz="2400" b="1" dirty="0" smtClean="0">
                <a:hlinkClick r:id="rId2" action="ppaction://hlinkfile"/>
              </a:rPr>
              <a:t>Web page 1</a:t>
            </a:r>
            <a:endParaRPr lang="en-US" sz="2400" b="1" dirty="0" smtClean="0"/>
          </a:p>
          <a:p>
            <a:r>
              <a:rPr lang="en-US" sz="2400" b="1" dirty="0" smtClean="0">
                <a:hlinkClick r:id="rId3" action="ppaction://hlinkfile"/>
              </a:rPr>
              <a:t>Web page 2</a:t>
            </a:r>
            <a:endParaRPr lang="en-US" sz="2400" b="1" dirty="0" smtClean="0"/>
          </a:p>
          <a:p>
            <a:r>
              <a:rPr lang="en-US" sz="2400" b="1" dirty="0">
                <a:hlinkClick r:id="rId4" action="ppaction://hlinkfile"/>
              </a:rPr>
              <a:t>Web </a:t>
            </a:r>
            <a:r>
              <a:rPr lang="en-US" sz="2400" b="1" dirty="0" smtClean="0">
                <a:hlinkClick r:id="rId4" action="ppaction://hlinkfile"/>
              </a:rPr>
              <a:t>page 3</a:t>
            </a:r>
            <a:endParaRPr lang="en-US" sz="2400" b="1" dirty="0" smtClean="0"/>
          </a:p>
          <a:p>
            <a:r>
              <a:rPr lang="en-US" sz="2400" b="1" dirty="0">
                <a:hlinkClick r:id="rId5" action="ppaction://hlinkfile"/>
              </a:rPr>
              <a:t>Web </a:t>
            </a:r>
            <a:r>
              <a:rPr lang="en-US" sz="2400" b="1" dirty="0" smtClean="0">
                <a:hlinkClick r:id="rId5" action="ppaction://hlinkfile"/>
              </a:rPr>
              <a:t>page 4</a:t>
            </a:r>
            <a:endParaRPr lang="en-US" sz="2400" b="1" dirty="0" smtClean="0"/>
          </a:p>
          <a:p>
            <a:r>
              <a:rPr lang="en-US" sz="2400" b="1" dirty="0">
                <a:hlinkClick r:id="rId6" action="ppaction://hlinkfile"/>
              </a:rPr>
              <a:t>Web </a:t>
            </a:r>
            <a:r>
              <a:rPr lang="en-US" sz="2400" b="1" dirty="0" smtClean="0">
                <a:hlinkClick r:id="rId6" action="ppaction://hlinkfile"/>
              </a:rPr>
              <a:t>page 5</a:t>
            </a:r>
            <a:endParaRPr lang="en-US" sz="2400" b="1" dirty="0" smtClean="0"/>
          </a:p>
          <a:p>
            <a:r>
              <a:rPr lang="en-US" sz="2400" b="1" dirty="0">
                <a:hlinkClick r:id="rId7" action="ppaction://hlinkfile"/>
              </a:rPr>
              <a:t>Web </a:t>
            </a:r>
            <a:r>
              <a:rPr lang="en-US" sz="2400" b="1" dirty="0" smtClean="0">
                <a:hlinkClick r:id="rId7" action="ppaction://hlinkfile"/>
              </a:rPr>
              <a:t>page 6</a:t>
            </a:r>
            <a:endParaRPr lang="en-US" sz="2400" b="1" dirty="0" smtClean="0"/>
          </a:p>
          <a:p>
            <a:r>
              <a:rPr lang="en-US" sz="2400" b="1" dirty="0">
                <a:hlinkClick r:id="rId8" action="ppaction://hlinkfile"/>
              </a:rPr>
              <a:t>Web </a:t>
            </a:r>
            <a:r>
              <a:rPr lang="en-US" sz="2400" b="1" dirty="0" smtClean="0">
                <a:hlinkClick r:id="rId8" action="ppaction://hlinkfile"/>
              </a:rPr>
              <a:t>page 7</a:t>
            </a:r>
            <a:endParaRPr lang="en-US" sz="2400" b="1" dirty="0" smtClean="0"/>
          </a:p>
          <a:p>
            <a:r>
              <a:rPr lang="en-US" sz="2400" b="1" dirty="0">
                <a:hlinkClick r:id="rId9" action="ppaction://hlinkfile"/>
              </a:rPr>
              <a:t>Web </a:t>
            </a:r>
            <a:r>
              <a:rPr lang="en-US" sz="2400" b="1" dirty="0" smtClean="0">
                <a:hlinkClick r:id="rId9" action="ppaction://hlinkfile"/>
              </a:rPr>
              <a:t>page 8</a:t>
            </a:r>
            <a:endParaRPr lang="en-US" sz="2400" b="1" dirty="0" smtClean="0"/>
          </a:p>
          <a:p>
            <a:r>
              <a:rPr lang="en-US" sz="2400" b="1" dirty="0">
                <a:hlinkClick r:id="rId10" action="ppaction://hlinkfile"/>
              </a:rPr>
              <a:t>Web </a:t>
            </a:r>
            <a:r>
              <a:rPr lang="en-US" sz="2400" b="1" dirty="0" smtClean="0">
                <a:hlinkClick r:id="rId10" action="ppaction://hlinkfile"/>
              </a:rPr>
              <a:t>page 9</a:t>
            </a:r>
            <a:endParaRPr lang="en-US" sz="2400" b="1" dirty="0" smtClean="0"/>
          </a:p>
          <a:p>
            <a:r>
              <a:rPr lang="en-US" sz="2400" b="1" dirty="0">
                <a:hlinkClick r:id="rId11" action="ppaction://hlinkfile"/>
              </a:rPr>
              <a:t>Web </a:t>
            </a:r>
            <a:r>
              <a:rPr lang="en-US" sz="2400" b="1" dirty="0" smtClean="0">
                <a:hlinkClick r:id="rId11" action="ppaction://hlinkfile"/>
              </a:rPr>
              <a:t>page 10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23578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263272" cy="21616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What we have done and achieved in Thailand and ASEAN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What’s in place for ICT Accessibility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</a:t>
            </a:r>
            <a:r>
              <a:rPr lang="en-US" sz="2400" dirty="0" smtClean="0"/>
              <a:t>hallenges and Gaps + Recommendations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5276982"/>
            <a:ext cx="12192000" cy="1581018"/>
            <a:chOff x="0" y="5276982"/>
            <a:chExt cx="12192000" cy="15810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19" b="54911"/>
            <a:stretch/>
          </p:blipFill>
          <p:spPr>
            <a:xfrm>
              <a:off x="5197641" y="5276983"/>
              <a:ext cx="6994359" cy="15810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19" b="54911"/>
            <a:stretch/>
          </p:blipFill>
          <p:spPr>
            <a:xfrm>
              <a:off x="0" y="5276982"/>
              <a:ext cx="6994359" cy="1581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68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What’s in place for ICT Accessibility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72652"/>
            <a:ext cx="8915400" cy="445970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International Instruments/Guidelines (W3C/WAI, CRPD)</a:t>
            </a:r>
          </a:p>
          <a:p>
            <a:r>
              <a:rPr lang="en-US" sz="2400" b="1" dirty="0" smtClean="0"/>
              <a:t>Laws &amp; Legislation on ICT Accessibility (Empowerment Act, Ministerial Regulations)</a:t>
            </a:r>
          </a:p>
          <a:p>
            <a:r>
              <a:rPr lang="en-US" sz="2400" b="1" dirty="0" smtClean="0"/>
              <a:t>National Guidelines on ICT Accessibility (TWCAG 2010)</a:t>
            </a:r>
          </a:p>
          <a:p>
            <a:r>
              <a:rPr lang="en-US" sz="2400" b="1" dirty="0" smtClean="0"/>
              <a:t>Implementing/Promoting Agency (Ministry of ICT)</a:t>
            </a:r>
          </a:p>
          <a:p>
            <a:r>
              <a:rPr lang="en-US" sz="2400" b="1" dirty="0" smtClean="0"/>
              <a:t>Training and Promotional Activities</a:t>
            </a:r>
          </a:p>
          <a:p>
            <a:r>
              <a:rPr lang="en-US" sz="2400" b="1" dirty="0" smtClean="0"/>
              <a:t>Networking and Alliances on ICT Accessibilities (National, International)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38809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77" y="203004"/>
            <a:ext cx="10518023" cy="1280890"/>
          </a:xfrm>
        </p:spPr>
        <p:txBody>
          <a:bodyPr/>
          <a:lstStyle/>
          <a:p>
            <a:r>
              <a:rPr lang="en-US" b="1" dirty="0" smtClean="0"/>
              <a:t>Challenges and Gaps + Recommendation (1)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80147"/>
            <a:ext cx="8915400" cy="195713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Authoring Tools are not designed with accessibility in the first place or improperly incorporated.</a:t>
            </a:r>
          </a:p>
          <a:p>
            <a:pPr marL="0" indent="0">
              <a:buNone/>
            </a:pPr>
            <a:r>
              <a:rPr lang="en-US" sz="2400" dirty="0" smtClean="0"/>
              <a:t>	e.g. Web Editors, CMS, Web Templates, etc.</a:t>
            </a:r>
            <a:endParaRPr lang="th-TH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015240"/>
            <a:ext cx="2896100" cy="2155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87" y="3015240"/>
            <a:ext cx="5391150" cy="25527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75288" y="5567941"/>
            <a:ext cx="8915400" cy="1038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Recommendation: </a:t>
            </a:r>
            <a:r>
              <a:rPr lang="en-US" sz="2400" dirty="0" smtClean="0"/>
              <a:t>More advocacy on accessibility for authoring tools </a:t>
            </a:r>
            <a:r>
              <a:rPr lang="en-US" sz="2400" dirty="0" smtClean="0"/>
              <a:t>developers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9392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72654"/>
            <a:ext cx="8915400" cy="373781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Law enforcement not in place or no/less enforcement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Recommendation: </a:t>
            </a:r>
          </a:p>
          <a:p>
            <a:pPr lvl="1"/>
            <a:r>
              <a:rPr lang="en-US" sz="2200" dirty="0" smtClean="0"/>
              <a:t>Establish an implementing/promoting organization</a:t>
            </a:r>
          </a:p>
          <a:p>
            <a:pPr lvl="1"/>
            <a:r>
              <a:rPr lang="en-US" sz="2200" dirty="0" smtClean="0"/>
              <a:t>National guidelines, working group, training &amp; promotional activities, etc. in place</a:t>
            </a:r>
          </a:p>
          <a:p>
            <a:pPr lvl="1"/>
            <a:r>
              <a:rPr lang="en-US" sz="2200" dirty="0" smtClean="0"/>
              <a:t>Work with DPOs, academic institutes, GOs, etc. for law enactment</a:t>
            </a:r>
            <a:endParaRPr lang="th-TH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3977" y="203004"/>
            <a:ext cx="10518023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Challenges and Gaps + Recommendation (2)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1676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72653"/>
            <a:ext cx="8915400" cy="3557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Web Accessibility Curriculums in Academic Institutes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Recommendation: </a:t>
            </a:r>
          </a:p>
          <a:p>
            <a:pPr lvl="1"/>
            <a:r>
              <a:rPr lang="en-US" sz="2400" dirty="0" smtClean="0"/>
              <a:t>Advocate and work with academic institutes for web accessibility curriculums</a:t>
            </a:r>
          </a:p>
          <a:p>
            <a:pPr lvl="1"/>
            <a:r>
              <a:rPr lang="en-US" sz="2400" dirty="0" smtClean="0"/>
              <a:t>Provide training on web accessibility to universities’ students</a:t>
            </a:r>
            <a:endParaRPr lang="en-US" sz="2400" dirty="0"/>
          </a:p>
          <a:p>
            <a:endParaRPr lang="th-TH" sz="24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3977" y="203004"/>
            <a:ext cx="10518023" cy="1280890"/>
          </a:xfrm>
        </p:spPr>
        <p:txBody>
          <a:bodyPr/>
          <a:lstStyle/>
          <a:p>
            <a:r>
              <a:rPr lang="en-US" b="1" dirty="0" smtClean="0"/>
              <a:t>Challenges and Gaps + Recommendation (3)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133617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72653"/>
            <a:ext cx="8915400" cy="470033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Misconception of Web Accessibility</a:t>
            </a:r>
          </a:p>
          <a:p>
            <a:pPr marL="0" indent="0">
              <a:buNone/>
            </a:pPr>
            <a:r>
              <a:rPr lang="en-US" sz="2400" dirty="0" smtClean="0"/>
              <a:t>e.g. not interactive, less pictures and decoration, difficult, expensive, etc.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Recommendation: </a:t>
            </a:r>
          </a:p>
          <a:p>
            <a:pPr lvl="1"/>
            <a:r>
              <a:rPr lang="en-US" sz="2200" dirty="0" smtClean="0"/>
              <a:t>Social network on web accessibility</a:t>
            </a:r>
          </a:p>
          <a:p>
            <a:pPr lvl="1"/>
            <a:r>
              <a:rPr lang="en-US" sz="2200" dirty="0" smtClean="0"/>
              <a:t>Training &amp; promotional activities</a:t>
            </a:r>
          </a:p>
          <a:p>
            <a:pPr lvl="1"/>
            <a:r>
              <a:rPr lang="en-US" sz="2200" dirty="0" smtClean="0"/>
              <a:t>Laws &amp; legislation</a:t>
            </a:r>
          </a:p>
          <a:p>
            <a:pPr lvl="1"/>
            <a:r>
              <a:rPr lang="en-US" sz="2200" dirty="0" smtClean="0"/>
              <a:t>University curriculums</a:t>
            </a:r>
            <a:endParaRPr lang="en-US" sz="22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3977" y="203004"/>
            <a:ext cx="10518023" cy="1280890"/>
          </a:xfrm>
        </p:spPr>
        <p:txBody>
          <a:bodyPr/>
          <a:lstStyle/>
          <a:p>
            <a:r>
              <a:rPr lang="en-US" b="1" dirty="0" smtClean="0"/>
              <a:t>Challenges and Gaps + Recommendation (4)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93393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72654"/>
            <a:ext cx="8915400" cy="444767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Resource Persons (rare)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Recommendation: </a:t>
            </a:r>
          </a:p>
          <a:p>
            <a:pPr lvl="1"/>
            <a:r>
              <a:rPr lang="en-US" sz="2400" dirty="0" smtClean="0"/>
              <a:t>Have more Training of Trainers (TOT) (once a year) + continuous plan for capacity development</a:t>
            </a:r>
          </a:p>
          <a:p>
            <a:pPr lvl="1"/>
            <a:r>
              <a:rPr lang="en-US" sz="2400" dirty="0" smtClean="0"/>
              <a:t>As job opportunities (e.g. persons with disabilities)</a:t>
            </a:r>
            <a:endParaRPr lang="en-US" sz="2400" b="1" dirty="0"/>
          </a:p>
          <a:p>
            <a:pPr lvl="1"/>
            <a:r>
              <a:rPr lang="en-US" sz="2400" dirty="0" smtClean="0"/>
              <a:t>ICT learning centers at local communities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3977" y="203004"/>
            <a:ext cx="10518023" cy="1280890"/>
          </a:xfrm>
        </p:spPr>
        <p:txBody>
          <a:bodyPr/>
          <a:lstStyle/>
          <a:p>
            <a:r>
              <a:rPr lang="en-US" b="1" dirty="0" smtClean="0"/>
              <a:t>Challenges and Gaps + Recommendation (5)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335191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72653"/>
            <a:ext cx="8915400" cy="413485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Involvement of DPOs and Their Interest</a:t>
            </a:r>
          </a:p>
          <a:p>
            <a:pPr marL="0" indent="0">
              <a:buNone/>
            </a:pPr>
            <a:r>
              <a:rPr lang="en-US" sz="2400" dirty="0" smtClean="0"/>
              <a:t>	“Nothing about Us without Us”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Recommendation: </a:t>
            </a:r>
          </a:p>
          <a:p>
            <a:pPr lvl="1"/>
            <a:r>
              <a:rPr lang="en-US" sz="2200" dirty="0" smtClean="0"/>
              <a:t>Work closely with DPOs as the first priority partners</a:t>
            </a:r>
          </a:p>
          <a:p>
            <a:pPr lvl="1"/>
            <a:r>
              <a:rPr lang="en-US" sz="2200" dirty="0" smtClean="0"/>
              <a:t>Working group with DPOs in place</a:t>
            </a:r>
            <a:endParaRPr lang="en-US" sz="2400" dirty="0"/>
          </a:p>
          <a:p>
            <a:pPr lvl="1"/>
            <a:r>
              <a:rPr lang="en-US" sz="2400" dirty="0" smtClean="0"/>
              <a:t>Twin-track approach (empowerment + barrier-free society) -&gt; Disability Inclusive Development (DID)</a:t>
            </a: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3977" y="203004"/>
            <a:ext cx="10518023" cy="1280890"/>
          </a:xfrm>
        </p:spPr>
        <p:txBody>
          <a:bodyPr/>
          <a:lstStyle/>
          <a:p>
            <a:r>
              <a:rPr lang="en-US" b="1" dirty="0" smtClean="0"/>
              <a:t>Challenges and Gaps + Recommendation (6)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954099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4114" y="3054488"/>
            <a:ext cx="10518023" cy="128089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Q &amp; A</a:t>
            </a:r>
            <a:endParaRPr lang="th-TH" sz="6000" b="1" dirty="0"/>
          </a:p>
        </p:txBody>
      </p:sp>
    </p:spTree>
    <p:extLst>
      <p:ext uri="{BB962C8B-B14F-4D97-AF65-F5344CB8AC3E}">
        <p14:creationId xmlns:p14="http://schemas.microsoft.com/office/powerpoint/2010/main" val="1483568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8177" y="2007740"/>
            <a:ext cx="10518023" cy="331021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Thank You </a:t>
            </a:r>
            <a:br>
              <a:rPr lang="en-US" sz="6000" b="1" dirty="0" smtClean="0"/>
            </a:br>
            <a:r>
              <a:rPr lang="en-US" sz="6000" b="1" dirty="0" smtClean="0"/>
              <a:t>for </a:t>
            </a:r>
            <a:br>
              <a:rPr lang="en-US" sz="6000" b="1" dirty="0" smtClean="0"/>
            </a:br>
            <a:r>
              <a:rPr lang="en-US" sz="6000" b="1" dirty="0" smtClean="0"/>
              <a:t>Your Attention</a:t>
            </a:r>
            <a:endParaRPr lang="th-TH" sz="6000" b="1" dirty="0"/>
          </a:p>
        </p:txBody>
      </p:sp>
    </p:spTree>
    <p:extLst>
      <p:ext uri="{BB962C8B-B14F-4D97-AF65-F5344CB8AC3E}">
        <p14:creationId xmlns:p14="http://schemas.microsoft.com/office/powerpoint/2010/main" val="187605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Beginning!!!</a:t>
            </a:r>
            <a:br>
              <a:rPr lang="en-US" b="1" dirty="0" smtClean="0"/>
            </a:br>
            <a:r>
              <a:rPr lang="en-US" b="1" dirty="0" smtClean="0"/>
              <a:t>- WAI in 1997</a:t>
            </a:r>
            <a:endParaRPr lang="th-TH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24" y="1155533"/>
            <a:ext cx="3162751" cy="1498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50" y="3086101"/>
            <a:ext cx="6418579" cy="3472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27" y="2699336"/>
            <a:ext cx="3859111" cy="385911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480650" y="4183380"/>
            <a:ext cx="2383190" cy="891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8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Beginning!!!</a:t>
            </a:r>
            <a:br>
              <a:rPr lang="en-US" b="1" dirty="0" smtClean="0"/>
            </a:br>
            <a:r>
              <a:rPr lang="en-US" b="1" dirty="0" smtClean="0"/>
              <a:t>- WCAG 2.0</a:t>
            </a:r>
            <a:endParaRPr lang="th-TH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91" y="0"/>
            <a:ext cx="4137609" cy="1759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48" y="1905000"/>
            <a:ext cx="6921020" cy="47043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50005" y="1905000"/>
            <a:ext cx="3886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hlinkClick r:id="rId4"/>
              </a:rPr>
              <a:t>http://www.w3.org/TR/WCAG20</a:t>
            </a:r>
            <a:r>
              <a:rPr lang="th-TH" dirty="0" smtClean="0">
                <a:hlinkClick r:id="rId4"/>
              </a:rPr>
              <a:t>/</a:t>
            </a: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12" y="1905000"/>
            <a:ext cx="59626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Beginning!!!</a:t>
            </a:r>
            <a:br>
              <a:rPr lang="en-US" b="1" dirty="0" smtClean="0"/>
            </a:br>
            <a:r>
              <a:rPr lang="en-US" b="1" dirty="0" smtClean="0"/>
              <a:t>- WCAG 2.0 Evaluation Tools</a:t>
            </a:r>
            <a:endParaRPr lang="th-TH" b="1" dirty="0"/>
          </a:p>
        </p:txBody>
      </p:sp>
      <p:sp>
        <p:nvSpPr>
          <p:cNvPr id="10" name="Rectangle 9"/>
          <p:cNvSpPr/>
          <p:nvPr/>
        </p:nvSpPr>
        <p:spPr>
          <a:xfrm>
            <a:off x="3006616" y="1720334"/>
            <a:ext cx="509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www.w3.org/WAI/ER/tools/complete</a:t>
            </a:r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55" y="2089666"/>
            <a:ext cx="10695238" cy="4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done </a:t>
            </a:r>
            <a:r>
              <a:rPr lang="en-US" dirty="0" smtClean="0"/>
              <a:t>in Thailand</a:t>
            </a:r>
            <a:br>
              <a:rPr lang="en-US" dirty="0" smtClean="0"/>
            </a:br>
            <a:r>
              <a:rPr lang="en-US" dirty="0" smtClean="0"/>
              <a:t>- Establishment of Ministry of ICT in 2002</a:t>
            </a:r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563" y="1905000"/>
            <a:ext cx="4537710" cy="42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done </a:t>
            </a:r>
            <a:r>
              <a:rPr lang="en-US" dirty="0" smtClean="0"/>
              <a:t>in Thailand</a:t>
            </a:r>
            <a:br>
              <a:rPr lang="en-US" dirty="0" smtClean="0"/>
            </a:br>
            <a:r>
              <a:rPr lang="en-US" dirty="0" smtClean="0"/>
              <a:t>- Starting point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5823268" cy="4298253"/>
          </a:xfrm>
        </p:spPr>
        <p:txBody>
          <a:bodyPr/>
          <a:lstStyle/>
          <a:p>
            <a:r>
              <a:rPr lang="en-US" dirty="0" smtClean="0"/>
              <a:t>The Act of Empowerment of Persons with Disabilities B.E 2550 (2007)</a:t>
            </a:r>
            <a:endParaRPr lang="th-TH" dirty="0" smtClean="0"/>
          </a:p>
          <a:p>
            <a:pPr marL="0" indent="0">
              <a:buNone/>
            </a:pPr>
            <a:r>
              <a:rPr lang="en-US" dirty="0" smtClean="0"/>
              <a:t>Article 20: persons with disabilities have access to and </a:t>
            </a:r>
            <a:r>
              <a:rPr lang="en-US" dirty="0" smtClean="0"/>
              <a:t>utilize public </a:t>
            </a:r>
            <a:r>
              <a:rPr lang="en-US" dirty="0" smtClean="0"/>
              <a:t>services as well as government welfare and supports… … …</a:t>
            </a:r>
          </a:p>
          <a:p>
            <a:pPr marL="0" indent="0">
              <a:buNone/>
            </a:pPr>
            <a:r>
              <a:rPr lang="en-US" dirty="0" smtClean="0"/>
              <a:t>(6) Information, communication/telecommunication services, ICT, assistive technology…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369" y="2133600"/>
            <a:ext cx="3006091" cy="4298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759" y="4551416"/>
            <a:ext cx="1910166" cy="18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done </a:t>
            </a:r>
            <a:r>
              <a:rPr lang="en-US" dirty="0" smtClean="0"/>
              <a:t>in Thailand</a:t>
            </a:r>
            <a:br>
              <a:rPr lang="en-US" dirty="0" smtClean="0"/>
            </a:br>
            <a:r>
              <a:rPr lang="en-US" dirty="0" smtClean="0"/>
              <a:t>- ICT Accessibility Initiatives 2007-2013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720472" cy="275122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ICT/Web Accessibility Training/Competition (2007-2013)</a:t>
            </a:r>
          </a:p>
          <a:p>
            <a:r>
              <a:rPr lang="en-US" sz="2000" dirty="0" smtClean="0"/>
              <a:t>TWCAG2010 </a:t>
            </a:r>
            <a:r>
              <a:rPr lang="en-US" sz="2000" dirty="0"/>
              <a:t>(Thai Web </a:t>
            </a:r>
            <a:r>
              <a:rPr lang="en-US" sz="2000" dirty="0" smtClean="0"/>
              <a:t>Content </a:t>
            </a:r>
            <a:r>
              <a:rPr lang="en-US" sz="2000" dirty="0"/>
              <a:t>Accessibility Guidelines 2010)</a:t>
            </a:r>
          </a:p>
          <a:p>
            <a:r>
              <a:rPr lang="en-US" sz="2000" b="1" dirty="0"/>
              <a:t> </a:t>
            </a:r>
            <a:r>
              <a:rPr lang="en-US" sz="2000" dirty="0"/>
              <a:t>Ministerial Regulations on </a:t>
            </a:r>
            <a:r>
              <a:rPr lang="en-US" sz="2000" dirty="0" err="1"/>
              <a:t>Crietria</a:t>
            </a:r>
            <a:r>
              <a:rPr lang="en-US" sz="2000" dirty="0"/>
              <a:t>, Procedures and Requirements to Access and Utilize Information, Communication, Telecommunication Services, Assistive Technology and Public Media Services for Persons with Disabilities by Ministry of </a:t>
            </a:r>
            <a:r>
              <a:rPr lang="en-US" sz="2000" dirty="0" smtClean="0"/>
              <a:t>ICT (2011)</a:t>
            </a:r>
          </a:p>
          <a:p>
            <a:r>
              <a:rPr lang="en-US" sz="2000" dirty="0" smtClean="0"/>
              <a:t>Establishment of ICT Service Training Center, Ministry of ICT</a:t>
            </a:r>
            <a:endParaRPr lang="th-TH" sz="2000" dirty="0"/>
          </a:p>
          <a:p>
            <a:endParaRPr lang="en-US" sz="2000" b="1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646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done </a:t>
            </a:r>
            <a:r>
              <a:rPr lang="en-US" dirty="0" smtClean="0"/>
              <a:t>in Thailand</a:t>
            </a:r>
            <a:br>
              <a:rPr lang="en-US" dirty="0" smtClean="0"/>
            </a:br>
            <a:r>
              <a:rPr lang="en-US" dirty="0" smtClean="0"/>
              <a:t>- Initiatives: Websites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720472" cy="4110789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www.equitable-society.com</a:t>
            </a:r>
            <a:r>
              <a:rPr lang="en-US" sz="2000" dirty="0" smtClean="0"/>
              <a:t> (Project Website)</a:t>
            </a:r>
          </a:p>
          <a:p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://www.pwdsthai.com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(Web portal on disability)</a:t>
            </a:r>
          </a:p>
          <a:p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asean4all.org</a:t>
            </a:r>
            <a:r>
              <a:rPr lang="en-US" sz="2000" dirty="0" smtClean="0"/>
              <a:t> (ASEAN ICT Accessibility Project)</a:t>
            </a:r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471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3" ma:contentTypeDescription="Create a new document." ma:contentTypeScope="" ma:versionID="2c209e43ad5c8f4914c13292957445d3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xmlns:ns3="1aaea1ea-72e4-4374-b05e-72e2f16fb7ae" targetNamespace="http://schemas.microsoft.com/office/2006/metadata/properties" ma:root="true" ma:fieldsID="0e4c05d136919731d5f0968da5048ea9" ns1:_="" ns2:_="" ns3:_="">
    <xsd:import namespace="http://schemas.microsoft.com/sharepoint/v3"/>
    <xsd:import namespace="ce1d9229-ea97-4c6f-a2f4-dd635208ba85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A71FE5-0C2A-4654-BDBE-C719F666D09A}"/>
</file>

<file path=customXml/itemProps2.xml><?xml version="1.0" encoding="utf-8"?>
<ds:datastoreItem xmlns:ds="http://schemas.openxmlformats.org/officeDocument/2006/customXml" ds:itemID="{251ECC4A-5EC0-4500-BD71-2A1BAA22AB8D}"/>
</file>

<file path=customXml/itemProps3.xml><?xml version="1.0" encoding="utf-8"?>
<ds:datastoreItem xmlns:ds="http://schemas.openxmlformats.org/officeDocument/2006/customXml" ds:itemID="{717F1D38-F9AB-49AF-8875-E9CD55D9B3DD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437</TotalTime>
  <Words>648</Words>
  <Application>Microsoft Office PowerPoint</Application>
  <PresentationFormat>Widescreen</PresentationFormat>
  <Paragraphs>103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Century Gothic</vt:lpstr>
      <vt:lpstr>DilleniaUPC</vt:lpstr>
      <vt:lpstr>Verdana</vt:lpstr>
      <vt:lpstr>Wingdings</vt:lpstr>
      <vt:lpstr>Wingdings 3</vt:lpstr>
      <vt:lpstr>Wisp</vt:lpstr>
      <vt:lpstr>Web Accessibility: ASEAN and Thailand practices  ASEAN-ITU Seminar on ICT Accessibility and Assistive Technologies for  Equity in Society 25-26 August 2014, Bangkok, Thailand</vt:lpstr>
      <vt:lpstr>Presentation Outlines</vt:lpstr>
      <vt:lpstr>The Beginning!!! - WAI in 1997</vt:lpstr>
      <vt:lpstr>The Beginning!!! - WCAG 2.0</vt:lpstr>
      <vt:lpstr>The Beginning!!! - WCAG 2.0 Evaluation Tools</vt:lpstr>
      <vt:lpstr>What we have done in Thailand - Establishment of Ministry of ICT in 2002</vt:lpstr>
      <vt:lpstr>What we have done in Thailand - Starting point</vt:lpstr>
      <vt:lpstr>What we have done in Thailand - ICT Accessibility Initiatives 2007-2013</vt:lpstr>
      <vt:lpstr>What we have done in Thailand - Initiatives: Websites (1)</vt:lpstr>
      <vt:lpstr>What we have done in Thailand - Initiatives: Websites (2)</vt:lpstr>
      <vt:lpstr>What we have done in Thailand - Initiatives: Websites (3)</vt:lpstr>
      <vt:lpstr>What we have done in Thailand - Initiatives: Websites (4)</vt:lpstr>
      <vt:lpstr>What we have done in Thailand - Web Accessibility Training (2007-2013)</vt:lpstr>
      <vt:lpstr>What we have done in Thailand - Web Accessibility Training (2007-2013)</vt:lpstr>
      <vt:lpstr>What we have done in Thailand - Accessible ICT Service Training Center (2012)</vt:lpstr>
      <vt:lpstr>What we have done in ASEAN - The training of “Daisy Books usages” and “AT for Person with disabilities”, October 2013</vt:lpstr>
      <vt:lpstr>What we have done in ASEAN - The training of ASEAN Web Content Accessibility on HTML5 and CSS, October 2013</vt:lpstr>
      <vt:lpstr>What we have done in ASEAN - The training of ASEAN Web Content Accessibility on HTML5 and CSS, October 2013</vt:lpstr>
      <vt:lpstr>Examples of web pages created (training)</vt:lpstr>
      <vt:lpstr>What’s in place for ICT Accessibility </vt:lpstr>
      <vt:lpstr>Challenges and Gaps + Recommendation (1)</vt:lpstr>
      <vt:lpstr>PowerPoint Presentation</vt:lpstr>
      <vt:lpstr>Challenges and Gaps + Recommendation (3)</vt:lpstr>
      <vt:lpstr>Challenges and Gaps + Recommendation (4)</vt:lpstr>
      <vt:lpstr>Challenges and Gaps + Recommendation (5)</vt:lpstr>
      <vt:lpstr>Challenges and Gaps + Recommendation (6)</vt:lpstr>
      <vt:lpstr>Q &amp; A</vt:lpstr>
      <vt:lpstr>Thank You  for 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Accessibility: ASEAN and Thailand practices</dc:title>
  <dc:creator>Sawang Srisom</dc:creator>
  <cp:lastModifiedBy>Sawang Srisom</cp:lastModifiedBy>
  <cp:revision>30</cp:revision>
  <dcterms:created xsi:type="dcterms:W3CDTF">2014-08-21T11:15:54Z</dcterms:created>
  <dcterms:modified xsi:type="dcterms:W3CDTF">2014-08-25T03:47:15Z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