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21" r:id="rId1"/>
  </p:sldMasterIdLst>
  <p:sldIdLst>
    <p:sldId id="256" r:id="rId2"/>
    <p:sldId id="257" r:id="rId3"/>
    <p:sldId id="270" r:id="rId4"/>
    <p:sldId id="259" r:id="rId5"/>
    <p:sldId id="261" r:id="rId6"/>
    <p:sldId id="258" r:id="rId7"/>
    <p:sldId id="260" r:id="rId8"/>
    <p:sldId id="269" r:id="rId9"/>
    <p:sldId id="271" r:id="rId10"/>
    <p:sldId id="272" r:id="rId11"/>
    <p:sldId id="262" r:id="rId12"/>
    <p:sldId id="276" r:id="rId13"/>
    <p:sldId id="273" r:id="rId14"/>
    <p:sldId id="264" r:id="rId15"/>
    <p:sldId id="277" r:id="rId16"/>
    <p:sldId id="266" r:id="rId17"/>
    <p:sldId id="278" r:id="rId18"/>
    <p:sldId id="268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slide" Target="slides/slide20.xml"/><Relationship Id="rId3" Type="http://schemas.openxmlformats.org/officeDocument/2006/relationships/slide" Target="slides/slide2.xml"/><Relationship Id="rId25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9" Type="http://schemas.openxmlformats.org/officeDocument/2006/relationships/customXml" Target="../customXml/item3.xml"/><Relationship Id="rId24" Type="http://schemas.openxmlformats.org/officeDocument/2006/relationships/viewProps" Target="viewProp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presProps" Target="pres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4AF466F-BDA4-4F18-9C7B-FF0A9A1B0E80}" type="datetime1">
              <a:rPr lang="en-US" smtClean="0"/>
              <a:pPr/>
              <a:t>22/08/14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6AA3-CFB6-C34B-A7C7-9A1FAD7CC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6AA3-CFB6-C34B-A7C7-9A1FAD7CC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6AA3-CFB6-C34B-A7C7-9A1FAD7CC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22/08/14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6AA3-CFB6-C34B-A7C7-9A1FAD7CC2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6AA3-CFB6-C34B-A7C7-9A1FAD7CC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6AA3-CFB6-C34B-A7C7-9A1FAD7CC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6AA3-CFB6-C34B-A7C7-9A1FAD7CC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6AA3-CFB6-C34B-A7C7-9A1FAD7CC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F78125C-495F-4540-93AA-817D4BFC5A17}" type="datetimeFigureOut">
              <a:rPr lang="en-US" smtClean="0"/>
              <a:t>22/08/14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4FC6AA3-CFB6-C34B-A7C7-9A1FAD7CC2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2" r:id="rId1"/>
    <p:sldLayoutId id="2147484623" r:id="rId2"/>
    <p:sldLayoutId id="2147484624" r:id="rId3"/>
    <p:sldLayoutId id="2147484625" r:id="rId4"/>
    <p:sldLayoutId id="2147484626" r:id="rId5"/>
    <p:sldLayoutId id="2147484627" r:id="rId6"/>
    <p:sldLayoutId id="2147484628" r:id="rId7"/>
    <p:sldLayoutId id="2147484629" r:id="rId8"/>
    <p:sldLayoutId id="2147484630" r:id="rId9"/>
    <p:sldLayoutId id="2147484631" r:id="rId10"/>
    <p:sldLayoutId id="214748463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Australian policy &amp; practice in ICT accessibility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6222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Gunela Astbrink</a:t>
            </a:r>
            <a:r>
              <a:rPr lang="en-US" dirty="0" smtClean="0"/>
              <a:t>,</a:t>
            </a:r>
          </a:p>
          <a:p>
            <a:r>
              <a:rPr lang="en-US" dirty="0" smtClean="0"/>
              <a:t>Internet </a:t>
            </a:r>
            <a:r>
              <a:rPr lang="en-US" dirty="0" smtClean="0"/>
              <a:t>Society of </a:t>
            </a:r>
            <a:r>
              <a:rPr lang="en-US" dirty="0" smtClean="0"/>
              <a:t>Australia</a:t>
            </a:r>
          </a:p>
          <a:p>
            <a:endParaRPr lang="en-US" dirty="0"/>
          </a:p>
          <a:p>
            <a:pPr algn="ctr"/>
            <a:r>
              <a:rPr lang="en-US" dirty="0" smtClean="0"/>
              <a:t>ASEAN-ITU Seminar, </a:t>
            </a:r>
          </a:p>
          <a:p>
            <a:pPr algn="ctr"/>
            <a:r>
              <a:rPr lang="en-US" dirty="0" smtClean="0"/>
              <a:t>August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53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Service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Skills development is precursor of Standard</a:t>
            </a:r>
          </a:p>
          <a:p>
            <a:pPr lvl="1"/>
            <a:r>
              <a:rPr lang="en-US" dirty="0" smtClean="0"/>
              <a:t>Government employees need to acquire digital skills including accessibility to underpin productivity</a:t>
            </a:r>
          </a:p>
          <a:p>
            <a:r>
              <a:rPr lang="en-US" dirty="0" smtClean="0"/>
              <a:t>Standard will lead to a Digital Design Guide</a:t>
            </a:r>
          </a:p>
          <a:p>
            <a:pPr lvl="1"/>
            <a:r>
              <a:rPr lang="en-US" dirty="0" smtClean="0"/>
              <a:t>Accessibility will be included – mainstream inclusion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604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Disability Insurance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Very large </a:t>
            </a:r>
            <a:r>
              <a:rPr lang="en-US" dirty="0" smtClean="0"/>
              <a:t>Government program for community linking and </a:t>
            </a:r>
            <a:r>
              <a:rPr lang="en-US" dirty="0" err="1" smtClean="0"/>
              <a:t>individualised</a:t>
            </a:r>
            <a:r>
              <a:rPr lang="en-US" dirty="0" smtClean="0"/>
              <a:t> support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smtClean="0"/>
              <a:t>Tiers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 smtClean="0"/>
              <a:t>Information &amp; referral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 smtClean="0"/>
              <a:t>Support to access services</a:t>
            </a:r>
            <a:endParaRPr lang="en-US" dirty="0" smtClean="0"/>
          </a:p>
          <a:p>
            <a:pPr marL="571500" lvl="1" indent="-342900">
              <a:buFont typeface="+mj-lt"/>
              <a:buAutoNum type="arabicPeriod"/>
            </a:pPr>
            <a:r>
              <a:rPr lang="en-US" dirty="0" err="1" smtClean="0"/>
              <a:t>Individualised</a:t>
            </a:r>
            <a:r>
              <a:rPr lang="en-US" dirty="0" smtClean="0"/>
              <a:t> </a:t>
            </a:r>
            <a:r>
              <a:rPr lang="en-US" dirty="0" smtClean="0"/>
              <a:t>care plan for people with significant disability in all facets of person’s </a:t>
            </a:r>
            <a:r>
              <a:rPr lang="en-US" dirty="0" smtClean="0"/>
              <a:t>life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8096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Disability Insurance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Key principle: Consumer control and choice</a:t>
            </a:r>
          </a:p>
          <a:p>
            <a:r>
              <a:rPr lang="en-US" dirty="0"/>
              <a:t>Support and equipment for education, transport, employment</a:t>
            </a:r>
          </a:p>
          <a:p>
            <a:pPr lvl="1"/>
            <a:r>
              <a:rPr lang="en-US" dirty="0"/>
              <a:t>Includes support workers and home modifications </a:t>
            </a:r>
          </a:p>
          <a:p>
            <a:r>
              <a:rPr lang="en-US" dirty="0"/>
              <a:t>ARATA assistive technology policy papers: http://</a:t>
            </a:r>
            <a:r>
              <a:rPr lang="en-US" dirty="0" err="1"/>
              <a:t>www.arata.org.au</a:t>
            </a:r>
            <a:r>
              <a:rPr lang="en-US" dirty="0"/>
              <a:t>/home/disability-care-</a:t>
            </a:r>
            <a:r>
              <a:rPr lang="en-US" dirty="0" err="1"/>
              <a:t>australia</a:t>
            </a:r>
            <a:r>
              <a:rPr lang="en-US" dirty="0"/>
              <a:t>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308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Accessibility criteria in ICT public 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Public procurement = Government purchasing</a:t>
            </a:r>
          </a:p>
          <a:p>
            <a:r>
              <a:rPr lang="en-US" dirty="0" smtClean="0"/>
              <a:t>USA </a:t>
            </a:r>
            <a:r>
              <a:rPr lang="en-US" dirty="0"/>
              <a:t>apply accessibility criteria when procuring ICT to improve access to their services and employment opportunities for people with </a:t>
            </a:r>
            <a:r>
              <a:rPr lang="en-US" dirty="0" smtClean="0"/>
              <a:t>disabilities</a:t>
            </a:r>
          </a:p>
          <a:p>
            <a:r>
              <a:rPr lang="en-US" dirty="0" smtClean="0"/>
              <a:t>This </a:t>
            </a:r>
            <a:r>
              <a:rPr lang="en-US" dirty="0"/>
              <a:t>may have a flow-on effect of greater availability of affordable and accessible </a:t>
            </a:r>
            <a:r>
              <a:rPr lang="en-US" dirty="0" smtClean="0"/>
              <a:t>ICT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45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Accessibility criteria in ICT public 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Significant impact seen in USA through Section 508 </a:t>
            </a:r>
            <a:r>
              <a:rPr lang="en-US" dirty="0" err="1" smtClean="0"/>
              <a:t>eg</a:t>
            </a:r>
            <a:r>
              <a:rPr lang="en-US" dirty="0" smtClean="0"/>
              <a:t> Apple, Microsoft</a:t>
            </a:r>
          </a:p>
          <a:p>
            <a:r>
              <a:rPr lang="en-US" dirty="0" smtClean="0"/>
              <a:t>Completion of European Guidelines to </a:t>
            </a:r>
            <a:r>
              <a:rPr lang="en-US" dirty="0" err="1" smtClean="0"/>
              <a:t>harmonise</a:t>
            </a:r>
            <a:r>
              <a:rPr lang="en-US" dirty="0" smtClean="0"/>
              <a:t> with Section 508</a:t>
            </a:r>
          </a:p>
          <a:p>
            <a:r>
              <a:rPr lang="en-US" dirty="0" smtClean="0"/>
              <a:t>Research into policy &amp; practice in OECD countries (Astbrink &amp; </a:t>
            </a:r>
            <a:r>
              <a:rPr lang="en-US" dirty="0" err="1" smtClean="0"/>
              <a:t>Tibben</a:t>
            </a:r>
            <a:r>
              <a:rPr lang="en-US" dirty="0" smtClean="0"/>
              <a:t>)</a:t>
            </a:r>
          </a:p>
          <a:p>
            <a:pPr lvl="1"/>
            <a:r>
              <a:rPr lang="hu-HU" dirty="0"/>
              <a:t>http://telsoc.org/tja/2013-05-v63-n2/a412</a:t>
            </a:r>
            <a:endParaRPr lang="en-US" dirty="0" smtClean="0"/>
          </a:p>
          <a:p>
            <a:r>
              <a:rPr lang="en-US" dirty="0" smtClean="0"/>
              <a:t>Governments sometimes already use suppliers that provide accessible hardware and software but need to specify to acquire accessible sub-sets</a:t>
            </a:r>
          </a:p>
          <a:p>
            <a:r>
              <a:rPr lang="en-US" dirty="0" smtClean="0"/>
              <a:t>Australian Government review of Section 508 in terms of its procurement of mobile phones and desktop hardware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96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Accessibility criteria in ICT public procurement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Governments sometimes already use suppliers that provide accessible hardware and software but need to specify to acquire accessible sub-sets</a:t>
            </a:r>
          </a:p>
          <a:p>
            <a:r>
              <a:rPr lang="en-US" dirty="0"/>
              <a:t>Australian Government review of Section 508 in terms of its procurement of mobile phones and desktop hardware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36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Captioning on TV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>
                <a:effectLst/>
              </a:rPr>
              <a:t>Broadcasting Services Amendment (Improved Access to Television Services) Act </a:t>
            </a:r>
            <a:r>
              <a:rPr lang="en-IE" dirty="0" smtClean="0">
                <a:effectLst/>
              </a:rPr>
              <a:t>2012</a:t>
            </a:r>
          </a:p>
          <a:p>
            <a:pPr lvl="1"/>
            <a:r>
              <a:rPr lang="en-AU" dirty="0" smtClean="0">
                <a:effectLst/>
              </a:rPr>
              <a:t> </a:t>
            </a:r>
            <a:r>
              <a:rPr lang="en-IE" dirty="0">
                <a:effectLst/>
              </a:rPr>
              <a:t>new captioning targets for commercial and national television broadcasters </a:t>
            </a:r>
            <a:endParaRPr lang="en-AU" dirty="0">
              <a:effectLst/>
            </a:endParaRPr>
          </a:p>
          <a:p>
            <a:pPr lvl="1"/>
            <a:r>
              <a:rPr lang="en-IE" dirty="0">
                <a:effectLst/>
              </a:rPr>
              <a:t>new captioning obligations and targets for subscription television broadcasters and narrowcasters </a:t>
            </a:r>
            <a:endParaRPr lang="en-AU" dirty="0">
              <a:effectLst/>
            </a:endParaRPr>
          </a:p>
          <a:p>
            <a:pPr lvl="1"/>
            <a:r>
              <a:rPr lang="en-IE" dirty="0">
                <a:effectLst/>
              </a:rPr>
              <a:t>a requirement that the Australian Communications and Media Authority (ACMA) develop standard(s) on captioning quality </a:t>
            </a:r>
            <a:endParaRPr lang="en-AU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56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Captioning on TV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IE" dirty="0" smtClean="0"/>
              <a:t>Broadcasting </a:t>
            </a:r>
            <a:r>
              <a:rPr lang="en-IE" dirty="0"/>
              <a:t>Services Amendment (Improved Access to Television Services) Act 2012</a:t>
            </a:r>
          </a:p>
          <a:p>
            <a:pPr lvl="2"/>
            <a:r>
              <a:rPr lang="en-IE" dirty="0" smtClean="0"/>
              <a:t>broadcasters </a:t>
            </a:r>
            <a:r>
              <a:rPr lang="en-IE" dirty="0"/>
              <a:t>transmit emergency warnings in the form of text and speech, and caption those warnings where practicable </a:t>
            </a:r>
            <a:endParaRPr lang="en-AU" dirty="0"/>
          </a:p>
          <a:p>
            <a:pPr lvl="2"/>
            <a:r>
              <a:rPr lang="en-IE" dirty="0"/>
              <a:t>new annual compliance reporting and record keeping requirements to support new captioning obligations</a:t>
            </a:r>
            <a:endParaRPr lang="en-AU" dirty="0"/>
          </a:p>
          <a:p>
            <a:pPr lvl="2"/>
            <a:r>
              <a:rPr lang="en-IE" dirty="0"/>
              <a:t>making compliance with the captioning obligations under Part 9D a licence condition 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99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Captioning &amp; audio description on TV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least 85% of programs from 6.00 am to midnight have closed captions</a:t>
            </a:r>
          </a:p>
          <a:p>
            <a:r>
              <a:rPr lang="en-US" dirty="0" smtClean="0"/>
              <a:t>Audio description </a:t>
            </a:r>
            <a:r>
              <a:rPr lang="en-US" dirty="0" err="1" smtClean="0"/>
              <a:t>trialled</a:t>
            </a:r>
            <a:r>
              <a:rPr lang="en-US" dirty="0" smtClean="0"/>
              <a:t> on ABC (public broadcaster) for 13 weeks in 2012</a:t>
            </a:r>
          </a:p>
          <a:p>
            <a:pPr lvl="1"/>
            <a:r>
              <a:rPr lang="en-US" dirty="0" smtClean="0"/>
              <a:t>Successful trial</a:t>
            </a:r>
          </a:p>
          <a:p>
            <a:pPr lvl="1"/>
            <a:r>
              <a:rPr lang="en-US" dirty="0" smtClean="0"/>
              <a:t>No follow-up service launched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76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some Australian policies and practices</a:t>
            </a:r>
          </a:p>
          <a:p>
            <a:r>
              <a:rPr lang="en-US" dirty="0" smtClean="0"/>
              <a:t>Inclusion is key component</a:t>
            </a:r>
          </a:p>
          <a:p>
            <a:r>
              <a:rPr lang="en-US" dirty="0" smtClean="0"/>
              <a:t>Consumers have important role to play to ensure that Government programs remain relevant to their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8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Australia has signed and ratified the UN Convention on the Rights of Persons with Disabilities</a:t>
            </a:r>
          </a:p>
          <a:p>
            <a:r>
              <a:rPr lang="en-US" sz="2600" dirty="0" smtClean="0"/>
              <a:t>Telecommunications legislation refers to Disability Discrimination Act 1992</a:t>
            </a:r>
          </a:p>
          <a:p>
            <a:r>
              <a:rPr lang="en-US" sz="2600" dirty="0" smtClean="0"/>
              <a:t>Well-developed regulatory processes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00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Gunela Astbrink</a:t>
            </a:r>
          </a:p>
          <a:p>
            <a:pPr marL="0" indent="0" algn="ctr">
              <a:buNone/>
            </a:pPr>
            <a:r>
              <a:rPr lang="en-US" dirty="0" smtClean="0"/>
              <a:t>Internet Society of Australia</a:t>
            </a:r>
          </a:p>
          <a:p>
            <a:pPr marL="0" indent="0" algn="ctr">
              <a:buNone/>
            </a:pPr>
            <a:r>
              <a:rPr lang="en-US" dirty="0" err="1" smtClean="0"/>
              <a:t>g.astbrink@gsa.com.au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5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 and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 smtClean="0"/>
              <a:t>National Disability Insurance Scheme</a:t>
            </a:r>
          </a:p>
          <a:p>
            <a:pPr lvl="1"/>
            <a:r>
              <a:rPr lang="en-US" sz="2800" dirty="0" smtClean="0"/>
              <a:t>National </a:t>
            </a:r>
            <a:r>
              <a:rPr lang="en-US" sz="2800" dirty="0"/>
              <a:t>Disability Strategy</a:t>
            </a:r>
          </a:p>
          <a:p>
            <a:pPr lvl="1"/>
            <a:r>
              <a:rPr lang="en-US" sz="2800" dirty="0"/>
              <a:t>Web Accessibility National Transition Strategy</a:t>
            </a:r>
          </a:p>
          <a:p>
            <a:pPr lvl="1"/>
            <a:r>
              <a:rPr lang="en-US" sz="2800" dirty="0"/>
              <a:t>Captioning on </a:t>
            </a:r>
            <a:r>
              <a:rPr lang="en-US" sz="2800" dirty="0" smtClean="0"/>
              <a:t>TV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2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 and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Complexity of implementing policy</a:t>
            </a:r>
          </a:p>
          <a:p>
            <a:r>
              <a:rPr lang="en-US" sz="2800" dirty="0" smtClean="0"/>
              <a:t>Sometimes, practice takes longer than policies </a:t>
            </a:r>
            <a:r>
              <a:rPr lang="en-US" sz="2800" dirty="0" smtClean="0"/>
              <a:t>indicate</a:t>
            </a:r>
          </a:p>
          <a:p>
            <a:r>
              <a:rPr lang="en-US" sz="2800" dirty="0" smtClean="0"/>
              <a:t>Very important that policies become practice</a:t>
            </a:r>
          </a:p>
          <a:p>
            <a:r>
              <a:rPr lang="en-US" sz="2800" dirty="0" smtClean="0"/>
              <a:t>Guidelines to assist implementation</a:t>
            </a:r>
            <a:endParaRPr lang="en-US" sz="2800" dirty="0" smtClean="0"/>
          </a:p>
          <a:p>
            <a:pPr marL="34925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2551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Disability Strategy 2010-2020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49142"/>
          </a:xfrm>
        </p:spPr>
        <p:txBody>
          <a:bodyPr>
            <a:normAutofit fontScale="77500" lnSpcReduction="20000"/>
          </a:bodyPr>
          <a:lstStyle/>
          <a:p>
            <a:r>
              <a:rPr lang="en-US" sz="2300" dirty="0" smtClean="0"/>
              <a:t>Vision: An inclusive Australian society that enables people with disability to </a:t>
            </a:r>
            <a:r>
              <a:rPr lang="en-US" sz="2300" dirty="0" err="1" smtClean="0"/>
              <a:t>fullfill</a:t>
            </a:r>
            <a:r>
              <a:rPr lang="en-US" sz="2300" dirty="0" smtClean="0"/>
              <a:t> their potential as equal citizens</a:t>
            </a:r>
          </a:p>
          <a:p>
            <a:r>
              <a:rPr lang="en-US" sz="2300" dirty="0" smtClean="0"/>
              <a:t>Strategy 1: Inclusive and accessible communities</a:t>
            </a:r>
          </a:p>
          <a:p>
            <a:r>
              <a:rPr lang="en-US" sz="2300" dirty="0" smtClean="0"/>
              <a:t>Relevant areas for future action:</a:t>
            </a:r>
            <a:endParaRPr lang="en-US" sz="2300" dirty="0" smtClean="0"/>
          </a:p>
          <a:p>
            <a:pPr lvl="1"/>
            <a:r>
              <a:rPr lang="en-US" sz="2300" dirty="0" smtClean="0"/>
              <a:t>1.7 Promote universal design principles in procurement</a:t>
            </a:r>
          </a:p>
          <a:p>
            <a:pPr lvl="1"/>
            <a:r>
              <a:rPr lang="en-US" sz="2300" dirty="0" smtClean="0"/>
              <a:t>1.8 All governments adopted the mandated conformance levels for web accessibility as a baseline requirement to ensure more people with disability have access to online information and services</a:t>
            </a:r>
          </a:p>
          <a:p>
            <a:r>
              <a:rPr lang="en-US" sz="2300" dirty="0" smtClean="0"/>
              <a:t>Brings </a:t>
            </a:r>
            <a:r>
              <a:rPr lang="en-US" sz="2300" dirty="0" smtClean="0"/>
              <a:t>together many planned priorities or activities in the early implementation stage</a:t>
            </a:r>
          </a:p>
          <a:p>
            <a:r>
              <a:rPr lang="en-US" sz="2300" dirty="0" smtClean="0"/>
              <a:t>No specific resources allocated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Web Accessibility National Transition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Mandatory for federal government web sites to be accessible to Level AA of WCAG 2.0 by 2014</a:t>
            </a:r>
          </a:p>
          <a:p>
            <a:r>
              <a:rPr lang="en-US" dirty="0" smtClean="0"/>
              <a:t>Web Policy team in Australian Government Information Office (Department of Finance) –  web accessibility part of whole of government procurement &amp; strategy approach</a:t>
            </a:r>
          </a:p>
          <a:p>
            <a:pPr lvl="1"/>
            <a:r>
              <a:rPr lang="en-US" dirty="0" smtClean="0"/>
              <a:t>2010 baseline survey of accessibility on government websites</a:t>
            </a:r>
          </a:p>
          <a:p>
            <a:pPr lvl="1"/>
            <a:r>
              <a:rPr lang="en-US" dirty="0" smtClean="0"/>
              <a:t>Training and liaison with government agencies</a:t>
            </a:r>
          </a:p>
          <a:p>
            <a:pPr lvl="1"/>
            <a:r>
              <a:rPr lang="en-US" dirty="0" smtClean="0"/>
              <a:t>Web auditing</a:t>
            </a:r>
          </a:p>
          <a:p>
            <a:pPr lvl="1"/>
            <a:r>
              <a:rPr lang="en-US" dirty="0" smtClean="0"/>
              <a:t>However, under-resourced in meeting people’s expectations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4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Web Accessibility National Transition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Report on progress 2010-2012 (Report released December 2013)</a:t>
            </a:r>
          </a:p>
          <a:p>
            <a:pPr lvl="1"/>
            <a:r>
              <a:rPr lang="en-US" dirty="0" smtClean="0"/>
              <a:t>Over 1300 websites</a:t>
            </a:r>
          </a:p>
          <a:p>
            <a:pPr lvl="1"/>
            <a:r>
              <a:rPr lang="en-US" dirty="0" smtClean="0"/>
              <a:t>26% of government websites meet Level A – up from 5%</a:t>
            </a:r>
          </a:p>
          <a:p>
            <a:pPr lvl="1"/>
            <a:r>
              <a:rPr lang="en-US" dirty="0" smtClean="0"/>
              <a:t>46% of sites non-conforming moving directly to Level AA by Dec. 2014</a:t>
            </a:r>
          </a:p>
          <a:p>
            <a:pPr lvl="1"/>
            <a:r>
              <a:rPr lang="en-US" dirty="0" smtClean="0"/>
              <a:t>73% of agencies have re-evaluated their web publishing processes</a:t>
            </a:r>
          </a:p>
          <a:p>
            <a:pPr lvl="1"/>
            <a:r>
              <a:rPr lang="en-US" dirty="0" smtClean="0"/>
              <a:t>58% have changed their content management systems</a:t>
            </a:r>
          </a:p>
          <a:p>
            <a:pPr lvl="1"/>
            <a:r>
              <a:rPr lang="en-US" dirty="0" smtClean="0"/>
              <a:t>97% of agencies are doing an ICT procurement review</a:t>
            </a:r>
          </a:p>
        </p:txBody>
      </p:sp>
    </p:spTree>
    <p:extLst>
      <p:ext uri="{BB962C8B-B14F-4D97-AF65-F5344CB8AC3E}">
        <p14:creationId xmlns:p14="http://schemas.microsoft.com/office/powerpoint/2010/main" val="2517102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Web Accessibility National Transition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Aft>
                <a:spcPts val="2000"/>
              </a:spcAft>
            </a:pPr>
            <a:r>
              <a:rPr lang="en-US" dirty="0"/>
              <a:t>Expectation that </a:t>
            </a:r>
            <a:r>
              <a:rPr lang="en-US" dirty="0" smtClean="0"/>
              <a:t>many agencies </a:t>
            </a:r>
            <a:r>
              <a:rPr lang="en-US" dirty="0"/>
              <a:t>will meet Level AA by December </a:t>
            </a:r>
            <a:r>
              <a:rPr lang="en-US" dirty="0" smtClean="0"/>
              <a:t>2014</a:t>
            </a:r>
          </a:p>
          <a:p>
            <a:pPr marL="342900" lvl="1" indent="-342900">
              <a:spcAft>
                <a:spcPts val="2000"/>
              </a:spcAft>
            </a:pPr>
            <a:r>
              <a:rPr lang="en-US" dirty="0" smtClean="0"/>
              <a:t>Will not be 100%</a:t>
            </a:r>
          </a:p>
          <a:p>
            <a:pPr marL="342900" lvl="1" indent="-342900">
              <a:spcAft>
                <a:spcPts val="2000"/>
              </a:spcAft>
            </a:pPr>
            <a:r>
              <a:rPr lang="en-US" dirty="0" smtClean="0"/>
              <a:t>Difficulty </a:t>
            </a:r>
            <a:r>
              <a:rPr lang="en-US" dirty="0"/>
              <a:t>of legacy </a:t>
            </a:r>
            <a:r>
              <a:rPr lang="en-US" dirty="0" smtClean="0"/>
              <a:t>content</a:t>
            </a:r>
          </a:p>
          <a:p>
            <a:pPr marL="342900" lvl="1" indent="-342900">
              <a:spcAft>
                <a:spcPts val="2000"/>
              </a:spcAft>
            </a:pPr>
            <a:r>
              <a:rPr lang="en-US" dirty="0" smtClean="0"/>
              <a:t>Final accessibility survey late 2014</a:t>
            </a:r>
            <a:endParaRPr lang="en-US" dirty="0"/>
          </a:p>
          <a:p>
            <a:r>
              <a:rPr lang="en-US" dirty="0" smtClean="0"/>
              <a:t>Inclusion </a:t>
            </a:r>
            <a:r>
              <a:rPr lang="en-US" dirty="0"/>
              <a:t>is priority beyond </a:t>
            </a:r>
            <a:r>
              <a:rPr lang="en-US" dirty="0" smtClean="0"/>
              <a:t>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1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Digital Service Standard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338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Current Government’s </a:t>
            </a:r>
            <a:r>
              <a:rPr lang="en-US" dirty="0" smtClean="0"/>
              <a:t>ICT election policy includes: “</a:t>
            </a:r>
            <a:r>
              <a:rPr lang="en-US" dirty="0"/>
              <a:t>Convenient service anytime, anywhere”</a:t>
            </a:r>
          </a:p>
          <a:p>
            <a:pPr lvl="1"/>
            <a:r>
              <a:rPr lang="en-US" dirty="0"/>
              <a:t>Digital Service Standard is planned</a:t>
            </a:r>
          </a:p>
          <a:p>
            <a:pPr lvl="2"/>
            <a:r>
              <a:rPr lang="en-US" dirty="0"/>
              <a:t>Adhering to Standard at design stage rather than remediation</a:t>
            </a:r>
          </a:p>
          <a:p>
            <a:pPr lvl="2"/>
            <a:r>
              <a:rPr lang="en-US" dirty="0"/>
              <a:t>Moving away from checkbox mentality and shifting paradigm to user perspective</a:t>
            </a:r>
          </a:p>
          <a:p>
            <a:pPr lvl="2"/>
            <a:r>
              <a:rPr lang="en-US" dirty="0"/>
              <a:t>Building tools around user </a:t>
            </a:r>
            <a:r>
              <a:rPr lang="en-US" dirty="0" smtClean="0"/>
              <a:t>needs</a:t>
            </a:r>
          </a:p>
          <a:p>
            <a:pPr lvl="2"/>
            <a:r>
              <a:rPr lang="en-US" dirty="0" smtClean="0"/>
              <a:t>Self-assessment but new service cannot be launched without meeting Standard (includes WCAG 2.0)</a:t>
            </a:r>
          </a:p>
          <a:p>
            <a:pPr marL="631825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285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9F7D3BC-7BC2-4970-8C7B-218D07036DFD}"/>
</file>

<file path=customXml/itemProps2.xml><?xml version="1.0" encoding="utf-8"?>
<ds:datastoreItem xmlns:ds="http://schemas.openxmlformats.org/officeDocument/2006/customXml" ds:itemID="{D893194F-4C3F-42BF-8744-B018BB577137}"/>
</file>

<file path=customXml/itemProps3.xml><?xml version="1.0" encoding="utf-8"?>
<ds:datastoreItem xmlns:ds="http://schemas.openxmlformats.org/officeDocument/2006/customXml" ds:itemID="{A8D7C64C-50E7-4B23-A7B5-E0504667063E}"/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4447</TotalTime>
  <Words>930</Words>
  <Application>Microsoft Macintosh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Austin</vt:lpstr>
      <vt:lpstr>Australian policy &amp; practice in ICT accessibility</vt:lpstr>
      <vt:lpstr>Background</vt:lpstr>
      <vt:lpstr>Policies and practices</vt:lpstr>
      <vt:lpstr>Policies and practice</vt:lpstr>
      <vt:lpstr>National Disability Strategy 2010-2020</vt:lpstr>
      <vt:lpstr>Web Accessibility National Transition Strategy</vt:lpstr>
      <vt:lpstr>Web Accessibility National Transition Strategy</vt:lpstr>
      <vt:lpstr>Web Accessibility National Transition Strategy</vt:lpstr>
      <vt:lpstr> Digital Service Standard </vt:lpstr>
      <vt:lpstr>Digital Service Standard</vt:lpstr>
      <vt:lpstr>National Disability Insurance Scheme</vt:lpstr>
      <vt:lpstr>National Disability Insurance Scheme</vt:lpstr>
      <vt:lpstr>Accessibility criteria in ICT public procurement</vt:lpstr>
      <vt:lpstr>Accessibility criteria in ICT public procurement</vt:lpstr>
      <vt:lpstr>Accessibility criteria in ICT public procurement</vt:lpstr>
      <vt:lpstr>Captioning on TV</vt:lpstr>
      <vt:lpstr>Captioning on TV</vt:lpstr>
      <vt:lpstr>Captioning &amp; audio description on TV</vt:lpstr>
      <vt:lpstr>Conclusion</vt:lpstr>
      <vt:lpstr>Thank you!</vt:lpstr>
    </vt:vector>
  </TitlesOfParts>
  <Company>GSA Information Consultants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policy &amp; practice in ICT accessibility</dc:title>
  <dc:creator>Gunela Astbrink</dc:creator>
  <cp:lastModifiedBy>Gunela Astbrink</cp:lastModifiedBy>
  <cp:revision>25</cp:revision>
  <dcterms:created xsi:type="dcterms:W3CDTF">2014-08-18T02:31:15Z</dcterms:created>
  <dcterms:modified xsi:type="dcterms:W3CDTF">2014-08-22T07:36:03Z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