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Override7.xml" ContentType="application/vnd.openxmlformats-officedocument.themeOverride+xml"/>
  <Override PartName="/ppt/handoutMasters/handoutMaster1.xml" ContentType="application/vnd.openxmlformats-officedocument.presentationml.handoutMaster+xml"/>
  <Override PartName="/ppt/theme/themeOverride3.xml" ContentType="application/vnd.openxmlformats-officedocument.themeOverride+xml"/>
  <Override PartName="/ppt/theme/themeOverride4.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257" r:id="rId2"/>
    <p:sldId id="258" r:id="rId3"/>
    <p:sldId id="279" r:id="rId4"/>
    <p:sldId id="278" r:id="rId5"/>
    <p:sldId id="259" r:id="rId6"/>
    <p:sldId id="280" r:id="rId7"/>
    <p:sldId id="281" r:id="rId8"/>
    <p:sldId id="282" r:id="rId9"/>
    <p:sldId id="276" r:id="rId10"/>
    <p:sldId id="277" r:id="rId11"/>
    <p:sldId id="274" r:id="rId12"/>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55951" autoAdjust="0"/>
  </p:normalViewPr>
  <p:slideViewPr>
    <p:cSldViewPr>
      <p:cViewPr varScale="1">
        <p:scale>
          <a:sx n="61" d="100"/>
          <a:sy n="61" d="100"/>
        </p:scale>
        <p:origin x="11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th-TH"/>
          </a:p>
        </p:txBody>
      </p:sp>
      <p:sp>
        <p:nvSpPr>
          <p:cNvPr id="3" name="ตัวแทนวันที่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EC37E2-624D-4E8F-A0B8-720319AAB734}" type="datetimeFigureOut">
              <a:rPr lang="th-TH" smtClean="0"/>
              <a:t>21/08/57</a:t>
            </a:fld>
            <a:endParaRPr lang="th-TH"/>
          </a:p>
        </p:txBody>
      </p:sp>
      <p:sp>
        <p:nvSpPr>
          <p:cNvPr id="4" name="ตัวแทนท้ายกระดาษ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th-TH"/>
          </a:p>
        </p:txBody>
      </p:sp>
      <p:sp>
        <p:nvSpPr>
          <p:cNvPr id="5" name="ตัวแทนหมายเลขสไลด์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7B0C509-43BB-4C3C-AAC4-5E98CA795E3D}" type="slidenum">
              <a:rPr lang="th-TH" smtClean="0"/>
              <a:t>‹#›</a:t>
            </a:fld>
            <a:endParaRPr lang="th-TH"/>
          </a:p>
        </p:txBody>
      </p:sp>
    </p:spTree>
    <p:extLst>
      <p:ext uri="{BB962C8B-B14F-4D97-AF65-F5344CB8AC3E}">
        <p14:creationId xmlns:p14="http://schemas.microsoft.com/office/powerpoint/2010/main" val="3761188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th-TH"/>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A1D867-487E-4C11-9B5E-DDE593C8CC7A}" type="datetimeFigureOut">
              <a:rPr lang="th-TH" smtClean="0"/>
              <a:pPr/>
              <a:t>21/08/57</a:t>
            </a:fld>
            <a:endParaRPr lang="th-TH"/>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th-TH"/>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th-TH"/>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266870-7381-4256-8E3C-77BEB2F51890}" type="slidenum">
              <a:rPr lang="th-TH" smtClean="0"/>
              <a:pPr/>
              <a:t>‹#›</a:t>
            </a:fld>
            <a:endParaRPr lang="th-TH"/>
          </a:p>
        </p:txBody>
      </p:sp>
    </p:spTree>
    <p:extLst>
      <p:ext uri="{BB962C8B-B14F-4D97-AF65-F5344CB8AC3E}">
        <p14:creationId xmlns:p14="http://schemas.microsoft.com/office/powerpoint/2010/main" val="3588475445"/>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thaiDist"/>
            <a:r>
              <a:rPr lang="en-US" dirty="0" smtClean="0">
                <a:latin typeface="TH SarabunPSK" panose="020B0500040200020003" pitchFamily="34" charset="-34"/>
                <a:cs typeface="TH SarabunPSK" panose="020B0500040200020003" pitchFamily="34" charset="-34"/>
              </a:rPr>
              <a:t>Good afternoon,</a:t>
            </a:r>
            <a:r>
              <a:rPr lang="en-US" baseline="0" dirty="0" smtClean="0">
                <a:latin typeface="TH SarabunPSK" panose="020B0500040200020003" pitchFamily="34" charset="-34"/>
                <a:cs typeface="TH SarabunPSK" panose="020B0500040200020003" pitchFamily="34" charset="-34"/>
              </a:rPr>
              <a:t> ladies and gentlemen. Let me introduce myself. I’m </a:t>
            </a:r>
            <a:r>
              <a:rPr lang="en-US" baseline="0" dirty="0" err="1" smtClean="0">
                <a:latin typeface="TH SarabunPSK" panose="020B0500040200020003" pitchFamily="34" charset="-34"/>
                <a:cs typeface="TH SarabunPSK" panose="020B0500040200020003" pitchFamily="34" charset="-34"/>
              </a:rPr>
              <a:t>Prasert</a:t>
            </a:r>
            <a:r>
              <a:rPr lang="en-US" baseline="0" dirty="0" smtClean="0">
                <a:latin typeface="TH SarabunPSK" panose="020B0500040200020003" pitchFamily="34" charset="-34"/>
                <a:cs typeface="TH SarabunPSK" panose="020B0500040200020003" pitchFamily="34" charset="-34"/>
              </a:rPr>
              <a:t> </a:t>
            </a:r>
            <a:r>
              <a:rPr lang="en-US" baseline="0" dirty="0" err="1" smtClean="0">
                <a:latin typeface="TH SarabunPSK" panose="020B0500040200020003" pitchFamily="34" charset="-34"/>
                <a:cs typeface="TH SarabunPSK" panose="020B0500040200020003" pitchFamily="34" charset="-34"/>
              </a:rPr>
              <a:t>Sripanaratnakul</a:t>
            </a:r>
            <a:r>
              <a:rPr lang="en-US" baseline="0" dirty="0" smtClean="0">
                <a:latin typeface="TH SarabunPSK" panose="020B0500040200020003" pitchFamily="34" charset="-34"/>
                <a:cs typeface="TH SarabunPSK" panose="020B0500040200020003" pitchFamily="34" charset="-34"/>
              </a:rPr>
              <a:t>, the executive director of ICT Usage Promotion and Development Bureau, Ministry of Information and Communication Technology, Thailand. What I would like to present to you today is ICT Accessibility and Assistive Technology in Thailand. The topic is very important for you because all of us live in social that have many type of people include person with disabilities. </a:t>
            </a:r>
            <a:endParaRPr lang="th-TH" dirty="0">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1</a:t>
            </a:fld>
            <a:endParaRPr lang="th-TH"/>
          </a:p>
        </p:txBody>
      </p:sp>
    </p:spTree>
    <p:extLst>
      <p:ext uri="{BB962C8B-B14F-4D97-AF65-F5344CB8AC3E}">
        <p14:creationId xmlns:p14="http://schemas.microsoft.com/office/powerpoint/2010/main" val="62681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solidFill>
                  <a:schemeClr val="tx1"/>
                </a:solidFill>
                <a:latin typeface="TH SarabunPSK" panose="020B0500040200020003" pitchFamily="34" charset="-34"/>
                <a:cs typeface="TH SarabunPSK" panose="020B0500040200020003" pitchFamily="34" charset="-34"/>
              </a:rPr>
              <a:t>Let</a:t>
            </a:r>
            <a:r>
              <a:rPr lang="en-US" baseline="0" dirty="0" smtClean="0">
                <a:solidFill>
                  <a:schemeClr val="tx1"/>
                </a:solidFill>
                <a:latin typeface="TH SarabunPSK" panose="020B0500040200020003" pitchFamily="34" charset="-34"/>
                <a:cs typeface="TH SarabunPSK" panose="020B0500040200020003" pitchFamily="34" charset="-34"/>
              </a:rPr>
              <a:t> me briefly summarize what I have said so far. </a:t>
            </a:r>
            <a:endParaRPr lang="en-US" baseline="0" dirty="0" smtClean="0">
              <a:solidFill>
                <a:schemeClr val="tx1"/>
              </a:solidFill>
              <a:latin typeface="TH SarabunPSK" panose="020B0500040200020003" pitchFamily="34" charset="-34"/>
              <a:cs typeface="TH SarabunPSK" panose="020B0500040200020003" pitchFamily="34" charset="-34"/>
            </a:endParaRPr>
          </a:p>
          <a:p>
            <a:pPr algn="just"/>
            <a:endParaRPr lang="en-US" baseline="0" dirty="0" smtClean="0">
              <a:solidFill>
                <a:schemeClr val="tx1"/>
              </a:solidFill>
              <a:latin typeface="TH SarabunPSK" panose="020B0500040200020003" pitchFamily="34" charset="-34"/>
              <a:cs typeface="TH SarabunPSK" panose="020B0500040200020003" pitchFamily="34" charset="-34"/>
            </a:endParaRPr>
          </a:p>
          <a:p>
            <a:pPr algn="just"/>
            <a:r>
              <a:rPr lang="en-US" baseline="0" dirty="0" smtClean="0">
                <a:solidFill>
                  <a:schemeClr val="tx1"/>
                </a:solidFill>
                <a:latin typeface="TH SarabunPSK" panose="020B0500040200020003" pitchFamily="34" charset="-34"/>
                <a:cs typeface="TH SarabunPSK" panose="020B0500040200020003" pitchFamily="34" charset="-34"/>
              </a:rPr>
              <a:t>First</a:t>
            </a:r>
            <a:r>
              <a:rPr lang="en-US" baseline="0" dirty="0" smtClean="0">
                <a:solidFill>
                  <a:schemeClr val="tx1"/>
                </a:solidFill>
                <a:latin typeface="TH SarabunPSK" panose="020B0500040200020003" pitchFamily="34" charset="-34"/>
                <a:cs typeface="TH SarabunPSK" panose="020B0500040200020003" pitchFamily="34" charset="-34"/>
              </a:rPr>
              <a:t>, I shared information about Act and policy framework for ICT accessibility and Assistive Technology in Thailand, then I told you what we are doing to support human rights, after that I indicated some issues and challenges. </a:t>
            </a:r>
            <a:endParaRPr lang="en-US" baseline="0" dirty="0" smtClean="0">
              <a:solidFill>
                <a:schemeClr val="tx1"/>
              </a:solidFill>
              <a:latin typeface="TH SarabunPSK" panose="020B0500040200020003" pitchFamily="34" charset="-34"/>
              <a:cs typeface="TH SarabunPSK" panose="020B0500040200020003" pitchFamily="34" charset="-34"/>
            </a:endParaRPr>
          </a:p>
          <a:p>
            <a:pPr algn="just"/>
            <a:endParaRPr lang="en-US" baseline="0" dirty="0" smtClean="0">
              <a:solidFill>
                <a:schemeClr val="tx1"/>
              </a:solidFill>
              <a:latin typeface="TH SarabunPSK" panose="020B0500040200020003" pitchFamily="34" charset="-34"/>
              <a:cs typeface="TH SarabunPSK" panose="020B0500040200020003" pitchFamily="34" charset="-34"/>
            </a:endParaRPr>
          </a:p>
          <a:p>
            <a:pPr algn="just"/>
            <a:r>
              <a:rPr lang="en-US" baseline="0" dirty="0" smtClean="0">
                <a:solidFill>
                  <a:schemeClr val="tx1"/>
                </a:solidFill>
                <a:latin typeface="TH SarabunPSK" panose="020B0500040200020003" pitchFamily="34" charset="-34"/>
                <a:cs typeface="TH SarabunPSK" panose="020B0500040200020003" pitchFamily="34" charset="-34"/>
              </a:rPr>
              <a:t>Those </a:t>
            </a:r>
            <a:r>
              <a:rPr lang="en-US" baseline="0" dirty="0" smtClean="0">
                <a:solidFill>
                  <a:schemeClr val="tx1"/>
                </a:solidFill>
                <a:latin typeface="TH SarabunPSK" panose="020B0500040200020003" pitchFamily="34" charset="-34"/>
                <a:cs typeface="TH SarabunPSK" panose="020B0500040200020003" pitchFamily="34" charset="-34"/>
              </a:rPr>
              <a:t>bring me to the last point which is suggestions. So I would suggest that we set up a research team to figure out what should be standard of ICT and AT devices and common curriculums that ASEAN member states can be used to access and utilize information and services among ASEAN member countries. </a:t>
            </a:r>
            <a:endParaRPr lang="th-TH" dirty="0">
              <a:solidFill>
                <a:schemeClr val="tx1"/>
              </a:solidFill>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10</a:t>
            </a:fld>
            <a:endParaRPr lang="th-TH"/>
          </a:p>
        </p:txBody>
      </p:sp>
    </p:spTree>
    <p:extLst>
      <p:ext uri="{BB962C8B-B14F-4D97-AF65-F5344CB8AC3E}">
        <p14:creationId xmlns:p14="http://schemas.microsoft.com/office/powerpoint/2010/main" val="358686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solidFill>
                  <a:schemeClr val="tx1"/>
                </a:solidFill>
                <a:latin typeface="TH SarabunPSK" panose="020B0500040200020003" pitchFamily="34" charset="-34"/>
                <a:cs typeface="TH SarabunPSK" panose="020B0500040200020003" pitchFamily="34" charset="-34"/>
              </a:rPr>
              <a:t>Many thanks for your attention.</a:t>
            </a:r>
            <a:r>
              <a:rPr lang="en-US" baseline="0" dirty="0" smtClean="0">
                <a:solidFill>
                  <a:schemeClr val="tx1"/>
                </a:solidFill>
                <a:latin typeface="TH SarabunPSK" panose="020B0500040200020003" pitchFamily="34" charset="-34"/>
                <a:cs typeface="TH SarabunPSK" panose="020B0500040200020003" pitchFamily="34" charset="-34"/>
              </a:rPr>
              <a:t> </a:t>
            </a:r>
            <a:endParaRPr lang="th-TH" dirty="0">
              <a:solidFill>
                <a:schemeClr val="tx1"/>
              </a:solidFill>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11</a:t>
            </a:fld>
            <a:endParaRPr lang="th-TH"/>
          </a:p>
        </p:txBody>
      </p:sp>
    </p:spTree>
    <p:extLst>
      <p:ext uri="{BB962C8B-B14F-4D97-AF65-F5344CB8AC3E}">
        <p14:creationId xmlns:p14="http://schemas.microsoft.com/office/powerpoint/2010/main" val="236879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TH SarabunPSK" panose="020B0500040200020003" pitchFamily="34" charset="-34"/>
                <a:cs typeface="TH SarabunPSK" panose="020B0500040200020003" pitchFamily="34" charset="-34"/>
              </a:rPr>
              <a:t>I have divided my presentation into four main points.</a:t>
            </a:r>
            <a:r>
              <a:rPr lang="en-US" baseline="0" dirty="0" smtClean="0">
                <a:latin typeface="TH SarabunPSK" panose="020B0500040200020003" pitchFamily="34" charset="-34"/>
                <a:cs typeface="TH SarabunPSK" panose="020B0500040200020003" pitchFamily="34" charset="-34"/>
              </a:rPr>
              <a:t> First is policy and regulatory framework, next is ICT accessibility and then issues and challenges, finally I will offer suggestions. </a:t>
            </a:r>
            <a:endParaRPr lang="th-TH" dirty="0">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2</a:t>
            </a:fld>
            <a:endParaRPr lang="th-TH"/>
          </a:p>
        </p:txBody>
      </p:sp>
    </p:spTree>
    <p:extLst>
      <p:ext uri="{BB962C8B-B14F-4D97-AF65-F5344CB8AC3E}">
        <p14:creationId xmlns:p14="http://schemas.microsoft.com/office/powerpoint/2010/main" val="357182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latin typeface="TH SarabunPSK" panose="020B0500040200020003" pitchFamily="34" charset="-34"/>
                <a:cs typeface="TH SarabunPSK" panose="020B0500040200020003" pitchFamily="34" charset="-34"/>
              </a:rPr>
              <a:t>ACT, Policy and regulatory framework</a:t>
            </a:r>
          </a:p>
          <a:p>
            <a:pPr algn="just"/>
            <a:endParaRPr lang="en-US" u="sng" dirty="0">
              <a:latin typeface="TH SarabunPSK" panose="020B0500040200020003" pitchFamily="34" charset="-34"/>
              <a:cs typeface="TH SarabunPSK" panose="020B0500040200020003" pitchFamily="34" charset="-34"/>
            </a:endParaRPr>
          </a:p>
          <a:p>
            <a:pPr algn="just" defTabSz="931774">
              <a:defRPr/>
            </a:pPr>
            <a:r>
              <a:rPr lang="en-US" dirty="0" smtClean="0">
                <a:solidFill>
                  <a:schemeClr val="tx1"/>
                </a:solidFill>
                <a:latin typeface="TH SarabunPSK" panose="020B0500040200020003" pitchFamily="34" charset="-34"/>
                <a:cs typeface="TH SarabunPSK" panose="020B0500040200020003" pitchFamily="34" charset="-34"/>
              </a:rPr>
              <a:t>There is an ACT from</a:t>
            </a:r>
            <a:r>
              <a:rPr lang="en-US" baseline="0" dirty="0" smtClean="0">
                <a:solidFill>
                  <a:schemeClr val="tx1"/>
                </a:solidFill>
                <a:latin typeface="TH SarabunPSK" panose="020B0500040200020003" pitchFamily="34" charset="-34"/>
                <a:cs typeface="TH SarabunPSK" panose="020B0500040200020003" pitchFamily="34" charset="-34"/>
              </a:rPr>
              <a:t> Ministry of Social Development and Human Security to secure human right namely, the Act of Quality of Life of People with Disabilities which was enacted in 2007. </a:t>
            </a:r>
            <a:r>
              <a:rPr lang="en-US" kern="0" dirty="0">
                <a:latin typeface="TH SarabunPSK" panose="020B0500040200020003" pitchFamily="34" charset="-34"/>
                <a:cs typeface="TH SarabunPSK" panose="020B0500040200020003" pitchFamily="34" charset="-34"/>
              </a:rPr>
              <a:t>In Section 20 (6) of this Act is to </a:t>
            </a:r>
            <a:r>
              <a:rPr lang="en-US" dirty="0" smtClean="0">
                <a:solidFill>
                  <a:schemeClr val="tx1"/>
                </a:solidFill>
                <a:latin typeface="TH SarabunPSK" panose="020B0500040200020003" pitchFamily="34" charset="-34"/>
                <a:cs typeface="TH SarabunPSK" panose="020B0500040200020003" pitchFamily="34" charset="-34"/>
              </a:rPr>
              <a:t>promote and develop ICT usage for People with disabilities including the elderly, and the disadvantages in society according to Human Rights to access online information and valuable learning in order to enhance quality of life.</a:t>
            </a:r>
          </a:p>
          <a:p>
            <a:endParaRPr lang="en-US" u="sng" dirty="0"/>
          </a:p>
        </p:txBody>
      </p:sp>
      <p:sp>
        <p:nvSpPr>
          <p:cNvPr id="4" name="Slide Number Placeholder 3"/>
          <p:cNvSpPr>
            <a:spLocks noGrp="1"/>
          </p:cNvSpPr>
          <p:nvPr>
            <p:ph type="sldNum" sz="quarter" idx="10"/>
          </p:nvPr>
        </p:nvSpPr>
        <p:spPr/>
        <p:txBody>
          <a:bodyPr/>
          <a:lstStyle/>
          <a:p>
            <a:fld id="{38266870-7381-4256-8E3C-77BEB2F51890}" type="slidenum">
              <a:rPr lang="th-TH" smtClean="0"/>
              <a:pPr/>
              <a:t>3</a:t>
            </a:fld>
            <a:endParaRPr lang="th-TH"/>
          </a:p>
        </p:txBody>
      </p:sp>
    </p:spTree>
    <p:extLst>
      <p:ext uri="{BB962C8B-B14F-4D97-AF65-F5344CB8AC3E}">
        <p14:creationId xmlns:p14="http://schemas.microsoft.com/office/powerpoint/2010/main" val="73861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u="sng" dirty="0">
                <a:latin typeface="TH SarabunPSK" panose="020B0500040200020003" pitchFamily="34" charset="-34"/>
                <a:cs typeface="TH SarabunPSK" panose="020B0500040200020003" pitchFamily="34" charset="-34"/>
              </a:rPr>
              <a:t>ACT, Policy and regulatory framework</a:t>
            </a:r>
          </a:p>
          <a:p>
            <a:pPr algn="just"/>
            <a:r>
              <a:rPr lang="en-US" dirty="0">
                <a:latin typeface="TH SarabunPSK" panose="020B0500040200020003" pitchFamily="34" charset="-34"/>
                <a:cs typeface="TH SarabunPSK" panose="020B0500040200020003" pitchFamily="34" charset="-34"/>
              </a:rPr>
              <a:t>Next, I will focus on Thailand information and communication technology policy framework 2011-2020 as called ICT 2020</a:t>
            </a:r>
          </a:p>
          <a:p>
            <a:pPr algn="just"/>
            <a:r>
              <a:rPr lang="en-US" dirty="0">
                <a:latin typeface="TH SarabunPSK" panose="020B0500040200020003" pitchFamily="34" charset="-34"/>
                <a:cs typeface="TH SarabunPSK" panose="020B0500040200020003" pitchFamily="34" charset="-34"/>
              </a:rPr>
              <a:t>As you can see from screen, there are 7 strategies and I will emphasize on strategy number 2 and number 6 which is ICT Human resources and ICT competent workforce and ICT to enhance social equality.</a:t>
            </a:r>
          </a:p>
          <a:p>
            <a:endParaRPr lang="en-US" dirty="0">
              <a:latin typeface="TH SarabunPSK" panose="020B0500040200020003" pitchFamily="34" charset="-34"/>
              <a:cs typeface="TH SarabunPSK" panose="020B0500040200020003" pitchFamily="34" charset="-34"/>
            </a:endParaRPr>
          </a:p>
          <a:p>
            <a:pPr algn="just"/>
            <a:r>
              <a:rPr lang="en-US" dirty="0">
                <a:latin typeface="TH SarabunPSK" panose="020B0500040200020003" pitchFamily="34" charset="-34"/>
                <a:cs typeface="TH SarabunPSK" panose="020B0500040200020003" pitchFamily="34" charset="-34"/>
              </a:rPr>
              <a:t>The action of strategy number 2 is to create opportunities in accessing and making use of ICT for people, especially the disadvantaged, the elderly and the PWD by using </a:t>
            </a:r>
            <a:r>
              <a:rPr lang="en-US" dirty="0" err="1">
                <a:latin typeface="TH SarabunPSK" panose="020B0500040200020003" pitchFamily="34" charset="-34"/>
                <a:cs typeface="TH SarabunPSK" panose="020B0500040200020003" pitchFamily="34" charset="-34"/>
              </a:rPr>
              <a:t>telecenter</a:t>
            </a:r>
            <a:r>
              <a:rPr lang="en-US" dirty="0">
                <a:latin typeface="TH SarabunPSK" panose="020B0500040200020003" pitchFamily="34" charset="-34"/>
                <a:cs typeface="TH SarabunPSK" panose="020B0500040200020003" pitchFamily="34" charset="-34"/>
              </a:rPr>
              <a:t> or community ICT centers in providing ICT training for the community. Curricula and training in ICT knowledge and applications in daily life for the elderly should be developed.</a:t>
            </a:r>
          </a:p>
          <a:p>
            <a:pPr algn="just"/>
            <a:endParaRPr lang="en-US" dirty="0">
              <a:latin typeface="TH SarabunPSK" panose="020B0500040200020003" pitchFamily="34" charset="-34"/>
              <a:cs typeface="TH SarabunPSK" panose="020B0500040200020003" pitchFamily="34" charset="-34"/>
            </a:endParaRPr>
          </a:p>
          <a:p>
            <a:pPr algn="just"/>
            <a:r>
              <a:rPr lang="en-US" dirty="0">
                <a:latin typeface="TH SarabunPSK" panose="020B0500040200020003" pitchFamily="34" charset="-34"/>
                <a:cs typeface="TH SarabunPSK" panose="020B0500040200020003" pitchFamily="34" charset="-34"/>
              </a:rPr>
              <a:t>The action of strategy number 6  is to provide electronic government services through various access channels and ensure that these services meet the needs of people in their daily life. This in order to facilitate people’s access to information and social services and increase their participation in public administration and services. In any case, appropriate ICT standards should be used, for instance, standards for web accessibility that allow the PWD and elderly to access the government information and services on an equitable basis.</a:t>
            </a:r>
          </a:p>
          <a:p>
            <a:pPr algn="just"/>
            <a:endParaRPr lang="en-US" dirty="0">
              <a:latin typeface="TH SarabunPSK" panose="020B0500040200020003" pitchFamily="34" charset="-34"/>
              <a:cs typeface="TH SarabunPSK" panose="020B0500040200020003" pitchFamily="34" charset="-34"/>
            </a:endParaRPr>
          </a:p>
          <a:p>
            <a:pPr algn="just"/>
            <a:r>
              <a:rPr lang="en-US" dirty="0">
                <a:latin typeface="TH SarabunPSK" panose="020B0500040200020003" pitchFamily="34" charset="-34"/>
                <a:cs typeface="TH SarabunPSK" panose="020B0500040200020003" pitchFamily="34" charset="-34"/>
              </a:rPr>
              <a:t>In doing so, the concept of universal design needs to be taken into consideration. Develop ICT tools and devices that are affordable and easy-to-use, along with assistive technologies.</a:t>
            </a:r>
            <a:endParaRPr lang="th-TH" dirty="0">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4</a:t>
            </a:fld>
            <a:endParaRPr lang="th-TH"/>
          </a:p>
        </p:txBody>
      </p:sp>
    </p:spTree>
    <p:extLst>
      <p:ext uri="{BB962C8B-B14F-4D97-AF65-F5344CB8AC3E}">
        <p14:creationId xmlns:p14="http://schemas.microsoft.com/office/powerpoint/2010/main" val="19217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solidFill>
                  <a:schemeClr val="tx1"/>
                </a:solidFill>
                <a:latin typeface="TH SarabunPSK" panose="020B0500040200020003" pitchFamily="34" charset="-34"/>
                <a:cs typeface="TH SarabunPSK" panose="020B0500040200020003" pitchFamily="34" charset="-34"/>
              </a:rPr>
              <a:t>Now,</a:t>
            </a:r>
            <a:r>
              <a:rPr lang="en-US" baseline="0" dirty="0" smtClean="0">
                <a:solidFill>
                  <a:schemeClr val="tx1"/>
                </a:solidFill>
                <a:latin typeface="TH SarabunPSK" panose="020B0500040200020003" pitchFamily="34" charset="-34"/>
                <a:cs typeface="TH SarabunPSK" panose="020B0500040200020003" pitchFamily="34" charset="-34"/>
              </a:rPr>
              <a:t> I would like to draw your attention to ICT accessibility and Assistive Technology which is in progress at present. </a:t>
            </a:r>
            <a:endParaRPr lang="en-US" baseline="0" dirty="0" smtClean="0">
              <a:solidFill>
                <a:schemeClr val="tx1"/>
              </a:solidFill>
              <a:latin typeface="TH SarabunPSK" panose="020B0500040200020003" pitchFamily="34" charset="-34"/>
              <a:cs typeface="TH SarabunPSK" panose="020B0500040200020003" pitchFamily="34" charset="-34"/>
            </a:endParaRPr>
          </a:p>
          <a:p>
            <a:pPr algn="just"/>
            <a:endParaRPr lang="en-US" baseline="0" dirty="0" smtClean="0">
              <a:solidFill>
                <a:schemeClr val="tx1"/>
              </a:solidFill>
              <a:latin typeface="TH SarabunPSK" panose="020B0500040200020003" pitchFamily="34" charset="-34"/>
              <a:cs typeface="TH SarabunPSK" panose="020B0500040200020003" pitchFamily="34" charset="-34"/>
            </a:endParaRPr>
          </a:p>
          <a:p>
            <a:pPr algn="just"/>
            <a:r>
              <a:rPr lang="en-US" baseline="0" dirty="0" smtClean="0">
                <a:solidFill>
                  <a:schemeClr val="tx1"/>
                </a:solidFill>
                <a:latin typeface="TH SarabunPSK" panose="020B0500040200020003" pitchFamily="34" charset="-34"/>
                <a:cs typeface="TH SarabunPSK" panose="020B0500040200020003" pitchFamily="34" charset="-34"/>
              </a:rPr>
              <a:t>Ministry of ICT has been implementing the capability development of person with disabilities, the elderly and the vulnerable groups through the provision of ICT and assistive devices, ICT training courses for people with disabilities, children, women and elderly people as well as the promotion of web accessibility among the government and private agencies. Moreover, the Ministry of ICT has established the ICT Service Centre for people with disabilities to provide services on ICT and AT devices so that people with disabilities have more access to the use of ICT in their daily life and work.</a:t>
            </a:r>
          </a:p>
          <a:p>
            <a:endParaRPr lang="en-US" dirty="0" smtClean="0"/>
          </a:p>
          <a:p>
            <a:endParaRPr lang="th-TH" dirty="0"/>
          </a:p>
        </p:txBody>
      </p:sp>
      <p:sp>
        <p:nvSpPr>
          <p:cNvPr id="4" name="Slide Number Placeholder 3"/>
          <p:cNvSpPr>
            <a:spLocks noGrp="1"/>
          </p:cNvSpPr>
          <p:nvPr>
            <p:ph type="sldNum" sz="quarter" idx="10"/>
          </p:nvPr>
        </p:nvSpPr>
        <p:spPr/>
        <p:txBody>
          <a:bodyPr/>
          <a:lstStyle/>
          <a:p>
            <a:fld id="{38266870-7381-4256-8E3C-77BEB2F51890}" type="slidenum">
              <a:rPr lang="th-TH" smtClean="0"/>
              <a:pPr/>
              <a:t>5</a:t>
            </a:fld>
            <a:endParaRPr lang="th-TH"/>
          </a:p>
        </p:txBody>
      </p:sp>
    </p:spTree>
    <p:extLst>
      <p:ext uri="{BB962C8B-B14F-4D97-AF65-F5344CB8AC3E}">
        <p14:creationId xmlns:p14="http://schemas.microsoft.com/office/powerpoint/2010/main" val="77719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thaiDist"/>
            <a:r>
              <a:rPr lang="en-US" dirty="0" smtClean="0">
                <a:latin typeface="TH SarabunPSK" panose="020B0500040200020003" pitchFamily="34" charset="-34"/>
                <a:cs typeface="TH SarabunPSK" panose="020B0500040200020003" pitchFamily="34" charset="-34"/>
              </a:rPr>
              <a:t>Next,</a:t>
            </a:r>
            <a:r>
              <a:rPr lang="en-US" baseline="0" dirty="0" smtClean="0">
                <a:latin typeface="TH SarabunPSK" panose="020B0500040200020003" pitchFamily="34" charset="-34"/>
                <a:cs typeface="TH SarabunPSK" panose="020B0500040200020003" pitchFamily="34" charset="-34"/>
              </a:rPr>
              <a:t> I would like to share with you what Thailand has done so far with this topic among ASEAN member countries.</a:t>
            </a:r>
          </a:p>
          <a:p>
            <a:endParaRPr lang="en-US" baseline="0" dirty="0" smtClean="0">
              <a:latin typeface="TH SarabunPSK" panose="020B0500040200020003" pitchFamily="34" charset="-34"/>
              <a:cs typeface="TH SarabunPSK" panose="020B0500040200020003" pitchFamily="34" charset="-34"/>
            </a:endParaRPr>
          </a:p>
          <a:p>
            <a:pPr marL="0" lvl="1" algn="just" defTabSz="931774">
              <a:defRPr/>
            </a:pPr>
            <a:r>
              <a:rPr lang="en-US" baseline="0" dirty="0" smtClean="0">
                <a:latin typeface="TH SarabunPSK" panose="020B0500040200020003" pitchFamily="34" charset="-34"/>
                <a:cs typeface="TH SarabunPSK" panose="020B0500040200020003" pitchFamily="34" charset="-34"/>
              </a:rPr>
              <a:t>Ministry of ICT has organized </a:t>
            </a:r>
            <a:r>
              <a:rPr lang="en-US" dirty="0">
                <a:latin typeface="TH SarabunPSK" panose="020B0500040200020003" pitchFamily="34" charset="-34"/>
                <a:cs typeface="TH SarabunPSK" panose="020B0500040200020003" pitchFamily="34" charset="-34"/>
              </a:rPr>
              <a:t>workshop on  training of ICT &amp; AT for the equity in society during 17 – 19 June, 2013. There were </a:t>
            </a:r>
            <a:r>
              <a:rPr lang="en-US" sz="2900" dirty="0">
                <a:latin typeface="TH SarabunPSK" panose="020B0500040200020003" pitchFamily="34" charset="-34"/>
                <a:cs typeface="TH SarabunPSK" panose="020B0500040200020003" pitchFamily="34" charset="-34"/>
              </a:rPr>
              <a:t>7 ASEAN Member States participated in this workshop (</a:t>
            </a:r>
            <a:r>
              <a:rPr lang="en-GB" sz="2900" dirty="0">
                <a:latin typeface="TH SarabunPSK" panose="020B0500040200020003" pitchFamily="34" charset="-34"/>
                <a:cs typeface="TH SarabunPSK" panose="020B0500040200020003" pitchFamily="34" charset="-34"/>
              </a:rPr>
              <a:t>Cambodia, Indonesia, Malaysia, Myanmar, Philippines, Singapore and Thailand). The outcome of this workshop are content of 3 courses: 1. </a:t>
            </a:r>
            <a:r>
              <a:rPr lang="en-GB" sz="2900" kern="0" dirty="0">
                <a:latin typeface="TH SarabunPSK" panose="020B0500040200020003" pitchFamily="34" charset="-34"/>
                <a:cs typeface="TH SarabunPSK" panose="020B0500040200020003" pitchFamily="34" charset="-34"/>
              </a:rPr>
              <a:t>Web Content Accessibility on HTML5 and CSS for beginners and for intermediate 2. Daisy Books usages, production of the Braille materials and Basic Screen Readers and 3. </a:t>
            </a:r>
            <a:r>
              <a:rPr lang="en-GB" sz="2200" kern="0" dirty="0">
                <a:latin typeface="TH SarabunPSK" panose="020B0500040200020003" pitchFamily="34" charset="-34"/>
                <a:cs typeface="TH SarabunPSK" panose="020B0500040200020003" pitchFamily="34" charset="-34"/>
              </a:rPr>
              <a:t>Assistive Technology for Persons with Disabilities. In addition, there is a suggestion to organize the policy level meeting. </a:t>
            </a:r>
          </a:p>
          <a:p>
            <a:endParaRPr lang="en-US" sz="2900" dirty="0">
              <a:solidFill>
                <a:schemeClr val="accent6">
                  <a:lumMod val="75000"/>
                </a:schemeClr>
              </a:solidFill>
              <a:latin typeface="Arial" pitchFamily="34" charset="0"/>
              <a:cs typeface="Arial" pitchFamily="34" charset="0"/>
            </a:endParaRPr>
          </a:p>
          <a:p>
            <a:endParaRPr lang="th-TH" dirty="0"/>
          </a:p>
        </p:txBody>
      </p:sp>
      <p:sp>
        <p:nvSpPr>
          <p:cNvPr id="4" name="Slide Number Placeholder 3"/>
          <p:cNvSpPr>
            <a:spLocks noGrp="1"/>
          </p:cNvSpPr>
          <p:nvPr>
            <p:ph type="sldNum" sz="quarter" idx="10"/>
          </p:nvPr>
        </p:nvSpPr>
        <p:spPr/>
        <p:txBody>
          <a:bodyPr/>
          <a:lstStyle/>
          <a:p>
            <a:fld id="{38266870-7381-4256-8E3C-77BEB2F51890}" type="slidenum">
              <a:rPr lang="th-TH" smtClean="0"/>
              <a:pPr/>
              <a:t>6</a:t>
            </a:fld>
            <a:endParaRPr lang="th-TH"/>
          </a:p>
        </p:txBody>
      </p:sp>
    </p:spTree>
    <p:extLst>
      <p:ext uri="{BB962C8B-B14F-4D97-AF65-F5344CB8AC3E}">
        <p14:creationId xmlns:p14="http://schemas.microsoft.com/office/powerpoint/2010/main" val="22349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kern="0" dirty="0">
                <a:latin typeface="TH SarabunPSK" panose="020B0500040200020003" pitchFamily="34" charset="-34"/>
                <a:cs typeface="TH SarabunPSK" panose="020B0500040200020003" pitchFamily="34" charset="-34"/>
              </a:rPr>
              <a:t>Moreover, we created one website namely asean4all to provide news and curriculum for person with disabilities. This website was implemented followed the WCAG 2.0 level 2.0 of World Wide Web Consortium guidelines.</a:t>
            </a:r>
            <a:endParaRPr lang="th-TH" dirty="0">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7</a:t>
            </a:fld>
            <a:endParaRPr lang="th-TH"/>
          </a:p>
        </p:txBody>
      </p:sp>
    </p:spTree>
    <p:extLst>
      <p:ext uri="{BB962C8B-B14F-4D97-AF65-F5344CB8AC3E}">
        <p14:creationId xmlns:p14="http://schemas.microsoft.com/office/powerpoint/2010/main" val="227087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kern="0" dirty="0">
                <a:latin typeface="TH SarabunPSK" panose="020B0500040200020003" pitchFamily="34" charset="-34"/>
                <a:cs typeface="TH SarabunPSK" panose="020B0500040200020003" pitchFamily="34" charset="-34"/>
              </a:rPr>
              <a:t>After that, Ministry of ICT have organized the </a:t>
            </a:r>
            <a:r>
              <a:rPr lang="en-US" kern="0" dirty="0">
                <a:latin typeface="TH SarabunPSK" panose="020B0500040200020003" pitchFamily="34" charset="-34"/>
                <a:cs typeface="TH SarabunPSK" panose="020B0500040200020003" pitchFamily="34" charset="-34"/>
              </a:rPr>
              <a:t>Training Course on creating accessible website and using ICT &amp; AT during 14 – 25 October, 2013. </a:t>
            </a:r>
            <a:r>
              <a:rPr lang="en-US" dirty="0">
                <a:latin typeface="TH SarabunPSK" panose="020B0500040200020003" pitchFamily="34" charset="-34"/>
                <a:cs typeface="TH SarabunPSK" panose="020B0500040200020003" pitchFamily="34" charset="-34"/>
              </a:rPr>
              <a:t>There were 8 ASEAN Member States participated in this training (</a:t>
            </a:r>
            <a:r>
              <a:rPr lang="en-GB" kern="0" dirty="0">
                <a:latin typeface="TH SarabunPSK" panose="020B0500040200020003" pitchFamily="34" charset="-34"/>
                <a:cs typeface="TH SarabunPSK" panose="020B0500040200020003" pitchFamily="34" charset="-34"/>
              </a:rPr>
              <a:t>Cambodia, Indonesia, Laos, Malaysia, Philippines, Singapore, Thailand</a:t>
            </a:r>
            <a:r>
              <a:rPr lang="en-US" kern="0" dirty="0">
                <a:latin typeface="TH SarabunPSK" panose="020B0500040200020003" pitchFamily="34" charset="-34"/>
                <a:cs typeface="TH SarabunPSK" panose="020B0500040200020003" pitchFamily="34" charset="-34"/>
              </a:rPr>
              <a:t> and Vietnam). There were trained on how to create accessible website, how to use NVDA and the usage of open source software and how to create daisy book.</a:t>
            </a:r>
          </a:p>
          <a:p>
            <a:endParaRPr lang="th-TH" kern="0"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8</a:t>
            </a:fld>
            <a:endParaRPr lang="th-TH"/>
          </a:p>
        </p:txBody>
      </p:sp>
    </p:spTree>
    <p:extLst>
      <p:ext uri="{BB962C8B-B14F-4D97-AF65-F5344CB8AC3E}">
        <p14:creationId xmlns:p14="http://schemas.microsoft.com/office/powerpoint/2010/main" val="407921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solidFill>
                  <a:schemeClr val="tx1"/>
                </a:solidFill>
                <a:latin typeface="TH SarabunPSK" panose="020B0500040200020003" pitchFamily="34" charset="-34"/>
                <a:cs typeface="TH SarabunPSK" panose="020B0500040200020003" pitchFamily="34" charset="-34"/>
              </a:rPr>
              <a:t>Let’s now move on to the next point which is issues and challenges.</a:t>
            </a:r>
          </a:p>
          <a:p>
            <a:pPr algn="just"/>
            <a:endParaRPr lang="en-US" dirty="0" smtClean="0">
              <a:solidFill>
                <a:schemeClr val="tx1"/>
              </a:solidFill>
              <a:latin typeface="TH SarabunPSK" panose="020B0500040200020003" pitchFamily="34" charset="-34"/>
              <a:cs typeface="TH SarabunPSK" panose="020B0500040200020003" pitchFamily="34" charset="-34"/>
            </a:endParaRPr>
          </a:p>
          <a:p>
            <a:pPr algn="just"/>
            <a:r>
              <a:rPr lang="en-US" dirty="0" smtClean="0">
                <a:solidFill>
                  <a:schemeClr val="tx1"/>
                </a:solidFill>
                <a:latin typeface="TH SarabunPSK" panose="020B0500040200020003" pitchFamily="34" charset="-34"/>
                <a:cs typeface="TH SarabunPSK" panose="020B0500040200020003" pitchFamily="34" charset="-34"/>
              </a:rPr>
              <a:t>First</a:t>
            </a:r>
            <a:r>
              <a:rPr lang="en-US" baseline="0" dirty="0" smtClean="0">
                <a:solidFill>
                  <a:schemeClr val="tx1"/>
                </a:solidFill>
                <a:latin typeface="TH SarabunPSK" panose="020B0500040200020003" pitchFamily="34" charset="-34"/>
                <a:cs typeface="TH SarabunPSK" panose="020B0500040200020003" pitchFamily="34" charset="-34"/>
              </a:rPr>
              <a:t> is strong political will. It </a:t>
            </a:r>
            <a:r>
              <a:rPr lang="en-US" dirty="0">
                <a:latin typeface="TH SarabunPSK" panose="020B0500040200020003" pitchFamily="34" charset="-34"/>
                <a:cs typeface="TH SarabunPSK" panose="020B0500040200020003" pitchFamily="34" charset="-34"/>
              </a:rPr>
              <a:t>make ICT and AT development an important agenda. It would also lift the well-being and quality of life of the people, and can help bring about equality.</a:t>
            </a:r>
            <a:endParaRPr lang="en-US" baseline="0" dirty="0" smtClean="0">
              <a:solidFill>
                <a:schemeClr val="tx1"/>
              </a:solidFill>
              <a:latin typeface="TH SarabunPSK" panose="020B0500040200020003" pitchFamily="34" charset="-34"/>
              <a:cs typeface="TH SarabunPSK" panose="020B0500040200020003" pitchFamily="34" charset="-34"/>
            </a:endParaRPr>
          </a:p>
          <a:p>
            <a:pPr algn="just"/>
            <a:endParaRPr lang="en-US" baseline="0" dirty="0" smtClean="0">
              <a:solidFill>
                <a:schemeClr val="tx1"/>
              </a:solidFill>
              <a:latin typeface="TH SarabunPSK" panose="020B0500040200020003" pitchFamily="34" charset="-34"/>
              <a:cs typeface="TH SarabunPSK" panose="020B0500040200020003" pitchFamily="34" charset="-34"/>
            </a:endParaRPr>
          </a:p>
          <a:p>
            <a:pPr algn="just"/>
            <a:r>
              <a:rPr lang="en-US" baseline="0" dirty="0" smtClean="0">
                <a:solidFill>
                  <a:schemeClr val="tx1"/>
                </a:solidFill>
                <a:latin typeface="TH SarabunPSK" panose="020B0500040200020003" pitchFamily="34" charset="-34"/>
                <a:cs typeface="TH SarabunPSK" panose="020B0500040200020003" pitchFamily="34" charset="-34"/>
              </a:rPr>
              <a:t>And coordinating work across agencies effectively. </a:t>
            </a:r>
            <a:r>
              <a:rPr lang="en-US" dirty="0">
                <a:latin typeface="TH SarabunPSK" panose="020B0500040200020003" pitchFamily="34" charset="-34"/>
                <a:cs typeface="TH SarabunPSK" panose="020B0500040200020003" pitchFamily="34" charset="-34"/>
              </a:rPr>
              <a:t>There must be a mechanism in coordinating work across agencies effectively, leading</a:t>
            </a:r>
          </a:p>
          <a:p>
            <a:pPr algn="just"/>
            <a:r>
              <a:rPr lang="en-US" dirty="0">
                <a:latin typeface="TH SarabunPSK" panose="020B0500040200020003" pitchFamily="34" charset="-34"/>
                <a:cs typeface="TH SarabunPSK" panose="020B0500040200020003" pitchFamily="34" charset="-34"/>
              </a:rPr>
              <a:t>to lateral integration. This will allow delivering services in a seamless manner and keeping a user-centric approach.</a:t>
            </a:r>
            <a:endParaRPr lang="th-TH" dirty="0">
              <a:solidFill>
                <a:schemeClr val="tx1"/>
              </a:solidFill>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10"/>
          </p:nvPr>
        </p:nvSpPr>
        <p:spPr/>
        <p:txBody>
          <a:bodyPr/>
          <a:lstStyle/>
          <a:p>
            <a:fld id="{38266870-7381-4256-8E3C-77BEB2F51890}" type="slidenum">
              <a:rPr lang="th-TH" smtClean="0"/>
              <a:pPr/>
              <a:t>9</a:t>
            </a:fld>
            <a:endParaRPr lang="th-TH"/>
          </a:p>
        </p:txBody>
      </p:sp>
    </p:spTree>
    <p:extLst>
      <p:ext uri="{BB962C8B-B14F-4D97-AF65-F5344CB8AC3E}">
        <p14:creationId xmlns:p14="http://schemas.microsoft.com/office/powerpoint/2010/main" val="412567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s-E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s-E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A8F3C5E-67FE-4D30-86B7-2A21849E8F0E}"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515E32-ACCA-48E9-840B-C857F72CE0BA}"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67005C-24A1-4DCC-AB4E-A13E1B0C1CC7}"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s-ES"/>
          </a:p>
        </p:txBody>
      </p:sp>
      <p:sp>
        <p:nvSpPr>
          <p:cNvPr id="9" name="Slide Number Placeholder 8"/>
          <p:cNvSpPr>
            <a:spLocks noGrp="1"/>
          </p:cNvSpPr>
          <p:nvPr>
            <p:ph type="sldNum" sz="quarter" idx="15"/>
          </p:nvPr>
        </p:nvSpPr>
        <p:spPr/>
        <p:txBody>
          <a:bodyPr rtlCol="0"/>
          <a:lstStyle/>
          <a:p>
            <a:fld id="{006DEE73-54F8-434E-A461-F596E5A936CA}" type="slidenum">
              <a:rPr lang="es-ES" smtClean="0"/>
              <a:pPr/>
              <a:t>‹#›</a:t>
            </a:fld>
            <a:endParaRPr lang="es-ES"/>
          </a:p>
        </p:txBody>
      </p:sp>
      <p:sp>
        <p:nvSpPr>
          <p:cNvPr id="10" name="Footer Placeholder 9"/>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s-E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s-E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64D4F4B-F6A2-47A7-A4B1-101B8AEBA675}"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5A22F91-16C8-411C-9705-23F47A63D4E6}" type="slidenum">
              <a:rPr lang="es-ES" smtClean="0"/>
              <a:pPr/>
              <a:t>‹#›</a:t>
            </a:fld>
            <a:endParaRPr lang="es-E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37F60A9-1206-467F-92A7-AC4654276852}" type="slidenum">
              <a:rPr lang="es-ES" smtClean="0"/>
              <a:pPr/>
              <a:t>‹#›</a:t>
            </a:fld>
            <a:endParaRPr lang="es-E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s-ES"/>
          </a:p>
        </p:txBody>
      </p:sp>
      <p:sp>
        <p:nvSpPr>
          <p:cNvPr id="7" name="Slide Number Placeholder 6"/>
          <p:cNvSpPr>
            <a:spLocks noGrp="1"/>
          </p:cNvSpPr>
          <p:nvPr>
            <p:ph type="sldNum" sz="quarter" idx="11"/>
          </p:nvPr>
        </p:nvSpPr>
        <p:spPr/>
        <p:txBody>
          <a:bodyPr rtlCol="0"/>
          <a:lstStyle/>
          <a:p>
            <a:fld id="{397968FE-430E-426A-A624-E322F66FE90B}" type="slidenum">
              <a:rPr lang="es-ES" smtClean="0"/>
              <a:pPr/>
              <a:t>‹#›</a:t>
            </a:fld>
            <a:endParaRPr lang="es-ES"/>
          </a:p>
        </p:txBody>
      </p:sp>
      <p:sp>
        <p:nvSpPr>
          <p:cNvPr id="8" name="Footer Placeholder 7"/>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E96656-4C7B-4320-9FC6-712CAA8C6630}"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s-ES"/>
          </a:p>
        </p:txBody>
      </p:sp>
      <p:sp>
        <p:nvSpPr>
          <p:cNvPr id="22" name="Slide Number Placeholder 21"/>
          <p:cNvSpPr>
            <a:spLocks noGrp="1"/>
          </p:cNvSpPr>
          <p:nvPr>
            <p:ph type="sldNum" sz="quarter" idx="15"/>
          </p:nvPr>
        </p:nvSpPr>
        <p:spPr/>
        <p:txBody>
          <a:bodyPr rtlCol="0"/>
          <a:lstStyle/>
          <a:p>
            <a:fld id="{CDCBD9B6-DE34-4E0F-9636-67B35289D75F}" type="slidenum">
              <a:rPr lang="es-ES" smtClean="0"/>
              <a:pPr/>
              <a:t>‹#›</a:t>
            </a:fld>
            <a:endParaRPr lang="es-ES"/>
          </a:p>
        </p:txBody>
      </p:sp>
      <p:sp>
        <p:nvSpPr>
          <p:cNvPr id="23" name="Footer Placeholder 22"/>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s-ES"/>
          </a:p>
        </p:txBody>
      </p:sp>
      <p:sp>
        <p:nvSpPr>
          <p:cNvPr id="18" name="Slide Number Placeholder 17"/>
          <p:cNvSpPr>
            <a:spLocks noGrp="1"/>
          </p:cNvSpPr>
          <p:nvPr>
            <p:ph type="sldNum" sz="quarter" idx="11"/>
          </p:nvPr>
        </p:nvSpPr>
        <p:spPr/>
        <p:txBody>
          <a:bodyPr rtlCol="0"/>
          <a:lstStyle/>
          <a:p>
            <a:fld id="{B1CC170F-2232-4E96-8F45-9A054B2E1965}" type="slidenum">
              <a:rPr lang="es-ES" smtClean="0"/>
              <a:pPr/>
              <a:t>‹#›</a:t>
            </a:fld>
            <a:endParaRPr lang="es-ES"/>
          </a:p>
        </p:txBody>
      </p:sp>
      <p:sp>
        <p:nvSpPr>
          <p:cNvPr id="21" name="Footer Placeholder 20"/>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80041F8-BBBA-4024-835F-EAA7C066050A}"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themeOverride" Target="../theme/themeOverride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hyperlink" Target="http://www.asean4all.org/"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006DEE73-54F8-434E-A461-F596E5A936CA}" type="slidenum">
              <a:rPr lang="es-ES" smtClean="0"/>
              <a:pPr/>
              <a:t>1</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grpSp>
        <p:nvGrpSpPr>
          <p:cNvPr id="6" name="Group 5"/>
          <p:cNvGrpSpPr>
            <a:grpSpLocks/>
          </p:cNvGrpSpPr>
          <p:nvPr/>
        </p:nvGrpSpPr>
        <p:grpSpPr bwMode="auto">
          <a:xfrm>
            <a:off x="3635896" y="188640"/>
            <a:ext cx="1584176" cy="1440160"/>
            <a:chOff x="4704" y="144"/>
            <a:chExt cx="837" cy="785"/>
          </a:xfrm>
        </p:grpSpPr>
        <p:sp>
          <p:nvSpPr>
            <p:cNvPr id="7" name="Oval 6"/>
            <p:cNvSpPr>
              <a:spLocks noChangeArrowheads="1"/>
            </p:cNvSpPr>
            <p:nvPr/>
          </p:nvSpPr>
          <p:spPr bwMode="auto">
            <a:xfrm>
              <a:off x="4840" y="216"/>
              <a:ext cx="576" cy="576"/>
            </a:xfrm>
            <a:prstGeom prst="ellipse">
              <a:avLst/>
            </a:prstGeom>
            <a:solidFill>
              <a:schemeClr val="bg1"/>
            </a:solidFill>
            <a:ln w="9525">
              <a:solidFill>
                <a:schemeClr val="tx1"/>
              </a:solidFill>
              <a:round/>
              <a:headEnd/>
              <a:tailEnd/>
            </a:ln>
            <a:effectLst/>
          </p:spPr>
          <p:txBody>
            <a:bodyPr wrap="none" anchor="ctr"/>
            <a:lstStyle/>
            <a:p>
              <a:endParaRPr lang="th-TH"/>
            </a:p>
          </p:txBody>
        </p:sp>
        <p:pic>
          <p:nvPicPr>
            <p:cNvPr id="8" name="Picture 7" descr="MICT_Logo2009_MonDraft"/>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4704" y="144"/>
              <a:ext cx="837" cy="785"/>
            </a:xfrm>
            <a:prstGeom prst="rect">
              <a:avLst/>
            </a:prstGeom>
            <a:noFill/>
          </p:spPr>
        </p:pic>
      </p:grpSp>
      <p:sp>
        <p:nvSpPr>
          <p:cNvPr id="12" name="Rectangle 110"/>
          <p:cNvSpPr txBox="1">
            <a:spLocks noChangeArrowheads="1"/>
          </p:cNvSpPr>
          <p:nvPr/>
        </p:nvSpPr>
        <p:spPr bwMode="auto">
          <a:xfrm>
            <a:off x="251520" y="1268760"/>
            <a:ext cx="8496944" cy="1512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2400" b="1" dirty="0" smtClean="0">
                <a:solidFill>
                  <a:schemeClr val="accent6">
                    <a:lumMod val="75000"/>
                  </a:schemeClr>
                </a:solidFill>
                <a:ea typeface="Tahoma" pitchFamily="34" charset="0"/>
              </a:rPr>
              <a:t>ICT Accessibility and Assistive Technology in Thailand </a:t>
            </a:r>
            <a:endParaRPr lang="es-ES" sz="2400" b="1" dirty="0">
              <a:solidFill>
                <a:schemeClr val="accent6">
                  <a:lumMod val="75000"/>
                </a:schemeClr>
              </a:solidFill>
              <a:ea typeface="Tahoma" pitchFamily="34" charset="0"/>
            </a:endParaRPr>
          </a:p>
        </p:txBody>
      </p:sp>
      <p:sp>
        <p:nvSpPr>
          <p:cNvPr id="13" name="Rectangle 122"/>
          <p:cNvSpPr>
            <a:spLocks noChangeArrowheads="1"/>
          </p:cNvSpPr>
          <p:nvPr/>
        </p:nvSpPr>
        <p:spPr bwMode="auto">
          <a:xfrm>
            <a:off x="179512" y="5517232"/>
            <a:ext cx="8640960" cy="1296144"/>
          </a:xfrm>
          <a:prstGeom prst="rect">
            <a:avLst/>
          </a:prstGeom>
          <a:noFill/>
          <a:ln w="9525">
            <a:noFill/>
            <a:miter lim="800000"/>
            <a:headEnd/>
            <a:tailEnd/>
          </a:ln>
          <a:effectLst/>
        </p:spPr>
        <p:txBody>
          <a:bodyPr anchor="ctr"/>
          <a:lstStyle/>
          <a:p>
            <a:pPr algn="ctr"/>
            <a:r>
              <a:rPr lang="es-UY" b="1" dirty="0" smtClean="0">
                <a:solidFill>
                  <a:schemeClr val="accent6">
                    <a:lumMod val="75000"/>
                  </a:schemeClr>
                </a:solidFill>
              </a:rPr>
              <a:t>ICT </a:t>
            </a:r>
            <a:r>
              <a:rPr lang="es-UY" b="1" dirty="0" err="1" smtClean="0">
                <a:solidFill>
                  <a:schemeClr val="accent6">
                    <a:lumMod val="75000"/>
                  </a:schemeClr>
                </a:solidFill>
              </a:rPr>
              <a:t>Usage</a:t>
            </a:r>
            <a:r>
              <a:rPr lang="es-UY" b="1" dirty="0" smtClean="0">
                <a:solidFill>
                  <a:schemeClr val="accent6">
                    <a:lumMod val="75000"/>
                  </a:schemeClr>
                </a:solidFill>
              </a:rPr>
              <a:t> </a:t>
            </a:r>
            <a:r>
              <a:rPr lang="es-UY" b="1" dirty="0" err="1" smtClean="0">
                <a:solidFill>
                  <a:schemeClr val="accent6">
                    <a:lumMod val="75000"/>
                  </a:schemeClr>
                </a:solidFill>
              </a:rPr>
              <a:t>Promotion</a:t>
            </a:r>
            <a:r>
              <a:rPr lang="es-UY" b="1" dirty="0" smtClean="0">
                <a:solidFill>
                  <a:schemeClr val="accent6">
                    <a:lumMod val="75000"/>
                  </a:schemeClr>
                </a:solidFill>
              </a:rPr>
              <a:t> and </a:t>
            </a:r>
            <a:r>
              <a:rPr lang="es-UY" b="1" dirty="0" err="1" smtClean="0">
                <a:solidFill>
                  <a:schemeClr val="accent6">
                    <a:lumMod val="75000"/>
                  </a:schemeClr>
                </a:solidFill>
              </a:rPr>
              <a:t>Development</a:t>
            </a:r>
            <a:r>
              <a:rPr lang="es-UY" b="1" dirty="0" smtClean="0">
                <a:solidFill>
                  <a:schemeClr val="accent6">
                    <a:lumMod val="75000"/>
                  </a:schemeClr>
                </a:solidFill>
              </a:rPr>
              <a:t> Bureau</a:t>
            </a:r>
          </a:p>
          <a:p>
            <a:pPr algn="ctr"/>
            <a:r>
              <a:rPr lang="es-UY" b="1" dirty="0" err="1" smtClean="0">
                <a:solidFill>
                  <a:schemeClr val="accent6">
                    <a:lumMod val="75000"/>
                  </a:schemeClr>
                </a:solidFill>
              </a:rPr>
              <a:t>Ministry</a:t>
            </a:r>
            <a:r>
              <a:rPr lang="es-UY" b="1" dirty="0" smtClean="0">
                <a:solidFill>
                  <a:schemeClr val="accent6">
                    <a:lumMod val="75000"/>
                  </a:schemeClr>
                </a:solidFill>
              </a:rPr>
              <a:t> of </a:t>
            </a:r>
            <a:r>
              <a:rPr lang="es-UY" b="1" dirty="0" err="1" smtClean="0">
                <a:solidFill>
                  <a:schemeClr val="accent6">
                    <a:lumMod val="75000"/>
                  </a:schemeClr>
                </a:solidFill>
              </a:rPr>
              <a:t>Information</a:t>
            </a:r>
            <a:r>
              <a:rPr lang="es-UY" b="1" dirty="0" smtClean="0">
                <a:solidFill>
                  <a:schemeClr val="accent6">
                    <a:lumMod val="75000"/>
                  </a:schemeClr>
                </a:solidFill>
              </a:rPr>
              <a:t> and </a:t>
            </a:r>
            <a:r>
              <a:rPr lang="es-UY" b="1" dirty="0" err="1" smtClean="0">
                <a:solidFill>
                  <a:schemeClr val="accent6">
                    <a:lumMod val="75000"/>
                  </a:schemeClr>
                </a:solidFill>
              </a:rPr>
              <a:t>Communication</a:t>
            </a:r>
            <a:r>
              <a:rPr lang="es-UY" b="1" dirty="0" smtClean="0">
                <a:solidFill>
                  <a:schemeClr val="accent6">
                    <a:lumMod val="75000"/>
                  </a:schemeClr>
                </a:solidFill>
              </a:rPr>
              <a:t> </a:t>
            </a:r>
            <a:r>
              <a:rPr lang="es-UY" b="1" dirty="0" err="1" smtClean="0">
                <a:solidFill>
                  <a:schemeClr val="accent6">
                    <a:lumMod val="75000"/>
                  </a:schemeClr>
                </a:solidFill>
              </a:rPr>
              <a:t>Technology</a:t>
            </a:r>
            <a:r>
              <a:rPr lang="es-UY" b="1" dirty="0" smtClean="0">
                <a:solidFill>
                  <a:schemeClr val="accent6">
                    <a:lumMod val="75000"/>
                  </a:schemeClr>
                </a:solidFill>
              </a:rPr>
              <a:t> </a:t>
            </a:r>
          </a:p>
          <a:p>
            <a:pPr algn="ctr"/>
            <a:r>
              <a:rPr lang="es-UY" b="1" dirty="0" err="1" smtClean="0">
                <a:solidFill>
                  <a:schemeClr val="accent6">
                    <a:lumMod val="75000"/>
                  </a:schemeClr>
                </a:solidFill>
              </a:rPr>
              <a:t>Thailand</a:t>
            </a:r>
            <a:endParaRPr lang="es-ES" b="1" dirty="0">
              <a:solidFill>
                <a:schemeClr val="accent6">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1979712" y="2564904"/>
            <a:ext cx="496855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normAutofit/>
          </a:bodyPr>
          <a:lstStyle/>
          <a:p>
            <a:r>
              <a:rPr lang="en-US" b="1" dirty="0" smtClean="0">
                <a:solidFill>
                  <a:schemeClr val="accent6">
                    <a:lumMod val="75000"/>
                  </a:schemeClr>
                </a:solidFill>
                <a:latin typeface="Arial" pitchFamily="34" charset="0"/>
                <a:cs typeface="Arial" pitchFamily="34" charset="0"/>
              </a:rPr>
              <a:t>Suggestions</a:t>
            </a:r>
            <a:endParaRPr lang="th-TH" b="1" dirty="0" smtClean="0">
              <a:solidFill>
                <a:schemeClr val="accent6">
                  <a:lumMod val="75000"/>
                </a:schemeClr>
              </a:solidFill>
              <a:latin typeface="Arial" pitchFamily="34" charset="0"/>
              <a:cs typeface="Arial" pitchFamily="34" charset="0"/>
            </a:endParaRPr>
          </a:p>
        </p:txBody>
      </p:sp>
      <p:sp>
        <p:nvSpPr>
          <p:cNvPr id="5" name="Slide Number Placeholder 4"/>
          <p:cNvSpPr>
            <a:spLocks noGrp="1"/>
          </p:cNvSpPr>
          <p:nvPr>
            <p:ph type="sldNum" sz="quarter" idx="15"/>
          </p:nvPr>
        </p:nvSpPr>
        <p:spPr/>
        <p:txBody>
          <a:bodyPr/>
          <a:lstStyle/>
          <a:p>
            <a:fld id="{006DEE73-54F8-434E-A461-F596E5A936CA}" type="slidenum">
              <a:rPr lang="es-ES" smtClean="0"/>
              <a:pPr/>
              <a:t>10</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2195736" y="2204864"/>
            <a:ext cx="4824536" cy="108012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75000"/>
                  </a:schemeClr>
                </a:solidFill>
                <a:latin typeface="Arial" pitchFamily="34" charset="0"/>
                <a:cs typeface="Arial" pitchFamily="34" charset="0"/>
              </a:rPr>
              <a:t>Set up a research team</a:t>
            </a:r>
            <a:endParaRPr lang="th-TH" sz="2800" dirty="0">
              <a:solidFill>
                <a:schemeClr val="accent6">
                  <a:lumMod val="75000"/>
                </a:schemeClr>
              </a:solidFill>
              <a:latin typeface="Arial" pitchFamily="34" charset="0"/>
            </a:endParaRPr>
          </a:p>
        </p:txBody>
      </p:sp>
      <p:sp>
        <p:nvSpPr>
          <p:cNvPr id="9" name="TextBox 8"/>
          <p:cNvSpPr txBox="1"/>
          <p:nvPr/>
        </p:nvSpPr>
        <p:spPr>
          <a:xfrm>
            <a:off x="2771800" y="3668831"/>
            <a:ext cx="3718775" cy="1200329"/>
          </a:xfrm>
          <a:prstGeom prst="rect">
            <a:avLst/>
          </a:prstGeom>
          <a:noFill/>
        </p:spPr>
        <p:txBody>
          <a:bodyPr wrap="square" rtlCol="0">
            <a:spAutoFit/>
          </a:bodyPr>
          <a:lstStyle/>
          <a:p>
            <a:pPr>
              <a:buFont typeface="Wingdings" pitchFamily="2" charset="2"/>
              <a:buChar char="Ø"/>
            </a:pPr>
            <a:r>
              <a:rPr lang="en-US" sz="2400" dirty="0" smtClean="0">
                <a:solidFill>
                  <a:schemeClr val="accent6">
                    <a:lumMod val="75000"/>
                  </a:schemeClr>
                </a:solidFill>
              </a:rPr>
              <a:t> Standard of ICT and AT</a:t>
            </a:r>
          </a:p>
          <a:p>
            <a:pPr>
              <a:buFont typeface="Wingdings" pitchFamily="2" charset="2"/>
              <a:buChar char="Ø"/>
            </a:pPr>
            <a:endParaRPr lang="en-US" sz="2400" dirty="0" smtClean="0">
              <a:solidFill>
                <a:schemeClr val="accent6">
                  <a:lumMod val="75000"/>
                </a:schemeClr>
              </a:solidFill>
            </a:endParaRPr>
          </a:p>
          <a:p>
            <a:pPr>
              <a:buFont typeface="Wingdings" pitchFamily="2" charset="2"/>
              <a:buChar char="Ø"/>
            </a:pPr>
            <a:r>
              <a:rPr lang="en-US" sz="2400" dirty="0" smtClean="0">
                <a:solidFill>
                  <a:schemeClr val="accent6">
                    <a:lumMod val="75000"/>
                  </a:schemeClr>
                </a:solidFill>
              </a:rPr>
              <a:t> Common curriculum</a:t>
            </a:r>
            <a:endParaRPr lang="th-TH"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
        <p:nvSpPr>
          <p:cNvPr id="5" name="Slide Number Placeholder 4"/>
          <p:cNvSpPr>
            <a:spLocks noGrp="1"/>
          </p:cNvSpPr>
          <p:nvPr>
            <p:ph type="sldNum" sz="quarter" idx="15"/>
          </p:nvPr>
        </p:nvSpPr>
        <p:spPr/>
        <p:txBody>
          <a:bodyPr/>
          <a:lstStyle/>
          <a:p>
            <a:fld id="{006DEE73-54F8-434E-A461-F596E5A936CA}" type="slidenum">
              <a:rPr lang="es-ES" smtClean="0"/>
              <a:pPr/>
              <a:t>11</a:t>
            </a:fld>
            <a:endParaRPr lang="es-ES"/>
          </a:p>
        </p:txBody>
      </p:sp>
      <p:sp>
        <p:nvSpPr>
          <p:cNvPr id="6" name="TextBox 5"/>
          <p:cNvSpPr txBox="1"/>
          <p:nvPr/>
        </p:nvSpPr>
        <p:spPr>
          <a:xfrm>
            <a:off x="3491880" y="2636912"/>
            <a:ext cx="2664296" cy="769441"/>
          </a:xfrm>
          <a:prstGeom prst="rect">
            <a:avLst/>
          </a:prstGeom>
          <a:noFill/>
        </p:spPr>
        <p:txBody>
          <a:bodyPr wrap="square" rtlCol="0">
            <a:spAutoFit/>
          </a:bodyPr>
          <a:lstStyle/>
          <a:p>
            <a:r>
              <a:rPr lang="en-US" sz="4400" dirty="0" smtClean="0">
                <a:solidFill>
                  <a:schemeClr val="accent6">
                    <a:lumMod val="75000"/>
                  </a:schemeClr>
                </a:solidFill>
              </a:rPr>
              <a:t> Q &amp; A</a:t>
            </a:r>
            <a:endParaRPr lang="th-TH" sz="4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r>
              <a:rPr lang="en-US" b="1" dirty="0" smtClean="0">
                <a:solidFill>
                  <a:schemeClr val="accent6">
                    <a:lumMod val="75000"/>
                  </a:schemeClr>
                </a:solidFill>
                <a:latin typeface="Arial" pitchFamily="34" charset="0"/>
                <a:cs typeface="Arial" pitchFamily="34" charset="0"/>
              </a:rPr>
              <a:t>Outline</a:t>
            </a:r>
            <a:endParaRPr lang="th-TH" b="1" dirty="0">
              <a:solidFill>
                <a:schemeClr val="accent6">
                  <a:lumMod val="75000"/>
                </a:schemeClr>
              </a:solidFill>
              <a:latin typeface="Arial" pitchFamily="34" charset="0"/>
            </a:endParaRPr>
          </a:p>
        </p:txBody>
      </p:sp>
      <p:sp>
        <p:nvSpPr>
          <p:cNvPr id="106499" name="Rectangle 3"/>
          <p:cNvSpPr>
            <a:spLocks noGrp="1" noChangeArrowheads="1"/>
          </p:cNvSpPr>
          <p:nvPr>
            <p:ph sz="quarter" idx="1"/>
          </p:nvPr>
        </p:nvSpPr>
        <p:spPr>
          <a:xfrm>
            <a:off x="457200" y="1855788"/>
            <a:ext cx="8229600" cy="4525962"/>
          </a:xfrm>
        </p:spPr>
        <p:txBody>
          <a:bodyPr/>
          <a:lstStyle/>
          <a:p>
            <a:r>
              <a:rPr lang="en-US" dirty="0" smtClean="0">
                <a:solidFill>
                  <a:schemeClr val="accent6">
                    <a:lumMod val="75000"/>
                  </a:schemeClr>
                </a:solidFill>
                <a:latin typeface="Arial" pitchFamily="34" charset="0"/>
                <a:cs typeface="Arial" pitchFamily="34" charset="0"/>
              </a:rPr>
              <a:t>Act, Policy and regulatory framework</a:t>
            </a:r>
          </a:p>
          <a:p>
            <a:endParaRPr lang="en-US" dirty="0" smtClean="0">
              <a:solidFill>
                <a:schemeClr val="accent6">
                  <a:lumMod val="75000"/>
                </a:schemeClr>
              </a:solidFill>
              <a:latin typeface="Arial" pitchFamily="34" charset="0"/>
              <a:cs typeface="Arial" pitchFamily="34" charset="0"/>
            </a:endParaRPr>
          </a:p>
          <a:p>
            <a:r>
              <a:rPr lang="en-US" dirty="0" smtClean="0">
                <a:solidFill>
                  <a:schemeClr val="accent6">
                    <a:lumMod val="75000"/>
                  </a:schemeClr>
                </a:solidFill>
                <a:latin typeface="Arial" pitchFamily="34" charset="0"/>
                <a:cs typeface="Arial" pitchFamily="34" charset="0"/>
              </a:rPr>
              <a:t>ICT accessibility  </a:t>
            </a:r>
          </a:p>
          <a:p>
            <a:endParaRPr lang="en-US" dirty="0" smtClean="0">
              <a:solidFill>
                <a:schemeClr val="accent6">
                  <a:lumMod val="75000"/>
                </a:schemeClr>
              </a:solidFill>
              <a:latin typeface="Arial" pitchFamily="34" charset="0"/>
              <a:cs typeface="Arial" pitchFamily="34" charset="0"/>
            </a:endParaRPr>
          </a:p>
          <a:p>
            <a:r>
              <a:rPr lang="en-US" dirty="0" smtClean="0">
                <a:solidFill>
                  <a:schemeClr val="accent6">
                    <a:lumMod val="75000"/>
                  </a:schemeClr>
                </a:solidFill>
                <a:latin typeface="Arial" pitchFamily="34" charset="0"/>
                <a:cs typeface="Arial" pitchFamily="34" charset="0"/>
              </a:rPr>
              <a:t>Issues and challenges</a:t>
            </a:r>
          </a:p>
          <a:p>
            <a:endParaRPr lang="en-US" dirty="0" smtClean="0">
              <a:solidFill>
                <a:schemeClr val="accent6">
                  <a:lumMod val="75000"/>
                </a:schemeClr>
              </a:solidFill>
              <a:latin typeface="Arial" pitchFamily="34" charset="0"/>
              <a:cs typeface="Arial" pitchFamily="34" charset="0"/>
            </a:endParaRPr>
          </a:p>
          <a:p>
            <a:r>
              <a:rPr lang="en-US" dirty="0" smtClean="0">
                <a:solidFill>
                  <a:schemeClr val="accent6">
                    <a:lumMod val="75000"/>
                  </a:schemeClr>
                </a:solidFill>
                <a:latin typeface="Arial" pitchFamily="34" charset="0"/>
                <a:cs typeface="Arial" pitchFamily="34" charset="0"/>
              </a:rPr>
              <a:t>Suggestions or proposals</a:t>
            </a:r>
          </a:p>
        </p:txBody>
      </p:sp>
      <p:sp>
        <p:nvSpPr>
          <p:cNvPr id="5" name="Slide Number Placeholder 4"/>
          <p:cNvSpPr>
            <a:spLocks noGrp="1"/>
          </p:cNvSpPr>
          <p:nvPr>
            <p:ph type="sldNum" sz="quarter" idx="15"/>
          </p:nvPr>
        </p:nvSpPr>
        <p:spPr/>
        <p:txBody>
          <a:bodyPr/>
          <a:lstStyle/>
          <a:p>
            <a:fld id="{006DEE73-54F8-434E-A461-F596E5A936CA}" type="slidenum">
              <a:rPr lang="es-ES" smtClean="0"/>
              <a:pPr/>
              <a:t>2</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normAutofit/>
          </a:bodyPr>
          <a:lstStyle/>
          <a:p>
            <a:r>
              <a:rPr lang="en-US" b="1" dirty="0" smtClean="0">
                <a:solidFill>
                  <a:schemeClr val="accent6">
                    <a:lumMod val="75000"/>
                  </a:schemeClr>
                </a:solidFill>
                <a:latin typeface="Arial" pitchFamily="34" charset="0"/>
                <a:cs typeface="Arial" pitchFamily="34" charset="0"/>
              </a:rPr>
              <a:t>Act, Policy and Regulatory framework</a:t>
            </a:r>
            <a:endParaRPr lang="th-TH" b="1" dirty="0">
              <a:solidFill>
                <a:schemeClr val="accent6">
                  <a:lumMod val="75000"/>
                </a:schemeClr>
              </a:solidFill>
              <a:latin typeface="Arial" pitchFamily="34" charset="0"/>
            </a:endParaRPr>
          </a:p>
        </p:txBody>
      </p:sp>
      <p:sp>
        <p:nvSpPr>
          <p:cNvPr id="5" name="Slide Number Placeholder 4"/>
          <p:cNvSpPr>
            <a:spLocks noGrp="1"/>
          </p:cNvSpPr>
          <p:nvPr>
            <p:ph type="sldNum" sz="quarter" idx="15"/>
          </p:nvPr>
        </p:nvSpPr>
        <p:spPr/>
        <p:txBody>
          <a:bodyPr/>
          <a:lstStyle/>
          <a:p>
            <a:fld id="{006DEE73-54F8-434E-A461-F596E5A936CA}" type="slidenum">
              <a:rPr lang="es-ES" smtClean="0"/>
              <a:pPr/>
              <a:t>3</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
        <p:nvSpPr>
          <p:cNvPr id="7" name="Rectangle 3"/>
          <p:cNvSpPr txBox="1">
            <a:spLocks noChangeArrowheads="1"/>
          </p:cNvSpPr>
          <p:nvPr/>
        </p:nvSpPr>
        <p:spPr bwMode="auto">
          <a:xfrm>
            <a:off x="457200" y="1412776"/>
            <a:ext cx="4906888" cy="4752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kern="0" dirty="0" smtClean="0">
                <a:solidFill>
                  <a:schemeClr val="accent6">
                    <a:lumMod val="75000"/>
                  </a:schemeClr>
                </a:solidFill>
              </a:rPr>
              <a:t>The Act of Quality of Life of People with Disabilities 2007</a:t>
            </a:r>
            <a:endParaRPr lang="en-GB" sz="2400" kern="0" dirty="0" smtClean="0">
              <a:solidFill>
                <a:schemeClr val="accent6">
                  <a:lumMod val="75000"/>
                </a:schemeClr>
              </a:solidFill>
            </a:endParaRPr>
          </a:p>
          <a:p>
            <a:endParaRPr lang="en-GB" sz="2400" kern="0" dirty="0" smtClean="0">
              <a:solidFill>
                <a:schemeClr val="accent6">
                  <a:lumMod val="75000"/>
                </a:schemeClr>
              </a:solidFill>
            </a:endParaRPr>
          </a:p>
          <a:p>
            <a:pPr marL="800100" lvl="1" indent="-342900">
              <a:spcBef>
                <a:spcPct val="20000"/>
              </a:spcBef>
              <a:buFontTx/>
              <a:buChar char="•"/>
            </a:pPr>
            <a:r>
              <a:rPr lang="en-US" sz="2200" kern="0" dirty="0" smtClean="0">
                <a:solidFill>
                  <a:srgbClr val="FF0000"/>
                </a:solidFill>
              </a:rPr>
              <a:t>Empowerment of Persons with Disabilities Act 2007, Section 20 (6) </a:t>
            </a:r>
            <a:r>
              <a:rPr lang="en-US" sz="2200" kern="0" dirty="0" smtClean="0">
                <a:solidFill>
                  <a:schemeClr val="accent6">
                    <a:lumMod val="75000"/>
                  </a:schemeClr>
                </a:solidFill>
              </a:rPr>
              <a:t>has been given</a:t>
            </a:r>
            <a:r>
              <a:rPr lang="th-TH" sz="2200" kern="0" dirty="0" smtClean="0">
                <a:solidFill>
                  <a:schemeClr val="accent6">
                    <a:lumMod val="75000"/>
                  </a:schemeClr>
                </a:solidFill>
              </a:rPr>
              <a:t> </a:t>
            </a:r>
            <a:r>
              <a:rPr lang="en-US" sz="2200" kern="0" dirty="0" smtClean="0">
                <a:solidFill>
                  <a:schemeClr val="accent6">
                    <a:lumMod val="75000"/>
                  </a:schemeClr>
                </a:solidFill>
              </a:rPr>
              <a:t>the right for people with disabilities to access and use</a:t>
            </a:r>
            <a:r>
              <a:rPr lang="th-TH" sz="2200" kern="0" dirty="0" smtClean="0">
                <a:solidFill>
                  <a:schemeClr val="accent6">
                    <a:lumMod val="75000"/>
                  </a:schemeClr>
                </a:solidFill>
              </a:rPr>
              <a:t> </a:t>
            </a:r>
            <a:r>
              <a:rPr lang="en-US" sz="2200" kern="0" dirty="0" smtClean="0">
                <a:solidFill>
                  <a:schemeClr val="accent6">
                    <a:lumMod val="75000"/>
                  </a:schemeClr>
                </a:solidFill>
              </a:rPr>
              <a:t>Information, News, Communication, Telecommunications services, Technology and Information, and Assistive Technology for any kind of disabilities.</a:t>
            </a:r>
            <a:endParaRPr lang="en-GB" sz="2200" kern="0" dirty="0" smtClean="0">
              <a:solidFill>
                <a:schemeClr val="accent6">
                  <a:lumMod val="75000"/>
                </a:schemeClr>
              </a:solidFill>
            </a:endParaRPr>
          </a:p>
          <a:p>
            <a:pPr marL="342900" indent="-342900" algn="just">
              <a:spcBef>
                <a:spcPct val="20000"/>
              </a:spcBef>
            </a:pPr>
            <a:endParaRPr kumimoji="0" lang="en-GB" sz="2800" i="0" u="none" strike="noStrike" kern="0" cap="none" spc="0" normalizeH="0" baseline="0" noProof="0" dirty="0" smtClean="0">
              <a:ln>
                <a:noFill/>
              </a:ln>
              <a:solidFill>
                <a:schemeClr val="accent6">
                  <a:lumMod val="75000"/>
                </a:schemeClr>
              </a:solidFill>
              <a:effectLst/>
              <a:uLnTx/>
              <a:uFillTx/>
            </a:endParaRPr>
          </a:p>
        </p:txBody>
      </p:sp>
      <p:pic>
        <p:nvPicPr>
          <p:cNvPr id="9" name="Picture 8" descr="cp_n3_22062008_01.jpg"/>
          <p:cNvPicPr>
            <a:picLocks noChangeAspect="1"/>
          </p:cNvPicPr>
          <p:nvPr/>
        </p:nvPicPr>
        <p:blipFill>
          <a:blip r:embed="rId4" cstate="print"/>
          <a:stretch>
            <a:fillRect/>
          </a:stretch>
        </p:blipFill>
        <p:spPr>
          <a:xfrm>
            <a:off x="5292080" y="2564904"/>
            <a:ext cx="2664296" cy="349415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normAutofit/>
          </a:bodyPr>
          <a:lstStyle/>
          <a:p>
            <a:r>
              <a:rPr lang="en-US" b="1" dirty="0" smtClean="0">
                <a:solidFill>
                  <a:schemeClr val="accent6">
                    <a:lumMod val="75000"/>
                  </a:schemeClr>
                </a:solidFill>
                <a:latin typeface="Arial" pitchFamily="34" charset="0"/>
                <a:cs typeface="Arial" pitchFamily="34" charset="0"/>
              </a:rPr>
              <a:t>ACT, Policy and Regulatory framework</a:t>
            </a:r>
            <a:endParaRPr lang="th-TH" b="1" dirty="0">
              <a:solidFill>
                <a:schemeClr val="accent6">
                  <a:lumMod val="75000"/>
                </a:schemeClr>
              </a:solidFill>
              <a:latin typeface="Arial" pitchFamily="34" charset="0"/>
            </a:endParaRPr>
          </a:p>
        </p:txBody>
      </p:sp>
      <p:sp>
        <p:nvSpPr>
          <p:cNvPr id="5" name="Slide Number Placeholder 4"/>
          <p:cNvSpPr>
            <a:spLocks noGrp="1"/>
          </p:cNvSpPr>
          <p:nvPr>
            <p:ph type="sldNum" sz="quarter" idx="15"/>
          </p:nvPr>
        </p:nvSpPr>
        <p:spPr/>
        <p:txBody>
          <a:bodyPr/>
          <a:lstStyle/>
          <a:p>
            <a:fld id="{006DEE73-54F8-434E-A461-F596E5A936CA}" type="slidenum">
              <a:rPr lang="es-ES" smtClean="0"/>
              <a:pPr/>
              <a:t>4</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
        <p:nvSpPr>
          <p:cNvPr id="7" name="Rectangle 3"/>
          <p:cNvSpPr txBox="1">
            <a:spLocks noChangeArrowheads="1"/>
          </p:cNvSpPr>
          <p:nvPr/>
        </p:nvSpPr>
        <p:spPr bwMode="auto">
          <a:xfrm>
            <a:off x="457200" y="1639342"/>
            <a:ext cx="8229600" cy="4741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kern="0" dirty="0" smtClean="0">
                <a:solidFill>
                  <a:schemeClr val="accent6">
                    <a:lumMod val="75000"/>
                  </a:schemeClr>
                </a:solidFill>
              </a:rPr>
              <a:t>Thailand Information and Communication Technology Policy Framework</a:t>
            </a:r>
            <a:r>
              <a:rPr lang="en-GB" sz="2400" kern="0" dirty="0" smtClean="0">
                <a:solidFill>
                  <a:schemeClr val="accent6">
                    <a:lumMod val="75000"/>
                  </a:schemeClr>
                </a:solidFill>
              </a:rPr>
              <a:t> (ICT 2020)</a:t>
            </a:r>
          </a:p>
          <a:p>
            <a:endParaRPr lang="en-GB" sz="2400" kern="0" dirty="0" smtClean="0">
              <a:solidFill>
                <a:schemeClr val="accent6">
                  <a:lumMod val="75000"/>
                </a:schemeClr>
              </a:solidFill>
            </a:endParaRPr>
          </a:p>
          <a:p>
            <a:pPr marL="800100" lvl="1" indent="-342900" algn="just">
              <a:spcBef>
                <a:spcPct val="20000"/>
              </a:spcBef>
              <a:buFontTx/>
              <a:buChar char="•"/>
            </a:pPr>
            <a:r>
              <a:rPr lang="en-US" sz="2200" kern="0" dirty="0" smtClean="0">
                <a:solidFill>
                  <a:schemeClr val="accent6">
                    <a:lumMod val="75000"/>
                  </a:schemeClr>
                </a:solidFill>
              </a:rPr>
              <a:t>Universal and secure ICT and broadband infrastructure</a:t>
            </a:r>
            <a:endParaRPr lang="en-GB" sz="2200" kern="0" dirty="0" smtClean="0">
              <a:solidFill>
                <a:schemeClr val="accent6">
                  <a:lumMod val="75000"/>
                </a:schemeClr>
              </a:solidFill>
            </a:endParaRPr>
          </a:p>
          <a:p>
            <a:pPr marL="800100" lvl="1" indent="-342900" algn="just">
              <a:spcBef>
                <a:spcPct val="20000"/>
              </a:spcBef>
              <a:buFontTx/>
              <a:buChar char="•"/>
            </a:pPr>
            <a:r>
              <a:rPr lang="en-GB" sz="2200" kern="0" dirty="0" smtClean="0">
                <a:solidFill>
                  <a:srgbClr val="FF0000"/>
                </a:solidFill>
              </a:rPr>
              <a:t>ICT Human Resources and ICT Competent workforce</a:t>
            </a:r>
          </a:p>
          <a:p>
            <a:pPr marL="800100" lvl="1" indent="-342900" algn="just">
              <a:spcBef>
                <a:spcPct val="20000"/>
              </a:spcBef>
              <a:buFontTx/>
              <a:buChar char="•"/>
            </a:pPr>
            <a:r>
              <a:rPr lang="en-US" sz="2200" kern="0" dirty="0" smtClean="0">
                <a:solidFill>
                  <a:schemeClr val="accent6">
                    <a:lumMod val="75000"/>
                  </a:schemeClr>
                </a:solidFill>
              </a:rPr>
              <a:t>ICT industry competitiveness and ASEAN integration</a:t>
            </a:r>
          </a:p>
          <a:p>
            <a:pPr marL="800100" lvl="1" indent="-342900" algn="just">
              <a:spcBef>
                <a:spcPct val="20000"/>
              </a:spcBef>
              <a:buFontTx/>
              <a:buChar char="•"/>
            </a:pPr>
            <a:r>
              <a:rPr lang="en-US" sz="2200" kern="0" dirty="0" smtClean="0">
                <a:solidFill>
                  <a:schemeClr val="accent6">
                    <a:lumMod val="75000"/>
                  </a:schemeClr>
                </a:solidFill>
              </a:rPr>
              <a:t>Smart government: ICT for government service innovation and good governance</a:t>
            </a:r>
            <a:endParaRPr lang="en-GB" sz="2200" kern="0" dirty="0" smtClean="0">
              <a:solidFill>
                <a:schemeClr val="accent6">
                  <a:lumMod val="75000"/>
                </a:schemeClr>
              </a:solidFill>
            </a:endParaRPr>
          </a:p>
          <a:p>
            <a:pPr marL="800100" lvl="1" indent="-342900" algn="just">
              <a:spcBef>
                <a:spcPct val="20000"/>
              </a:spcBef>
              <a:buFontTx/>
              <a:buChar char="•"/>
            </a:pPr>
            <a:r>
              <a:rPr lang="en-US" sz="2200" kern="0" dirty="0" smtClean="0">
                <a:solidFill>
                  <a:schemeClr val="accent6">
                    <a:lumMod val="75000"/>
                  </a:schemeClr>
                </a:solidFill>
              </a:rPr>
              <a:t>ICT for Thailand competitiveness and vibrant economy</a:t>
            </a:r>
          </a:p>
          <a:p>
            <a:pPr marL="800100" lvl="1" indent="-342900" algn="just">
              <a:spcBef>
                <a:spcPct val="20000"/>
              </a:spcBef>
              <a:buFontTx/>
              <a:buChar char="•"/>
            </a:pPr>
            <a:r>
              <a:rPr lang="en-US" sz="2200" kern="0" dirty="0" smtClean="0">
                <a:solidFill>
                  <a:srgbClr val="FF0000"/>
                </a:solidFill>
              </a:rPr>
              <a:t>ICT to enhance social equality</a:t>
            </a:r>
          </a:p>
          <a:p>
            <a:pPr marL="800100" lvl="1" indent="-342900" algn="just">
              <a:spcBef>
                <a:spcPct val="20000"/>
              </a:spcBef>
              <a:buFontTx/>
              <a:buChar char="•"/>
            </a:pPr>
            <a:r>
              <a:rPr lang="en-US" sz="2200" kern="0" dirty="0" smtClean="0">
                <a:solidFill>
                  <a:schemeClr val="accent6">
                    <a:lumMod val="75000"/>
                  </a:schemeClr>
                </a:solidFill>
              </a:rPr>
              <a:t>ICT and Environment: the Green ICT</a:t>
            </a:r>
            <a:endParaRPr lang="en-GB" sz="2200" kern="0" dirty="0" smtClean="0">
              <a:solidFill>
                <a:schemeClr val="accent6">
                  <a:lumMod val="75000"/>
                </a:schemeClr>
              </a:solidFill>
            </a:endParaRPr>
          </a:p>
          <a:p>
            <a:pPr marL="342900" indent="-342900" algn="just">
              <a:spcBef>
                <a:spcPct val="20000"/>
              </a:spcBef>
              <a:buFontTx/>
              <a:buChar char="•"/>
            </a:pPr>
            <a:endParaRPr kumimoji="0" lang="en-GB" sz="2800" i="0" u="none" strike="noStrike" kern="0" cap="none" spc="0" normalizeH="0" baseline="0" noProof="0" dirty="0" smtClean="0">
              <a:ln>
                <a:noFill/>
              </a:ln>
              <a:solidFill>
                <a:schemeClr val="accent6">
                  <a:lumMod val="75000"/>
                </a:schemeClr>
              </a:solidFill>
              <a:effectLst/>
              <a:uLnTx/>
              <a:uFillTx/>
            </a:endParaRPr>
          </a:p>
          <a:p>
            <a:pPr marL="342900" indent="-342900" algn="just">
              <a:spcBef>
                <a:spcPct val="20000"/>
              </a:spcBef>
              <a:buFontTx/>
              <a:buChar char="•"/>
            </a:pPr>
            <a:endParaRPr kumimoji="0" lang="en-GB" sz="2800" i="0" u="none" strike="noStrike" kern="0" cap="none" spc="0" normalizeH="0" baseline="0" noProof="0" dirty="0" smtClean="0">
              <a:ln>
                <a:noFill/>
              </a:ln>
              <a:solidFill>
                <a:schemeClr val="accent6">
                  <a:lumMod val="75000"/>
                </a:schemeClr>
              </a:solidFill>
              <a:effectLst/>
              <a:uLnTx/>
              <a:uFillTx/>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r>
              <a:rPr lang="en-US" b="1" dirty="0" smtClean="0">
                <a:solidFill>
                  <a:schemeClr val="accent6">
                    <a:lumMod val="75000"/>
                  </a:schemeClr>
                </a:solidFill>
                <a:latin typeface="Arial" pitchFamily="34" charset="0"/>
                <a:cs typeface="Arial" pitchFamily="34" charset="0"/>
              </a:rPr>
              <a:t>ICT Accessibility</a:t>
            </a:r>
            <a:endParaRPr lang="th-TH" b="1" dirty="0">
              <a:solidFill>
                <a:schemeClr val="accent6">
                  <a:lumMod val="75000"/>
                </a:schemeClr>
              </a:solidFill>
              <a:latin typeface="Arial" pitchFamily="34" charset="0"/>
            </a:endParaRPr>
          </a:p>
        </p:txBody>
      </p:sp>
      <p:pic>
        <p:nvPicPr>
          <p:cNvPr id="15" name="Content Placeholder 5"/>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2895600" y="3155950"/>
            <a:ext cx="2590800" cy="1762125"/>
          </a:xfrm>
          <a:prstGeom prst="rect">
            <a:avLst/>
          </a:prstGeom>
          <a:noFill/>
          <a:ln>
            <a:noFill/>
          </a:ln>
        </p:spPr>
      </p:pic>
      <p:sp>
        <p:nvSpPr>
          <p:cNvPr id="5" name="Slide Number Placeholder 4"/>
          <p:cNvSpPr>
            <a:spLocks noGrp="1"/>
          </p:cNvSpPr>
          <p:nvPr>
            <p:ph type="sldNum" sz="quarter" idx="15"/>
          </p:nvPr>
        </p:nvSpPr>
        <p:spPr/>
        <p:txBody>
          <a:bodyPr/>
          <a:lstStyle/>
          <a:p>
            <a:fld id="{006DEE73-54F8-434E-A461-F596E5A936CA}" type="slidenum">
              <a:rPr lang="es-ES" smtClean="0"/>
              <a:pPr/>
              <a:t>5</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pic>
        <p:nvPicPr>
          <p:cNvPr id="8" name="Content Placeholder 4" descr="F:\ห้องอบรม\IMG_0707.JPG"/>
          <p:cNvPicPr>
            <a:picLocks/>
          </p:cNvPicPr>
          <p:nvPr/>
        </p:nvPicPr>
        <p:blipFill>
          <a:blip r:embed="rId5" cstate="print"/>
          <a:srcRect/>
          <a:stretch>
            <a:fillRect/>
          </a:stretch>
        </p:blipFill>
        <p:spPr bwMode="auto">
          <a:xfrm>
            <a:off x="395536" y="1687686"/>
            <a:ext cx="2850850" cy="2173362"/>
          </a:xfrm>
          <a:prstGeom prst="rect">
            <a:avLst/>
          </a:prstGeom>
          <a:noFill/>
          <a:ln w="9525">
            <a:noFill/>
            <a:miter lim="800000"/>
            <a:headEnd/>
            <a:tailEnd/>
          </a:ln>
        </p:spPr>
      </p:pic>
      <p:pic>
        <p:nvPicPr>
          <p:cNvPr id="12" name="Picture 9" descr="F:\ห้องอบรม\IMG_0720.JPG"/>
          <p:cNvPicPr/>
          <p:nvPr/>
        </p:nvPicPr>
        <p:blipFill>
          <a:blip r:embed="rId6" cstate="print"/>
          <a:srcRect/>
          <a:stretch>
            <a:fillRect/>
          </a:stretch>
        </p:blipFill>
        <p:spPr bwMode="auto">
          <a:xfrm>
            <a:off x="395536" y="4293096"/>
            <a:ext cx="2880320" cy="2251918"/>
          </a:xfrm>
          <a:prstGeom prst="rect">
            <a:avLst/>
          </a:prstGeom>
          <a:noFill/>
          <a:ln w="9525">
            <a:noFill/>
            <a:miter lim="800000"/>
            <a:headEnd/>
            <a:tailEnd/>
          </a:ln>
        </p:spPr>
      </p:pic>
      <p:pic>
        <p:nvPicPr>
          <p:cNvPr id="14" name="Picture 2" descr="keyguard"/>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020272" y="1412776"/>
            <a:ext cx="1584176" cy="10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156176" y="4077072"/>
            <a:ext cx="2300414" cy="1355601"/>
          </a:xfrm>
          <a:prstGeom prst="rect">
            <a:avLst/>
          </a:prstGeom>
          <a:noFill/>
          <a:ln>
            <a:noFill/>
          </a:ln>
        </p:spPr>
      </p:pic>
      <p:pic>
        <p:nvPicPr>
          <p:cNvPr id="17" name="รูปภาพ 1" descr="คำอธิบาย: D:\IL Solution\ICT PIC\New folder\20120601_102828-1.jpg"/>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148064" y="5589240"/>
            <a:ext cx="103909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รูปภาพ 12" descr="คำอธิบาย: D:\IL Solution\ICT PIC\New folder (2)\20120601_102235-1.jpg"/>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779912" y="5589240"/>
            <a:ext cx="1118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julpro60"/>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12160" y="2564904"/>
            <a:ext cx="2286641" cy="14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6293500" y="5422203"/>
            <a:ext cx="1876425" cy="1257300"/>
          </a:xfrm>
          <a:prstGeom prst="rect">
            <a:avLst/>
          </a:prstGeom>
          <a:noFill/>
          <a:ln>
            <a:noFill/>
          </a:ln>
        </p:spPr>
      </p:pic>
      <p:pic>
        <p:nvPicPr>
          <p:cNvPr id="21" name="Content Placeholder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7205786" y="44624"/>
            <a:ext cx="1326654" cy="1263205"/>
          </a:xfrm>
          <a:prstGeom prst="rect">
            <a:avLst/>
          </a:prstGeom>
          <a:noFill/>
          <a:ln>
            <a:noFill/>
          </a:ln>
        </p:spPr>
      </p:pic>
      <p:pic>
        <p:nvPicPr>
          <p:cNvPr id="22" name="Content Placeholder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3278801" y="1308609"/>
            <a:ext cx="2250182" cy="1376325"/>
          </a:xfrm>
          <a:prstGeom prst="rect">
            <a:avLst/>
          </a:prstGeom>
          <a:noFill/>
          <a:ln>
            <a:noFill/>
          </a:ln>
        </p:spPr>
      </p:pic>
      <p:pic>
        <p:nvPicPr>
          <p:cNvPr id="23" name="Content Placeholder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3491880" y="2708920"/>
            <a:ext cx="1981200" cy="1190625"/>
          </a:xfrm>
          <a:prstGeom prst="rect">
            <a:avLst/>
          </a:prstGeom>
          <a:noFill/>
          <a:ln>
            <a:noFill/>
          </a:ln>
        </p:spPr>
      </p:pic>
      <p:pic>
        <p:nvPicPr>
          <p:cNvPr id="24" name="lightboxImage" descr="ZoomText_MagReader_v10l"/>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5580112" y="1052736"/>
            <a:ext cx="1155290" cy="14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r>
              <a:rPr lang="en-US" b="1" dirty="0" smtClean="0">
                <a:solidFill>
                  <a:schemeClr val="accent6">
                    <a:lumMod val="75000"/>
                  </a:schemeClr>
                </a:solidFill>
                <a:latin typeface="Arial" pitchFamily="34" charset="0"/>
                <a:cs typeface="Arial" pitchFamily="34" charset="0"/>
              </a:rPr>
              <a:t>ICT Accessibility</a:t>
            </a:r>
            <a:endParaRPr lang="th-TH" b="1" dirty="0">
              <a:solidFill>
                <a:schemeClr val="accent6">
                  <a:lumMod val="75000"/>
                </a:schemeClr>
              </a:solidFill>
              <a:latin typeface="Arial" pitchFamily="34" charset="0"/>
            </a:endParaRPr>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
        <p:nvSpPr>
          <p:cNvPr id="20" name="Rectangle 3"/>
          <p:cNvSpPr txBox="1">
            <a:spLocks noChangeArrowheads="1"/>
          </p:cNvSpPr>
          <p:nvPr/>
        </p:nvSpPr>
        <p:spPr bwMode="auto">
          <a:xfrm>
            <a:off x="457200" y="163934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a:spcBef>
                <a:spcPct val="20000"/>
              </a:spcBef>
              <a:buFontTx/>
              <a:buChar char="•"/>
            </a:pPr>
            <a:r>
              <a:rPr kumimoji="0" lang="en-GB" sz="2400" i="0" u="none" strike="noStrike" kern="0" cap="none" spc="0" normalizeH="0" baseline="0" noProof="0" dirty="0" smtClean="0">
                <a:ln>
                  <a:noFill/>
                </a:ln>
                <a:solidFill>
                  <a:schemeClr val="accent6">
                    <a:lumMod val="75000"/>
                  </a:schemeClr>
                </a:solidFill>
                <a:effectLst/>
                <a:uLnTx/>
                <a:uFillTx/>
              </a:rPr>
              <a:t>Workshop on The</a:t>
            </a:r>
            <a:r>
              <a:rPr kumimoji="0" lang="en-GB" sz="2400" i="0" u="none" strike="noStrike" kern="0" cap="none" spc="0" normalizeH="0" noProof="0" dirty="0" smtClean="0">
                <a:ln>
                  <a:noFill/>
                </a:ln>
                <a:solidFill>
                  <a:schemeClr val="accent6">
                    <a:lumMod val="75000"/>
                  </a:schemeClr>
                </a:solidFill>
                <a:effectLst/>
                <a:uLnTx/>
                <a:uFillTx/>
              </a:rPr>
              <a:t> Training of ICT &amp; AT for the Equity in Society</a:t>
            </a:r>
          </a:p>
          <a:p>
            <a:pPr marL="342900" indent="-342900" algn="just">
              <a:spcBef>
                <a:spcPct val="20000"/>
              </a:spcBef>
              <a:buFontTx/>
              <a:buChar char="•"/>
            </a:pPr>
            <a:endParaRPr kumimoji="0" lang="en-GB" sz="2400" i="0" u="none" strike="noStrike" kern="0" cap="none" spc="0" normalizeH="0" baseline="0" noProof="0" dirty="0" smtClean="0">
              <a:ln>
                <a:noFill/>
              </a:ln>
              <a:solidFill>
                <a:schemeClr val="accent6">
                  <a:lumMod val="75000"/>
                </a:schemeClr>
              </a:solidFill>
              <a:effectLst/>
              <a:uLnTx/>
              <a:uFillTx/>
            </a:endParaRPr>
          </a:p>
          <a:p>
            <a:pPr marL="800100" lvl="1" indent="-342900" algn="just">
              <a:spcBef>
                <a:spcPct val="20000"/>
              </a:spcBef>
              <a:buFontTx/>
              <a:buChar char="•"/>
            </a:pPr>
            <a:r>
              <a:rPr kumimoji="0" lang="en-GB" sz="2200" i="0" u="none" strike="noStrike" kern="0" cap="none" spc="0" normalizeH="0" baseline="0" noProof="0" dirty="0" smtClean="0">
                <a:ln>
                  <a:noFill/>
                </a:ln>
                <a:solidFill>
                  <a:schemeClr val="accent6">
                    <a:lumMod val="75000"/>
                  </a:schemeClr>
                </a:solidFill>
                <a:effectLst/>
                <a:uLnTx/>
                <a:uFillTx/>
              </a:rPr>
              <a:t>Web Content Accessibility on HTML5 and CSS </a:t>
            </a:r>
          </a:p>
          <a:p>
            <a:pPr marL="1257300" lvl="2" indent="-342900" algn="just">
              <a:spcBef>
                <a:spcPct val="20000"/>
              </a:spcBef>
              <a:buFontTx/>
              <a:buChar char="•"/>
            </a:pPr>
            <a:r>
              <a:rPr lang="en-GB" kern="0" dirty="0" smtClean="0">
                <a:solidFill>
                  <a:schemeClr val="accent6">
                    <a:lumMod val="75000"/>
                  </a:schemeClr>
                </a:solidFill>
              </a:rPr>
              <a:t>F</a:t>
            </a:r>
            <a:r>
              <a:rPr kumimoji="0" lang="en-GB" i="0" u="none" strike="noStrike" kern="0" cap="none" spc="0" normalizeH="0" baseline="0" noProof="0" dirty="0" smtClean="0">
                <a:ln>
                  <a:noFill/>
                </a:ln>
                <a:solidFill>
                  <a:schemeClr val="accent6">
                    <a:lumMod val="75000"/>
                  </a:schemeClr>
                </a:solidFill>
                <a:effectLst/>
                <a:uLnTx/>
                <a:uFillTx/>
              </a:rPr>
              <a:t>or Beginners</a:t>
            </a:r>
          </a:p>
          <a:p>
            <a:pPr marL="1257300" lvl="2" indent="-342900" algn="just">
              <a:spcBef>
                <a:spcPct val="20000"/>
              </a:spcBef>
              <a:buFontTx/>
              <a:buChar char="•"/>
            </a:pPr>
            <a:r>
              <a:rPr lang="en-GB" kern="0" dirty="0" smtClean="0">
                <a:solidFill>
                  <a:schemeClr val="accent6">
                    <a:lumMod val="75000"/>
                  </a:schemeClr>
                </a:solidFill>
              </a:rPr>
              <a:t>For Intermediate</a:t>
            </a:r>
          </a:p>
          <a:p>
            <a:pPr marL="1257300" lvl="2" indent="-342900" algn="just">
              <a:spcBef>
                <a:spcPct val="20000"/>
              </a:spcBef>
              <a:buFontTx/>
              <a:buChar char="•"/>
            </a:pPr>
            <a:endParaRPr lang="en-GB" kern="0" dirty="0" smtClean="0">
              <a:solidFill>
                <a:schemeClr val="accent6">
                  <a:lumMod val="75000"/>
                </a:schemeClr>
              </a:solidFill>
            </a:endParaRPr>
          </a:p>
          <a:p>
            <a:pPr marL="800100" lvl="1" indent="-342900" algn="just">
              <a:spcBef>
                <a:spcPct val="20000"/>
              </a:spcBef>
              <a:buFontTx/>
              <a:buChar char="•"/>
            </a:pPr>
            <a:r>
              <a:rPr lang="en-GB" sz="2200" kern="0" dirty="0" smtClean="0">
                <a:solidFill>
                  <a:schemeClr val="accent6">
                    <a:lumMod val="75000"/>
                  </a:schemeClr>
                </a:solidFill>
              </a:rPr>
              <a:t>Daisy Books usages, production of the Braille materials and Basic Screen Readers</a:t>
            </a:r>
          </a:p>
          <a:p>
            <a:pPr marL="800100" lvl="1" indent="-342900" algn="just">
              <a:spcBef>
                <a:spcPct val="20000"/>
              </a:spcBef>
              <a:buFontTx/>
              <a:buChar char="•"/>
            </a:pPr>
            <a:endParaRPr lang="en-GB" sz="2200" kern="0" dirty="0" smtClean="0">
              <a:solidFill>
                <a:schemeClr val="accent6">
                  <a:lumMod val="75000"/>
                </a:schemeClr>
              </a:solidFill>
            </a:endParaRPr>
          </a:p>
          <a:p>
            <a:pPr marL="800100" lvl="1" indent="-342900" algn="just">
              <a:spcBef>
                <a:spcPct val="20000"/>
              </a:spcBef>
              <a:buFontTx/>
              <a:buChar char="•"/>
            </a:pPr>
            <a:r>
              <a:rPr lang="en-GB" sz="2200" kern="0" dirty="0" smtClean="0">
                <a:solidFill>
                  <a:schemeClr val="accent6">
                    <a:lumMod val="75000"/>
                  </a:schemeClr>
                </a:solidFill>
              </a:rPr>
              <a:t>Assistive Technology for Persons with Disabilities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r>
              <a:rPr lang="en-US" b="1" dirty="0" smtClean="0">
                <a:solidFill>
                  <a:schemeClr val="accent6">
                    <a:lumMod val="75000"/>
                  </a:schemeClr>
                </a:solidFill>
                <a:latin typeface="Arial" pitchFamily="34" charset="0"/>
                <a:cs typeface="Arial" pitchFamily="34" charset="0"/>
              </a:rPr>
              <a:t>ICT Accessibility</a:t>
            </a:r>
            <a:endParaRPr lang="th-TH" b="1" dirty="0">
              <a:solidFill>
                <a:schemeClr val="accent6">
                  <a:lumMod val="75000"/>
                </a:schemeClr>
              </a:solidFill>
              <a:latin typeface="Arial" pitchFamily="34" charset="0"/>
            </a:endParaRPr>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pic>
        <p:nvPicPr>
          <p:cNvPr id="5" name="Picture 4"/>
          <p:cNvPicPr/>
          <p:nvPr/>
        </p:nvPicPr>
        <p:blipFill>
          <a:blip r:embed="rId4" cstate="print"/>
          <a:srcRect/>
          <a:stretch>
            <a:fillRect/>
          </a:stretch>
        </p:blipFill>
        <p:spPr bwMode="auto">
          <a:xfrm>
            <a:off x="3707904" y="1268760"/>
            <a:ext cx="4392488" cy="5184576"/>
          </a:xfrm>
          <a:prstGeom prst="rect">
            <a:avLst/>
          </a:prstGeom>
          <a:noFill/>
          <a:ln w="9525">
            <a:noFill/>
            <a:miter lim="800000"/>
            <a:headEnd/>
            <a:tailEnd/>
          </a:ln>
        </p:spPr>
      </p:pic>
      <p:grpSp>
        <p:nvGrpSpPr>
          <p:cNvPr id="6" name="Group 5"/>
          <p:cNvGrpSpPr/>
          <p:nvPr/>
        </p:nvGrpSpPr>
        <p:grpSpPr>
          <a:xfrm>
            <a:off x="395536" y="1340768"/>
            <a:ext cx="4320480" cy="970734"/>
            <a:chOff x="-2653537" y="4577547"/>
            <a:chExt cx="14177606" cy="970734"/>
          </a:xfrm>
          <a:scene3d>
            <a:camera prst="orthographicFront"/>
            <a:lightRig rig="threePt" dir="t">
              <a:rot lat="0" lon="0" rev="7500000"/>
            </a:lightRig>
          </a:scene3d>
        </p:grpSpPr>
        <p:sp>
          <p:nvSpPr>
            <p:cNvPr id="7" name="Rounded Rectangle 6"/>
            <p:cNvSpPr/>
            <p:nvPr/>
          </p:nvSpPr>
          <p:spPr>
            <a:xfrm>
              <a:off x="-2653537" y="4577547"/>
              <a:ext cx="10160618" cy="970734"/>
            </a:xfrm>
            <a:prstGeom prst="roundRect">
              <a:avLst>
                <a:gd name="adj" fmla="val 10000"/>
              </a:avLst>
            </a:prstGeom>
            <a:ln>
              <a:noFill/>
            </a:ln>
          </p:spPr>
          <p:style>
            <a:lnRef idx="1">
              <a:schemeClr val="accent4"/>
            </a:lnRef>
            <a:fillRef idx="2">
              <a:schemeClr val="accent4"/>
            </a:fillRef>
            <a:effectRef idx="1">
              <a:schemeClr val="accent4"/>
            </a:effectRef>
            <a:fontRef idx="minor">
              <a:schemeClr val="dk1"/>
            </a:fontRef>
          </p:style>
        </p:sp>
        <p:sp>
          <p:nvSpPr>
            <p:cNvPr id="8" name="Rounded Rectangle 4"/>
            <p:cNvSpPr/>
            <p:nvPr/>
          </p:nvSpPr>
          <p:spPr>
            <a:xfrm>
              <a:off x="-2653537" y="4605979"/>
              <a:ext cx="14177606" cy="913870"/>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en-US" sz="2400" b="1" kern="1200" dirty="0" smtClean="0">
                  <a:latin typeface="Arial" pitchFamily="34" charset="0"/>
                  <a:cs typeface="Arial" pitchFamily="34" charset="0"/>
                </a:rPr>
                <a:t>  </a:t>
              </a:r>
              <a:r>
                <a:rPr lang="en-US" sz="2400" b="1" dirty="0" smtClean="0">
                  <a:solidFill>
                    <a:schemeClr val="bg2">
                      <a:lumMod val="75000"/>
                    </a:schemeClr>
                  </a:solidFill>
                  <a:latin typeface="Arial" pitchFamily="34" charset="0"/>
                  <a:cs typeface="Arial" pitchFamily="34" charset="0"/>
                  <a:hlinkClick r:id="rId5"/>
                </a:rPr>
                <a:t>www.asean4all.org</a:t>
              </a:r>
              <a:r>
                <a:rPr lang="en-US" sz="2400" b="1" dirty="0" smtClean="0">
                  <a:latin typeface="Arial" pitchFamily="34" charset="0"/>
                  <a:cs typeface="Arial" pitchFamily="34" charset="0"/>
                </a:rPr>
                <a:t> </a:t>
              </a:r>
              <a:endParaRPr lang="th-TH" sz="2400" b="1" kern="1200" dirty="0">
                <a:latin typeface="Arial" pitchFamily="34" charset="0"/>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r>
              <a:rPr lang="en-US" b="1" dirty="0" smtClean="0">
                <a:solidFill>
                  <a:schemeClr val="accent6">
                    <a:lumMod val="75000"/>
                  </a:schemeClr>
                </a:solidFill>
                <a:latin typeface="Arial" pitchFamily="34" charset="0"/>
                <a:cs typeface="Arial" pitchFamily="34" charset="0"/>
              </a:rPr>
              <a:t>ICT Accessibility</a:t>
            </a:r>
            <a:endParaRPr lang="th-TH" b="1" dirty="0">
              <a:solidFill>
                <a:schemeClr val="accent6">
                  <a:lumMod val="75000"/>
                </a:schemeClr>
              </a:solidFill>
              <a:latin typeface="Arial" pitchFamily="34" charset="0"/>
            </a:endParaRPr>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pic>
        <p:nvPicPr>
          <p:cNvPr id="10" name="รูปภาพ 17" descr="IMG_2564.JPG"/>
          <p:cNvPicPr>
            <a:picLocks noChangeAspect="1"/>
          </p:cNvPicPr>
          <p:nvPr/>
        </p:nvPicPr>
        <p:blipFill>
          <a:blip r:embed="rId4" cstate="print"/>
          <a:stretch>
            <a:fillRect/>
          </a:stretch>
        </p:blipFill>
        <p:spPr>
          <a:xfrm>
            <a:off x="6012160" y="4797152"/>
            <a:ext cx="3035857" cy="2051254"/>
          </a:xfrm>
          <a:prstGeom prst="rect">
            <a:avLst/>
          </a:prstGeom>
          <a:ln>
            <a:noFill/>
          </a:ln>
          <a:effectLst>
            <a:softEdge rad="112500"/>
          </a:effectLst>
        </p:spPr>
      </p:pic>
      <p:sp>
        <p:nvSpPr>
          <p:cNvPr id="13" name="Rectangle 3"/>
          <p:cNvSpPr txBox="1">
            <a:spLocks noChangeArrowheads="1"/>
          </p:cNvSpPr>
          <p:nvPr/>
        </p:nvSpPr>
        <p:spPr bwMode="auto">
          <a:xfrm>
            <a:off x="457200" y="1292700"/>
            <a:ext cx="8229600" cy="45125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buFont typeface="Arial" pitchFamily="34" charset="0"/>
              <a:buChar char="•"/>
            </a:pPr>
            <a:r>
              <a:rPr lang="en-GB" sz="2400" dirty="0" smtClean="0">
                <a:solidFill>
                  <a:schemeClr val="accent6">
                    <a:lumMod val="75000"/>
                  </a:schemeClr>
                </a:solidFill>
              </a:rPr>
              <a:t> Web Content Accessibility on HTML5 and CSS for Beginners and Intermediate.</a:t>
            </a:r>
          </a:p>
          <a:p>
            <a:pPr algn="just">
              <a:buFont typeface="Arial" pitchFamily="34" charset="0"/>
              <a:buChar char="•"/>
            </a:pPr>
            <a:endParaRPr lang="en-GB" sz="2400" dirty="0" smtClean="0">
              <a:solidFill>
                <a:schemeClr val="accent6">
                  <a:lumMod val="75000"/>
                </a:schemeClr>
              </a:solidFill>
            </a:endParaRPr>
          </a:p>
          <a:p>
            <a:pPr marL="342900" lvl="0" indent="-342900" algn="just">
              <a:spcBef>
                <a:spcPct val="20000"/>
              </a:spcBef>
              <a:buFontTx/>
              <a:buChar char="•"/>
            </a:pPr>
            <a:r>
              <a:rPr lang="en-GB" sz="2400" dirty="0" smtClean="0">
                <a:solidFill>
                  <a:schemeClr val="accent6">
                    <a:lumMod val="75000"/>
                  </a:schemeClr>
                </a:solidFill>
              </a:rPr>
              <a:t>Daisy Books usages, production of the Braille materials and Basic Screen readers </a:t>
            </a:r>
          </a:p>
          <a:p>
            <a:pPr marL="800100" lvl="1" indent="-342900" algn="just">
              <a:spcBef>
                <a:spcPct val="20000"/>
              </a:spcBef>
              <a:buFontTx/>
              <a:buChar char="•"/>
            </a:pPr>
            <a:r>
              <a:rPr lang="en-GB" sz="2200" dirty="0" smtClean="0">
                <a:solidFill>
                  <a:schemeClr val="accent6">
                    <a:lumMod val="75000"/>
                  </a:schemeClr>
                </a:solidFill>
              </a:rPr>
              <a:t>The usage of NVDA with Microsoft Excel </a:t>
            </a:r>
          </a:p>
          <a:p>
            <a:pPr marL="800100" lvl="1" indent="-342900" algn="just">
              <a:spcBef>
                <a:spcPct val="20000"/>
              </a:spcBef>
              <a:buFontTx/>
              <a:buChar char="•"/>
            </a:pPr>
            <a:r>
              <a:rPr lang="en-GB" sz="2200" dirty="0" smtClean="0">
                <a:solidFill>
                  <a:schemeClr val="accent6">
                    <a:lumMod val="75000"/>
                  </a:schemeClr>
                </a:solidFill>
              </a:rPr>
              <a:t>The usage of NVDA with Microsoft Power Point</a:t>
            </a:r>
          </a:p>
          <a:p>
            <a:pPr marL="342900" indent="-342900" algn="just">
              <a:spcBef>
                <a:spcPct val="20000"/>
              </a:spcBef>
              <a:buFontTx/>
              <a:buChar char="•"/>
            </a:pPr>
            <a:endParaRPr lang="en-GB" sz="2000" dirty="0" smtClean="0">
              <a:solidFill>
                <a:schemeClr val="accent6">
                  <a:lumMod val="75000"/>
                </a:schemeClr>
              </a:solidFill>
            </a:endParaRPr>
          </a:p>
          <a:p>
            <a:pPr marL="342900" indent="-342900" algn="just">
              <a:spcBef>
                <a:spcPct val="20000"/>
              </a:spcBef>
              <a:buFontTx/>
              <a:buChar char="•"/>
            </a:pPr>
            <a:r>
              <a:rPr lang="en-GB" sz="2400" dirty="0" smtClean="0">
                <a:solidFill>
                  <a:schemeClr val="accent6">
                    <a:lumMod val="75000"/>
                  </a:schemeClr>
                </a:solidFill>
              </a:rPr>
              <a:t>Assistive Technology for Persons with Disabilities</a:t>
            </a:r>
          </a:p>
          <a:p>
            <a:pPr marL="800100" lvl="1" indent="-342900" algn="just">
              <a:spcBef>
                <a:spcPct val="20000"/>
              </a:spcBef>
              <a:buFontTx/>
              <a:buChar char="•"/>
            </a:pPr>
            <a:r>
              <a:rPr lang="en-GB" sz="2200" dirty="0" smtClean="0">
                <a:solidFill>
                  <a:schemeClr val="accent6">
                    <a:lumMod val="75000"/>
                  </a:schemeClr>
                </a:solidFill>
              </a:rPr>
              <a:t>The usage of Open Source Software</a:t>
            </a:r>
          </a:p>
          <a:p>
            <a:pPr marL="800100" lvl="1" indent="-342900" algn="just">
              <a:spcBef>
                <a:spcPct val="20000"/>
              </a:spcBef>
              <a:buFontTx/>
              <a:buChar char="•"/>
            </a:pPr>
            <a:r>
              <a:rPr lang="en-GB" sz="2200" dirty="0" smtClean="0">
                <a:solidFill>
                  <a:schemeClr val="accent6">
                    <a:lumMod val="75000"/>
                  </a:schemeClr>
                </a:solidFill>
              </a:rPr>
              <a:t>Production of DAISY audio book</a:t>
            </a:r>
          </a:p>
          <a:p>
            <a:pPr marL="800100" lvl="1" indent="-342900" algn="just">
              <a:spcBef>
                <a:spcPct val="20000"/>
              </a:spcBef>
            </a:pPr>
            <a:endParaRPr lang="en-GB" sz="2400" dirty="0" smtClean="0">
              <a:solidFill>
                <a:schemeClr val="accent6">
                  <a:lumMod val="75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normAutofit/>
          </a:bodyPr>
          <a:lstStyle/>
          <a:p>
            <a:r>
              <a:rPr lang="en-US" b="1" dirty="0" smtClean="0">
                <a:solidFill>
                  <a:schemeClr val="accent6">
                    <a:lumMod val="75000"/>
                  </a:schemeClr>
                </a:solidFill>
                <a:latin typeface="Arial" pitchFamily="34" charset="0"/>
                <a:cs typeface="Arial" pitchFamily="34" charset="0"/>
              </a:rPr>
              <a:t>Issues and challenges</a:t>
            </a:r>
            <a:endParaRPr lang="th-TH" b="1" dirty="0" smtClean="0">
              <a:solidFill>
                <a:schemeClr val="accent6">
                  <a:lumMod val="75000"/>
                </a:schemeClr>
              </a:solidFill>
              <a:latin typeface="Arial" pitchFamily="34" charset="0"/>
              <a:cs typeface="Arial" pitchFamily="34" charset="0"/>
            </a:endParaRPr>
          </a:p>
        </p:txBody>
      </p:sp>
      <p:sp>
        <p:nvSpPr>
          <p:cNvPr id="5" name="Slide Number Placeholder 4"/>
          <p:cNvSpPr>
            <a:spLocks noGrp="1"/>
          </p:cNvSpPr>
          <p:nvPr>
            <p:ph type="sldNum" sz="quarter" idx="15"/>
          </p:nvPr>
        </p:nvSpPr>
        <p:spPr/>
        <p:txBody>
          <a:bodyPr/>
          <a:lstStyle/>
          <a:p>
            <a:fld id="{006DEE73-54F8-434E-A461-F596E5A936CA}" type="slidenum">
              <a:rPr lang="es-ES" smtClean="0"/>
              <a:pPr/>
              <a:t>9</a:t>
            </a:fld>
            <a:endParaRPr lang="es-ES"/>
          </a:p>
        </p:txBody>
      </p:sp>
      <p:sp>
        <p:nvSpPr>
          <p:cNvPr id="4" name="Rectangle 3"/>
          <p:cNvSpPr/>
          <p:nvPr/>
        </p:nvSpPr>
        <p:spPr>
          <a:xfrm>
            <a:off x="0" y="6525344"/>
            <a:ext cx="9144000" cy="33265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th-TH"/>
          </a:p>
        </p:txBody>
      </p:sp>
      <p:sp>
        <p:nvSpPr>
          <p:cNvPr id="7" name="Rounded Rectangle 6"/>
          <p:cNvSpPr/>
          <p:nvPr/>
        </p:nvSpPr>
        <p:spPr>
          <a:xfrm>
            <a:off x="971600" y="1988840"/>
            <a:ext cx="7200800" cy="108012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lgn="just">
              <a:spcBef>
                <a:spcPct val="20000"/>
              </a:spcBef>
              <a:buFontTx/>
              <a:buChar char="•"/>
            </a:pPr>
            <a:r>
              <a:rPr lang="en-US" sz="2800" dirty="0" smtClean="0">
                <a:solidFill>
                  <a:schemeClr val="accent6">
                    <a:lumMod val="75000"/>
                  </a:schemeClr>
                </a:solidFill>
                <a:latin typeface="Arial" pitchFamily="34" charset="0"/>
                <a:cs typeface="Arial" pitchFamily="34" charset="0"/>
              </a:rPr>
              <a:t>Strong political will</a:t>
            </a:r>
            <a:endParaRPr lang="en-GB" sz="2800" dirty="0" smtClean="0">
              <a:solidFill>
                <a:schemeClr val="accent6">
                  <a:lumMod val="75000"/>
                </a:schemeClr>
              </a:solidFill>
              <a:latin typeface="Arial" pitchFamily="34" charset="0"/>
              <a:cs typeface="Arial" pitchFamily="34" charset="0"/>
            </a:endParaRPr>
          </a:p>
        </p:txBody>
      </p:sp>
      <p:sp>
        <p:nvSpPr>
          <p:cNvPr id="8" name="Rounded Rectangle 7"/>
          <p:cNvSpPr/>
          <p:nvPr/>
        </p:nvSpPr>
        <p:spPr>
          <a:xfrm>
            <a:off x="971600" y="3861048"/>
            <a:ext cx="7200800" cy="10801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lgn="just">
              <a:spcBef>
                <a:spcPct val="20000"/>
              </a:spcBef>
              <a:buFontTx/>
              <a:buChar char="•"/>
            </a:pPr>
            <a:r>
              <a:rPr lang="en-US" sz="2800" dirty="0" smtClean="0">
                <a:solidFill>
                  <a:schemeClr val="accent6">
                    <a:lumMod val="75000"/>
                  </a:schemeClr>
                </a:solidFill>
                <a:latin typeface="Arial" pitchFamily="34" charset="0"/>
                <a:cs typeface="Arial" pitchFamily="34" charset="0"/>
              </a:rPr>
              <a:t>Coordinating work across agencies effectively</a:t>
            </a:r>
            <a:endParaRPr lang="en-GB" sz="2800" dirty="0" smtClean="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3" ma:contentTypeDescription="Create a new document." ma:contentTypeScope="" ma:versionID="2c209e43ad5c8f4914c13292957445d3">
  <xsd:schema xmlns:xsd="http://www.w3.org/2001/XMLSchema" xmlns:xs="http://www.w3.org/2001/XMLSchema" xmlns:p="http://schemas.microsoft.com/office/2006/metadata/properties" xmlns:ns1="http://schemas.microsoft.com/sharepoint/v3" xmlns:ns2="ce1d9229-ea97-4c6f-a2f4-dd635208ba85" xmlns:ns3="1aaea1ea-72e4-4374-b05e-72e2f16fb7ae" targetNamespace="http://schemas.microsoft.com/office/2006/metadata/properties" ma:root="true" ma:fieldsID="0e4c05d136919731d5f0968da5048ea9" ns1:_="" ns2:_="" ns3:_="">
    <xsd:import namespace="http://schemas.microsoft.com/sharepoint/v3"/>
    <xsd:import namespace="ce1d9229-ea97-4c6f-a2f4-dd635208ba85"/>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048482-DE09-4854-AB08-D41219CBE024}"/>
</file>

<file path=customXml/itemProps2.xml><?xml version="1.0" encoding="utf-8"?>
<ds:datastoreItem xmlns:ds="http://schemas.openxmlformats.org/officeDocument/2006/customXml" ds:itemID="{C35DED29-DBED-4BE1-8B60-ED1566AED0C1}"/>
</file>

<file path=customXml/itemProps3.xml><?xml version="1.0" encoding="utf-8"?>
<ds:datastoreItem xmlns:ds="http://schemas.openxmlformats.org/officeDocument/2006/customXml" ds:itemID="{08425EDD-0910-421F-A922-ED6F741BD8F0}"/>
</file>

<file path=docProps/app.xml><?xml version="1.0" encoding="utf-8"?>
<Properties xmlns="http://schemas.openxmlformats.org/officeDocument/2006/extended-properties" xmlns:vt="http://schemas.openxmlformats.org/officeDocument/2006/docPropsVTypes">
  <Template/>
  <TotalTime>8097</TotalTime>
  <Words>1355</Words>
  <Application>Microsoft Office PowerPoint</Application>
  <PresentationFormat>นำเสนอทางหน้าจอ (4:3)</PresentationFormat>
  <Paragraphs>111</Paragraphs>
  <Slides>11</Slides>
  <Notes>11</Notes>
  <HiddenSlides>0</HiddenSlides>
  <MMClips>0</MMClips>
  <ScaleCrop>false</ScaleCrop>
  <HeadingPairs>
    <vt:vector size="6" baseType="variant">
      <vt:variant>
        <vt:lpstr>ฟอนต์ที่ถูกใช้</vt:lpstr>
      </vt:variant>
      <vt:variant>
        <vt:i4>9</vt:i4>
      </vt:variant>
      <vt:variant>
        <vt:lpstr>ธีม</vt:lpstr>
      </vt:variant>
      <vt:variant>
        <vt:i4>1</vt:i4>
      </vt:variant>
      <vt:variant>
        <vt:lpstr>ชื่อเรื่องสไลด์</vt:lpstr>
      </vt:variant>
      <vt:variant>
        <vt:i4>11</vt:i4>
      </vt:variant>
    </vt:vector>
  </HeadingPairs>
  <TitlesOfParts>
    <vt:vector size="21" baseType="lpstr">
      <vt:lpstr>Arial</vt:lpstr>
      <vt:lpstr>Calibri</vt:lpstr>
      <vt:lpstr>Century Schoolbook</vt:lpstr>
      <vt:lpstr>Cordia New</vt:lpstr>
      <vt:lpstr>KodchiangUPC</vt:lpstr>
      <vt:lpstr>Tahoma</vt:lpstr>
      <vt:lpstr>TH SarabunPSK</vt:lpstr>
      <vt:lpstr>Wingdings</vt:lpstr>
      <vt:lpstr>Wingdings 2</vt:lpstr>
      <vt:lpstr>Oriel</vt:lpstr>
      <vt:lpstr>งานนำเสนอ PowerPoint</vt:lpstr>
      <vt:lpstr>Outline</vt:lpstr>
      <vt:lpstr>Act, Policy and Regulatory framework</vt:lpstr>
      <vt:lpstr>ACT, Policy and Regulatory framework</vt:lpstr>
      <vt:lpstr>ICT Accessibility</vt:lpstr>
      <vt:lpstr>ICT Accessibility</vt:lpstr>
      <vt:lpstr>ICT Accessibility</vt:lpstr>
      <vt:lpstr>ICT Accessibility</vt:lpstr>
      <vt:lpstr>Issues and challenges</vt:lpstr>
      <vt:lpstr>Suggestions</vt:lpstr>
      <vt:lpstr>งานนำเสนอ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Administrator</cp:lastModifiedBy>
  <cp:revision>774</cp:revision>
  <dcterms:created xsi:type="dcterms:W3CDTF">2010-05-23T14:28:12Z</dcterms:created>
  <dcterms:modified xsi:type="dcterms:W3CDTF">2014-08-21T01:35:19Z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