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6" r:id="rId9"/>
    <p:sldId id="267" r:id="rId10"/>
    <p:sldId id="263" r:id="rId11"/>
    <p:sldId id="265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customXml" Target="../customXml/item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B0A79D-CE70-2A40-AD31-3F21D27595D1}" type="doc">
      <dgm:prSet loTypeId="urn:microsoft.com/office/officeart/2005/8/layout/pyramid1" loCatId="pyramid" qsTypeId="urn:microsoft.com/office/officeart/2005/8/quickstyle/simple4" qsCatId="simple" csTypeId="urn:microsoft.com/office/officeart/2005/8/colors/accent1_2" csCatId="accent1" phldr="1"/>
      <dgm:spPr/>
    </dgm:pt>
    <dgm:pt modelId="{61539305-AD4D-7243-90A7-961EDF92BA14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8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/>
              <a:cs typeface="Arial Black"/>
            </a:rPr>
            <a:t>42,000 Village                                                       Tech4ED Centers</a:t>
          </a:r>
          <a:endParaRPr lang="en-US" sz="2800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Arial Black"/>
            <a:cs typeface="Arial Black"/>
          </a:endParaRPr>
        </a:p>
      </dgm:t>
    </dgm:pt>
    <dgm:pt modelId="{730D87AC-D110-E245-8C0A-3975C35E03F4}" type="parTrans" cxnId="{F21C32CB-273D-0D44-BFCE-A5AF86BF9F78}">
      <dgm:prSet/>
      <dgm:spPr/>
      <dgm:t>
        <a:bodyPr/>
        <a:lstStyle/>
        <a:p>
          <a:endParaRPr lang="en-US"/>
        </a:p>
      </dgm:t>
    </dgm:pt>
    <dgm:pt modelId="{33B75839-78CA-A045-A425-A05FAC02254C}" type="sibTrans" cxnId="{F21C32CB-273D-0D44-BFCE-A5AF86BF9F78}">
      <dgm:prSet/>
      <dgm:spPr/>
      <dgm:t>
        <a:bodyPr/>
        <a:lstStyle/>
        <a:p>
          <a:endParaRPr lang="en-US"/>
        </a:p>
      </dgm:t>
    </dgm:pt>
    <dgm:pt modelId="{0F9B0499-BC44-6E48-A7F2-B1691BA502FD}" type="pres">
      <dgm:prSet presAssocID="{ADB0A79D-CE70-2A40-AD31-3F21D27595D1}" presName="Name0" presStyleCnt="0">
        <dgm:presLayoutVars>
          <dgm:dir/>
          <dgm:animLvl val="lvl"/>
          <dgm:resizeHandles val="exact"/>
        </dgm:presLayoutVars>
      </dgm:prSet>
      <dgm:spPr/>
    </dgm:pt>
    <dgm:pt modelId="{19CBF625-19ED-4840-A441-E8E79BB7E1F6}" type="pres">
      <dgm:prSet presAssocID="{61539305-AD4D-7243-90A7-961EDF92BA14}" presName="Name8" presStyleCnt="0"/>
      <dgm:spPr/>
    </dgm:pt>
    <dgm:pt modelId="{C95AE1E2-2C50-4340-B52E-AB1800A2B6BF}" type="pres">
      <dgm:prSet presAssocID="{61539305-AD4D-7243-90A7-961EDF92BA14}" presName="level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01C02-0B46-9E42-9C31-D3F9AB9564CD}" type="pres">
      <dgm:prSet presAssocID="{61539305-AD4D-7243-90A7-961EDF92BA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45826D-35A4-422D-BA54-884F984C2265}" type="presOf" srcId="{61539305-AD4D-7243-90A7-961EDF92BA14}" destId="{C95AE1E2-2C50-4340-B52E-AB1800A2B6BF}" srcOrd="0" destOrd="0" presId="urn:microsoft.com/office/officeart/2005/8/layout/pyramid1"/>
    <dgm:cxn modelId="{F21C32CB-273D-0D44-BFCE-A5AF86BF9F78}" srcId="{ADB0A79D-CE70-2A40-AD31-3F21D27595D1}" destId="{61539305-AD4D-7243-90A7-961EDF92BA14}" srcOrd="0" destOrd="0" parTransId="{730D87AC-D110-E245-8C0A-3975C35E03F4}" sibTransId="{33B75839-78CA-A045-A425-A05FAC02254C}"/>
    <dgm:cxn modelId="{267A1557-C541-4C74-A3DE-23BF9D2CD8E4}" type="presOf" srcId="{ADB0A79D-CE70-2A40-AD31-3F21D27595D1}" destId="{0F9B0499-BC44-6E48-A7F2-B1691BA502FD}" srcOrd="0" destOrd="0" presId="urn:microsoft.com/office/officeart/2005/8/layout/pyramid1"/>
    <dgm:cxn modelId="{ED50136B-19EA-476A-BE4B-4233C153643C}" type="presOf" srcId="{61539305-AD4D-7243-90A7-961EDF92BA14}" destId="{6F001C02-0B46-9E42-9C31-D3F9AB9564CD}" srcOrd="1" destOrd="0" presId="urn:microsoft.com/office/officeart/2005/8/layout/pyramid1"/>
    <dgm:cxn modelId="{5B4C7CFC-27A6-4688-B5BF-26D85441E613}" type="presParOf" srcId="{0F9B0499-BC44-6E48-A7F2-B1691BA502FD}" destId="{19CBF625-19ED-4840-A441-E8E79BB7E1F6}" srcOrd="0" destOrd="0" presId="urn:microsoft.com/office/officeart/2005/8/layout/pyramid1"/>
    <dgm:cxn modelId="{F6383236-225D-4579-BD08-43A0ACB329C3}" type="presParOf" srcId="{19CBF625-19ED-4840-A441-E8E79BB7E1F6}" destId="{C95AE1E2-2C50-4340-B52E-AB1800A2B6BF}" srcOrd="0" destOrd="0" presId="urn:microsoft.com/office/officeart/2005/8/layout/pyramid1"/>
    <dgm:cxn modelId="{FD1003F4-3730-4725-8C48-262A11EE87D9}" type="presParOf" srcId="{19CBF625-19ED-4840-A441-E8E79BB7E1F6}" destId="{6F001C02-0B46-9E42-9C31-D3F9AB9564C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F50C09-CFA1-45E4-AE95-533FFA9EF43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PH"/>
        </a:p>
      </dgm:t>
    </dgm:pt>
    <dgm:pt modelId="{C262C64C-77B6-4B3E-A70F-527603F3D0B0}">
      <dgm:prSet phldrT="[Text]"/>
      <dgm:spPr/>
      <dgm:t>
        <a:bodyPr/>
        <a:lstStyle/>
        <a:p>
          <a:r>
            <a:rPr lang="en-PH" dirty="0" err="1" smtClean="0"/>
            <a:t>eGovServe</a:t>
          </a:r>
          <a:endParaRPr lang="en-PH" dirty="0"/>
        </a:p>
      </dgm:t>
    </dgm:pt>
    <dgm:pt modelId="{22DAB76C-07C7-4646-A381-ECE7155B66DF}" type="parTrans" cxnId="{A94A2847-CF1F-4E5F-8EE7-E301BA32D93A}">
      <dgm:prSet/>
      <dgm:spPr/>
      <dgm:t>
        <a:bodyPr/>
        <a:lstStyle/>
        <a:p>
          <a:endParaRPr lang="en-PH"/>
        </a:p>
      </dgm:t>
    </dgm:pt>
    <dgm:pt modelId="{D1871337-D802-48FB-96DC-5723FE496C1B}" type="sibTrans" cxnId="{A94A2847-CF1F-4E5F-8EE7-E301BA32D93A}">
      <dgm:prSet/>
      <dgm:spPr/>
      <dgm:t>
        <a:bodyPr/>
        <a:lstStyle/>
        <a:p>
          <a:endParaRPr lang="en-PH"/>
        </a:p>
      </dgm:t>
    </dgm:pt>
    <dgm:pt modelId="{62E59386-4B9B-4BDE-9609-6FC7C6DC912E}">
      <dgm:prSet phldrT="[Text]"/>
      <dgm:spPr/>
      <dgm:t>
        <a:bodyPr/>
        <a:lstStyle/>
        <a:p>
          <a:r>
            <a:rPr lang="en-PH" dirty="0" err="1" smtClean="0"/>
            <a:t>eEduSkills</a:t>
          </a:r>
          <a:endParaRPr lang="en-PH" dirty="0"/>
        </a:p>
      </dgm:t>
    </dgm:pt>
    <dgm:pt modelId="{68A8DB04-2DD1-428A-A3AE-95B66CB7A9F5}" type="parTrans" cxnId="{1E3C2158-7D07-4B94-8316-80D818796DA4}">
      <dgm:prSet/>
      <dgm:spPr/>
      <dgm:t>
        <a:bodyPr/>
        <a:lstStyle/>
        <a:p>
          <a:endParaRPr lang="en-PH"/>
        </a:p>
      </dgm:t>
    </dgm:pt>
    <dgm:pt modelId="{FEA70428-1FFC-4F6B-8D7E-4B29E100800E}" type="sibTrans" cxnId="{1E3C2158-7D07-4B94-8316-80D818796DA4}">
      <dgm:prSet/>
      <dgm:spPr/>
      <dgm:t>
        <a:bodyPr/>
        <a:lstStyle/>
        <a:p>
          <a:endParaRPr lang="en-PH"/>
        </a:p>
      </dgm:t>
    </dgm:pt>
    <dgm:pt modelId="{4960EF5A-7F01-486D-B284-74CB72C47754}">
      <dgm:prSet phldrT="[Text]" custT="1"/>
      <dgm:spPr/>
      <dgm:t>
        <a:bodyPr/>
        <a:lstStyle/>
        <a:p>
          <a:r>
            <a:rPr lang="en-PH" sz="4000" b="1" dirty="0" err="1" smtClean="0">
              <a:solidFill>
                <a:schemeClr val="tx1"/>
              </a:solidFill>
            </a:rPr>
            <a:t>eAssist</a:t>
          </a:r>
          <a:endParaRPr lang="en-PH" sz="4000" b="1" dirty="0">
            <a:solidFill>
              <a:schemeClr val="tx1"/>
            </a:solidFill>
          </a:endParaRPr>
        </a:p>
      </dgm:t>
    </dgm:pt>
    <dgm:pt modelId="{6111ABC3-F68D-4C69-B90E-B68508FF9527}" type="parTrans" cxnId="{20922B22-B649-49D6-8B41-875B54C0C9BB}">
      <dgm:prSet/>
      <dgm:spPr/>
      <dgm:t>
        <a:bodyPr/>
        <a:lstStyle/>
        <a:p>
          <a:endParaRPr lang="en-PH"/>
        </a:p>
      </dgm:t>
    </dgm:pt>
    <dgm:pt modelId="{3DDF4E46-A35C-478B-831E-28706C125F62}" type="sibTrans" cxnId="{20922B22-B649-49D6-8B41-875B54C0C9BB}">
      <dgm:prSet/>
      <dgm:spPr/>
      <dgm:t>
        <a:bodyPr/>
        <a:lstStyle/>
        <a:p>
          <a:endParaRPr lang="en-PH"/>
        </a:p>
      </dgm:t>
    </dgm:pt>
    <dgm:pt modelId="{022C19FE-284F-4EC5-B3A5-EFBA0D9BAC58}">
      <dgm:prSet phldrT="[Text]"/>
      <dgm:spPr/>
      <dgm:t>
        <a:bodyPr/>
        <a:lstStyle/>
        <a:p>
          <a:r>
            <a:rPr lang="en-PH" dirty="0" err="1" smtClean="0"/>
            <a:t>mAgri</a:t>
          </a:r>
          <a:endParaRPr lang="en-PH" dirty="0"/>
        </a:p>
      </dgm:t>
    </dgm:pt>
    <dgm:pt modelId="{AD171F66-AEAD-4889-A799-A28953D0E63E}" type="parTrans" cxnId="{DC2C2BFF-0775-4AFF-8F7C-4BF7C971544D}">
      <dgm:prSet/>
      <dgm:spPr/>
      <dgm:t>
        <a:bodyPr/>
        <a:lstStyle/>
        <a:p>
          <a:endParaRPr lang="en-PH"/>
        </a:p>
      </dgm:t>
    </dgm:pt>
    <dgm:pt modelId="{B12291A5-2110-4AB7-A4AD-3E1911A8DF22}" type="sibTrans" cxnId="{DC2C2BFF-0775-4AFF-8F7C-4BF7C971544D}">
      <dgm:prSet/>
      <dgm:spPr/>
      <dgm:t>
        <a:bodyPr/>
        <a:lstStyle/>
        <a:p>
          <a:endParaRPr lang="en-PH"/>
        </a:p>
      </dgm:t>
    </dgm:pt>
    <dgm:pt modelId="{BC1C140C-F799-4953-BD43-5E210AAB9DCC}">
      <dgm:prSet phldrT="[Text]"/>
      <dgm:spPr/>
      <dgm:t>
        <a:bodyPr/>
        <a:lstStyle/>
        <a:p>
          <a:r>
            <a:rPr lang="en-PH" dirty="0" err="1" smtClean="0"/>
            <a:t>mMarketplace</a:t>
          </a:r>
          <a:endParaRPr lang="en-PH" dirty="0"/>
        </a:p>
      </dgm:t>
    </dgm:pt>
    <dgm:pt modelId="{4427C8F5-90D6-4651-8DD7-E532A16F4A47}" type="parTrans" cxnId="{85EF78D9-491F-4AE5-8339-C0A0DDE0E7B6}">
      <dgm:prSet/>
      <dgm:spPr/>
      <dgm:t>
        <a:bodyPr/>
        <a:lstStyle/>
        <a:p>
          <a:endParaRPr lang="en-PH"/>
        </a:p>
      </dgm:t>
    </dgm:pt>
    <dgm:pt modelId="{0CAE5C3E-2114-4023-A6E9-79EAB905D448}" type="sibTrans" cxnId="{85EF78D9-491F-4AE5-8339-C0A0DDE0E7B6}">
      <dgm:prSet/>
      <dgm:spPr/>
      <dgm:t>
        <a:bodyPr/>
        <a:lstStyle/>
        <a:p>
          <a:endParaRPr lang="en-PH"/>
        </a:p>
      </dgm:t>
    </dgm:pt>
    <dgm:pt modelId="{7F112DCF-E834-4D22-9184-C8308F83C6DB}">
      <dgm:prSet/>
      <dgm:spPr/>
      <dgm:t>
        <a:bodyPr/>
        <a:lstStyle/>
        <a:p>
          <a:r>
            <a:rPr lang="en-PH" dirty="0" err="1" smtClean="0"/>
            <a:t>eAssess</a:t>
          </a:r>
          <a:endParaRPr lang="en-PH" dirty="0"/>
        </a:p>
      </dgm:t>
    </dgm:pt>
    <dgm:pt modelId="{8C880405-DE0A-4BC0-B8D0-00084F69EDC2}" type="parTrans" cxnId="{746B4FA3-7F2C-4D77-A04E-F7BF8448EB58}">
      <dgm:prSet/>
      <dgm:spPr/>
      <dgm:t>
        <a:bodyPr/>
        <a:lstStyle/>
        <a:p>
          <a:endParaRPr lang="en-PH"/>
        </a:p>
      </dgm:t>
    </dgm:pt>
    <dgm:pt modelId="{B7FA5C74-C7A9-4D21-8D9E-363BA57C2C12}" type="sibTrans" cxnId="{746B4FA3-7F2C-4D77-A04E-F7BF8448EB58}">
      <dgm:prSet/>
      <dgm:spPr/>
      <dgm:t>
        <a:bodyPr/>
        <a:lstStyle/>
        <a:p>
          <a:endParaRPr lang="en-PH"/>
        </a:p>
      </dgm:t>
    </dgm:pt>
    <dgm:pt modelId="{1A322095-F654-4A47-8B6B-E18C39E2466A}" type="pres">
      <dgm:prSet presAssocID="{04F50C09-CFA1-45E4-AE95-533FFA9EF43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4DFD6529-D444-4855-B400-7CB624B5B113}" type="pres">
      <dgm:prSet presAssocID="{C262C64C-77B6-4B3E-A70F-527603F3D0B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D596C0E3-E199-404F-9F99-42D825887F4A}" type="pres">
      <dgm:prSet presAssocID="{D1871337-D802-48FB-96DC-5723FE496C1B}" presName="sibTrans" presStyleCnt="0"/>
      <dgm:spPr/>
    </dgm:pt>
    <dgm:pt modelId="{FD62EDBB-1A71-41E3-A137-D13C3062D085}" type="pres">
      <dgm:prSet presAssocID="{62E59386-4B9B-4BDE-9609-6FC7C6DC912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38B07301-4F1B-42A1-B57C-960CB145BD73}" type="pres">
      <dgm:prSet presAssocID="{FEA70428-1FFC-4F6B-8D7E-4B29E100800E}" presName="sibTrans" presStyleCnt="0"/>
      <dgm:spPr/>
    </dgm:pt>
    <dgm:pt modelId="{1FF2804C-91FA-426B-A4C6-C3784D9C609A}" type="pres">
      <dgm:prSet presAssocID="{4960EF5A-7F01-486D-B284-74CB72C4775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F081E965-0FD2-452A-AC9D-2302EBAAEA0D}" type="pres">
      <dgm:prSet presAssocID="{3DDF4E46-A35C-478B-831E-28706C125F62}" presName="sibTrans" presStyleCnt="0"/>
      <dgm:spPr/>
    </dgm:pt>
    <dgm:pt modelId="{11BFBE46-D341-4833-BE7F-ED5D90FB0793}" type="pres">
      <dgm:prSet presAssocID="{022C19FE-284F-4EC5-B3A5-EFBA0D9BAC5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EAFF2778-5B1C-4B11-AA03-980598939240}" type="pres">
      <dgm:prSet presAssocID="{B12291A5-2110-4AB7-A4AD-3E1911A8DF22}" presName="sibTrans" presStyleCnt="0"/>
      <dgm:spPr/>
    </dgm:pt>
    <dgm:pt modelId="{A805BF32-CF5E-4063-8D1E-C807B12884B2}" type="pres">
      <dgm:prSet presAssocID="{BC1C140C-F799-4953-BD43-5E210AAB9DC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24E084AE-C9C0-45AC-B2DA-338A6DD591EC}" type="pres">
      <dgm:prSet presAssocID="{0CAE5C3E-2114-4023-A6E9-79EAB905D448}" presName="sibTrans" presStyleCnt="0"/>
      <dgm:spPr/>
    </dgm:pt>
    <dgm:pt modelId="{1AED9C6E-9DD2-48D7-A6B4-5F105D90DB0E}" type="pres">
      <dgm:prSet presAssocID="{7F112DCF-E834-4D22-9184-C8308F83C6D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DC2C2BFF-0775-4AFF-8F7C-4BF7C971544D}" srcId="{04F50C09-CFA1-45E4-AE95-533FFA9EF43B}" destId="{022C19FE-284F-4EC5-B3A5-EFBA0D9BAC58}" srcOrd="3" destOrd="0" parTransId="{AD171F66-AEAD-4889-A799-A28953D0E63E}" sibTransId="{B12291A5-2110-4AB7-A4AD-3E1911A8DF22}"/>
    <dgm:cxn modelId="{FB974EC2-9DEF-4424-BB13-7A1862538F29}" type="presOf" srcId="{62E59386-4B9B-4BDE-9609-6FC7C6DC912E}" destId="{FD62EDBB-1A71-41E3-A137-D13C3062D085}" srcOrd="0" destOrd="0" presId="urn:microsoft.com/office/officeart/2005/8/layout/default"/>
    <dgm:cxn modelId="{A94A2847-CF1F-4E5F-8EE7-E301BA32D93A}" srcId="{04F50C09-CFA1-45E4-AE95-533FFA9EF43B}" destId="{C262C64C-77B6-4B3E-A70F-527603F3D0B0}" srcOrd="0" destOrd="0" parTransId="{22DAB76C-07C7-4646-A381-ECE7155B66DF}" sibTransId="{D1871337-D802-48FB-96DC-5723FE496C1B}"/>
    <dgm:cxn modelId="{0C1518C8-2534-48AD-8DA2-532785025A6C}" type="presOf" srcId="{04F50C09-CFA1-45E4-AE95-533FFA9EF43B}" destId="{1A322095-F654-4A47-8B6B-E18C39E2466A}" srcOrd="0" destOrd="0" presId="urn:microsoft.com/office/officeart/2005/8/layout/default"/>
    <dgm:cxn modelId="{7B7567DF-7878-4770-889D-B366E1E50CF1}" type="presOf" srcId="{C262C64C-77B6-4B3E-A70F-527603F3D0B0}" destId="{4DFD6529-D444-4855-B400-7CB624B5B113}" srcOrd="0" destOrd="0" presId="urn:microsoft.com/office/officeart/2005/8/layout/default"/>
    <dgm:cxn modelId="{20922B22-B649-49D6-8B41-875B54C0C9BB}" srcId="{04F50C09-CFA1-45E4-AE95-533FFA9EF43B}" destId="{4960EF5A-7F01-486D-B284-74CB72C47754}" srcOrd="2" destOrd="0" parTransId="{6111ABC3-F68D-4C69-B90E-B68508FF9527}" sibTransId="{3DDF4E46-A35C-478B-831E-28706C125F62}"/>
    <dgm:cxn modelId="{3ACF2823-EA2B-46D9-A344-B00CA080B109}" type="presOf" srcId="{7F112DCF-E834-4D22-9184-C8308F83C6DB}" destId="{1AED9C6E-9DD2-48D7-A6B4-5F105D90DB0E}" srcOrd="0" destOrd="0" presId="urn:microsoft.com/office/officeart/2005/8/layout/default"/>
    <dgm:cxn modelId="{746B4FA3-7F2C-4D77-A04E-F7BF8448EB58}" srcId="{04F50C09-CFA1-45E4-AE95-533FFA9EF43B}" destId="{7F112DCF-E834-4D22-9184-C8308F83C6DB}" srcOrd="5" destOrd="0" parTransId="{8C880405-DE0A-4BC0-B8D0-00084F69EDC2}" sibTransId="{B7FA5C74-C7A9-4D21-8D9E-363BA57C2C12}"/>
    <dgm:cxn modelId="{1E3C2158-7D07-4B94-8316-80D818796DA4}" srcId="{04F50C09-CFA1-45E4-AE95-533FFA9EF43B}" destId="{62E59386-4B9B-4BDE-9609-6FC7C6DC912E}" srcOrd="1" destOrd="0" parTransId="{68A8DB04-2DD1-428A-A3AE-95B66CB7A9F5}" sibTransId="{FEA70428-1FFC-4F6B-8D7E-4B29E100800E}"/>
    <dgm:cxn modelId="{0C438AD6-C454-485C-B9F4-819129DFD4C1}" type="presOf" srcId="{022C19FE-284F-4EC5-B3A5-EFBA0D9BAC58}" destId="{11BFBE46-D341-4833-BE7F-ED5D90FB0793}" srcOrd="0" destOrd="0" presId="urn:microsoft.com/office/officeart/2005/8/layout/default"/>
    <dgm:cxn modelId="{80A3A302-89C1-4D1C-B3E2-24AB6A26230B}" type="presOf" srcId="{4960EF5A-7F01-486D-B284-74CB72C47754}" destId="{1FF2804C-91FA-426B-A4C6-C3784D9C609A}" srcOrd="0" destOrd="0" presId="urn:microsoft.com/office/officeart/2005/8/layout/default"/>
    <dgm:cxn modelId="{9786E607-C2B8-4108-9F8E-600234A1952D}" type="presOf" srcId="{BC1C140C-F799-4953-BD43-5E210AAB9DCC}" destId="{A805BF32-CF5E-4063-8D1E-C807B12884B2}" srcOrd="0" destOrd="0" presId="urn:microsoft.com/office/officeart/2005/8/layout/default"/>
    <dgm:cxn modelId="{85EF78D9-491F-4AE5-8339-C0A0DDE0E7B6}" srcId="{04F50C09-CFA1-45E4-AE95-533FFA9EF43B}" destId="{BC1C140C-F799-4953-BD43-5E210AAB9DCC}" srcOrd="4" destOrd="0" parTransId="{4427C8F5-90D6-4651-8DD7-E532A16F4A47}" sibTransId="{0CAE5C3E-2114-4023-A6E9-79EAB905D448}"/>
    <dgm:cxn modelId="{FCB52263-8F47-46C1-8188-2833760F582E}" type="presParOf" srcId="{1A322095-F654-4A47-8B6B-E18C39E2466A}" destId="{4DFD6529-D444-4855-B400-7CB624B5B113}" srcOrd="0" destOrd="0" presId="urn:microsoft.com/office/officeart/2005/8/layout/default"/>
    <dgm:cxn modelId="{4293BA4B-33C8-4316-9FAF-26AAE9033039}" type="presParOf" srcId="{1A322095-F654-4A47-8B6B-E18C39E2466A}" destId="{D596C0E3-E199-404F-9F99-42D825887F4A}" srcOrd="1" destOrd="0" presId="urn:microsoft.com/office/officeart/2005/8/layout/default"/>
    <dgm:cxn modelId="{A08B18D5-76AD-4D00-A826-40012629F03A}" type="presParOf" srcId="{1A322095-F654-4A47-8B6B-E18C39E2466A}" destId="{FD62EDBB-1A71-41E3-A137-D13C3062D085}" srcOrd="2" destOrd="0" presId="urn:microsoft.com/office/officeart/2005/8/layout/default"/>
    <dgm:cxn modelId="{46FC3A4B-2999-4921-BBD8-49259862A881}" type="presParOf" srcId="{1A322095-F654-4A47-8B6B-E18C39E2466A}" destId="{38B07301-4F1B-42A1-B57C-960CB145BD73}" srcOrd="3" destOrd="0" presId="urn:microsoft.com/office/officeart/2005/8/layout/default"/>
    <dgm:cxn modelId="{D3ADC238-FA70-4851-8E69-45F789BD193F}" type="presParOf" srcId="{1A322095-F654-4A47-8B6B-E18C39E2466A}" destId="{1FF2804C-91FA-426B-A4C6-C3784D9C609A}" srcOrd="4" destOrd="0" presId="urn:microsoft.com/office/officeart/2005/8/layout/default"/>
    <dgm:cxn modelId="{882F66C5-E16F-42F7-ADA9-A2F377B03042}" type="presParOf" srcId="{1A322095-F654-4A47-8B6B-E18C39E2466A}" destId="{F081E965-0FD2-452A-AC9D-2302EBAAEA0D}" srcOrd="5" destOrd="0" presId="urn:microsoft.com/office/officeart/2005/8/layout/default"/>
    <dgm:cxn modelId="{33D5D6CC-5375-478B-8BC3-C186DD6A1FB3}" type="presParOf" srcId="{1A322095-F654-4A47-8B6B-E18C39E2466A}" destId="{11BFBE46-D341-4833-BE7F-ED5D90FB0793}" srcOrd="6" destOrd="0" presId="urn:microsoft.com/office/officeart/2005/8/layout/default"/>
    <dgm:cxn modelId="{997FDA6F-2F3D-4C9F-94AC-86C81EB84603}" type="presParOf" srcId="{1A322095-F654-4A47-8B6B-E18C39E2466A}" destId="{EAFF2778-5B1C-4B11-AA03-980598939240}" srcOrd="7" destOrd="0" presId="urn:microsoft.com/office/officeart/2005/8/layout/default"/>
    <dgm:cxn modelId="{9E629E2C-DAC7-41C0-BABD-157970820377}" type="presParOf" srcId="{1A322095-F654-4A47-8B6B-E18C39E2466A}" destId="{A805BF32-CF5E-4063-8D1E-C807B12884B2}" srcOrd="8" destOrd="0" presId="urn:microsoft.com/office/officeart/2005/8/layout/default"/>
    <dgm:cxn modelId="{03B41741-B7DF-4C45-A45F-293188B9E2B5}" type="presParOf" srcId="{1A322095-F654-4A47-8B6B-E18C39E2466A}" destId="{24E084AE-C9C0-45AC-B2DA-338A6DD591EC}" srcOrd="9" destOrd="0" presId="urn:microsoft.com/office/officeart/2005/8/layout/default"/>
    <dgm:cxn modelId="{199EE587-31C5-45AC-BB13-EBA46229FA34}" type="presParOf" srcId="{1A322095-F654-4A47-8B6B-E18C39E2466A}" destId="{1AED9C6E-9DD2-48D7-A6B4-5F105D90DB0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AE1E2-2C50-4340-B52E-AB1800A2B6BF}">
      <dsp:nvSpPr>
        <dsp:cNvPr id="0" name=""/>
        <dsp:cNvSpPr/>
      </dsp:nvSpPr>
      <dsp:spPr>
        <a:xfrm>
          <a:off x="0" y="0"/>
          <a:ext cx="7886700" cy="2175933"/>
        </a:xfrm>
        <a:prstGeom prst="trapezoid">
          <a:avLst>
            <a:gd name="adj" fmla="val 181226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/>
              <a:cs typeface="Arial Black"/>
            </a:rPr>
            <a:t>42,000 Village                                                       Tech4ED Centers</a:t>
          </a:r>
          <a:endParaRPr lang="en-US" sz="28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Arial Black"/>
            <a:cs typeface="Arial Black"/>
          </a:endParaRPr>
        </a:p>
      </dsp:txBody>
      <dsp:txXfrm>
        <a:off x="0" y="0"/>
        <a:ext cx="7886700" cy="2175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75ADC-9B6D-4726-990E-CA59511C9325}" type="datetimeFigureOut">
              <a:rPr lang="en-PH" smtClean="0"/>
              <a:t>8/23/2014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90035-1AB0-4C82-9418-8D2B56996D5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8606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4B604-6688-AB44-AB2D-11BAB9BC921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98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6D4E-F3F1-4E14-AF52-8AEFC9D9B9BA}" type="datetimeFigureOut">
              <a:rPr lang="en-PH" smtClean="0"/>
              <a:pPr/>
              <a:t>8/23/2014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E2B0-71C8-4CD5-901D-CB3CC2C915B7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6D4E-F3F1-4E14-AF52-8AEFC9D9B9BA}" type="datetimeFigureOut">
              <a:rPr lang="en-PH" smtClean="0"/>
              <a:pPr/>
              <a:t>8/23/2014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E2B0-71C8-4CD5-901D-CB3CC2C915B7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6D4E-F3F1-4E14-AF52-8AEFC9D9B9BA}" type="datetimeFigureOut">
              <a:rPr lang="en-PH" smtClean="0"/>
              <a:pPr/>
              <a:t>8/23/2014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E2B0-71C8-4CD5-901D-CB3CC2C915B7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6110F-BF1A-944B-9504-AD99E31AE30A}" type="datetime1">
              <a:rPr lang="en-US"/>
              <a:pPr>
                <a:defRPr/>
              </a:pPr>
              <a:t>8/23/2014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15326-188A-ED4C-BC84-F21FF52A8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6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96EBD-3039-C34B-8E28-592D09B18496}" type="datetime1">
              <a:rPr lang="en-US"/>
              <a:pPr>
                <a:defRPr/>
              </a:pPr>
              <a:t>8/23/2014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DB175-834A-0D4E-A62C-06ABB3BD7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4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E9CE4-6968-F94B-AA2B-82702BEAB480}" type="datetime1">
              <a:rPr lang="en-US"/>
              <a:pPr>
                <a:defRPr/>
              </a:pPr>
              <a:t>8/23/2014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4037E-59D9-8548-9AA9-63D239666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9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6B972-A039-F54F-A8B6-DF496631DED2}" type="datetime1">
              <a:rPr lang="en-US"/>
              <a:pPr>
                <a:defRPr/>
              </a:pPr>
              <a:t>8/23/2014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C4245-C779-724A-BE33-98D57F941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3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57120-4AC5-3C4F-93C3-13E40C78FD5B}" type="datetime1">
              <a:rPr lang="en-US"/>
              <a:pPr>
                <a:defRPr/>
              </a:pPr>
              <a:t>8/23/2014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13A8B-74CF-674B-90C7-A1222855D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9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BE72D-3940-3F42-A1F2-3AED44751461}" type="datetime1">
              <a:rPr lang="en-US"/>
              <a:pPr>
                <a:defRPr/>
              </a:pPr>
              <a:t>8/23/2014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3185D-8BA4-E14B-9408-6E8D20D10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4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07B60-7FF2-A94C-88A4-2693271512A4}" type="datetime1">
              <a:rPr lang="en-US"/>
              <a:pPr>
                <a:defRPr/>
              </a:pPr>
              <a:t>8/23/2014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B958E-9BDD-8B4D-9A77-1045D7E82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DEC3D-A5C1-E944-A610-7F374A212B25}" type="datetime1">
              <a:rPr lang="en-US"/>
              <a:pPr>
                <a:defRPr/>
              </a:pPr>
              <a:t>8/23/2014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A910E-2984-4240-8008-3F9E2FAB9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9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6D4E-F3F1-4E14-AF52-8AEFC9D9B9BA}" type="datetimeFigureOut">
              <a:rPr lang="en-PH" smtClean="0"/>
              <a:pPr/>
              <a:t>8/23/2014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E2B0-71C8-4CD5-901D-CB3CC2C915B7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2" indent="0">
              <a:buNone/>
              <a:defRPr sz="2400"/>
            </a:lvl3pPr>
            <a:lvl4pPr marL="1371320" indent="0">
              <a:buNone/>
              <a:defRPr sz="2000"/>
            </a:lvl4pPr>
            <a:lvl5pPr marL="1828426" indent="0">
              <a:buNone/>
              <a:defRPr sz="2000"/>
            </a:lvl5pPr>
            <a:lvl6pPr marL="2285532" indent="0">
              <a:buNone/>
              <a:defRPr sz="2000"/>
            </a:lvl6pPr>
            <a:lvl7pPr marL="2742640" indent="0">
              <a:buNone/>
              <a:defRPr sz="2000"/>
            </a:lvl7pPr>
            <a:lvl8pPr marL="3199744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2FF41-5FF2-5246-9E78-B715F545F8B0}" type="datetime1">
              <a:rPr lang="en-US"/>
              <a:pPr>
                <a:defRPr/>
              </a:pPr>
              <a:t>8/23/2014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52AA3-4C47-BD47-A06B-E0EA0B5D0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2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DCD37-2FDB-FC4C-99E6-E52F04E8D8A6}" type="datetime1">
              <a:rPr lang="en-US"/>
              <a:pPr>
                <a:defRPr/>
              </a:pPr>
              <a:t>8/23/2014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959A-EF55-E94A-B8BA-18803B371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3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EAE4E-5EAE-A149-A5A0-783400F1C7B7}" type="datetime1">
              <a:rPr lang="en-US"/>
              <a:pPr>
                <a:defRPr/>
              </a:pPr>
              <a:t>8/23/2014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9CBDB-65DF-6E43-84CA-BBAEF4D6E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4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20" y="649846"/>
            <a:ext cx="7043208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6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52" y="2355876"/>
            <a:ext cx="7690114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43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81088"/>
            <a:ext cx="77724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989139"/>
            <a:ext cx="3810000" cy="4256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9139"/>
            <a:ext cx="3810000" cy="4256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0AB49-76E2-4FB1-A84C-D10601C359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08671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6110F-BF1A-944B-9504-AD99E31AE30A}" type="datetime1">
              <a:rPr lang="en-US"/>
              <a:pPr>
                <a:defRPr/>
              </a:pPr>
              <a:t>8/23/2014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15326-188A-ED4C-BC84-F21FF52A8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6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96EBD-3039-C34B-8E28-592D09B18496}" type="datetime1">
              <a:rPr lang="en-US"/>
              <a:pPr>
                <a:defRPr/>
              </a:pPr>
              <a:t>8/23/2014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DB175-834A-0D4E-A62C-06ABB3BD7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1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E9CE4-6968-F94B-AA2B-82702BEAB480}" type="datetime1">
              <a:rPr lang="en-US"/>
              <a:pPr>
                <a:defRPr/>
              </a:pPr>
              <a:t>8/23/2014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4037E-59D9-8548-9AA9-63D239666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1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6B972-A039-F54F-A8B6-DF496631DED2}" type="datetime1">
              <a:rPr lang="en-US"/>
              <a:pPr>
                <a:defRPr/>
              </a:pPr>
              <a:t>8/23/2014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C4245-C779-724A-BE33-98D57F941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3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57120-4AC5-3C4F-93C3-13E40C78FD5B}" type="datetime1">
              <a:rPr lang="en-US"/>
              <a:pPr>
                <a:defRPr/>
              </a:pPr>
              <a:t>8/23/2014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13A8B-74CF-674B-90C7-A1222855D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7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6D4E-F3F1-4E14-AF52-8AEFC9D9B9BA}" type="datetimeFigureOut">
              <a:rPr lang="en-PH" smtClean="0"/>
              <a:pPr/>
              <a:t>8/23/2014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E2B0-71C8-4CD5-901D-CB3CC2C915B7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BE72D-3940-3F42-A1F2-3AED44751461}" type="datetime1">
              <a:rPr lang="en-US"/>
              <a:pPr>
                <a:defRPr/>
              </a:pPr>
              <a:t>8/23/2014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3185D-8BA4-E14B-9408-6E8D20D10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7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07B60-7FF2-A94C-88A4-2693271512A4}" type="datetime1">
              <a:rPr lang="en-US"/>
              <a:pPr>
                <a:defRPr/>
              </a:pPr>
              <a:t>8/23/2014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B958E-9BDD-8B4D-9A77-1045D7E82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1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DEC3D-A5C1-E944-A610-7F374A212B25}" type="datetime1">
              <a:rPr lang="en-US"/>
              <a:pPr>
                <a:defRPr/>
              </a:pPr>
              <a:t>8/23/2014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A910E-2984-4240-8008-3F9E2FAB9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2" indent="0">
              <a:buNone/>
              <a:defRPr sz="2400"/>
            </a:lvl3pPr>
            <a:lvl4pPr marL="1371320" indent="0">
              <a:buNone/>
              <a:defRPr sz="2000"/>
            </a:lvl4pPr>
            <a:lvl5pPr marL="1828426" indent="0">
              <a:buNone/>
              <a:defRPr sz="2000"/>
            </a:lvl5pPr>
            <a:lvl6pPr marL="2285532" indent="0">
              <a:buNone/>
              <a:defRPr sz="2000"/>
            </a:lvl6pPr>
            <a:lvl7pPr marL="2742640" indent="0">
              <a:buNone/>
              <a:defRPr sz="2000"/>
            </a:lvl7pPr>
            <a:lvl8pPr marL="3199744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2FF41-5FF2-5246-9E78-B715F545F8B0}" type="datetime1">
              <a:rPr lang="en-US"/>
              <a:pPr>
                <a:defRPr/>
              </a:pPr>
              <a:t>8/23/2014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52AA3-4C47-BD47-A06B-E0EA0B5D0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3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DCD37-2FDB-FC4C-99E6-E52F04E8D8A6}" type="datetime1">
              <a:rPr lang="en-US"/>
              <a:pPr>
                <a:defRPr/>
              </a:pPr>
              <a:t>8/23/2014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959A-EF55-E94A-B8BA-18803B371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2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EAE4E-5EAE-A149-A5A0-783400F1C7B7}" type="datetime1">
              <a:rPr lang="en-US"/>
              <a:pPr>
                <a:defRPr/>
              </a:pPr>
              <a:t>8/23/2014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9CBDB-65DF-6E43-84CA-BBAEF4D6E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20" y="649840"/>
            <a:ext cx="7043208" cy="1523495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6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52" y="2355870"/>
            <a:ext cx="7690114" cy="1384995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508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81088"/>
            <a:ext cx="77724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989139"/>
            <a:ext cx="3810000" cy="4256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9139"/>
            <a:ext cx="3810000" cy="4256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0AB49-76E2-4FB1-A84C-D10601C359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36415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6D4E-F3F1-4E14-AF52-8AEFC9D9B9BA}" type="datetimeFigureOut">
              <a:rPr lang="en-PH" smtClean="0"/>
              <a:pPr/>
              <a:t>8/23/2014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E2B0-71C8-4CD5-901D-CB3CC2C915B7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6D4E-F3F1-4E14-AF52-8AEFC9D9B9BA}" type="datetimeFigureOut">
              <a:rPr lang="en-PH" smtClean="0"/>
              <a:pPr/>
              <a:t>8/23/2014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E2B0-71C8-4CD5-901D-CB3CC2C915B7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6D4E-F3F1-4E14-AF52-8AEFC9D9B9BA}" type="datetimeFigureOut">
              <a:rPr lang="en-PH" smtClean="0"/>
              <a:pPr/>
              <a:t>8/23/2014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E2B0-71C8-4CD5-901D-CB3CC2C915B7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6D4E-F3F1-4E14-AF52-8AEFC9D9B9BA}" type="datetimeFigureOut">
              <a:rPr lang="en-PH" smtClean="0"/>
              <a:pPr/>
              <a:t>8/23/2014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E2B0-71C8-4CD5-901D-CB3CC2C915B7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6D4E-F3F1-4E14-AF52-8AEFC9D9B9BA}" type="datetimeFigureOut">
              <a:rPr lang="en-PH" smtClean="0"/>
              <a:pPr/>
              <a:t>8/23/2014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E2B0-71C8-4CD5-901D-CB3CC2C915B7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6D4E-F3F1-4E14-AF52-8AEFC9D9B9BA}" type="datetimeFigureOut">
              <a:rPr lang="en-PH" smtClean="0"/>
              <a:pPr/>
              <a:t>8/23/2014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E2B0-71C8-4CD5-901D-CB3CC2C915B7}" type="slidenum">
              <a:rPr lang="en-PH" smtClean="0"/>
              <a:pPr/>
              <a:t>‹#›</a:t>
            </a:fld>
            <a:endParaRPr lang="en-P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7000"/>
            <a:lum bright="15000" contrast="6000"/>
          </a:blip>
          <a:srcRect/>
          <a:stretch>
            <a:fillRect l="-7000" t="-2000" r="-5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6D4E-F3F1-4E14-AF52-8AEFC9D9B9BA}" type="datetimeFigureOut">
              <a:rPr lang="en-PH" smtClean="0"/>
              <a:pPr/>
              <a:t>8/23/2014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BE2B0-71C8-4CD5-901D-CB3CC2C915B7}" type="slidenum">
              <a:rPr lang="en-PH" smtClean="0"/>
              <a:pPr/>
              <a:t>‹#›</a:t>
            </a:fld>
            <a:endParaRPr lang="en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1" tIns="45711" rIns="91421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wrap="square" lIns="91421" tIns="45711" rIns="91421" bIns="45711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36F46-A7A5-884A-9ECF-8CB61E68172D}" type="datetime1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8/23/2014</a:t>
            </a:fld>
            <a:endParaRPr lang="en-US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90"/>
            <a:ext cx="2895600" cy="365125"/>
          </a:xfrm>
          <a:prstGeom prst="rect">
            <a:avLst/>
          </a:prstGeom>
        </p:spPr>
        <p:txBody>
          <a:bodyPr vert="horz" wrap="square" lIns="91421" tIns="45711" rIns="91421" bIns="45711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84" charset="0"/>
                <a:ea typeface="+mn-ea"/>
                <a:cs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wrap="square" lIns="91421" tIns="45711" rIns="91421" bIns="45711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9AE3CE-38CB-4648-B882-9EC4008E2552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0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  <a:cs typeface="ＭＳ Ｐゴシック" charset="0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2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0" indent="-3428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charset="0"/>
        </a:defRPr>
      </a:lvl1pPr>
      <a:lvl2pPr marL="742798" indent="-2856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2765" indent="-2285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599872" indent="-2285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6980" indent="-2285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087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2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99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4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1" tIns="45711" rIns="91421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4"/>
            <a:ext cx="2133600" cy="365125"/>
          </a:xfrm>
          <a:prstGeom prst="rect">
            <a:avLst/>
          </a:prstGeom>
        </p:spPr>
        <p:txBody>
          <a:bodyPr vert="horz" wrap="square" lIns="91421" tIns="45711" rIns="91421" bIns="45711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36F46-A7A5-884A-9ECF-8CB61E68172D}" type="datetime1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8/23/2014</a:t>
            </a:fld>
            <a:endParaRPr lang="en-US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84"/>
            <a:ext cx="2895600" cy="365125"/>
          </a:xfrm>
          <a:prstGeom prst="rect">
            <a:avLst/>
          </a:prstGeom>
        </p:spPr>
        <p:txBody>
          <a:bodyPr vert="horz" wrap="square" lIns="91421" tIns="45711" rIns="91421" bIns="45711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84" charset="0"/>
                <a:ea typeface="+mn-ea"/>
                <a:cs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4"/>
            <a:ext cx="2133600" cy="365125"/>
          </a:xfrm>
          <a:prstGeom prst="rect">
            <a:avLst/>
          </a:prstGeom>
        </p:spPr>
        <p:txBody>
          <a:bodyPr vert="horz" wrap="square" lIns="91421" tIns="45711" rIns="91421" bIns="45711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9AE3CE-38CB-4648-B882-9EC4008E2552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80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84" charset="-128"/>
          <a:cs typeface="ＭＳ Ｐゴシック" charset="0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2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0" indent="-3428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charset="0"/>
        </a:defRPr>
      </a:lvl1pPr>
      <a:lvl2pPr marL="742798" indent="-2856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2765" indent="-2285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599872" indent="-2285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6980" indent="-2285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087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2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99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4" indent="-228552" algn="l" defTabSz="914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914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1.jpe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1470025"/>
          </a:xfrm>
        </p:spPr>
        <p:txBody>
          <a:bodyPr/>
          <a:lstStyle/>
          <a:p>
            <a:r>
              <a:rPr lang="en-US" b="1" dirty="0">
                <a:latin typeface="Cooper Black" pitchFamily="18" charset="0"/>
              </a:rPr>
              <a:t>Policies and Initiatives: the Philippine </a:t>
            </a:r>
            <a:r>
              <a:rPr lang="en-US" b="1" dirty="0" smtClean="0">
                <a:latin typeface="Cooper Black" pitchFamily="18" charset="0"/>
              </a:rPr>
              <a:t>Experience</a:t>
            </a:r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8291" y="5181600"/>
            <a:ext cx="4648200" cy="914400"/>
          </a:xfrm>
        </p:spPr>
        <p:txBody>
          <a:bodyPr>
            <a:noAutofit/>
          </a:bodyPr>
          <a:lstStyle/>
          <a:p>
            <a:r>
              <a:rPr lang="en-PH" sz="1600" b="1" dirty="0" smtClean="0">
                <a:solidFill>
                  <a:schemeClr val="tx2"/>
                </a:solidFill>
                <a:latin typeface="Andalus" pitchFamily="2" charset="-78"/>
                <a:cs typeface="Andalus" pitchFamily="2" charset="-78"/>
              </a:rPr>
              <a:t>Prepared by:  </a:t>
            </a:r>
            <a:r>
              <a:rPr lang="en-PH" sz="1600" b="1" dirty="0" err="1" smtClean="0">
                <a:solidFill>
                  <a:schemeClr val="tx2"/>
                </a:solidFill>
                <a:latin typeface="Andalus" pitchFamily="2" charset="-78"/>
                <a:cs typeface="Andalus" pitchFamily="2" charset="-78"/>
              </a:rPr>
              <a:t>Ms.</a:t>
            </a:r>
            <a:r>
              <a:rPr lang="en-PH" sz="1600" b="1" dirty="0" smtClean="0">
                <a:solidFill>
                  <a:schemeClr val="tx2"/>
                </a:solidFill>
                <a:latin typeface="Andalus" pitchFamily="2" charset="-78"/>
                <a:cs typeface="Andalus" pitchFamily="2" charset="-78"/>
              </a:rPr>
              <a:t> </a:t>
            </a:r>
            <a:r>
              <a:rPr lang="en-PH" sz="1600" b="1" dirty="0" err="1" smtClean="0">
                <a:solidFill>
                  <a:schemeClr val="tx2"/>
                </a:solidFill>
                <a:latin typeface="Andalus" pitchFamily="2" charset="-78"/>
                <a:cs typeface="Andalus" pitchFamily="2" charset="-78"/>
              </a:rPr>
              <a:t>Nelia</a:t>
            </a:r>
            <a:r>
              <a:rPr lang="en-PH" sz="1600" b="1" dirty="0" smtClean="0">
                <a:solidFill>
                  <a:schemeClr val="tx2"/>
                </a:solidFill>
                <a:latin typeface="Andalus" pitchFamily="2" charset="-78"/>
                <a:cs typeface="Andalus" pitchFamily="2" charset="-78"/>
              </a:rPr>
              <a:t> R. De Jesus</a:t>
            </a:r>
          </a:p>
          <a:p>
            <a:r>
              <a:rPr lang="en-PH" sz="1600" b="1" dirty="0" smtClean="0">
                <a:solidFill>
                  <a:schemeClr val="tx2"/>
                </a:solidFill>
                <a:latin typeface="Andalus" pitchFamily="2" charset="-78"/>
                <a:cs typeface="Andalus" pitchFamily="2" charset="-78"/>
              </a:rPr>
              <a:t>Chief, Technical Cooperation Division</a:t>
            </a:r>
          </a:p>
          <a:p>
            <a:r>
              <a:rPr lang="en-PH" sz="1600" b="1" dirty="0" smtClean="0">
                <a:solidFill>
                  <a:schemeClr val="tx2"/>
                </a:solidFill>
                <a:latin typeface="Andalus" pitchFamily="2" charset="-78"/>
                <a:cs typeface="Andalus" pitchFamily="2" charset="-78"/>
              </a:rPr>
              <a:t>National Council on Disability Affairs</a:t>
            </a:r>
          </a:p>
          <a:p>
            <a:r>
              <a:rPr lang="en-PH" sz="1600" b="1" dirty="0" smtClean="0">
                <a:solidFill>
                  <a:schemeClr val="tx2"/>
                </a:solidFill>
                <a:latin typeface="Andalus" pitchFamily="2" charset="-78"/>
                <a:cs typeface="Andalus" pitchFamily="2" charset="-78"/>
              </a:rPr>
              <a:t>Republic of the Philippines</a:t>
            </a:r>
            <a:endParaRPr lang="en-PH" sz="1600" b="1" dirty="0">
              <a:solidFill>
                <a:schemeClr val="tx2"/>
              </a:solidFill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1026" name="Picture 2" descr="C:\Users\Sally Gamugamo\Pictures\precious\office files photo\logos\NCDA logo IEC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8182" y="5334000"/>
            <a:ext cx="762000" cy="732741"/>
          </a:xfrm>
          <a:prstGeom prst="rect">
            <a:avLst/>
          </a:prstGeom>
          <a:noFill/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600200" y="3505200"/>
            <a:ext cx="6248400" cy="580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PH" sz="1800" b="1" dirty="0" smtClean="0">
                <a:solidFill>
                  <a:schemeClr val="tx2"/>
                </a:solidFill>
                <a:latin typeface="Adobe Caslon Pro" pitchFamily="18" charset="0"/>
                <a:cs typeface="Andalus" pitchFamily="2" charset="-78"/>
              </a:rPr>
              <a:t>PRESENTED BY:  BEATRICE G. QUIMSON</a:t>
            </a:r>
          </a:p>
          <a:p>
            <a:r>
              <a:rPr lang="en-PH" sz="1800" b="1" dirty="0" smtClean="0">
                <a:solidFill>
                  <a:schemeClr val="tx2"/>
                </a:solidFill>
                <a:latin typeface="Adobe Caslon Pro" pitchFamily="18" charset="0"/>
                <a:cs typeface="Andalus" pitchFamily="2" charset="-78"/>
              </a:rPr>
              <a:t>Department of Science and Technology</a:t>
            </a:r>
          </a:p>
          <a:p>
            <a:r>
              <a:rPr lang="en-PH" sz="1800" b="1" dirty="0" smtClean="0">
                <a:solidFill>
                  <a:schemeClr val="tx2"/>
                </a:solidFill>
                <a:latin typeface="Adobe Caslon Pro" pitchFamily="18" charset="0"/>
                <a:cs typeface="Andalus" pitchFamily="2" charset="-78"/>
              </a:rPr>
              <a:t>Information and Communications Technology Office</a:t>
            </a:r>
            <a:endParaRPr lang="en-PH" sz="1800" b="1" dirty="0">
              <a:solidFill>
                <a:schemeClr val="tx2"/>
              </a:solidFill>
              <a:latin typeface="Adobe Caslon Pro" pitchFamily="18" charset="0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"/>
            <a:ext cx="9144000" cy="927524"/>
            <a:chOff x="457200" y="-80093"/>
            <a:chExt cx="8305800" cy="1070694"/>
          </a:xfrm>
        </p:grpSpPr>
        <p:sp>
          <p:nvSpPr>
            <p:cNvPr id="4" name="Rounded Rectangle 3"/>
            <p:cNvSpPr/>
            <p:nvPr/>
          </p:nvSpPr>
          <p:spPr>
            <a:xfrm>
              <a:off x="457200" y="156053"/>
              <a:ext cx="8305800" cy="8345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1" tIns="45711" rIns="91421" bIns="45711" rtlCol="0" anchor="b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Enabling Women, PWD, OFW, Seniors, Indigenous People, Teachers &amp;  Career Shifters with Special Content</a:t>
              </a:r>
              <a:endParaRPr lang="en-US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63420" y="-80093"/>
              <a:ext cx="6043172" cy="42664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1421" tIns="45711" rIns="91421" bIns="45711" rtlCol="0" anchor="b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spc="12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spc="12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spc="12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pc="120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/>
                  <a:cs typeface="Arial Black"/>
                </a:rPr>
                <a:t>e-ASSIST</a:t>
              </a:r>
              <a:endParaRPr lang="en-US" sz="2000" spc="12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  <a:cs typeface="Arial Black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7032" y="3581400"/>
            <a:ext cx="8764568" cy="2667002"/>
            <a:chOff x="302709" y="3638373"/>
            <a:chExt cx="8993692" cy="2762425"/>
          </a:xfrm>
        </p:grpSpPr>
        <p:sp>
          <p:nvSpPr>
            <p:cNvPr id="10" name="Rounded Rectangle 9"/>
            <p:cNvSpPr/>
            <p:nvPr/>
          </p:nvSpPr>
          <p:spPr>
            <a:xfrm>
              <a:off x="419100" y="3638373"/>
              <a:ext cx="8877301" cy="2762425"/>
            </a:xfrm>
            <a:prstGeom prst="roundRect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91421" tIns="45711" rIns="91421" bIns="45711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-344992" y="4867186"/>
              <a:ext cx="1600201" cy="304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421" tIns="45711" rIns="91421" bIns="45711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</a:rPr>
                <a:t>OBJECTIVES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62000" y="3767100"/>
            <a:ext cx="1443728" cy="2341157"/>
            <a:chOff x="693481" y="3860882"/>
            <a:chExt cx="1443728" cy="2341157"/>
          </a:xfrm>
        </p:grpSpPr>
        <p:sp>
          <p:nvSpPr>
            <p:cNvPr id="20" name="Rectangle 19"/>
            <p:cNvSpPr/>
            <p:nvPr/>
          </p:nvSpPr>
          <p:spPr>
            <a:xfrm>
              <a:off x="723083" y="3860882"/>
              <a:ext cx="1411375" cy="141451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074" name="Picture 2" descr="http://www.onlineuniversities.com/wp-content/uploads/digital-divide-mod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886" y="3968756"/>
              <a:ext cx="1290365" cy="1212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ular Callout 21"/>
            <p:cNvSpPr/>
            <p:nvPr/>
          </p:nvSpPr>
          <p:spPr>
            <a:xfrm>
              <a:off x="693481" y="5029199"/>
              <a:ext cx="1443728" cy="1172840"/>
            </a:xfrm>
            <a:prstGeom prst="wedgeRectCallout">
              <a:avLst>
                <a:gd name="adj1" fmla="val 21890"/>
                <a:gd name="adj2" fmla="val -6580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36760" y="5149587"/>
              <a:ext cx="1357169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 smtClean="0">
                  <a:solidFill>
                    <a:srgbClr val="FFFFFF"/>
                  </a:solidFill>
                  <a:latin typeface="Arial"/>
                  <a:ea typeface="Tahoma" panose="020B0604030504040204" pitchFamily="34" charset="0"/>
                  <a:cs typeface="Arial"/>
                </a:rPr>
                <a:t>*.Provide opportunities for digital inclusion to marginalized communities  </a:t>
              </a:r>
              <a:endParaRPr lang="en-US" sz="1050" dirty="0">
                <a:solidFill>
                  <a:srgbClr val="FFFFFF"/>
                </a:solidFill>
                <a:latin typeface="Arial"/>
                <a:ea typeface="Tahoma" panose="020B0604030504040204" pitchFamily="34" charset="0"/>
                <a:cs typeface="Arial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966473" y="3720207"/>
            <a:ext cx="1443727" cy="2341156"/>
            <a:chOff x="2234229" y="3860883"/>
            <a:chExt cx="1443727" cy="2341156"/>
          </a:xfrm>
        </p:grpSpPr>
        <p:sp>
          <p:nvSpPr>
            <p:cNvPr id="26" name="Rectangle 25"/>
            <p:cNvSpPr/>
            <p:nvPr/>
          </p:nvSpPr>
          <p:spPr>
            <a:xfrm>
              <a:off x="2288735" y="3860883"/>
              <a:ext cx="1386470" cy="141540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57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2675697"/>
                </p:ext>
              </p:extLst>
            </p:nvPr>
          </p:nvGraphicFramePr>
          <p:xfrm>
            <a:off x="2362934" y="3908483"/>
            <a:ext cx="1240202" cy="12731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0" name="Image" r:id="rId5" imgW="3631680" imgH="3809520" progId="Photoshop.Image.12">
                    <p:embed/>
                  </p:oleObj>
                </mc:Choice>
                <mc:Fallback>
                  <p:oleObj name="Image" r:id="rId5" imgW="3631680" imgH="3809520" progId="Photoshop.Image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362934" y="3908483"/>
                          <a:ext cx="1240202" cy="127311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Rectangular Callout 27"/>
            <p:cNvSpPr/>
            <p:nvPr/>
          </p:nvSpPr>
          <p:spPr>
            <a:xfrm>
              <a:off x="2234229" y="5029200"/>
              <a:ext cx="1443727" cy="1172839"/>
            </a:xfrm>
            <a:prstGeom prst="wedgeRectCallout">
              <a:avLst>
                <a:gd name="adj1" fmla="val 20350"/>
                <a:gd name="adj2" fmla="val -6745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288735" y="5075470"/>
              <a:ext cx="1386470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*Help teachers learn teaching strategies  using technology to develop </a:t>
              </a:r>
              <a:r>
                <a:rPr lang="en-US" sz="105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050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21</a:t>
              </a:r>
              <a:r>
                <a:rPr lang="en-US" sz="1050" baseline="30000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</a:t>
              </a:r>
              <a:r>
                <a:rPr lang="en-US" sz="1050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Century Skills</a:t>
              </a:r>
              <a:endParaRPr lang="en-US" sz="1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562600" y="3719546"/>
            <a:ext cx="1490014" cy="2506489"/>
            <a:chOff x="5322380" y="3866161"/>
            <a:chExt cx="1490014" cy="2667639"/>
          </a:xfrm>
        </p:grpSpPr>
        <p:sp>
          <p:nvSpPr>
            <p:cNvPr id="38" name="Rectangle 37"/>
            <p:cNvSpPr/>
            <p:nvPr/>
          </p:nvSpPr>
          <p:spPr>
            <a:xfrm>
              <a:off x="5401020" y="3872605"/>
              <a:ext cx="1411374" cy="140096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6397202"/>
                </p:ext>
              </p:extLst>
            </p:nvPr>
          </p:nvGraphicFramePr>
          <p:xfrm>
            <a:off x="5401020" y="3866161"/>
            <a:ext cx="1309842" cy="1350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1" name="Image" r:id="rId7" imgW="4685400" imgH="3809520" progId="Photoshop.Image.12">
                    <p:embed/>
                  </p:oleObj>
                </mc:Choice>
                <mc:Fallback>
                  <p:oleObj name="Image" r:id="rId7" imgW="4685400" imgH="3809520" progId="Photoshop.Image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401020" y="3866161"/>
                          <a:ext cx="1309842" cy="13501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Rectangular Callout 39"/>
            <p:cNvSpPr/>
            <p:nvPr/>
          </p:nvSpPr>
          <p:spPr>
            <a:xfrm>
              <a:off x="5352368" y="5069480"/>
              <a:ext cx="1443727" cy="1325940"/>
            </a:xfrm>
            <a:prstGeom prst="wedgeRectCallout">
              <a:avLst>
                <a:gd name="adj1" fmla="val 21890"/>
                <a:gd name="adj2" fmla="val -693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322380" y="5257800"/>
              <a:ext cx="1460799" cy="174580"/>
            </a:xfrm>
            <a:prstGeom prst="rect">
              <a:avLst/>
            </a:prstGeom>
            <a:noFill/>
            <a:ln w="0">
              <a:noFill/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1" tIns="45711" rIns="91421" bIns="45711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05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387929" y="5059759"/>
              <a:ext cx="1395251" cy="1474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*Develop </a:t>
              </a:r>
              <a:r>
                <a:rPr lang="en-US" sz="105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en-US" sz="1050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ompetencies </a:t>
              </a:r>
              <a:r>
                <a:rPr lang="en-US" sz="105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relevant to a particular Industry for higher grade </a:t>
              </a:r>
              <a:r>
                <a:rPr lang="en-US" sz="1050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jobs (Career Shifters)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 smtClea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en-US" sz="105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40243" name="Picture 307" descr="http://pesosandsense.com/wp-content/uploads/2013/05/ofw-scenario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" t="11985" r="53979" b="13470"/>
          <a:stretch/>
        </p:blipFill>
        <p:spPr bwMode="auto">
          <a:xfrm>
            <a:off x="2427864" y="3767100"/>
            <a:ext cx="1382135" cy="104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530323"/>
              </p:ext>
            </p:extLst>
          </p:nvPr>
        </p:nvGraphicFramePr>
        <p:xfrm>
          <a:off x="7287362" y="3705632"/>
          <a:ext cx="1309842" cy="1350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Image" r:id="rId10" imgW="4685400" imgH="3809520" progId="Photoshop.Image.12">
                  <p:embed/>
                </p:oleObj>
              </mc:Choice>
              <mc:Fallback>
                <p:oleObj name="Image" r:id="rId10" imgW="4685400" imgH="380952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87362" y="3705632"/>
                        <a:ext cx="1309842" cy="1350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ectangular Callout 65"/>
          <p:cNvSpPr/>
          <p:nvPr/>
        </p:nvSpPr>
        <p:spPr>
          <a:xfrm>
            <a:off x="7285058" y="4882887"/>
            <a:ext cx="1314450" cy="1200347"/>
          </a:xfrm>
          <a:prstGeom prst="wedgeRectCallout">
            <a:avLst>
              <a:gd name="adj1" fmla="val 21890"/>
              <a:gd name="adj2" fmla="val -69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319263" y="5103761"/>
            <a:ext cx="13015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*Enable SMEs to use internet as a tool for  expansion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05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Rectangular Callout 67"/>
          <p:cNvSpPr/>
          <p:nvPr/>
        </p:nvSpPr>
        <p:spPr>
          <a:xfrm>
            <a:off x="2438400" y="4850173"/>
            <a:ext cx="1371600" cy="1172839"/>
          </a:xfrm>
          <a:prstGeom prst="wedgeRectCallout">
            <a:avLst>
              <a:gd name="adj1" fmla="val 20350"/>
              <a:gd name="adj2" fmla="val -674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0" y="4961183"/>
            <a:ext cx="12573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srgbClr val="FFFFFF"/>
                </a:solidFill>
                <a:latin typeface="Arial"/>
                <a:ea typeface="Tahoma" panose="020B0604030504040204" pitchFamily="34" charset="0"/>
                <a:cs typeface="Arial"/>
              </a:rPr>
              <a:t>*Educate OFWs and their families </a:t>
            </a:r>
            <a:r>
              <a:rPr lang="en-US" sz="1050" dirty="0">
                <a:solidFill>
                  <a:srgbClr val="FFFFFF"/>
                </a:solidFill>
                <a:latin typeface="Arial"/>
                <a:ea typeface="Tahoma" panose="020B0604030504040204" pitchFamily="34" charset="0"/>
                <a:cs typeface="Arial"/>
              </a:rPr>
              <a:t>on how to save, invest, </a:t>
            </a:r>
            <a:r>
              <a:rPr lang="en-US" sz="1050" dirty="0" smtClean="0">
                <a:solidFill>
                  <a:srgbClr val="FFFFFF"/>
                </a:solidFill>
                <a:latin typeface="Arial"/>
                <a:ea typeface="Tahoma" panose="020B0604030504040204" pitchFamily="34" charset="0"/>
                <a:cs typeface="Arial"/>
              </a:rPr>
              <a:t>and  spend money wisely.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9490" y="1108016"/>
            <a:ext cx="8772110" cy="2341524"/>
            <a:chOff x="661327" y="1524000"/>
            <a:chExt cx="5424090" cy="1752600"/>
          </a:xfrm>
          <a:noFill/>
        </p:grpSpPr>
        <p:sp>
          <p:nvSpPr>
            <p:cNvPr id="7" name="Rounded Rectangle 6"/>
            <p:cNvSpPr/>
            <p:nvPr/>
          </p:nvSpPr>
          <p:spPr>
            <a:xfrm>
              <a:off x="838200" y="1524000"/>
              <a:ext cx="5247217" cy="1752600"/>
            </a:xfrm>
            <a:prstGeom prst="round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184221" y="2224090"/>
              <a:ext cx="1172283" cy="2180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</a:rPr>
                <a:t>COMPONENTS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948463" y="1143000"/>
            <a:ext cx="2043137" cy="2284183"/>
            <a:chOff x="3741219" y="1147059"/>
            <a:chExt cx="1601354" cy="2284183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1219" y="1147059"/>
              <a:ext cx="1601354" cy="2284183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4138792" y="2120897"/>
              <a:ext cx="76271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Business 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871388" y="1143000"/>
            <a:ext cx="2139012" cy="2284183"/>
            <a:chOff x="3741218" y="1147059"/>
            <a:chExt cx="1601354" cy="2284183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1218" y="1147059"/>
              <a:ext cx="1601354" cy="2284183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4160539" y="1960599"/>
              <a:ext cx="76271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Life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Long Learners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799122" y="1111447"/>
            <a:ext cx="2153878" cy="2298689"/>
            <a:chOff x="2184110" y="1111431"/>
            <a:chExt cx="1612266" cy="229868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110" y="1111431"/>
              <a:ext cx="1612266" cy="2298689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2614859" y="2029810"/>
              <a:ext cx="762711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Financial Literacy </a:t>
              </a:r>
              <a:endParaRPr lang="en-US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28309" y="1077173"/>
            <a:ext cx="2191091" cy="2322966"/>
            <a:chOff x="574778" y="1077173"/>
            <a:chExt cx="1646988" cy="232296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78" y="1077173"/>
              <a:ext cx="1646988" cy="2322966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028305" y="1979931"/>
              <a:ext cx="762711" cy="423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5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ICT  </a:t>
              </a:r>
              <a:r>
                <a:rPr lang="en-US" sz="11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Literacy</a:t>
              </a:r>
              <a:endParaRPr lang="en-US" sz="105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09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4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/>
      <p:bldP spid="68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Cooper Black" pitchFamily="18" charset="0"/>
              </a:rPr>
              <a:t>IT Policies and Initiatives: the Philippine </a:t>
            </a:r>
            <a:r>
              <a:rPr lang="en-US" sz="2800" dirty="0" smtClean="0">
                <a:latin typeface="Cooper Black" pitchFamily="18" charset="0"/>
              </a:rPr>
              <a:t>Experience</a:t>
            </a:r>
            <a:endParaRPr lang="en-PH" sz="2800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Government Information System : IT as a premier tool to ‘’BEAT THE ODDS’’ , but not ‘’inclusive’’</a:t>
            </a:r>
            <a:r>
              <a:rPr lang="en-US" sz="2400" dirty="0" smtClean="0"/>
              <a:t> </a:t>
            </a:r>
          </a:p>
          <a:p>
            <a:endParaRPr lang="en-US" sz="2400" b="1" dirty="0" smtClean="0"/>
          </a:p>
          <a:p>
            <a:r>
              <a:rPr lang="en-PH" sz="2400" dirty="0" smtClean="0"/>
              <a:t>2003 – </a:t>
            </a:r>
            <a:r>
              <a:rPr lang="en-PH" sz="2400" b="1" dirty="0" smtClean="0"/>
              <a:t>“Manila Design Recommendations and Declaration towards Accessible ICT”, </a:t>
            </a:r>
            <a:r>
              <a:rPr lang="en-PH" sz="2400" dirty="0" smtClean="0"/>
              <a:t>became the cornerstone of CRPD Article 9</a:t>
            </a:r>
          </a:p>
          <a:p>
            <a:r>
              <a:rPr lang="en-US" sz="2400" dirty="0" smtClean="0"/>
              <a:t>2004 training of 200 webmasters creating the </a:t>
            </a:r>
            <a:r>
              <a:rPr lang="en-US" sz="2400" b="1" dirty="0" smtClean="0"/>
              <a:t>Philippine Web Accessibility Group (PWAG),</a:t>
            </a:r>
            <a:r>
              <a:rPr lang="en-US" sz="2400" dirty="0" smtClean="0"/>
              <a:t> commissioned as an online advocacy group </a:t>
            </a:r>
          </a:p>
          <a:p>
            <a:r>
              <a:rPr lang="en-US" sz="2400" dirty="0" smtClean="0"/>
              <a:t>2007 -Joint NCDA-NCC Memo Circular requiring government agencies’ web accessibility, using set standards</a:t>
            </a:r>
          </a:p>
          <a:p>
            <a:endParaRPr lang="en-PH" sz="2400" dirty="0" smtClean="0"/>
          </a:p>
          <a:p>
            <a:endParaRPr lang="en-P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1858962"/>
          </a:xfrm>
        </p:spPr>
        <p:txBody>
          <a:bodyPr>
            <a:noAutofit/>
          </a:bodyPr>
          <a:lstStyle/>
          <a:p>
            <a:r>
              <a:rPr lang="en-US" sz="2400" b="1" i="1" dirty="0" smtClean="0"/>
              <a:t>“Nothing about us, without us”</a:t>
            </a:r>
            <a:r>
              <a:rPr lang="en-US" sz="2400" dirty="0" smtClean="0"/>
              <a:t> spurred leaders with disabilities as the </a:t>
            </a:r>
            <a:r>
              <a:rPr lang="en-US" sz="2400" b="1" i="1" dirty="0" smtClean="0"/>
              <a:t>conscience bloc</a:t>
            </a:r>
            <a:r>
              <a:rPr lang="en-US" sz="2400" dirty="0" smtClean="0"/>
              <a:t>, towards more ICT Policy breakthroughs:</a:t>
            </a:r>
            <a:r>
              <a:rPr lang="en-PH" sz="2400" dirty="0" smtClean="0"/>
              <a:t/>
            </a:r>
            <a:br>
              <a:rPr lang="en-PH" sz="2400" dirty="0" smtClean="0"/>
            </a:br>
            <a:endParaRPr lang="en-PH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10600" cy="40386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A(ward), R(</a:t>
            </a:r>
            <a:r>
              <a:rPr lang="en-US" sz="2400" b="1" dirty="0" err="1" smtClean="0"/>
              <a:t>ecognize</a:t>
            </a:r>
            <a:r>
              <a:rPr lang="en-US" sz="2400" b="1" dirty="0" smtClean="0"/>
              <a:t>) A(</a:t>
            </a:r>
            <a:r>
              <a:rPr lang="en-US" sz="2400" b="1" dirty="0" err="1" smtClean="0"/>
              <a:t>ccessible</a:t>
            </a:r>
            <a:r>
              <a:rPr lang="en-US" sz="2400" b="1" dirty="0" smtClean="0"/>
              <a:t>) W(</a:t>
            </a:r>
            <a:r>
              <a:rPr lang="en-US" sz="2400" b="1" dirty="0" err="1" smtClean="0"/>
              <a:t>ebsites</a:t>
            </a:r>
            <a:r>
              <a:rPr lang="en-US" sz="2400" b="1" dirty="0" smtClean="0"/>
              <a:t>)-</a:t>
            </a:r>
            <a:r>
              <a:rPr lang="en-US" sz="2400" dirty="0" smtClean="0"/>
              <a:t>ARAW (sun) incentivizing </a:t>
            </a:r>
            <a:r>
              <a:rPr lang="en-US" sz="2400" dirty="0" err="1" smtClean="0"/>
              <a:t>implementors</a:t>
            </a:r>
            <a:endParaRPr lang="en-PH" sz="2400" dirty="0" smtClean="0"/>
          </a:p>
          <a:p>
            <a:r>
              <a:rPr lang="en-PH" sz="2400" dirty="0" smtClean="0"/>
              <a:t>UN-ESCAP’s Citation as among Asia Pacific Region’s best practices</a:t>
            </a:r>
          </a:p>
          <a:p>
            <a:pPr>
              <a:buNone/>
            </a:pPr>
            <a:r>
              <a:rPr lang="en-PH" sz="2400" dirty="0" smtClean="0"/>
              <a:t>       “APCD-NCDA Video </a:t>
            </a:r>
            <a:r>
              <a:rPr lang="en-PH" sz="2400" b="1" dirty="0" smtClean="0"/>
              <a:t>“From Why to </a:t>
            </a:r>
            <a:r>
              <a:rPr lang="en-PH" sz="2400" b="1" dirty="0" err="1" smtClean="0"/>
              <a:t>How:Accessible</a:t>
            </a:r>
            <a:r>
              <a:rPr lang="en-PH" sz="2400" b="1" dirty="0" smtClean="0"/>
              <a:t> ICT in the Philippines”, </a:t>
            </a:r>
            <a:r>
              <a:rPr lang="en-PH" sz="2400" dirty="0" smtClean="0"/>
              <a:t>2008</a:t>
            </a:r>
            <a:endParaRPr lang="en-PH" sz="2400" b="1" dirty="0" smtClean="0"/>
          </a:p>
          <a:p>
            <a:r>
              <a:rPr lang="en-PH" sz="2400" dirty="0" smtClean="0"/>
              <a:t>NCDA Board Resolutions 11, 12, 13, respectively a.) adopting DAISY as standards for education/training materials for persons with disabilities, b) enjoins government agencies’ hiring of qualified PWD encoders’; and c) urging compliance of same on web accessibility </a:t>
            </a:r>
          </a:p>
          <a:p>
            <a:endParaRPr lang="en-P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buFont typeface="Arial" pitchFamily="34" charset="0"/>
              <a:buChar char="•"/>
            </a:pPr>
            <a:r>
              <a:rPr lang="en-PH" sz="2400" b="1" dirty="0" smtClean="0">
                <a:latin typeface="Cooper Black" pitchFamily="18" charset="0"/>
              </a:rPr>
              <a:t>P.D, 709. </a:t>
            </a:r>
            <a:r>
              <a:rPr lang="en-PH" sz="2400" dirty="0" smtClean="0">
                <a:latin typeface="Cooper Black" pitchFamily="18" charset="0"/>
              </a:rPr>
              <a:t>attached NCDA to the Office of the President, and appointed the National Computer </a:t>
            </a:r>
            <a:r>
              <a:rPr lang="en-PH" sz="2400" dirty="0" err="1" smtClean="0">
                <a:latin typeface="Cooper Black" pitchFamily="18" charset="0"/>
              </a:rPr>
              <a:t>Center</a:t>
            </a:r>
            <a:r>
              <a:rPr lang="en-PH" sz="2400" dirty="0" smtClean="0">
                <a:latin typeface="Cooper Black" pitchFamily="18" charset="0"/>
              </a:rPr>
              <a:t> to lead the </a:t>
            </a:r>
            <a:r>
              <a:rPr lang="en-PH" sz="2400" dirty="0" err="1" smtClean="0">
                <a:latin typeface="Cooper Black" pitchFamily="18" charset="0"/>
              </a:rPr>
              <a:t>SubCommittee</a:t>
            </a:r>
            <a:r>
              <a:rPr lang="en-PH" sz="2400" dirty="0" smtClean="0">
                <a:latin typeface="Cooper Black" pitchFamily="18" charset="0"/>
              </a:rPr>
              <a:t> on ICT </a:t>
            </a:r>
            <a:endParaRPr lang="en-PH" sz="2400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Inclusion of disability in the </a:t>
            </a:r>
            <a:r>
              <a:rPr lang="en-US" b="1" dirty="0" smtClean="0"/>
              <a:t>“Philippine Digital Strategy” </a:t>
            </a:r>
            <a:r>
              <a:rPr lang="en-US" dirty="0" smtClean="0"/>
              <a:t>(2011-2016)</a:t>
            </a:r>
          </a:p>
          <a:p>
            <a:endParaRPr lang="en-US" dirty="0" smtClean="0"/>
          </a:p>
          <a:p>
            <a:r>
              <a:rPr lang="en-US" b="1" dirty="0" smtClean="0"/>
              <a:t>Inclusion of ‘’Accessible Website Award </a:t>
            </a:r>
            <a:r>
              <a:rPr lang="en-US" dirty="0" smtClean="0"/>
              <a:t>in the prestigious Presidential </a:t>
            </a:r>
            <a:r>
              <a:rPr lang="en-US" dirty="0" err="1" smtClean="0"/>
              <a:t>Apolinario</a:t>
            </a:r>
            <a:r>
              <a:rPr lang="en-US" dirty="0" smtClean="0"/>
              <a:t> </a:t>
            </a:r>
            <a:r>
              <a:rPr lang="en-US" dirty="0" err="1" smtClean="0"/>
              <a:t>Mabini</a:t>
            </a:r>
            <a:r>
              <a:rPr lang="en-US" dirty="0" smtClean="0"/>
              <a:t> Awards (2011)</a:t>
            </a:r>
          </a:p>
          <a:p>
            <a:endParaRPr lang="en-US" dirty="0" smtClean="0"/>
          </a:p>
          <a:p>
            <a:r>
              <a:rPr lang="en-US" b="1" dirty="0" smtClean="0"/>
              <a:t>Amendment of R.A. 1372 on intellectual property rights</a:t>
            </a:r>
            <a:r>
              <a:rPr lang="en-US" dirty="0" smtClean="0"/>
              <a:t>, allowing </a:t>
            </a:r>
            <a:r>
              <a:rPr lang="en-US" dirty="0" err="1" smtClean="0"/>
              <a:t>printing,reproduction</a:t>
            </a:r>
            <a:r>
              <a:rPr lang="en-US" dirty="0" smtClean="0"/>
              <a:t> /distribution of copyrighted materials exclusive for persons with visual/print disabilities (2012)</a:t>
            </a:r>
          </a:p>
          <a:p>
            <a:endParaRPr lang="en-US" dirty="0" smtClean="0"/>
          </a:p>
          <a:p>
            <a:r>
              <a:rPr lang="en-US" dirty="0" smtClean="0"/>
              <a:t>Marking of </a:t>
            </a:r>
            <a:r>
              <a:rPr lang="en-US" b="1" dirty="0" smtClean="0"/>
              <a:t>“IT Month”</a:t>
            </a:r>
            <a:r>
              <a:rPr lang="en-US" dirty="0" smtClean="0"/>
              <a:t> with an </a:t>
            </a:r>
            <a:r>
              <a:rPr lang="en-US" b="1" dirty="0" smtClean="0"/>
              <a:t>‘’IT Job and Skills Fair</a:t>
            </a:r>
            <a:r>
              <a:rPr lang="en-US" dirty="0" smtClean="0"/>
              <a:t>’’, job match, shows ICT as empowering tool and work excellence of persons with disabilities using ICT (2012-present)</a:t>
            </a:r>
            <a:endParaRPr lang="en-US" dirty="0"/>
          </a:p>
          <a:p>
            <a:pPr>
              <a:buNone/>
            </a:pPr>
            <a:r>
              <a:rPr lang="en-US" dirty="0" smtClean="0"/>
              <a:t>      </a:t>
            </a:r>
            <a:endParaRPr lang="en-P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lly Gamugamo\1 precious\WORK\2013\encoded\IT Job Fair pwd achiever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2" y="304801"/>
            <a:ext cx="7629603" cy="33297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3581400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400" i="1" dirty="0" smtClean="0">
                <a:latin typeface="Arial Black" pitchFamily="34" charset="0"/>
              </a:rPr>
              <a:t>Challenges and Next Steps </a:t>
            </a:r>
            <a:r>
              <a:rPr lang="en-PH" sz="3600" dirty="0" smtClean="0">
                <a:latin typeface="Cooper Black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PH" sz="2400" dirty="0" smtClean="0">
                <a:latin typeface="Cooper Black" pitchFamily="18" charset="0"/>
              </a:rPr>
              <a:t>SMART Advocacy</a:t>
            </a:r>
          </a:p>
          <a:p>
            <a:pPr>
              <a:buFont typeface="Arial" pitchFamily="34" charset="0"/>
              <a:buChar char="•"/>
            </a:pPr>
            <a:r>
              <a:rPr lang="en-PH" sz="2400" dirty="0" smtClean="0">
                <a:latin typeface="Cooper Black" pitchFamily="18" charset="0"/>
              </a:rPr>
              <a:t>Dynamic ‘’Push and Pull’’ strategies</a:t>
            </a:r>
          </a:p>
          <a:p>
            <a:pPr>
              <a:buFont typeface="Arial" pitchFamily="34" charset="0"/>
              <a:buChar char="•"/>
            </a:pPr>
            <a:r>
              <a:rPr lang="en-PH" sz="2400" dirty="0" smtClean="0">
                <a:latin typeface="Cooper Black" pitchFamily="18" charset="0"/>
              </a:rPr>
              <a:t>Amendment of Magna </a:t>
            </a:r>
            <a:r>
              <a:rPr lang="en-PH" sz="2400" dirty="0" err="1" smtClean="0">
                <a:latin typeface="Cooper Black" pitchFamily="18" charset="0"/>
              </a:rPr>
              <a:t>Carta</a:t>
            </a:r>
            <a:r>
              <a:rPr lang="en-PH" sz="2400" dirty="0" smtClean="0">
                <a:latin typeface="Cooper Black" pitchFamily="18" charset="0"/>
              </a:rPr>
              <a:t> to include </a:t>
            </a:r>
          </a:p>
          <a:p>
            <a:r>
              <a:rPr lang="en-PH" sz="2400" dirty="0" smtClean="0">
                <a:latin typeface="Cooper Black" pitchFamily="18" charset="0"/>
              </a:rPr>
              <a:t>   Accessible ICT</a:t>
            </a:r>
          </a:p>
          <a:p>
            <a:pPr>
              <a:buFont typeface="Arial" pitchFamily="34" charset="0"/>
              <a:buChar char="•"/>
            </a:pPr>
            <a:r>
              <a:rPr lang="en-PH" sz="2400" dirty="0" smtClean="0">
                <a:solidFill>
                  <a:schemeClr val="accent1">
                    <a:lumMod val="75000"/>
                  </a:schemeClr>
                </a:solidFill>
                <a:latin typeface="Cooper Black" pitchFamily="18" charset="0"/>
              </a:rPr>
              <a:t>Maximize IT to boost </a:t>
            </a:r>
            <a:r>
              <a:rPr lang="en-PH" sz="2400" dirty="0" err="1" smtClean="0">
                <a:solidFill>
                  <a:schemeClr val="accent1">
                    <a:lumMod val="75000"/>
                  </a:schemeClr>
                </a:solidFill>
                <a:latin typeface="Cooper Black" pitchFamily="18" charset="0"/>
              </a:rPr>
              <a:t>education,work</a:t>
            </a:r>
            <a:r>
              <a:rPr lang="en-PH" sz="2400" dirty="0" smtClean="0">
                <a:solidFill>
                  <a:schemeClr val="accent1">
                    <a:lumMod val="75000"/>
                  </a:schemeClr>
                </a:solidFill>
                <a:latin typeface="Cooper Black" pitchFamily="18" charset="0"/>
              </a:rPr>
              <a:t>, tourism opportunities &amp; disaster control</a:t>
            </a:r>
            <a:endParaRPr lang="en-PH" sz="2400" b="1" dirty="0">
              <a:solidFill>
                <a:schemeClr val="accent1">
                  <a:lumMod val="75000"/>
                </a:schemeClr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larissa\Documents\efilipino logo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438"/>
            <a:ext cx="4800600" cy="442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4432126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600" b="1" dirty="0" smtClean="0"/>
              <a:t>Technology 4 Economic Development (Tech4ED)</a:t>
            </a:r>
          </a:p>
          <a:p>
            <a:pPr algn="ctr"/>
            <a:r>
              <a:rPr lang="en-PH" dirty="0" smtClean="0"/>
              <a:t>By:  Beatrice G. </a:t>
            </a:r>
            <a:r>
              <a:rPr lang="en-PH" dirty="0" err="1" smtClean="0"/>
              <a:t>Quimson</a:t>
            </a:r>
            <a:r>
              <a:rPr lang="en-PH" dirty="0" smtClean="0"/>
              <a:t>, </a:t>
            </a:r>
            <a:r>
              <a:rPr lang="en-PH" dirty="0" err="1" smtClean="0"/>
              <a:t>eSociety</a:t>
            </a:r>
            <a:r>
              <a:rPr lang="en-PH" dirty="0" smtClean="0"/>
              <a:t> – ICT Office</a:t>
            </a:r>
          </a:p>
        </p:txBody>
      </p:sp>
    </p:spTree>
    <p:extLst>
      <p:ext uri="{BB962C8B-B14F-4D97-AF65-F5344CB8AC3E}">
        <p14:creationId xmlns:p14="http://schemas.microsoft.com/office/powerpoint/2010/main" val="26570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686" y="391180"/>
            <a:ext cx="7598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800" b="1" dirty="0" smtClean="0"/>
              <a:t>The ASEAN ICT </a:t>
            </a:r>
            <a:r>
              <a:rPr lang="en-PH" sz="2800" b="1" dirty="0" err="1" smtClean="0"/>
              <a:t>Masterplan</a:t>
            </a:r>
            <a:r>
              <a:rPr lang="en-PH" sz="2800" b="1" dirty="0" smtClean="0"/>
              <a:t> 2015 seeks to achieve: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886" y="1447800"/>
            <a:ext cx="698882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4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“INCLUSIVE</a:t>
            </a:r>
          </a:p>
          <a:p>
            <a:pPr algn="just"/>
            <a:r>
              <a:rPr lang="en-PH" sz="3200" i="1" dirty="0" smtClean="0"/>
              <a:t>Involving all the stakeholders in ASEAN – government, citizens, and businesses,  developed and developing, rural and urban, young and old, as well as those with and without disabilities</a:t>
            </a:r>
            <a:r>
              <a:rPr lang="en-PH" dirty="0" smtClean="0"/>
              <a:t>”</a:t>
            </a:r>
          </a:p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31019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85800" y="3581402"/>
            <a:ext cx="7772400" cy="1602385"/>
            <a:chOff x="1295400" y="2483948"/>
            <a:chExt cx="9525000" cy="1602385"/>
          </a:xfrm>
        </p:grpSpPr>
        <p:sp>
          <p:nvSpPr>
            <p:cNvPr id="6" name="Rectangle 5"/>
            <p:cNvSpPr/>
            <p:nvPr/>
          </p:nvSpPr>
          <p:spPr>
            <a:xfrm rot="10800000" flipH="1" flipV="1">
              <a:off x="1295400" y="2483955"/>
              <a:ext cx="462485" cy="155588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FOUNDATION</a:t>
              </a:r>
              <a:endPara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 rot="10800000" flipH="1" flipV="1">
              <a:off x="4726086" y="2499352"/>
              <a:ext cx="2970114" cy="1554481"/>
              <a:chOff x="3559851" y="1897035"/>
              <a:chExt cx="2616161" cy="146031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559851" y="1897035"/>
                <a:ext cx="2616161" cy="1460310"/>
              </a:xfrm>
              <a:prstGeom prst="rect">
                <a:avLst/>
              </a:prstGeom>
              <a:ln>
                <a:solidFill>
                  <a:srgbClr val="FFFFFF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892552" y="1968968"/>
                <a:ext cx="2156460" cy="228600"/>
              </a:xfrm>
              <a:prstGeom prst="rect">
                <a:avLst/>
              </a:prstGeom>
              <a:ln>
                <a:solidFill>
                  <a:srgbClr val="FFFFFF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91421" tIns="45711" rIns="91421" bIns="45711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dirty="0" smtClean="0">
                    <a:solidFill>
                      <a:srgbClr val="0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SUSTAINABLE MODEL</a:t>
                </a:r>
                <a:endParaRPr lang="en-US" sz="1200" b="1" dirty="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719737" y="2390423"/>
                <a:ext cx="1347163" cy="780655"/>
              </a:xfrm>
              <a:prstGeom prst="rect">
                <a:avLst/>
              </a:prstGeom>
              <a:ln>
                <a:solidFill>
                  <a:srgbClr val="FFFFFF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0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/>
                    <a:ea typeface="Tahoma" panose="020B0604030504040204" pitchFamily="34" charset="0"/>
                    <a:cs typeface="Arial"/>
                  </a:rPr>
                  <a:t>A “Franchise Model” for Maintenance &amp; Expansion</a:t>
                </a:r>
                <a:endParaRPr lang="en-US" sz="1200" dirty="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ea typeface="Tahoma" panose="020B0604030504040204" pitchFamily="34" charset="0"/>
                  <a:cs typeface="Arial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1747" y="2305628"/>
                <a:ext cx="1096248" cy="968038"/>
              </a:xfrm>
              <a:prstGeom prst="rect">
                <a:avLst/>
              </a:prstGeom>
              <a:ln>
                <a:solidFill>
                  <a:srgbClr val="FFFFFF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pic>
        </p:grpSp>
        <p:grpSp>
          <p:nvGrpSpPr>
            <p:cNvPr id="13" name="Group 12"/>
            <p:cNvGrpSpPr/>
            <p:nvPr/>
          </p:nvGrpSpPr>
          <p:grpSpPr>
            <a:xfrm rot="10800000" flipH="1" flipV="1">
              <a:off x="7832165" y="2483948"/>
              <a:ext cx="2988235" cy="1602385"/>
              <a:chOff x="6284413" y="1896873"/>
              <a:chExt cx="2632123" cy="1505311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300374" y="1897035"/>
                <a:ext cx="2616161" cy="1460310"/>
              </a:xfrm>
              <a:prstGeom prst="rect">
                <a:avLst/>
              </a:prstGeom>
              <a:ln>
                <a:solidFill>
                  <a:srgbClr val="FFFFFF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402796" y="1896873"/>
                <a:ext cx="2513738" cy="333711"/>
              </a:xfrm>
              <a:prstGeom prst="rect">
                <a:avLst/>
              </a:prstGeom>
              <a:ln>
                <a:solidFill>
                  <a:srgbClr val="FFFFFF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91421" tIns="45711" rIns="91421" bIns="45711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dirty="0">
                    <a:solidFill>
                      <a:srgbClr val="0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DELIVERY CHANNEL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353713" y="2202289"/>
                <a:ext cx="1562823" cy="1199895"/>
              </a:xfrm>
              <a:prstGeom prst="rect">
                <a:avLst/>
              </a:prstGeom>
              <a:ln>
                <a:solidFill>
                  <a:srgbClr val="FFFFFF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dirty="0" smtClean="0">
                    <a:solidFill>
                      <a:srgbClr val="0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/>
                    <a:ea typeface="Tahoma" panose="020B0604030504040204" pitchFamily="34" charset="0"/>
                    <a:cs typeface="Arial"/>
                  </a:rPr>
                  <a:t>Single </a:t>
                </a:r>
                <a:r>
                  <a:rPr lang="en-US" sz="1100" dirty="0">
                    <a:solidFill>
                      <a:srgbClr val="0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/>
                    <a:ea typeface="Tahoma" panose="020B0604030504040204" pitchFamily="34" charset="0"/>
                    <a:cs typeface="Arial"/>
                  </a:rPr>
                  <a:t>Shared Portal for all </a:t>
                </a:r>
                <a:r>
                  <a:rPr lang="en-US" sz="1100" dirty="0" smtClean="0">
                    <a:solidFill>
                      <a:srgbClr val="0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/>
                    <a:ea typeface="Tahoma" panose="020B0604030504040204" pitchFamily="34" charset="0"/>
                    <a:cs typeface="Arial"/>
                  </a:rPr>
                  <a:t>Government e-Programs </a:t>
                </a:r>
                <a:r>
                  <a:rPr lang="en-US" sz="1100" dirty="0">
                    <a:solidFill>
                      <a:srgbClr val="0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/>
                    <a:ea typeface="Tahoma" panose="020B0604030504040204" pitchFamily="34" charset="0"/>
                    <a:cs typeface="Arial"/>
                  </a:rPr>
                  <a:t>w Monitoring, Feedback and Analytics Engines</a:t>
                </a: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4413" y="2283219"/>
                <a:ext cx="1066699" cy="941944"/>
              </a:xfrm>
              <a:prstGeom prst="rect">
                <a:avLst/>
              </a:prstGeom>
              <a:ln>
                <a:solidFill>
                  <a:srgbClr val="FFFFFF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pic>
        </p:grpSp>
        <p:grpSp>
          <p:nvGrpSpPr>
            <p:cNvPr id="40" name="Group 39"/>
            <p:cNvGrpSpPr/>
            <p:nvPr/>
          </p:nvGrpSpPr>
          <p:grpSpPr>
            <a:xfrm>
              <a:off x="1875413" y="2484121"/>
              <a:ext cx="2848987" cy="1554482"/>
              <a:chOff x="1600199" y="2484121"/>
              <a:chExt cx="2848987" cy="1554482"/>
            </a:xfrm>
          </p:grpSpPr>
          <p:grpSp>
            <p:nvGrpSpPr>
              <p:cNvPr id="2" name="Group 1"/>
              <p:cNvGrpSpPr/>
              <p:nvPr/>
            </p:nvGrpSpPr>
            <p:grpSpPr>
              <a:xfrm rot="10800000" flipH="1" flipV="1">
                <a:off x="1600199" y="2484121"/>
                <a:ext cx="2848987" cy="1554482"/>
                <a:chOff x="809001" y="1897035"/>
                <a:chExt cx="2616161" cy="1460310"/>
              </a:xfrm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809001" y="1897035"/>
                  <a:ext cx="2616161" cy="1460310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0359" y="2294131"/>
                  <a:ext cx="1122288" cy="99103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rgbClr val="FFFFFF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</p:pic>
            <p:sp>
              <p:nvSpPr>
                <p:cNvPr id="5" name="Rectangle 4"/>
                <p:cNvSpPr/>
                <p:nvPr/>
              </p:nvSpPr>
              <p:spPr>
                <a:xfrm>
                  <a:off x="922747" y="1968968"/>
                  <a:ext cx="2386312" cy="252581"/>
                </a:xfrm>
                <a:prstGeom prst="rect">
                  <a:avLst/>
                </a:prstGeom>
                <a:ln>
                  <a:solidFill>
                    <a:srgbClr val="FFFFFF"/>
                  </a:solidFill>
                </a:ln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lIns="91421" tIns="45711" rIns="91421" bIns="45711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b="1" dirty="0">
                      <a:solidFill>
                        <a:srgbClr val="000000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INFRASTRUCTURE</a:t>
                  </a:r>
                </a:p>
              </p:txBody>
            </p:sp>
          </p:grpSp>
          <p:sp>
            <p:nvSpPr>
              <p:cNvPr id="39" name="TextBox 38"/>
              <p:cNvSpPr txBox="1"/>
              <p:nvPr/>
            </p:nvSpPr>
            <p:spPr>
              <a:xfrm rot="10800000" flipH="1" flipV="1">
                <a:off x="3074599" y="3017349"/>
                <a:ext cx="1114819" cy="830997"/>
              </a:xfrm>
              <a:prstGeom prst="rect">
                <a:avLst/>
              </a:prstGeom>
              <a:ln>
                <a:solidFill>
                  <a:srgbClr val="FFFFFF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00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/>
                    <a:ea typeface="Tahoma" panose="020B0604030504040204" pitchFamily="34" charset="0"/>
                    <a:cs typeface="Arial"/>
                  </a:rPr>
                  <a:t>TVWS to Connect the Last mile</a:t>
                </a:r>
                <a:endParaRPr lang="en-US" sz="1200" dirty="0">
                  <a:solidFill>
                    <a:srgbClr val="0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/>
                  <a:ea typeface="Tahoma" panose="020B0604030504040204" pitchFamily="34" charset="0"/>
                  <a:cs typeface="Arial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85803" y="2438406"/>
            <a:ext cx="7772399" cy="1066802"/>
            <a:chOff x="1295401" y="4038598"/>
            <a:chExt cx="9524999" cy="1066802"/>
          </a:xfrm>
        </p:grpSpPr>
        <p:sp>
          <p:nvSpPr>
            <p:cNvPr id="7" name="Rectangle 6"/>
            <p:cNvSpPr/>
            <p:nvPr/>
          </p:nvSpPr>
          <p:spPr>
            <a:xfrm rot="10800000" flipH="1" flipV="1">
              <a:off x="1295401" y="4038598"/>
              <a:ext cx="457199" cy="1066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PILLARS</a:t>
              </a:r>
              <a:endPara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rot="10800000" flipH="1" flipV="1">
              <a:off x="6383303" y="4038600"/>
              <a:ext cx="2238442" cy="106679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0800000" flipH="1" flipV="1">
              <a:off x="6324601" y="4267200"/>
              <a:ext cx="2362200" cy="133553"/>
            </a:xfrm>
            <a:prstGeom prst="rect">
              <a:avLst/>
            </a:prstGeom>
            <a:noFill/>
            <a:ln w="0">
              <a:noFill/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1" tIns="45711" rIns="91421" bIns="45711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GROWTH</a:t>
              </a:r>
              <a:endPara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0800000" flipH="1" flipV="1">
              <a:off x="6631176" y="4520624"/>
              <a:ext cx="1742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Empower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Entrepreneur</a:t>
              </a:r>
            </a:p>
          </p:txBody>
        </p:sp>
        <p:sp>
          <p:nvSpPr>
            <p:cNvPr id="34" name="Rectangle 33"/>
            <p:cNvSpPr/>
            <p:nvPr/>
          </p:nvSpPr>
          <p:spPr>
            <a:xfrm rot="10800000" flipH="1" flipV="1">
              <a:off x="8581956" y="4038600"/>
              <a:ext cx="2238444" cy="106679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10800000" flipH="1" flipV="1">
              <a:off x="8592892" y="4267200"/>
              <a:ext cx="2227508" cy="130275"/>
            </a:xfrm>
            <a:prstGeom prst="rect">
              <a:avLst/>
            </a:prstGeom>
            <a:noFill/>
            <a:ln w="0">
              <a:noFill/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1" tIns="45711" rIns="91421" bIns="45711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SOCIAL TRANSFORMATION</a:t>
              </a:r>
              <a:endPara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10800000" flipH="1" flipV="1">
              <a:off x="8829830" y="4475201"/>
              <a:ext cx="17426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Economic Evolution</a:t>
              </a:r>
              <a:endParaRPr lang="en-US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10800000" flipH="1" flipV="1">
              <a:off x="4104953" y="4038601"/>
              <a:ext cx="2238442" cy="106679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10800000" flipH="1" flipV="1">
              <a:off x="4038601" y="4267200"/>
              <a:ext cx="2362200" cy="133553"/>
            </a:xfrm>
            <a:prstGeom prst="rect">
              <a:avLst/>
            </a:prstGeom>
            <a:noFill/>
            <a:ln w="0">
              <a:noFill/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1" tIns="45711" rIns="91421" bIns="45711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OPPORTUNITY</a:t>
              </a:r>
              <a:endPara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0800000" flipH="1" flipV="1">
              <a:off x="4332944" y="4475201"/>
              <a:ext cx="174269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Enable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Employment</a:t>
              </a:r>
            </a:p>
          </p:txBody>
        </p:sp>
        <p:sp>
          <p:nvSpPr>
            <p:cNvPr id="24" name="Rectangle 23"/>
            <p:cNvSpPr/>
            <p:nvPr/>
          </p:nvSpPr>
          <p:spPr>
            <a:xfrm rot="10800000" flipH="1" flipV="1">
              <a:off x="1806938" y="4038601"/>
              <a:ext cx="2238442" cy="106679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10800000" flipH="1" flipV="1">
              <a:off x="1752601" y="4257428"/>
              <a:ext cx="2362200" cy="133553"/>
            </a:xfrm>
            <a:prstGeom prst="rect">
              <a:avLst/>
            </a:prstGeom>
            <a:noFill/>
            <a:ln w="0">
              <a:noFill/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1" tIns="45711" rIns="91421" bIns="45711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SERVICE</a:t>
              </a:r>
              <a:endPara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10800000" flipH="1" flipV="1">
              <a:off x="2246020" y="4416418"/>
              <a:ext cx="14465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Innovate</a:t>
              </a:r>
              <a:endParaRPr lang="en-US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Education</a:t>
              </a: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685802" y="5181600"/>
            <a:ext cx="7772401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Tahoma" panose="020B0604030504040204" pitchFamily="34" charset="0"/>
                <a:cs typeface="Arial"/>
              </a:rPr>
              <a:t>Harnessing ICT to Empower and Transform Society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Tahoma" panose="020B0604030504040204" pitchFamily="34" charset="0"/>
                <a:cs typeface="Arial"/>
              </a:rPr>
              <a:t>Creating an INCLUSIVE, Integrated, &amp; Equitable Countryside</a:t>
            </a: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815983665"/>
              </p:ext>
            </p:extLst>
          </p:nvPr>
        </p:nvGraphicFramePr>
        <p:xfrm>
          <a:off x="631894" y="262482"/>
          <a:ext cx="7886700" cy="2175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211651" y="1828800"/>
            <a:ext cx="4727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Creating the </a:t>
            </a:r>
            <a:r>
              <a:rPr lang="en-US" sz="2800" dirty="0" err="1" smtClean="0">
                <a:solidFill>
                  <a:srgbClr val="FFFFFF"/>
                </a:solidFill>
                <a:latin typeface="Arial Black"/>
                <a:ea typeface="ＭＳ Ｐゴシック" charset="0"/>
                <a:cs typeface="Arial Black"/>
              </a:rPr>
              <a:t>eFILIPINO</a:t>
            </a:r>
            <a:endParaRPr lang="en-US" sz="2800" dirty="0">
              <a:solidFill>
                <a:srgbClr val="FFFFFF"/>
              </a:solidFill>
              <a:latin typeface="Arial Black"/>
              <a:ea typeface="ＭＳ Ｐゴシック" charset="0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13428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96125676"/>
              </p:ext>
            </p:extLst>
          </p:nvPr>
        </p:nvGraphicFramePr>
        <p:xfrm>
          <a:off x="685800" y="1447800"/>
          <a:ext cx="7620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4"/>
          <p:cNvSpPr txBox="1">
            <a:spLocks/>
          </p:cNvSpPr>
          <p:nvPr/>
        </p:nvSpPr>
        <p:spPr>
          <a:xfrm>
            <a:off x="685800" y="762000"/>
            <a:ext cx="7772400" cy="1194377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8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84" charset="-128"/>
                <a:cs typeface="ＭＳ Ｐゴシック" charset="0"/>
              </a:defRPr>
            </a:lvl5pPr>
            <a:lvl6pPr marL="45710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21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32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42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PH" sz="5400" smtClean="0">
                <a:latin typeface="Adobe Gothic Std B" pitchFamily="34" charset="-128"/>
                <a:ea typeface="Adobe Gothic Std B" pitchFamily="34" charset="-128"/>
              </a:rPr>
              <a:t>The Tech4ED Services </a:t>
            </a:r>
            <a:endParaRPr lang="en-PH" sz="5400" dirty="0"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600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2BB634496EAB498A685EA26DE87D9A" ma:contentTypeVersion="3" ma:contentTypeDescription="Create a new document." ma:contentTypeScope="" ma:versionID="2c209e43ad5c8f4914c13292957445d3">
  <xsd:schema xmlns:xsd="http://www.w3.org/2001/XMLSchema" xmlns:xs="http://www.w3.org/2001/XMLSchema" xmlns:p="http://schemas.microsoft.com/office/2006/metadata/properties" xmlns:ns1="http://schemas.microsoft.com/sharepoint/v3" xmlns:ns2="ce1d9229-ea97-4c6f-a2f4-dd635208ba85" xmlns:ns3="1aaea1ea-72e4-4374-b05e-72e2f16fb7ae" targetNamespace="http://schemas.microsoft.com/office/2006/metadata/properties" ma:root="true" ma:fieldsID="0e4c05d136919731d5f0968da5048ea9" ns1:_="" ns2:_="" ns3:_="">
    <xsd:import namespace="http://schemas.microsoft.com/sharepoint/v3"/>
    <xsd:import namespace="ce1d9229-ea97-4c6f-a2f4-dd635208ba85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d9229-ea97-4c6f-a2f4-dd635208ba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5F52AB3-8AFA-4611-A2DA-489586E39A4B}"/>
</file>

<file path=customXml/itemProps2.xml><?xml version="1.0" encoding="utf-8"?>
<ds:datastoreItem xmlns:ds="http://schemas.openxmlformats.org/officeDocument/2006/customXml" ds:itemID="{5CD4D397-BADB-4CA1-B2E8-F5B8BDFE4597}"/>
</file>

<file path=customXml/itemProps3.xml><?xml version="1.0" encoding="utf-8"?>
<ds:datastoreItem xmlns:ds="http://schemas.openxmlformats.org/officeDocument/2006/customXml" ds:itemID="{3BA60FB6-C314-426B-B5A5-3460A778EFAF}"/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635</Words>
  <Application>Microsoft Office PowerPoint</Application>
  <PresentationFormat>On-screen Show (4:3)</PresentationFormat>
  <Paragraphs>89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Office Theme</vt:lpstr>
      <vt:lpstr>2_Office Theme</vt:lpstr>
      <vt:lpstr>3_Office Theme</vt:lpstr>
      <vt:lpstr>Image</vt:lpstr>
      <vt:lpstr>Policies and Initiatives: the Philippine Experience</vt:lpstr>
      <vt:lpstr>IT Policies and Initiatives: the Philippine Experience</vt:lpstr>
      <vt:lpstr>“Nothing about us, without us” spurred leaders with disabilities as the conscience bloc, towards more ICT Policy breakthroughs: </vt:lpstr>
      <vt:lpstr>P.D, 709. attached NCDA to the Office of the President, and appointed the National Computer Center to lead the SubCommittee on ICT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Policies and Initiatives: the Philippine Experience</dc:title>
  <dc:creator>Precious Horvidalla</dc:creator>
  <cp:lastModifiedBy>Clarissa</cp:lastModifiedBy>
  <cp:revision>32</cp:revision>
  <dcterms:created xsi:type="dcterms:W3CDTF">2013-10-04T01:04:09Z</dcterms:created>
  <dcterms:modified xsi:type="dcterms:W3CDTF">2014-08-23T04:16:24Z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0x010100202BB634496EAB498A685EA26DE87D9A</vt:lpwstr>
  </property>
</Properties>
</file>