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24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2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</p:sldMasterIdLst>
  <p:notesMasterIdLst>
    <p:notesMasterId r:id="rId27"/>
  </p:notesMasterIdLst>
  <p:sldIdLst>
    <p:sldId id="256" r:id="rId3"/>
    <p:sldId id="278" r:id="rId4"/>
    <p:sldId id="275" r:id="rId5"/>
    <p:sldId id="283" r:id="rId6"/>
    <p:sldId id="285" r:id="rId7"/>
    <p:sldId id="261" r:id="rId8"/>
    <p:sldId id="276" r:id="rId9"/>
    <p:sldId id="279" r:id="rId10"/>
    <p:sldId id="277" r:id="rId11"/>
    <p:sldId id="262" r:id="rId12"/>
    <p:sldId id="263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80" r:id="rId23"/>
    <p:sldId id="281" r:id="rId24"/>
    <p:sldId id="282" r:id="rId25"/>
    <p:sldId id="259" r:id="rId2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3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94660"/>
  </p:normalViewPr>
  <p:slideViewPr>
    <p:cSldViewPr snapToGrid="0" snapToObjects="1">
      <p:cViewPr>
        <p:scale>
          <a:sx n="75" d="100"/>
          <a:sy n="75" d="100"/>
        </p:scale>
        <p:origin x="-157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1" Type="http://schemas.openxmlformats.org/officeDocument/2006/relationships/slide" Target="slides/slide19.xml"/><Relationship Id="rId3" Type="http://schemas.openxmlformats.org/officeDocument/2006/relationships/slide" Target="slides/slide1.xml"/><Relationship Id="rId34" Type="http://schemas.openxmlformats.org/officeDocument/2006/relationships/customXml" Target="../customXml/item2.xml"/><Relationship Id="rId25" Type="http://schemas.openxmlformats.org/officeDocument/2006/relationships/slide" Target="slides/slide2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7" Type="http://schemas.openxmlformats.org/officeDocument/2006/relationships/slide" Target="slides/slide5.xml"/><Relationship Id="rId33" Type="http://schemas.openxmlformats.org/officeDocument/2006/relationships/customXml" Target="../customXml/item1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6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11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printerSettings" Target="printerSettings/printerSettings1.bin"/><Relationship Id="rId15" Type="http://schemas.openxmlformats.org/officeDocument/2006/relationships/slide" Target="slides/slide13.xml"/><Relationship Id="rId5" Type="http://schemas.openxmlformats.org/officeDocument/2006/relationships/slide" Target="slides/slide3.xml"/><Relationship Id="rId3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9" Type="http://schemas.openxmlformats.org/officeDocument/2006/relationships/slide" Target="slides/slide7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14" Type="http://schemas.openxmlformats.org/officeDocument/2006/relationships/slide" Target="slides/slide12.xml"/><Relationship Id="rId4" Type="http://schemas.openxmlformats.org/officeDocument/2006/relationships/slide" Target="slides/slide2.xml"/><Relationship Id="rId35" Type="http://schemas.openxmlformats.org/officeDocument/2006/relationships/customXml" Target="../customXml/item3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DCEA0-F599-47EC-B6E5-D0D4941AC186}" type="datetimeFigureOut">
              <a:rPr lang="en-ZA" smtClean="0"/>
              <a:t>2014/08/24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F6C01-B345-48B4-B8AB-BB282C6C1C8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3251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F6C01-B345-48B4-B8AB-BB282C6C1C84}" type="slidenum">
              <a:rPr lang="en-ZA" smtClean="0"/>
              <a:t>1</a:t>
            </a:fld>
            <a:endParaRPr lang="en-Z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F6C01-B345-48B4-B8AB-BB282C6C1C84}" type="slidenum">
              <a:rPr lang="en-ZA" smtClean="0"/>
              <a:t>10</a:t>
            </a:fld>
            <a:endParaRPr lang="en-Z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F6C01-B345-48B4-B8AB-BB282C6C1C84}" type="slidenum">
              <a:rPr lang="en-ZA" smtClean="0"/>
              <a:t>11</a:t>
            </a:fld>
            <a:endParaRPr lang="en-Z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F6C01-B345-48B4-B8AB-BB282C6C1C84}" type="slidenum">
              <a:rPr lang="en-ZA" smtClean="0"/>
              <a:t>12</a:t>
            </a:fld>
            <a:endParaRPr lang="en-Z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F6C01-B345-48B4-B8AB-BB282C6C1C84}" type="slidenum">
              <a:rPr lang="en-ZA" smtClean="0"/>
              <a:t>13</a:t>
            </a:fld>
            <a:endParaRPr lang="en-Z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F6C01-B345-48B4-B8AB-BB282C6C1C84}" type="slidenum">
              <a:rPr lang="en-ZA" smtClean="0"/>
              <a:t>14</a:t>
            </a:fld>
            <a:endParaRPr lang="en-Z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F6C01-B345-48B4-B8AB-BB282C6C1C84}" type="slidenum">
              <a:rPr lang="en-ZA" smtClean="0"/>
              <a:t>15</a:t>
            </a:fld>
            <a:endParaRPr lang="en-Z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F6C01-B345-48B4-B8AB-BB282C6C1C84}" type="slidenum">
              <a:rPr lang="en-ZA" smtClean="0"/>
              <a:t>16</a:t>
            </a:fld>
            <a:endParaRPr lang="en-Z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F6C01-B345-48B4-B8AB-BB282C6C1C84}" type="slidenum">
              <a:rPr lang="en-ZA" smtClean="0"/>
              <a:t>17</a:t>
            </a:fld>
            <a:endParaRPr lang="en-Z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F6C01-B345-48B4-B8AB-BB282C6C1C84}" type="slidenum">
              <a:rPr lang="en-ZA" smtClean="0"/>
              <a:t>18</a:t>
            </a:fld>
            <a:endParaRPr lang="en-Z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F6C01-B345-48B4-B8AB-BB282C6C1C84}" type="slidenum">
              <a:rPr lang="en-ZA" smtClean="0"/>
              <a:t>19</a:t>
            </a:fld>
            <a:endParaRPr lang="en-Z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F6C01-B345-48B4-B8AB-BB282C6C1C84}" type="slidenum">
              <a:rPr lang="en-ZA" smtClean="0"/>
              <a:t>2</a:t>
            </a:fld>
            <a:endParaRPr lang="en-Z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F6C01-B345-48B4-B8AB-BB282C6C1C84}" type="slidenum">
              <a:rPr lang="en-ZA" smtClean="0"/>
              <a:t>20</a:t>
            </a:fld>
            <a:endParaRPr lang="en-Z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Times New Roman" charset="0"/>
                <a:cs typeface="Times New Roman" charset="0"/>
              </a:rPr>
              <a:t>This includes the ITU-G3ict e-accessibility tool-kit </a:t>
            </a:r>
          </a:p>
          <a:p>
            <a:endParaRPr lang="en-US" b="1">
              <a:latin typeface="Verdana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6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23925">
              <a:defRPr sz="16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3925">
              <a:defRPr sz="16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3925">
              <a:defRPr sz="16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3925">
              <a:defRPr sz="16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defRPr sz="16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defRPr sz="16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defRPr sz="16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defRPr sz="16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ECBBF68-E2BB-A84D-B9FB-98A26BB866B2}" type="slidenum">
              <a:rPr lang="en-US" sz="1200">
                <a:solidFill>
                  <a:schemeClr val="tx1"/>
                </a:solidFill>
                <a:latin typeface="Verdana" charset="0"/>
              </a:rPr>
              <a:pPr/>
              <a:t>21</a:t>
            </a:fld>
            <a:endParaRPr lang="en-US" sz="1200">
              <a:solidFill>
                <a:schemeClr val="tx1"/>
              </a:solidFill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Verdana" charset="0"/>
              </a:rPr>
              <a:t/>
            </a:r>
            <a:br>
              <a:rPr lang="en-US">
                <a:latin typeface="Verdana" charset="0"/>
              </a:rPr>
            </a:br>
            <a:r>
              <a:rPr lang="en-US">
                <a:latin typeface="Verdana" charset="0"/>
              </a:rPr>
              <a:t>The </a:t>
            </a:r>
            <a:r>
              <a:rPr lang="en-US">
                <a:solidFill>
                  <a:srgbClr val="000000"/>
                </a:solidFill>
                <a:latin typeface="Times New Roman" charset="0"/>
                <a:cs typeface="Times New Roman" charset="0"/>
              </a:rPr>
              <a:t>Making TV Accessible Report</a:t>
            </a:r>
          </a:p>
          <a:p>
            <a:endParaRPr lang="en-US">
              <a:latin typeface="Verdana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6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23925">
              <a:defRPr sz="16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3925">
              <a:defRPr sz="16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3925">
              <a:defRPr sz="16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3925">
              <a:defRPr sz="16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defRPr sz="16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defRPr sz="16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defRPr sz="16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defRPr sz="16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F4DC34A-7080-ED4B-BB56-5C9C388E30E0}" type="slidenum">
              <a:rPr lang="en-US" sz="1200">
                <a:solidFill>
                  <a:schemeClr val="tx1"/>
                </a:solidFill>
                <a:latin typeface="Verdana" charset="0"/>
              </a:rPr>
              <a:pPr/>
              <a:t>22</a:t>
            </a:fld>
            <a:endParaRPr lang="en-US" sz="1200">
              <a:solidFill>
                <a:schemeClr val="tx1"/>
              </a:solidFill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xfrm>
            <a:off x="915816" y="4345374"/>
            <a:ext cx="5031267" cy="45369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Verdana" charset="0"/>
              </a:rPr>
              <a:t>And the </a:t>
            </a:r>
            <a:r>
              <a:rPr lang="en-US">
                <a:solidFill>
                  <a:srgbClr val="000000"/>
                </a:solidFill>
                <a:latin typeface="Times New Roman" charset="0"/>
                <a:cs typeface="Times New Roman" charset="0"/>
              </a:rPr>
              <a:t>Making Mobile Phones and Services Accessible Report</a:t>
            </a:r>
            <a:endParaRPr lang="en-US">
              <a:latin typeface="Verdana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6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23925">
              <a:defRPr sz="16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3925">
              <a:defRPr sz="16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3925">
              <a:defRPr sz="16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3925">
              <a:defRPr sz="16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defRPr sz="16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defRPr sz="16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defRPr sz="16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defRPr sz="16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84CC3B1-CA8C-D14C-8E0F-0A6DC63EDE97}" type="slidenum">
              <a:rPr lang="en-US" sz="1200">
                <a:solidFill>
                  <a:schemeClr val="tx1"/>
                </a:solidFill>
                <a:latin typeface="Verdana" charset="0"/>
              </a:rPr>
              <a:pPr/>
              <a:t>23</a:t>
            </a:fld>
            <a:endParaRPr lang="en-US" sz="1200">
              <a:solidFill>
                <a:schemeClr val="tx1"/>
              </a:solidFill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F6C01-B345-48B4-B8AB-BB282C6C1C84}" type="slidenum">
              <a:rPr lang="en-ZA" smtClean="0"/>
              <a:t>24</a:t>
            </a:fld>
            <a:endParaRPr lang="en-Z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F6C01-B345-48B4-B8AB-BB282C6C1C84}" type="slidenum">
              <a:rPr lang="en-ZA" smtClean="0"/>
              <a:t>3</a:t>
            </a:fld>
            <a:endParaRPr lang="en-Z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 sz="16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49325">
              <a:defRPr sz="16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9325">
              <a:defRPr sz="16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9325">
              <a:defRPr sz="16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9325">
              <a:defRPr sz="16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4932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defRPr sz="16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4932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defRPr sz="16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4932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defRPr sz="16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4932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defRPr sz="16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4DA20E6-916D-BD4B-A873-5CBED03874CB}" type="slidenum">
              <a:rPr lang="en-US" sz="1300">
                <a:solidFill>
                  <a:schemeClr val="tx1"/>
                </a:solidFill>
                <a:latin typeface="Verdana" charset="0"/>
              </a:rPr>
              <a:pPr/>
              <a:t>4</a:t>
            </a:fld>
            <a:endParaRPr lang="en-US" sz="130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4871" y="4345374"/>
            <a:ext cx="6368259" cy="466996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en-US" dirty="0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F6C01-B345-48B4-B8AB-BB282C6C1C84}" type="slidenum">
              <a:rPr lang="en-ZA" smtClean="0"/>
              <a:t>6</a:t>
            </a:fld>
            <a:endParaRPr lang="en-Z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F6C01-B345-48B4-B8AB-BB282C6C1C84}" type="slidenum">
              <a:rPr lang="en-ZA" smtClean="0"/>
              <a:t>7</a:t>
            </a:fld>
            <a:endParaRPr lang="en-Z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F6C01-B345-48B4-B8AB-BB282C6C1C84}" type="slidenum">
              <a:rPr lang="en-ZA" smtClean="0"/>
              <a:t>8</a:t>
            </a:fld>
            <a:endParaRPr lang="en-Z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F6C01-B345-48B4-B8AB-BB282C6C1C84}" type="slidenum">
              <a:rPr lang="en-ZA" smtClean="0"/>
              <a:t>9</a:t>
            </a:fld>
            <a:endParaRPr lang="en-Z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6948428" y="6341154"/>
            <a:ext cx="2177421" cy="35401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A7846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90513" y="1741488"/>
            <a:ext cx="8662987" cy="4244975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7ECBFF"/>
              </a:buClr>
              <a:buFont typeface="Courier New" pitchFamily="49" charset="0"/>
              <a:buChar char="o"/>
              <a:defRPr sz="1600">
                <a:solidFill>
                  <a:srgbClr val="28282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buClr>
                <a:srgbClr val="7ECBFF"/>
              </a:buClr>
              <a:buFont typeface="Wingdings" pitchFamily="2" charset="2"/>
              <a:buChar char="§"/>
              <a:defRPr sz="1600">
                <a:solidFill>
                  <a:srgbClr val="28282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buClr>
                <a:srgbClr val="7ECBFF"/>
              </a:buClr>
              <a:buFont typeface="Arial" pitchFamily="34" charset="0"/>
              <a:buChar char="•"/>
              <a:defRPr sz="1600">
                <a:solidFill>
                  <a:srgbClr val="28282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buClr>
                <a:srgbClr val="7ECBFF"/>
              </a:buClr>
              <a:buFont typeface="Arial"/>
              <a:buChar char="–"/>
              <a:defRPr sz="1600">
                <a:solidFill>
                  <a:srgbClr val="28282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78016" y="98422"/>
            <a:ext cx="7772400" cy="672649"/>
          </a:xfrm>
          <a:prstGeom prst="rect">
            <a:avLst/>
          </a:prstGeom>
        </p:spPr>
        <p:txBody>
          <a:bodyPr/>
          <a:lstStyle>
            <a:lvl1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68945" y="680369"/>
            <a:ext cx="4884738" cy="4807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 b="1" i="0" baseline="0">
                <a:solidFill>
                  <a:srgbClr val="8A3B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abl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8016" y="98422"/>
            <a:ext cx="7772400" cy="672649"/>
          </a:xfrm>
          <a:prstGeom prst="rect">
            <a:avLst/>
          </a:prstGeom>
        </p:spPr>
        <p:txBody>
          <a:bodyPr/>
          <a:lstStyle>
            <a:lvl1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68945" y="680369"/>
            <a:ext cx="4884738" cy="4807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 b="1" i="0" baseline="0">
                <a:solidFill>
                  <a:srgbClr val="8A3B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able Placeholder 2"/>
          <p:cNvSpPr>
            <a:spLocks noGrp="1"/>
          </p:cNvSpPr>
          <p:nvPr>
            <p:ph type="tbl" sz="quarter" idx="16"/>
          </p:nvPr>
        </p:nvSpPr>
        <p:spPr>
          <a:xfrm>
            <a:off x="4671102" y="1728788"/>
            <a:ext cx="4280585" cy="4244975"/>
          </a:xfrm>
          <a:prstGeom prst="rect">
            <a:avLst/>
          </a:prstGeom>
        </p:spPr>
        <p:txBody>
          <a:bodyPr vert="horz"/>
          <a:lstStyle>
            <a:lvl1pPr>
              <a:defRPr sz="1600">
                <a:solidFill>
                  <a:srgbClr val="A7846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 dirty="0" smtClean="0"/>
              <a:t>Click icon to add table</a:t>
            </a:r>
            <a:endParaRPr lang="en-US" noProof="0" dirty="0"/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6948428" y="6341154"/>
            <a:ext cx="2177421" cy="35401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A7846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90513" y="1741488"/>
            <a:ext cx="4299631" cy="4232055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7ECBFF"/>
              </a:buClr>
              <a:buFont typeface="Arial"/>
              <a:buChar char="•"/>
              <a:defRPr sz="1600">
                <a:solidFill>
                  <a:srgbClr val="28282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buClr>
                <a:srgbClr val="7ECBFF"/>
              </a:buClr>
              <a:buFont typeface="Courier New"/>
              <a:buChar char="o"/>
              <a:defRPr sz="1600">
                <a:solidFill>
                  <a:srgbClr val="28282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buClr>
                <a:srgbClr val="7ECBFF"/>
              </a:buClr>
              <a:buFont typeface="Wingdings" charset="2"/>
              <a:buChar char="q"/>
              <a:defRPr sz="1600">
                <a:solidFill>
                  <a:srgbClr val="28282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buClr>
                <a:srgbClr val="7ECBFF"/>
              </a:buClr>
              <a:buFont typeface="Arial"/>
              <a:buChar char="–"/>
              <a:defRPr sz="1600">
                <a:solidFill>
                  <a:srgbClr val="28282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Vide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8016" y="98422"/>
            <a:ext cx="7772400" cy="672649"/>
          </a:xfrm>
          <a:prstGeom prst="rect">
            <a:avLst/>
          </a:prstGeom>
        </p:spPr>
        <p:txBody>
          <a:bodyPr/>
          <a:lstStyle>
            <a:lvl1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68945" y="680369"/>
            <a:ext cx="4884738" cy="4807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 b="1" i="0" baseline="0">
                <a:solidFill>
                  <a:srgbClr val="8A3B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Media Placeholder 2"/>
          <p:cNvSpPr>
            <a:spLocks noGrp="1"/>
          </p:cNvSpPr>
          <p:nvPr>
            <p:ph type="media" sz="quarter" idx="17"/>
          </p:nvPr>
        </p:nvSpPr>
        <p:spPr>
          <a:xfrm>
            <a:off x="4670425" y="1728788"/>
            <a:ext cx="4281488" cy="4244975"/>
          </a:xfrm>
          <a:prstGeom prst="rect">
            <a:avLst/>
          </a:prstGeom>
        </p:spPr>
        <p:txBody>
          <a:bodyPr vert="horz"/>
          <a:lstStyle>
            <a:lvl1pPr>
              <a:defRPr sz="1600">
                <a:solidFill>
                  <a:srgbClr val="A7846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 smtClean="0"/>
              <a:t>Click icon to add media</a:t>
            </a:r>
            <a:endParaRPr lang="en-US" noProof="0"/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6948428" y="6341154"/>
            <a:ext cx="2177421" cy="35401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A7846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290513" y="1741488"/>
            <a:ext cx="4299631" cy="4232055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7ECBFF"/>
              </a:buClr>
              <a:buFont typeface="Courier New" pitchFamily="49" charset="0"/>
              <a:buChar char="o"/>
              <a:defRPr sz="1600">
                <a:solidFill>
                  <a:srgbClr val="28282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buClr>
                <a:srgbClr val="7ECBFF"/>
              </a:buClr>
              <a:buFont typeface="Wingdings" pitchFamily="2" charset="2"/>
              <a:buChar char="§"/>
              <a:defRPr sz="1600">
                <a:solidFill>
                  <a:srgbClr val="28282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buClr>
                <a:srgbClr val="7ECBFF"/>
              </a:buClr>
              <a:buFont typeface="Arial" pitchFamily="34" charset="0"/>
              <a:buChar char="•"/>
              <a:defRPr sz="1600">
                <a:solidFill>
                  <a:srgbClr val="28282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buClr>
                <a:srgbClr val="7ECBFF"/>
              </a:buClr>
              <a:buFont typeface="Arial"/>
              <a:buChar char="–"/>
              <a:defRPr sz="1600">
                <a:solidFill>
                  <a:srgbClr val="28282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765175"/>
            <a:ext cx="7772400" cy="6413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628775"/>
            <a:ext cx="7772400" cy="38163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8350" y="6381750"/>
            <a:ext cx="339725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FB39723-1B7A-5642-9CB6-02E0377EF5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954346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_br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6948428" y="6341154"/>
            <a:ext cx="2177421" cy="35401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A7846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90513" y="1741488"/>
            <a:ext cx="8662987" cy="4244975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bg1"/>
              </a:buClr>
              <a:buFont typeface="Courier New" pitchFamily="49" charset="0"/>
              <a:buChar char="o"/>
              <a:defRPr sz="160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buClr>
                <a:schemeClr val="bg1"/>
              </a:buClr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buClr>
                <a:schemeClr val="bg1"/>
              </a:buClr>
              <a:buFont typeface="Arial" pitchFamily="34" charset="0"/>
              <a:buChar char="•"/>
              <a:defRPr sz="160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buClr>
                <a:schemeClr val="bg1"/>
              </a:buClr>
              <a:buFont typeface="Arial"/>
              <a:buChar char="–"/>
              <a:defRPr sz="160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>
          <a:xfrm>
            <a:off x="78016" y="98422"/>
            <a:ext cx="7772400" cy="672649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rgbClr val="F4A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68478" y="679915"/>
            <a:ext cx="4884738" cy="4807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 b="1" i="0" baseline="0">
                <a:solidFill>
                  <a:srgbClr val="8A3B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Caption_Br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hart Placeholder 12"/>
          <p:cNvSpPr>
            <a:spLocks noGrp="1"/>
          </p:cNvSpPr>
          <p:nvPr>
            <p:ph type="chart" sz="quarter" idx="19"/>
          </p:nvPr>
        </p:nvSpPr>
        <p:spPr>
          <a:xfrm>
            <a:off x="290513" y="1728788"/>
            <a:ext cx="8661400" cy="3559855"/>
          </a:xfrm>
          <a:prstGeom prst="rect">
            <a:avLst/>
          </a:prstGeom>
        </p:spPr>
        <p:txBody>
          <a:bodyPr vert="horz"/>
          <a:lstStyle>
            <a:lvl1pPr>
              <a:defRPr sz="160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0"/>
          </p:nvPr>
        </p:nvSpPr>
        <p:spPr>
          <a:xfrm>
            <a:off x="290513" y="5406570"/>
            <a:ext cx="8661400" cy="525917"/>
          </a:xfrm>
          <a:prstGeom prst="rect">
            <a:avLst/>
          </a:prstGeom>
        </p:spPr>
        <p:txBody>
          <a:bodyPr vert="horz"/>
          <a:lstStyle>
            <a:lvl1pPr marL="285750" indent="-285750">
              <a:buClr>
                <a:schemeClr val="bg1"/>
              </a:buClr>
              <a:buFont typeface="Courier New"/>
              <a:buChar char="o"/>
              <a:defRPr sz="140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6948428" y="6341154"/>
            <a:ext cx="2177421" cy="35401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A7846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78016" y="98422"/>
            <a:ext cx="7772400" cy="672649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rgbClr val="F4A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68478" y="679915"/>
            <a:ext cx="4884738" cy="4807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 b="1" i="0" baseline="0">
                <a:solidFill>
                  <a:srgbClr val="8A3B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aption_Br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290513" y="1728788"/>
            <a:ext cx="8661175" cy="3559855"/>
          </a:xfrm>
          <a:prstGeom prst="rect">
            <a:avLst/>
          </a:prstGeom>
        </p:spPr>
        <p:txBody>
          <a:bodyPr vert="horz"/>
          <a:lstStyle>
            <a:lvl1pPr>
              <a:defRPr sz="160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7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6948428" y="6341154"/>
            <a:ext cx="2177421" cy="35401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A7846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20"/>
          </p:nvPr>
        </p:nvSpPr>
        <p:spPr>
          <a:xfrm>
            <a:off x="290513" y="5406570"/>
            <a:ext cx="8661400" cy="525917"/>
          </a:xfrm>
          <a:prstGeom prst="rect">
            <a:avLst/>
          </a:prstGeom>
        </p:spPr>
        <p:txBody>
          <a:bodyPr vert="horz"/>
          <a:lstStyle>
            <a:lvl1pPr marL="285750" indent="-285750">
              <a:buClr>
                <a:schemeClr val="bg1"/>
              </a:buClr>
              <a:buFont typeface="Courier New"/>
              <a:buChar char="o"/>
              <a:defRPr sz="140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8016" y="98422"/>
            <a:ext cx="7772400" cy="672649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rgbClr val="F4A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68478" y="679915"/>
            <a:ext cx="4884738" cy="4807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 b="1" i="0" baseline="0">
                <a:solidFill>
                  <a:srgbClr val="8A3B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and Caption_Br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able Placeholder 8"/>
          <p:cNvSpPr>
            <a:spLocks noGrp="1"/>
          </p:cNvSpPr>
          <p:nvPr>
            <p:ph type="tbl" sz="quarter" idx="19"/>
          </p:nvPr>
        </p:nvSpPr>
        <p:spPr>
          <a:xfrm>
            <a:off x="290513" y="1728788"/>
            <a:ext cx="8661400" cy="3559855"/>
          </a:xfrm>
          <a:prstGeom prst="rect">
            <a:avLst/>
          </a:prstGeom>
        </p:spPr>
        <p:txBody>
          <a:bodyPr vert="horz"/>
          <a:lstStyle>
            <a:lvl1pPr>
              <a:defRPr sz="160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7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6948428" y="6341154"/>
            <a:ext cx="2177421" cy="35401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A7846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20"/>
          </p:nvPr>
        </p:nvSpPr>
        <p:spPr>
          <a:xfrm>
            <a:off x="290513" y="5406570"/>
            <a:ext cx="8661400" cy="525917"/>
          </a:xfrm>
          <a:prstGeom prst="rect">
            <a:avLst/>
          </a:prstGeom>
        </p:spPr>
        <p:txBody>
          <a:bodyPr vert="horz"/>
          <a:lstStyle>
            <a:lvl1pPr marL="285750" indent="-285750">
              <a:buClr>
                <a:schemeClr val="bg1"/>
              </a:buClr>
              <a:buFont typeface="Courier New"/>
              <a:buChar char="o"/>
              <a:defRPr sz="140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78016" y="98422"/>
            <a:ext cx="7772400" cy="672649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rgbClr val="F4A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68478" y="679915"/>
            <a:ext cx="4884738" cy="4807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 b="1" i="0" baseline="0">
                <a:solidFill>
                  <a:srgbClr val="8A3B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and Caption_Br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edia Placeholder 2"/>
          <p:cNvSpPr>
            <a:spLocks noGrp="1"/>
          </p:cNvSpPr>
          <p:nvPr>
            <p:ph type="media" sz="quarter" idx="20"/>
          </p:nvPr>
        </p:nvSpPr>
        <p:spPr>
          <a:xfrm>
            <a:off x="290513" y="1728788"/>
            <a:ext cx="8661400" cy="3559855"/>
          </a:xfrm>
          <a:prstGeom prst="rect">
            <a:avLst/>
          </a:prstGeom>
        </p:spPr>
        <p:txBody>
          <a:bodyPr vert="horz"/>
          <a:lstStyle>
            <a:lvl1pPr>
              <a:defRPr sz="160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5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6948428" y="6341154"/>
            <a:ext cx="2177421" cy="35401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A7846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21"/>
          </p:nvPr>
        </p:nvSpPr>
        <p:spPr>
          <a:xfrm>
            <a:off x="290513" y="5406570"/>
            <a:ext cx="8661400" cy="525917"/>
          </a:xfrm>
          <a:prstGeom prst="rect">
            <a:avLst/>
          </a:prstGeom>
        </p:spPr>
        <p:txBody>
          <a:bodyPr vert="horz"/>
          <a:lstStyle>
            <a:lvl1pPr marL="285750" indent="-285750">
              <a:buClr>
                <a:schemeClr val="bg1"/>
              </a:buClr>
              <a:buFont typeface="Courier New"/>
              <a:buChar char="o"/>
              <a:defRPr sz="140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8016" y="98422"/>
            <a:ext cx="7772400" cy="672649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rgbClr val="F4A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68478" y="679915"/>
            <a:ext cx="4884738" cy="4807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 b="1" i="0" baseline="0">
                <a:solidFill>
                  <a:srgbClr val="8A3B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_Br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6948428" y="6341154"/>
            <a:ext cx="2177421" cy="35401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A7846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90513" y="1741488"/>
            <a:ext cx="4299631" cy="4244975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bg1"/>
              </a:buClr>
              <a:buFont typeface="Courier New" pitchFamily="49" charset="0"/>
              <a:buChar char="o"/>
              <a:defRPr sz="160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buClr>
                <a:schemeClr val="bg1"/>
              </a:buClr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buClr>
                <a:schemeClr val="bg1"/>
              </a:buClr>
              <a:buFont typeface="Arial" pitchFamily="34" charset="0"/>
              <a:buChar char="•"/>
              <a:defRPr sz="160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buClr>
                <a:schemeClr val="bg1"/>
              </a:buClr>
              <a:buFont typeface="Arial"/>
              <a:buChar char="–"/>
              <a:defRPr sz="160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652057" y="1741034"/>
            <a:ext cx="4299631" cy="4244975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bg1"/>
              </a:buClr>
              <a:buFont typeface="Courier New" pitchFamily="49" charset="0"/>
              <a:buChar char="o"/>
              <a:defRPr sz="160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buClr>
                <a:schemeClr val="bg1"/>
              </a:buClr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buClr>
                <a:schemeClr val="bg1"/>
              </a:buClr>
              <a:buFont typeface="Arial" pitchFamily="34" charset="0"/>
              <a:buChar char="•"/>
              <a:defRPr sz="160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buClr>
                <a:schemeClr val="bg1"/>
              </a:buClr>
              <a:buFont typeface="Arial"/>
              <a:buChar char="–"/>
              <a:defRPr sz="160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8016" y="98422"/>
            <a:ext cx="7772400" cy="672649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rgbClr val="F4A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68478" y="679915"/>
            <a:ext cx="4884738" cy="4807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 b="1" i="0" baseline="0">
                <a:solidFill>
                  <a:srgbClr val="8A3B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78016" y="98422"/>
            <a:ext cx="7772400" cy="672649"/>
          </a:xfrm>
          <a:prstGeom prst="rect">
            <a:avLst/>
          </a:prstGeom>
        </p:spPr>
        <p:txBody>
          <a:bodyPr/>
          <a:lstStyle>
            <a:lvl1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68945" y="680369"/>
            <a:ext cx="4884738" cy="4807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 b="1" i="0" baseline="0">
                <a:solidFill>
                  <a:srgbClr val="8A3B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hart Placeholder 12"/>
          <p:cNvSpPr>
            <a:spLocks noGrp="1"/>
          </p:cNvSpPr>
          <p:nvPr>
            <p:ph type="chart" sz="quarter" idx="19"/>
          </p:nvPr>
        </p:nvSpPr>
        <p:spPr>
          <a:xfrm>
            <a:off x="290513" y="1728788"/>
            <a:ext cx="8661400" cy="3559855"/>
          </a:xfrm>
          <a:prstGeom prst="rect">
            <a:avLst/>
          </a:prstGeom>
        </p:spPr>
        <p:txBody>
          <a:bodyPr vert="horz"/>
          <a:lstStyle>
            <a:lvl1pPr>
              <a:defRPr sz="1600">
                <a:solidFill>
                  <a:srgbClr val="A7846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n-US" noProof="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0"/>
          </p:nvPr>
        </p:nvSpPr>
        <p:spPr>
          <a:xfrm>
            <a:off x="290513" y="5406570"/>
            <a:ext cx="8661400" cy="525917"/>
          </a:xfrm>
          <a:prstGeom prst="rect">
            <a:avLst/>
          </a:prstGeom>
        </p:spPr>
        <p:txBody>
          <a:bodyPr vert="horz"/>
          <a:lstStyle>
            <a:lvl1pPr marL="285750" indent="-285750">
              <a:buClr>
                <a:srgbClr val="7ECBFF"/>
              </a:buClr>
              <a:buFont typeface="Courier New"/>
              <a:buChar char="o"/>
              <a:defRPr sz="1400">
                <a:solidFill>
                  <a:srgbClr val="28282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6948428" y="6341154"/>
            <a:ext cx="2177421" cy="35401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A7846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_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78016" y="98422"/>
            <a:ext cx="7772400" cy="672649"/>
          </a:xfrm>
          <a:prstGeom prst="rect">
            <a:avLst/>
          </a:prstGeom>
        </p:spPr>
        <p:txBody>
          <a:bodyPr/>
          <a:lstStyle>
            <a:lvl1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68945" y="680369"/>
            <a:ext cx="4884738" cy="4807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 b="1" i="0" baseline="0">
                <a:solidFill>
                  <a:srgbClr val="8A3B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1"/>
          </p:nvPr>
        </p:nvSpPr>
        <p:spPr>
          <a:xfrm>
            <a:off x="290513" y="5406570"/>
            <a:ext cx="8661400" cy="525917"/>
          </a:xfrm>
          <a:prstGeom prst="rect">
            <a:avLst/>
          </a:prstGeom>
        </p:spPr>
        <p:txBody>
          <a:bodyPr vert="horz"/>
          <a:lstStyle>
            <a:lvl1pPr marL="285750" indent="-285750">
              <a:buClr>
                <a:srgbClr val="7ECBFF"/>
              </a:buClr>
              <a:buFont typeface="Courier New"/>
              <a:buChar char="o"/>
              <a:defRPr sz="1400">
                <a:solidFill>
                  <a:srgbClr val="28282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6948428" y="6341154"/>
            <a:ext cx="2177421" cy="35401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A7846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SmartArt Placeholder 9"/>
          <p:cNvSpPr>
            <a:spLocks noGrp="1"/>
          </p:cNvSpPr>
          <p:nvPr>
            <p:ph type="dgm" sz="quarter" idx="22"/>
          </p:nvPr>
        </p:nvSpPr>
        <p:spPr>
          <a:xfrm>
            <a:off x="290513" y="1732840"/>
            <a:ext cx="8661400" cy="34813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en-Z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 Columns_Br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6948428" y="6341154"/>
            <a:ext cx="2177421" cy="35401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A7846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90513" y="1741488"/>
            <a:ext cx="4299631" cy="4244975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bg1"/>
              </a:buClr>
              <a:buFont typeface="Courier New" pitchFamily="49" charset="0"/>
              <a:buChar char="o"/>
              <a:defRPr sz="160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buClr>
                <a:schemeClr val="bg1"/>
              </a:buClr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buClr>
                <a:schemeClr val="bg1"/>
              </a:buClr>
              <a:buFont typeface="Arial" pitchFamily="34" charset="0"/>
              <a:buChar char="•"/>
              <a:defRPr sz="160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buClr>
                <a:schemeClr val="bg1"/>
              </a:buClr>
              <a:buFont typeface="Arial"/>
              <a:buChar char="–"/>
              <a:defRPr sz="160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78016" y="98422"/>
            <a:ext cx="7772400" cy="672649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rgbClr val="F4A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68478" y="679915"/>
            <a:ext cx="4884738" cy="4807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 b="1" i="0" baseline="0">
                <a:solidFill>
                  <a:srgbClr val="8A3B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Chart Placeholder 2"/>
          <p:cNvSpPr>
            <a:spLocks noGrp="1"/>
          </p:cNvSpPr>
          <p:nvPr>
            <p:ph type="chart" sz="quarter" idx="19"/>
          </p:nvPr>
        </p:nvSpPr>
        <p:spPr>
          <a:xfrm>
            <a:off x="4670425" y="1728788"/>
            <a:ext cx="4281488" cy="4244975"/>
          </a:xfrm>
          <a:prstGeom prst="rect">
            <a:avLst/>
          </a:prstGeom>
        </p:spPr>
        <p:txBody>
          <a:bodyPr vert="horz"/>
          <a:lstStyle>
            <a:lvl1pPr>
              <a:defRPr sz="160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Video Columns_Br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dia Placeholder 2"/>
          <p:cNvSpPr>
            <a:spLocks noGrp="1"/>
          </p:cNvSpPr>
          <p:nvPr>
            <p:ph type="media" sz="quarter" idx="17"/>
          </p:nvPr>
        </p:nvSpPr>
        <p:spPr>
          <a:xfrm>
            <a:off x="4670425" y="1728788"/>
            <a:ext cx="4281488" cy="4244975"/>
          </a:xfrm>
          <a:prstGeom prst="rect">
            <a:avLst/>
          </a:prstGeom>
        </p:spPr>
        <p:txBody>
          <a:bodyPr vert="horz"/>
          <a:lstStyle>
            <a:lvl1pPr>
              <a:defRPr sz="160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6948428" y="6341154"/>
            <a:ext cx="2177421" cy="35401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A7846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290513" y="1741488"/>
            <a:ext cx="4299631" cy="4244975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buClr>
                <a:schemeClr val="bg1"/>
              </a:buClr>
              <a:buFont typeface="Courier New"/>
              <a:buChar char="o"/>
              <a:defRPr sz="160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buClr>
                <a:schemeClr val="bg1"/>
              </a:buClr>
              <a:buFont typeface="Wingdings" charset="2"/>
              <a:buChar char="q"/>
              <a:defRPr sz="160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buClr>
                <a:schemeClr val="bg1"/>
              </a:buClr>
              <a:buFont typeface="Arial"/>
              <a:buChar char="–"/>
              <a:defRPr sz="160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8016" y="98422"/>
            <a:ext cx="7772400" cy="672649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rgbClr val="F4A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68478" y="679915"/>
            <a:ext cx="4884738" cy="4807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 b="1" i="0" baseline="0">
                <a:solidFill>
                  <a:srgbClr val="8A3B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able Columns_Br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ble Placeholder 2"/>
          <p:cNvSpPr>
            <a:spLocks noGrp="1"/>
          </p:cNvSpPr>
          <p:nvPr>
            <p:ph type="tbl" sz="quarter" idx="16"/>
          </p:nvPr>
        </p:nvSpPr>
        <p:spPr>
          <a:xfrm>
            <a:off x="4671102" y="1728788"/>
            <a:ext cx="4280585" cy="4244975"/>
          </a:xfrm>
          <a:prstGeom prst="rect">
            <a:avLst/>
          </a:prstGeom>
        </p:spPr>
        <p:txBody>
          <a:bodyPr vert="horz"/>
          <a:lstStyle>
            <a:lvl1pPr>
              <a:defRPr sz="160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6948428" y="6341154"/>
            <a:ext cx="2177421" cy="35401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A7846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90513" y="1741488"/>
            <a:ext cx="4299631" cy="4244975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bg1"/>
              </a:buClr>
              <a:buFont typeface="Courier New" pitchFamily="49" charset="0"/>
              <a:buChar char="o"/>
              <a:defRPr sz="160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buClr>
                <a:schemeClr val="bg1"/>
              </a:buClr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buClr>
                <a:schemeClr val="bg1"/>
              </a:buClr>
              <a:buFont typeface="Arial" pitchFamily="34" charset="0"/>
              <a:buChar char="•"/>
              <a:defRPr sz="160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buClr>
                <a:schemeClr val="bg1"/>
              </a:buClr>
              <a:buFont typeface="Arial"/>
              <a:buChar char="–"/>
              <a:defRPr sz="160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8016" y="98422"/>
            <a:ext cx="7772400" cy="672649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rgbClr val="F4A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68478" y="679915"/>
            <a:ext cx="4884738" cy="4807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 b="1" i="0" baseline="0">
                <a:solidFill>
                  <a:srgbClr val="8A3B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Column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4663402" y="1728788"/>
            <a:ext cx="4288285" cy="4244975"/>
          </a:xfrm>
          <a:prstGeom prst="rect">
            <a:avLst/>
          </a:prstGeom>
        </p:spPr>
        <p:txBody>
          <a:bodyPr vert="horz"/>
          <a:lstStyle>
            <a:lvl1pPr>
              <a:defRPr sz="160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7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6948428" y="6341154"/>
            <a:ext cx="2177421" cy="35401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A7846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290513" y="1741488"/>
            <a:ext cx="4299631" cy="4244975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bg1"/>
              </a:buClr>
              <a:buFont typeface="Courier New" pitchFamily="49" charset="0"/>
              <a:buChar char="o"/>
              <a:defRPr sz="160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buClr>
                <a:schemeClr val="bg1"/>
              </a:buClr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buClr>
                <a:schemeClr val="bg1"/>
              </a:buClr>
              <a:buFont typeface="Arial" pitchFamily="34" charset="0"/>
              <a:buChar char="•"/>
              <a:defRPr sz="160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buClr>
                <a:schemeClr val="bg1"/>
              </a:buClr>
              <a:buFont typeface="Arial"/>
              <a:buChar char="–"/>
              <a:defRPr sz="160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78016" y="98422"/>
            <a:ext cx="7772400" cy="672649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rgbClr val="F4A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68478" y="679915"/>
            <a:ext cx="4884738" cy="4807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 b="1" i="0" baseline="0">
                <a:solidFill>
                  <a:srgbClr val="8A3B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78016" y="98422"/>
            <a:ext cx="7772400" cy="672649"/>
          </a:xfrm>
          <a:prstGeom prst="rect">
            <a:avLst/>
          </a:prstGeom>
        </p:spPr>
        <p:txBody>
          <a:bodyPr/>
          <a:lstStyle>
            <a:lvl1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68945" y="680369"/>
            <a:ext cx="4884738" cy="4807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 b="1" i="0" baseline="0">
                <a:solidFill>
                  <a:srgbClr val="8A3B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20"/>
          </p:nvPr>
        </p:nvSpPr>
        <p:spPr>
          <a:xfrm>
            <a:off x="290513" y="5406570"/>
            <a:ext cx="8661400" cy="525917"/>
          </a:xfrm>
          <a:prstGeom prst="rect">
            <a:avLst/>
          </a:prstGeom>
        </p:spPr>
        <p:txBody>
          <a:bodyPr vert="horz"/>
          <a:lstStyle>
            <a:lvl1pPr marL="285750" indent="-285750">
              <a:buClr>
                <a:srgbClr val="7ECBFF"/>
              </a:buClr>
              <a:buFont typeface="Courier New"/>
              <a:buChar char="o"/>
              <a:defRPr sz="1400">
                <a:solidFill>
                  <a:srgbClr val="28282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6948428" y="6341154"/>
            <a:ext cx="2177421" cy="35401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A7846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290513" y="1728788"/>
            <a:ext cx="8661400" cy="3559175"/>
          </a:xfrm>
          <a:prstGeom prst="rect">
            <a:avLst/>
          </a:prstGeom>
        </p:spPr>
        <p:txBody>
          <a:bodyPr vert="horz"/>
          <a:lstStyle>
            <a:lvl1pPr>
              <a:defRPr sz="1600">
                <a:solidFill>
                  <a:srgbClr val="A7846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78016" y="98422"/>
            <a:ext cx="7772400" cy="672649"/>
          </a:xfrm>
          <a:prstGeom prst="rect">
            <a:avLst/>
          </a:prstGeom>
        </p:spPr>
        <p:txBody>
          <a:bodyPr/>
          <a:lstStyle>
            <a:lvl1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68945" y="680369"/>
            <a:ext cx="4884738" cy="4807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 b="1" i="0" baseline="0">
                <a:solidFill>
                  <a:srgbClr val="8A3B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1"/>
          </p:nvPr>
        </p:nvSpPr>
        <p:spPr>
          <a:xfrm>
            <a:off x="290513" y="5406570"/>
            <a:ext cx="8661400" cy="525917"/>
          </a:xfrm>
          <a:prstGeom prst="rect">
            <a:avLst/>
          </a:prstGeom>
        </p:spPr>
        <p:txBody>
          <a:bodyPr vert="horz"/>
          <a:lstStyle>
            <a:lvl1pPr marL="285750" indent="-285750">
              <a:buClr>
                <a:srgbClr val="7ECBFF"/>
              </a:buClr>
              <a:buFont typeface="Courier New"/>
              <a:buChar char="o"/>
              <a:defRPr sz="1400">
                <a:solidFill>
                  <a:srgbClr val="28282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able Placeholder 8"/>
          <p:cNvSpPr>
            <a:spLocks noGrp="1"/>
          </p:cNvSpPr>
          <p:nvPr>
            <p:ph type="tbl" sz="quarter" idx="19"/>
          </p:nvPr>
        </p:nvSpPr>
        <p:spPr>
          <a:xfrm>
            <a:off x="290513" y="1728788"/>
            <a:ext cx="8661400" cy="3559855"/>
          </a:xfrm>
          <a:prstGeom prst="rect">
            <a:avLst/>
          </a:prstGeom>
        </p:spPr>
        <p:txBody>
          <a:bodyPr vert="horz"/>
          <a:lstStyle>
            <a:lvl1pPr>
              <a:defRPr sz="1600">
                <a:solidFill>
                  <a:srgbClr val="A7846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17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6948428" y="6341154"/>
            <a:ext cx="2177421" cy="35401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A7846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_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78016" y="98422"/>
            <a:ext cx="7772400" cy="672649"/>
          </a:xfrm>
          <a:prstGeom prst="rect">
            <a:avLst/>
          </a:prstGeom>
        </p:spPr>
        <p:txBody>
          <a:bodyPr/>
          <a:lstStyle>
            <a:lvl1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68945" y="680369"/>
            <a:ext cx="4884738" cy="4807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 b="1" i="0" baseline="0">
                <a:solidFill>
                  <a:srgbClr val="8A3B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1"/>
          </p:nvPr>
        </p:nvSpPr>
        <p:spPr>
          <a:xfrm>
            <a:off x="290513" y="5406570"/>
            <a:ext cx="8661400" cy="525917"/>
          </a:xfrm>
          <a:prstGeom prst="rect">
            <a:avLst/>
          </a:prstGeom>
        </p:spPr>
        <p:txBody>
          <a:bodyPr vert="horz"/>
          <a:lstStyle>
            <a:lvl1pPr marL="285750" indent="-285750">
              <a:buClr>
                <a:srgbClr val="7ECBFF"/>
              </a:buClr>
              <a:buFont typeface="Courier New"/>
              <a:buChar char="o"/>
              <a:defRPr sz="1400">
                <a:solidFill>
                  <a:srgbClr val="28282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6948428" y="6341154"/>
            <a:ext cx="2177421" cy="35401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A7846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SmartArt Placeholder 9"/>
          <p:cNvSpPr>
            <a:spLocks noGrp="1"/>
          </p:cNvSpPr>
          <p:nvPr>
            <p:ph type="dgm" sz="quarter" idx="22"/>
          </p:nvPr>
        </p:nvSpPr>
        <p:spPr>
          <a:xfrm>
            <a:off x="290513" y="1732840"/>
            <a:ext cx="8661400" cy="34813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78016" y="98422"/>
            <a:ext cx="7772400" cy="672649"/>
          </a:xfrm>
          <a:prstGeom prst="rect">
            <a:avLst/>
          </a:prstGeom>
        </p:spPr>
        <p:txBody>
          <a:bodyPr/>
          <a:lstStyle>
            <a:lvl1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68945" y="680369"/>
            <a:ext cx="4884738" cy="4807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 b="1" i="0" baseline="0">
                <a:solidFill>
                  <a:srgbClr val="8A3B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21"/>
          </p:nvPr>
        </p:nvSpPr>
        <p:spPr>
          <a:xfrm>
            <a:off x="290513" y="5406570"/>
            <a:ext cx="8661400" cy="525917"/>
          </a:xfrm>
          <a:prstGeom prst="rect">
            <a:avLst/>
          </a:prstGeom>
        </p:spPr>
        <p:txBody>
          <a:bodyPr vert="horz"/>
          <a:lstStyle>
            <a:lvl1pPr marL="285750" indent="-285750">
              <a:buClr>
                <a:srgbClr val="7ECBFF"/>
              </a:buClr>
              <a:buFont typeface="Courier New"/>
              <a:buChar char="o"/>
              <a:defRPr sz="1400">
                <a:solidFill>
                  <a:srgbClr val="28282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Media Placeholder 2"/>
          <p:cNvSpPr>
            <a:spLocks noGrp="1"/>
          </p:cNvSpPr>
          <p:nvPr>
            <p:ph type="media" sz="quarter" idx="20"/>
          </p:nvPr>
        </p:nvSpPr>
        <p:spPr>
          <a:xfrm>
            <a:off x="290513" y="1728788"/>
            <a:ext cx="8661400" cy="3559855"/>
          </a:xfrm>
          <a:prstGeom prst="rect">
            <a:avLst/>
          </a:prstGeom>
        </p:spPr>
        <p:txBody>
          <a:bodyPr vert="horz"/>
          <a:lstStyle>
            <a:lvl1pPr>
              <a:defRPr sz="1600">
                <a:solidFill>
                  <a:srgbClr val="A7846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 dirty="0" smtClean="0"/>
              <a:t>Click icon to add media</a:t>
            </a:r>
            <a:endParaRPr lang="en-US" noProof="0" dirty="0"/>
          </a:p>
        </p:txBody>
      </p:sp>
      <p:sp>
        <p:nvSpPr>
          <p:cNvPr id="15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6948428" y="6341154"/>
            <a:ext cx="2177421" cy="35401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A7846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78016" y="98422"/>
            <a:ext cx="7772400" cy="672649"/>
          </a:xfrm>
          <a:prstGeom prst="rect">
            <a:avLst/>
          </a:prstGeom>
        </p:spPr>
        <p:txBody>
          <a:bodyPr/>
          <a:lstStyle>
            <a:lvl1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68945" y="680369"/>
            <a:ext cx="4884738" cy="4807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 b="1" i="0" baseline="0">
                <a:solidFill>
                  <a:srgbClr val="8A3B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6948428" y="6341154"/>
            <a:ext cx="2177421" cy="35401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A7846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90513" y="1741488"/>
            <a:ext cx="4299631" cy="4232055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7ECBFF"/>
              </a:buClr>
              <a:buFont typeface="Courier New" pitchFamily="49" charset="0"/>
              <a:buChar char="o"/>
              <a:defRPr sz="1600">
                <a:solidFill>
                  <a:srgbClr val="28282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buClr>
                <a:srgbClr val="7ECBFF"/>
              </a:buClr>
              <a:buFont typeface="Wingdings" pitchFamily="2" charset="2"/>
              <a:buChar char="§"/>
              <a:defRPr sz="1600">
                <a:solidFill>
                  <a:srgbClr val="28282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buClr>
                <a:srgbClr val="7ECBFF"/>
              </a:buClr>
              <a:buFont typeface="Arial" pitchFamily="34" charset="0"/>
              <a:buChar char="•"/>
              <a:defRPr sz="1600">
                <a:solidFill>
                  <a:srgbClr val="28282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buClr>
                <a:srgbClr val="7ECBFF"/>
              </a:buClr>
              <a:buFont typeface="Arial"/>
              <a:buChar char="–"/>
              <a:defRPr sz="1600">
                <a:solidFill>
                  <a:srgbClr val="28282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652057" y="1741034"/>
            <a:ext cx="4299631" cy="4232055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7ECBFF"/>
              </a:buClr>
              <a:buFont typeface="Courier New" pitchFamily="49" charset="0"/>
              <a:buChar char="o"/>
              <a:defRPr sz="1600">
                <a:solidFill>
                  <a:srgbClr val="28282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buClr>
                <a:srgbClr val="7ECBFF"/>
              </a:buClr>
              <a:buFont typeface="Wingdings" pitchFamily="2" charset="2"/>
              <a:buChar char="§"/>
              <a:defRPr sz="1600">
                <a:solidFill>
                  <a:srgbClr val="28282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buClr>
                <a:srgbClr val="7ECBFF"/>
              </a:buClr>
              <a:buFont typeface="Arial" pitchFamily="34" charset="0"/>
              <a:buChar char="•"/>
              <a:defRPr sz="1600">
                <a:solidFill>
                  <a:srgbClr val="28282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buClr>
                <a:srgbClr val="7ECBFF"/>
              </a:buClr>
              <a:buFont typeface="Arial"/>
              <a:buChar char="–"/>
              <a:defRPr sz="1600">
                <a:solidFill>
                  <a:srgbClr val="28282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78016" y="98422"/>
            <a:ext cx="7772400" cy="672649"/>
          </a:xfrm>
          <a:prstGeom prst="rect">
            <a:avLst/>
          </a:prstGeom>
        </p:spPr>
        <p:txBody>
          <a:bodyPr/>
          <a:lstStyle>
            <a:lvl1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68945" y="680369"/>
            <a:ext cx="4884738" cy="4807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 b="1" i="0" baseline="0">
                <a:solidFill>
                  <a:srgbClr val="8A3B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6948428" y="6341154"/>
            <a:ext cx="2177421" cy="35401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A7846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90513" y="1741488"/>
            <a:ext cx="4299631" cy="4232055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7ECBFF"/>
              </a:buClr>
              <a:buFont typeface="Courier New" pitchFamily="49" charset="0"/>
              <a:buChar char="o"/>
              <a:defRPr sz="1600">
                <a:solidFill>
                  <a:srgbClr val="28282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buClr>
                <a:srgbClr val="7ECBFF"/>
              </a:buClr>
              <a:buFont typeface="Wingdings" pitchFamily="2" charset="2"/>
              <a:buChar char="§"/>
              <a:defRPr sz="1600">
                <a:solidFill>
                  <a:srgbClr val="28282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buClr>
                <a:srgbClr val="7ECBFF"/>
              </a:buClr>
              <a:buFont typeface="Arial" pitchFamily="34" charset="0"/>
              <a:buChar char="•"/>
              <a:defRPr sz="1600">
                <a:solidFill>
                  <a:srgbClr val="28282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buClr>
                <a:srgbClr val="7ECBFF"/>
              </a:buClr>
              <a:buFont typeface="Arial"/>
              <a:buChar char="–"/>
              <a:defRPr sz="1600">
                <a:solidFill>
                  <a:srgbClr val="28282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4" name="Chart Placeholder 2"/>
          <p:cNvSpPr>
            <a:spLocks noGrp="1"/>
          </p:cNvSpPr>
          <p:nvPr>
            <p:ph type="chart" sz="quarter" idx="20"/>
          </p:nvPr>
        </p:nvSpPr>
        <p:spPr>
          <a:xfrm>
            <a:off x="4664075" y="1728788"/>
            <a:ext cx="4287838" cy="4244755"/>
          </a:xfrm>
          <a:prstGeom prst="rect">
            <a:avLst/>
          </a:prstGeom>
        </p:spPr>
        <p:txBody>
          <a:bodyPr vert="horz"/>
          <a:lstStyle>
            <a:lvl1pPr>
              <a:defRPr sz="1600">
                <a:solidFill>
                  <a:srgbClr val="A7846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8016" y="98422"/>
            <a:ext cx="7772400" cy="672649"/>
          </a:xfrm>
          <a:prstGeom prst="rect">
            <a:avLst/>
          </a:prstGeom>
        </p:spPr>
        <p:txBody>
          <a:bodyPr/>
          <a:lstStyle>
            <a:lvl1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68945" y="680369"/>
            <a:ext cx="4884738" cy="4807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 b="1" i="0" baseline="0">
                <a:solidFill>
                  <a:srgbClr val="8A3B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6948428" y="6341154"/>
            <a:ext cx="2177421" cy="35401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A7846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290513" y="1741488"/>
            <a:ext cx="4299631" cy="4232055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7ECBFF"/>
              </a:buClr>
              <a:buFont typeface="Courier New" pitchFamily="49" charset="0"/>
              <a:buChar char="o"/>
              <a:defRPr sz="1600">
                <a:solidFill>
                  <a:srgbClr val="28282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buClr>
                <a:srgbClr val="7ECBFF"/>
              </a:buClr>
              <a:buFont typeface="Wingdings" pitchFamily="2" charset="2"/>
              <a:buChar char="§"/>
              <a:defRPr sz="1600">
                <a:solidFill>
                  <a:srgbClr val="28282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buClr>
                <a:srgbClr val="7ECBFF"/>
              </a:buClr>
              <a:buFont typeface="Arial" pitchFamily="34" charset="0"/>
              <a:buChar char="•"/>
              <a:defRPr sz="1600">
                <a:solidFill>
                  <a:srgbClr val="28282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buClr>
                <a:srgbClr val="7ECBFF"/>
              </a:buClr>
              <a:buFont typeface="Arial"/>
              <a:buChar char="–"/>
              <a:defRPr sz="1600">
                <a:solidFill>
                  <a:srgbClr val="28282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664075" y="1728788"/>
            <a:ext cx="4287838" cy="4244975"/>
          </a:xfrm>
          <a:prstGeom prst="rect">
            <a:avLst/>
          </a:prstGeom>
        </p:spPr>
        <p:txBody>
          <a:bodyPr vert="horz"/>
          <a:lstStyle>
            <a:lvl1pPr>
              <a:defRPr sz="1600">
                <a:solidFill>
                  <a:srgbClr val="A7846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Pygma-Content-Slide_w.jp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1"/>
          <p:cNvSpPr txBox="1">
            <a:spLocks/>
          </p:cNvSpPr>
          <p:nvPr userDrawn="1"/>
        </p:nvSpPr>
        <p:spPr>
          <a:xfrm>
            <a:off x="2976563" y="6340475"/>
            <a:ext cx="2838450" cy="3540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en-US" sz="1200" smtClean="0">
                <a:solidFill>
                  <a:srgbClr val="A7846D"/>
                </a:solidFill>
                <a:latin typeface="Arial Unicode MS" charset="0"/>
                <a:cs typeface="Arial Unicode MS" charset="0"/>
              </a:rPr>
              <a:t>Passion  |  Professionalism  |  Integrity</a:t>
            </a:r>
          </a:p>
          <a:p>
            <a:pPr>
              <a:spcBef>
                <a:spcPct val="20000"/>
              </a:spcBef>
              <a:buFont typeface="Arial" charset="0"/>
              <a:buNone/>
              <a:defRPr/>
            </a:pPr>
            <a:endParaRPr lang="en-US" sz="1200" smtClean="0">
              <a:solidFill>
                <a:srgbClr val="A7846D"/>
              </a:solidFill>
            </a:endParaRPr>
          </a:p>
          <a:p>
            <a:pPr>
              <a:spcBef>
                <a:spcPct val="20000"/>
              </a:spcBef>
              <a:buFont typeface="Arial" charset="0"/>
              <a:buNone/>
              <a:defRPr/>
            </a:pPr>
            <a:endParaRPr lang="en-US" sz="1200" smtClean="0">
              <a:solidFill>
                <a:srgbClr val="A7846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95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97" r:id="rId13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F4A900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F4A900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F4A900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F4A900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F4A9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>
          <a:solidFill>
            <a:srgbClr val="F4A900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>
          <a:solidFill>
            <a:srgbClr val="F4A900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>
          <a:solidFill>
            <a:srgbClr val="F4A900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>
          <a:solidFill>
            <a:srgbClr val="F4A900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Pygma-Content-Slide_b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21"/>
          <p:cNvSpPr txBox="1">
            <a:spLocks/>
          </p:cNvSpPr>
          <p:nvPr userDrawn="1"/>
        </p:nvSpPr>
        <p:spPr>
          <a:xfrm>
            <a:off x="2976563" y="6340475"/>
            <a:ext cx="2838450" cy="3540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en-US" sz="1200" smtClean="0">
                <a:solidFill>
                  <a:srgbClr val="A7846D"/>
                </a:solidFill>
                <a:latin typeface="Arial Unicode MS" charset="0"/>
                <a:cs typeface="Arial Unicode MS" charset="0"/>
              </a:rPr>
              <a:t>Passion  |  Professionalism  |  Integrity</a:t>
            </a:r>
          </a:p>
          <a:p>
            <a:pPr>
              <a:spcBef>
                <a:spcPct val="20000"/>
              </a:spcBef>
              <a:buFont typeface="Arial" charset="0"/>
              <a:buNone/>
              <a:defRPr/>
            </a:pPr>
            <a:endParaRPr lang="en-US" sz="1200" smtClean="0">
              <a:solidFill>
                <a:srgbClr val="A7846D"/>
              </a:solidFill>
            </a:endParaRPr>
          </a:p>
          <a:p>
            <a:pPr>
              <a:spcBef>
                <a:spcPct val="20000"/>
              </a:spcBef>
              <a:buFont typeface="Arial" charset="0"/>
              <a:buNone/>
              <a:defRPr/>
            </a:pPr>
            <a:endParaRPr lang="en-US" sz="1200" smtClean="0">
              <a:solidFill>
                <a:srgbClr val="A7846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6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7" Type="http://schemas.openxmlformats.org/officeDocument/2006/relationships/hyperlink" Target="mailto:mmsimang@pygmaconsulting.com" TargetMode="External"/><Relationship Id="rId8" Type="http://schemas.openxmlformats.org/officeDocument/2006/relationships/image" Target="../media/image5.jpg"/><Relationship Id="rId1" Type="http://schemas.microsoft.com/office/2007/relationships/media" Target="file:///C:\Users\Lmaina\Desktop\Pygma%20presentation%20template\Logo.mov" TargetMode="External"/><Relationship Id="rId2" Type="http://schemas.openxmlformats.org/officeDocument/2006/relationships/video" Target="file:///C:\Users\Lmaina\Desktop\Pygma%20presentation%20template\Logo.mov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hyperlink" Target="http://www.e-accessibilitytoolkit.org/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-accessibilitytoolkit.org" TargetMode="External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solidFill>
                <a:srgbClr val="C9A58B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076" name="Picture 3" descr="title0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Logo.mov" descr="/Users/marykehough/Desktop/Pygma presentation template/Logo.mov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63613" y="619125"/>
            <a:ext cx="15303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TextBox 6"/>
          <p:cNvSpPr txBox="1">
            <a:spLocks noChangeArrowheads="1"/>
          </p:cNvSpPr>
          <p:nvPr/>
        </p:nvSpPr>
        <p:spPr bwMode="auto">
          <a:xfrm>
            <a:off x="362857" y="2419619"/>
            <a:ext cx="843642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9A684C"/>
                </a:solidFill>
              </a:rPr>
              <a:t>ASEAN-ITU Seminar on ICT Accessibility and </a:t>
            </a:r>
            <a:endParaRPr lang="en-US" sz="2000" dirty="0" smtClean="0">
              <a:solidFill>
                <a:srgbClr val="9A684C"/>
              </a:solidFill>
            </a:endParaRPr>
          </a:p>
          <a:p>
            <a:pPr algn="ctr"/>
            <a:r>
              <a:rPr lang="en-US" sz="2000" dirty="0" smtClean="0">
                <a:solidFill>
                  <a:srgbClr val="9A684C"/>
                </a:solidFill>
              </a:rPr>
              <a:t>Assistive </a:t>
            </a:r>
            <a:r>
              <a:rPr lang="en-US" sz="2000" dirty="0">
                <a:solidFill>
                  <a:srgbClr val="9A684C"/>
                </a:solidFill>
              </a:rPr>
              <a:t>Technologies for Equity in </a:t>
            </a:r>
            <a:r>
              <a:rPr lang="en-US" sz="2000" dirty="0" smtClean="0">
                <a:solidFill>
                  <a:srgbClr val="9A684C"/>
                </a:solidFill>
              </a:rPr>
              <a:t>Society </a:t>
            </a:r>
          </a:p>
          <a:p>
            <a:pPr algn="ctr"/>
            <a:r>
              <a:rPr lang="en-US" sz="2000" dirty="0" smtClean="0">
                <a:solidFill>
                  <a:srgbClr val="9A684C"/>
                </a:solidFill>
              </a:rPr>
              <a:t>25</a:t>
            </a:r>
            <a:r>
              <a:rPr lang="en-US" sz="2000" dirty="0">
                <a:solidFill>
                  <a:srgbClr val="9A684C"/>
                </a:solidFill>
              </a:rPr>
              <a:t>-26 August </a:t>
            </a:r>
            <a:r>
              <a:rPr lang="en-US" sz="2000" dirty="0" smtClean="0">
                <a:solidFill>
                  <a:srgbClr val="9A684C"/>
                </a:solidFill>
              </a:rPr>
              <a:t>2014</a:t>
            </a:r>
          </a:p>
          <a:p>
            <a:pPr algn="ctr"/>
            <a:r>
              <a:rPr lang="en-US" sz="2000" dirty="0" smtClean="0">
                <a:solidFill>
                  <a:srgbClr val="9A684C"/>
                </a:solidFill>
              </a:rPr>
              <a:t> </a:t>
            </a:r>
            <a:r>
              <a:rPr lang="en-US" sz="2000" dirty="0">
                <a:solidFill>
                  <a:srgbClr val="9A684C"/>
                </a:solidFill>
              </a:rPr>
              <a:t>Bangkok, </a:t>
            </a:r>
            <a:r>
              <a:rPr lang="en-US" sz="2000" dirty="0" smtClean="0">
                <a:solidFill>
                  <a:srgbClr val="9A684C"/>
                </a:solidFill>
              </a:rPr>
              <a:t>Thailand</a:t>
            </a:r>
          </a:p>
          <a:p>
            <a:pPr algn="ctr"/>
            <a:endParaRPr lang="en-US" sz="2800" dirty="0" smtClean="0">
              <a:solidFill>
                <a:srgbClr val="9A684C"/>
              </a:solidFill>
            </a:endParaRPr>
          </a:p>
          <a:p>
            <a:pPr algn="ctr"/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</a:rPr>
              <a:t>Session 1</a:t>
            </a:r>
          </a:p>
          <a:p>
            <a:pPr algn="ctr"/>
            <a:r>
              <a:rPr lang="en-US" sz="2800" b="1" i="1" dirty="0" smtClean="0">
                <a:solidFill>
                  <a:srgbClr val="9A684C"/>
                </a:solidFill>
              </a:rPr>
              <a:t>Model </a:t>
            </a:r>
            <a:r>
              <a:rPr lang="en-US" sz="2800" b="1" i="1" dirty="0">
                <a:solidFill>
                  <a:srgbClr val="9A684C"/>
                </a:solidFill>
              </a:rPr>
              <a:t>ICT Accessibility Policy</a:t>
            </a:r>
            <a:endParaRPr lang="en-US" sz="2800" b="1" i="1" dirty="0" smtClean="0">
              <a:solidFill>
                <a:srgbClr val="9A684C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en-US" b="1" dirty="0" smtClean="0">
              <a:solidFill>
                <a:srgbClr val="9A684C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en-US" b="1" dirty="0">
              <a:solidFill>
                <a:srgbClr val="9A684C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n-US" sz="2000" b="1" dirty="0" smtClean="0">
                <a:solidFill>
                  <a:srgbClr val="9A684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Mandla Msimang</a:t>
            </a:r>
          </a:p>
          <a:p>
            <a:pPr algn="ctr"/>
            <a:r>
              <a:rPr lang="en-US" sz="2000" b="1" dirty="0" smtClean="0">
                <a:solidFill>
                  <a:srgbClr val="9A684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7"/>
              </a:rPr>
              <a:t>mmsimang@pygmaconsulting.com</a:t>
            </a:r>
            <a:r>
              <a:rPr lang="en-US" sz="2000" b="1" dirty="0" smtClean="0">
                <a:solidFill>
                  <a:srgbClr val="9A684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endParaRPr lang="en-US" sz="1600" b="1" dirty="0">
              <a:solidFill>
                <a:srgbClr val="9A684C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678" y="6140725"/>
            <a:ext cx="1686566" cy="717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13" fill="hold"/>
                                        <p:tgtEl>
                                          <p:spTgt spid="256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560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6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56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6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90513" y="1946208"/>
            <a:ext cx="8662987" cy="3485610"/>
          </a:xfrm>
        </p:spPr>
        <p:txBody>
          <a:bodyPr/>
          <a:lstStyle/>
          <a:p>
            <a:r>
              <a:rPr lang="en-ZA" sz="2200" dirty="0" smtClean="0">
                <a:solidFill>
                  <a:srgbClr val="792C00"/>
                </a:solidFill>
              </a:rPr>
              <a:t>Review of definitions in existing ICT/electronic comms law</a:t>
            </a:r>
          </a:p>
          <a:p>
            <a:r>
              <a:rPr lang="en-ZA" sz="2200" dirty="0" smtClean="0">
                <a:solidFill>
                  <a:srgbClr val="792C00"/>
                </a:solidFill>
              </a:rPr>
              <a:t>Options for regulation</a:t>
            </a:r>
          </a:p>
          <a:p>
            <a:r>
              <a:rPr lang="en-ZA" sz="2200" dirty="0" smtClean="0">
                <a:solidFill>
                  <a:srgbClr val="792C00"/>
                </a:solidFill>
              </a:rPr>
              <a:t>Public consultation</a:t>
            </a:r>
          </a:p>
          <a:p>
            <a:r>
              <a:rPr lang="en-ZA" sz="2200" dirty="0" smtClean="0">
                <a:solidFill>
                  <a:srgbClr val="792C00"/>
                </a:solidFill>
              </a:rPr>
              <a:t>Universal access and service (</a:t>
            </a:r>
            <a:r>
              <a:rPr lang="en-ZA" altLang="en-US" sz="2200" dirty="0" smtClean="0">
                <a:solidFill>
                  <a:srgbClr val="792C00"/>
                </a:solidFill>
              </a:rPr>
              <a:t>“UAS”</a:t>
            </a:r>
            <a:r>
              <a:rPr lang="en-ZA" sz="2200" dirty="0" smtClean="0">
                <a:solidFill>
                  <a:srgbClr val="792C00"/>
                </a:solidFill>
              </a:rPr>
              <a:t>) framework	</a:t>
            </a:r>
          </a:p>
          <a:p>
            <a:r>
              <a:rPr lang="en-ZA" sz="2200" dirty="0" smtClean="0">
                <a:solidFill>
                  <a:srgbClr val="792C00"/>
                </a:solidFill>
              </a:rPr>
              <a:t>Consumer protection</a:t>
            </a:r>
          </a:p>
          <a:p>
            <a:r>
              <a:rPr lang="en-ZA" sz="2200" dirty="0" smtClean="0">
                <a:solidFill>
                  <a:srgbClr val="792C00"/>
                </a:solidFill>
              </a:rPr>
              <a:t>Emergency services	</a:t>
            </a:r>
          </a:p>
          <a:p>
            <a:r>
              <a:rPr lang="en-ZA" sz="2200" dirty="0" smtClean="0">
                <a:solidFill>
                  <a:srgbClr val="792C00"/>
                </a:solidFill>
              </a:rPr>
              <a:t>Reporting requirements	</a:t>
            </a:r>
          </a:p>
          <a:p>
            <a:r>
              <a:rPr lang="en-ZA" sz="2200" dirty="0" smtClean="0">
                <a:solidFill>
                  <a:srgbClr val="792C00"/>
                </a:solidFill>
              </a:rPr>
              <a:t>Changes to disability legislation/ disability rights law</a:t>
            </a:r>
            <a:endParaRPr lang="en-ZA" sz="2200" dirty="0">
              <a:solidFill>
                <a:srgbClr val="792C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78015" y="112070"/>
            <a:ext cx="8779381" cy="1088933"/>
          </a:xfrm>
        </p:spPr>
        <p:txBody>
          <a:bodyPr/>
          <a:lstStyle/>
          <a:p>
            <a:pPr algn="ctr"/>
            <a:r>
              <a:rPr lang="en-ZA" sz="2400" b="1" dirty="0">
                <a:solidFill>
                  <a:srgbClr val="855708"/>
                </a:solidFill>
                <a:latin typeface="Arial"/>
                <a:cs typeface="Arial"/>
              </a:rPr>
              <a:t>Overview of Modules</a:t>
            </a:r>
            <a:br>
              <a:rPr lang="en-ZA" sz="2400" b="1" dirty="0">
                <a:solidFill>
                  <a:srgbClr val="855708"/>
                </a:solidFill>
                <a:latin typeface="Arial"/>
                <a:cs typeface="Arial"/>
              </a:rPr>
            </a:br>
            <a:r>
              <a:rPr lang="en-ZA" sz="3200" b="1" dirty="0" smtClean="0">
                <a:latin typeface="Arial"/>
                <a:cs typeface="Arial"/>
              </a:rPr>
              <a:t>Legal</a:t>
            </a:r>
            <a:r>
              <a:rPr lang="en-ZA" sz="3200" b="1" dirty="0">
                <a:latin typeface="Arial"/>
                <a:cs typeface="Arial"/>
              </a:rPr>
              <a:t>, Policy, </a:t>
            </a:r>
            <a:r>
              <a:rPr lang="en-ZA" sz="3200" b="1" dirty="0" smtClean="0">
                <a:latin typeface="Arial"/>
                <a:cs typeface="Arial"/>
              </a:rPr>
              <a:t>Regulatory – Content  </a:t>
            </a:r>
            <a:br>
              <a:rPr lang="en-ZA" sz="3200" b="1" dirty="0" smtClean="0">
                <a:latin typeface="Arial"/>
                <a:cs typeface="Arial"/>
              </a:rPr>
            </a:br>
            <a:endParaRPr lang="en-ZA" sz="3000" b="1" dirty="0"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678" y="6140725"/>
            <a:ext cx="1686566" cy="71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552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90513" y="1509480"/>
            <a:ext cx="8662987" cy="4277171"/>
          </a:xfrm>
        </p:spPr>
        <p:txBody>
          <a:bodyPr/>
          <a:lstStyle/>
          <a:p>
            <a:r>
              <a:rPr lang="en-US" sz="2200" dirty="0">
                <a:solidFill>
                  <a:srgbClr val="1FA5FF"/>
                </a:solidFill>
              </a:rPr>
              <a:t>Options for </a:t>
            </a:r>
            <a:r>
              <a:rPr lang="en-US" sz="2200" dirty="0" smtClean="0">
                <a:solidFill>
                  <a:srgbClr val="1FA5FF"/>
                </a:solidFill>
              </a:rPr>
              <a:t>Regulation – </a:t>
            </a:r>
            <a:endParaRPr lang="en-US" sz="2200" dirty="0">
              <a:solidFill>
                <a:srgbClr val="1FA5FF"/>
              </a:solidFill>
            </a:endParaRPr>
          </a:p>
          <a:p>
            <a:pPr lvl="2"/>
            <a:r>
              <a:rPr lang="en-US" sz="2000" dirty="0">
                <a:solidFill>
                  <a:srgbClr val="792C00"/>
                </a:solidFill>
              </a:rPr>
              <a:t>License Conditions/ </a:t>
            </a:r>
            <a:r>
              <a:rPr lang="en-US" sz="2000" dirty="0" err="1">
                <a:solidFill>
                  <a:srgbClr val="792C00"/>
                </a:solidFill>
              </a:rPr>
              <a:t>Authorisations</a:t>
            </a:r>
            <a:endParaRPr lang="en-US" sz="2000" dirty="0">
              <a:solidFill>
                <a:srgbClr val="792C00"/>
              </a:solidFill>
            </a:endParaRPr>
          </a:p>
          <a:p>
            <a:pPr lvl="2"/>
            <a:r>
              <a:rPr lang="en-US" sz="2000" dirty="0">
                <a:solidFill>
                  <a:srgbClr val="792C00"/>
                </a:solidFill>
              </a:rPr>
              <a:t>Regulations</a:t>
            </a:r>
          </a:p>
          <a:p>
            <a:pPr lvl="2"/>
            <a:r>
              <a:rPr lang="en-US" sz="2000" dirty="0">
                <a:solidFill>
                  <a:srgbClr val="792C00"/>
                </a:solidFill>
              </a:rPr>
              <a:t>Voluntary Measures – self/co -regulation</a:t>
            </a:r>
          </a:p>
          <a:p>
            <a:endParaRPr lang="en-US" sz="2000" dirty="0" smtClean="0">
              <a:solidFill>
                <a:srgbClr val="865613"/>
              </a:solidFill>
            </a:endParaRPr>
          </a:p>
          <a:p>
            <a:r>
              <a:rPr lang="en-US" sz="2200" dirty="0" smtClean="0">
                <a:solidFill>
                  <a:srgbClr val="1FA5FF"/>
                </a:solidFill>
              </a:rPr>
              <a:t>Definitions </a:t>
            </a:r>
            <a:r>
              <a:rPr lang="en-US" sz="2200" dirty="0">
                <a:solidFill>
                  <a:srgbClr val="1FA5FF"/>
                </a:solidFill>
              </a:rPr>
              <a:t>– </a:t>
            </a:r>
          </a:p>
          <a:p>
            <a:pPr lvl="2"/>
            <a:r>
              <a:rPr lang="en-US" sz="2000" dirty="0">
                <a:solidFill>
                  <a:srgbClr val="792C00"/>
                </a:solidFill>
              </a:rPr>
              <a:t>Include </a:t>
            </a:r>
            <a:r>
              <a:rPr lang="en-US" altLang="en-US" sz="2000" dirty="0">
                <a:solidFill>
                  <a:srgbClr val="792C00"/>
                </a:solidFill>
              </a:rPr>
              <a:t>“</a:t>
            </a:r>
            <a:r>
              <a:rPr lang="en-US" sz="2000" dirty="0">
                <a:solidFill>
                  <a:srgbClr val="792C00"/>
                </a:solidFill>
              </a:rPr>
              <a:t>persons with disabilities</a:t>
            </a:r>
            <a:r>
              <a:rPr lang="en-US" altLang="en-US" sz="2000" dirty="0">
                <a:solidFill>
                  <a:srgbClr val="792C00"/>
                </a:solidFill>
              </a:rPr>
              <a:t>”</a:t>
            </a:r>
            <a:r>
              <a:rPr lang="en-US" sz="2000" dirty="0">
                <a:solidFill>
                  <a:srgbClr val="792C00"/>
                </a:solidFill>
              </a:rPr>
              <a:t> definition</a:t>
            </a:r>
          </a:p>
          <a:p>
            <a:pPr lvl="2"/>
            <a:r>
              <a:rPr lang="en-US" sz="2000" dirty="0">
                <a:solidFill>
                  <a:srgbClr val="792C00"/>
                </a:solidFill>
              </a:rPr>
              <a:t>Include </a:t>
            </a:r>
            <a:r>
              <a:rPr lang="en-US" altLang="en-US" sz="2000" dirty="0">
                <a:solidFill>
                  <a:srgbClr val="792C00"/>
                </a:solidFill>
              </a:rPr>
              <a:t>“</a:t>
            </a:r>
            <a:r>
              <a:rPr lang="en-US" sz="2000" dirty="0">
                <a:solidFill>
                  <a:srgbClr val="792C00"/>
                </a:solidFill>
              </a:rPr>
              <a:t>ICT users</a:t>
            </a:r>
            <a:r>
              <a:rPr lang="en-US" altLang="en-US" sz="2000" dirty="0">
                <a:solidFill>
                  <a:srgbClr val="792C00"/>
                </a:solidFill>
              </a:rPr>
              <a:t>”</a:t>
            </a:r>
            <a:r>
              <a:rPr lang="en-US" sz="2000" dirty="0">
                <a:solidFill>
                  <a:srgbClr val="792C00"/>
                </a:solidFill>
              </a:rPr>
              <a:t> which includes PWD</a:t>
            </a:r>
          </a:p>
          <a:p>
            <a:pPr lvl="2"/>
            <a:r>
              <a:rPr lang="en-US" sz="2000" dirty="0">
                <a:solidFill>
                  <a:srgbClr val="792C00"/>
                </a:solidFill>
              </a:rPr>
              <a:t>Add </a:t>
            </a:r>
            <a:r>
              <a:rPr lang="en-US" altLang="en-US" sz="2000" dirty="0">
                <a:solidFill>
                  <a:srgbClr val="792C00"/>
                </a:solidFill>
              </a:rPr>
              <a:t>“</a:t>
            </a:r>
            <a:r>
              <a:rPr lang="en-US" sz="2000" dirty="0">
                <a:solidFill>
                  <a:srgbClr val="792C00"/>
                </a:solidFill>
              </a:rPr>
              <a:t>underserved communities</a:t>
            </a:r>
            <a:r>
              <a:rPr lang="en-US" altLang="en-US" sz="2000" dirty="0">
                <a:solidFill>
                  <a:srgbClr val="792C00"/>
                </a:solidFill>
              </a:rPr>
              <a:t>”</a:t>
            </a:r>
            <a:r>
              <a:rPr lang="en-US" sz="2000" dirty="0">
                <a:solidFill>
                  <a:srgbClr val="792C00"/>
                </a:solidFill>
              </a:rPr>
              <a:t> which include PWD</a:t>
            </a:r>
          </a:p>
          <a:p>
            <a:pPr lvl="2"/>
            <a:r>
              <a:rPr lang="en-US" sz="2000" dirty="0">
                <a:solidFill>
                  <a:srgbClr val="792C00"/>
                </a:solidFill>
              </a:rPr>
              <a:t>Expand </a:t>
            </a:r>
            <a:r>
              <a:rPr lang="en-US" altLang="en-US" sz="2000" dirty="0">
                <a:solidFill>
                  <a:srgbClr val="792C00"/>
                </a:solidFill>
              </a:rPr>
              <a:t>“</a:t>
            </a:r>
            <a:r>
              <a:rPr lang="en-US" sz="2000" dirty="0">
                <a:solidFill>
                  <a:srgbClr val="792C00"/>
                </a:solidFill>
              </a:rPr>
              <a:t>universal access</a:t>
            </a:r>
            <a:r>
              <a:rPr lang="en-US" altLang="en-US" sz="2000" dirty="0">
                <a:solidFill>
                  <a:srgbClr val="792C00"/>
                </a:solidFill>
              </a:rPr>
              <a:t>”</a:t>
            </a:r>
            <a:r>
              <a:rPr lang="en-US" sz="2000" dirty="0">
                <a:solidFill>
                  <a:srgbClr val="792C00"/>
                </a:solidFill>
              </a:rPr>
              <a:t> and </a:t>
            </a:r>
            <a:r>
              <a:rPr lang="en-US" altLang="en-US" sz="2000" dirty="0">
                <a:solidFill>
                  <a:srgbClr val="792C00"/>
                </a:solidFill>
              </a:rPr>
              <a:t>“</a:t>
            </a:r>
            <a:r>
              <a:rPr lang="en-US" sz="2000" dirty="0">
                <a:solidFill>
                  <a:srgbClr val="792C00"/>
                </a:solidFill>
              </a:rPr>
              <a:t>universal service</a:t>
            </a:r>
            <a:r>
              <a:rPr lang="en-US" altLang="en-US" sz="2000" dirty="0">
                <a:solidFill>
                  <a:srgbClr val="792C00"/>
                </a:solidFill>
              </a:rPr>
              <a:t>”</a:t>
            </a:r>
            <a:r>
              <a:rPr lang="en-US" sz="2000" dirty="0">
                <a:solidFill>
                  <a:srgbClr val="792C00"/>
                </a:solidFill>
              </a:rPr>
              <a:t> definitions to also include ICT accessibility for persons with disabilities</a:t>
            </a:r>
            <a:r>
              <a:rPr lang="en-US" sz="2000" b="1" dirty="0">
                <a:solidFill>
                  <a:srgbClr val="792C00"/>
                </a:solidFill>
              </a:rPr>
              <a:t> </a:t>
            </a:r>
          </a:p>
          <a:p>
            <a:endParaRPr lang="en-US" sz="2000" dirty="0">
              <a:solidFill>
                <a:srgbClr val="865613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78015" y="112070"/>
            <a:ext cx="8779381" cy="1088933"/>
          </a:xfrm>
        </p:spPr>
        <p:txBody>
          <a:bodyPr/>
          <a:lstStyle/>
          <a:p>
            <a:pPr algn="ctr"/>
            <a:r>
              <a:rPr lang="en-ZA" sz="2400" b="1" dirty="0">
                <a:solidFill>
                  <a:srgbClr val="855708"/>
                </a:solidFill>
                <a:latin typeface="Arial"/>
                <a:cs typeface="Arial"/>
              </a:rPr>
              <a:t>Overview of Modules</a:t>
            </a:r>
            <a:br>
              <a:rPr lang="en-ZA" sz="2400" b="1" dirty="0">
                <a:solidFill>
                  <a:srgbClr val="855708"/>
                </a:solidFill>
                <a:latin typeface="Arial"/>
                <a:cs typeface="Arial"/>
              </a:rPr>
            </a:br>
            <a:r>
              <a:rPr lang="en-ZA" sz="3200" b="1" dirty="0" smtClean="0">
                <a:latin typeface="Arial"/>
                <a:cs typeface="Arial"/>
              </a:rPr>
              <a:t>Legal</a:t>
            </a:r>
            <a:r>
              <a:rPr lang="en-ZA" sz="3200" b="1" dirty="0">
                <a:latin typeface="Arial"/>
                <a:cs typeface="Arial"/>
              </a:rPr>
              <a:t>, Policy, Regulatory </a:t>
            </a:r>
            <a:r>
              <a:rPr lang="en-ZA" sz="3200" b="1" dirty="0" smtClean="0">
                <a:latin typeface="Arial"/>
                <a:cs typeface="Arial"/>
              </a:rPr>
              <a:t>- </a:t>
            </a:r>
            <a:r>
              <a:rPr lang="en-ZA" sz="3200" b="1" dirty="0">
                <a:latin typeface="Arial"/>
                <a:cs typeface="Arial"/>
              </a:rPr>
              <a:t>Context</a:t>
            </a:r>
            <a:endParaRPr lang="en-ZA" sz="3000" b="1" dirty="0"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678" y="6140725"/>
            <a:ext cx="1686566" cy="71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631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81655" y="1328329"/>
            <a:ext cx="4964067" cy="4735772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sz="2200" b="1" dirty="0" smtClean="0">
              <a:solidFill>
                <a:srgbClr val="865613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2200" b="1" dirty="0" smtClean="0">
                <a:solidFill>
                  <a:srgbClr val="1FA5FF"/>
                </a:solidFill>
              </a:rPr>
              <a:t>Availability</a:t>
            </a:r>
            <a:endParaRPr lang="en-US" sz="2200" b="1" dirty="0">
              <a:solidFill>
                <a:srgbClr val="1FA5FF"/>
              </a:solidFill>
            </a:endParaRPr>
          </a:p>
          <a:p>
            <a:pPr marL="400050" lvl="1" indent="0"/>
            <a:r>
              <a:rPr lang="en-US" sz="1800" dirty="0" smtClean="0">
                <a:solidFill>
                  <a:srgbClr val="865613"/>
                </a:solidFill>
              </a:rPr>
              <a:t> </a:t>
            </a:r>
            <a:r>
              <a:rPr lang="en-US" sz="1800" dirty="0" smtClean="0">
                <a:solidFill>
                  <a:srgbClr val="792C00"/>
                </a:solidFill>
              </a:rPr>
              <a:t>provide </a:t>
            </a:r>
            <a:r>
              <a:rPr lang="en-US" sz="1800" dirty="0">
                <a:solidFill>
                  <a:srgbClr val="792C00"/>
                </a:solidFill>
              </a:rPr>
              <a:t>customers a range of accessible products, services and devices meeting the requirements of various types of disabiliti</a:t>
            </a:r>
            <a:r>
              <a:rPr lang="en-US" sz="1800" dirty="0">
                <a:solidFill>
                  <a:srgbClr val="865613"/>
                </a:solidFill>
              </a:rPr>
              <a:t>es</a:t>
            </a:r>
          </a:p>
          <a:p>
            <a:pPr marL="0" indent="0">
              <a:buFont typeface="Wingdings" pitchFamily="2" charset="2"/>
              <a:buNone/>
            </a:pPr>
            <a:endParaRPr lang="en-US" sz="1050" b="1" dirty="0" smtClean="0">
              <a:solidFill>
                <a:srgbClr val="865613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2200" b="1" dirty="0" smtClean="0">
                <a:solidFill>
                  <a:srgbClr val="1FA5FF"/>
                </a:solidFill>
              </a:rPr>
              <a:t>Affordability</a:t>
            </a:r>
            <a:endParaRPr lang="en-US" sz="2200" b="1" dirty="0">
              <a:solidFill>
                <a:srgbClr val="1FA5FF"/>
              </a:solidFill>
            </a:endParaRPr>
          </a:p>
          <a:p>
            <a:pPr marL="400050" lvl="1" indent="0"/>
            <a:r>
              <a:rPr lang="en-US" sz="1800" dirty="0" smtClean="0">
                <a:solidFill>
                  <a:srgbClr val="792C00"/>
                </a:solidFill>
              </a:rPr>
              <a:t>offer </a:t>
            </a:r>
            <a:r>
              <a:rPr lang="en-US" sz="1800" dirty="0">
                <a:solidFill>
                  <a:srgbClr val="792C00"/>
                </a:solidFill>
              </a:rPr>
              <a:t>special and/or discounted rates and plans for users with disabilities – i.e. text only plans for the deaf</a:t>
            </a:r>
          </a:p>
          <a:p>
            <a:pPr marL="0" indent="0">
              <a:buFont typeface="Wingdings" pitchFamily="2" charset="2"/>
              <a:buNone/>
            </a:pPr>
            <a:endParaRPr lang="en-US" sz="1100" b="1" dirty="0" smtClean="0">
              <a:solidFill>
                <a:srgbClr val="865613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2200" b="1" dirty="0" smtClean="0">
                <a:solidFill>
                  <a:srgbClr val="1FA5FF"/>
                </a:solidFill>
              </a:rPr>
              <a:t>Awareness</a:t>
            </a:r>
            <a:endParaRPr lang="en-US" sz="2200" b="1" dirty="0">
              <a:solidFill>
                <a:srgbClr val="1FA5FF"/>
              </a:solidFill>
            </a:endParaRPr>
          </a:p>
          <a:p>
            <a:pPr marL="400050" lvl="1" indent="0"/>
            <a:r>
              <a:rPr lang="en-US" sz="1800" dirty="0" smtClean="0">
                <a:solidFill>
                  <a:srgbClr val="792C00"/>
                </a:solidFill>
              </a:rPr>
              <a:t>train </a:t>
            </a:r>
            <a:r>
              <a:rPr lang="en-US" sz="1800" dirty="0">
                <a:solidFill>
                  <a:srgbClr val="792C00"/>
                </a:solidFill>
              </a:rPr>
              <a:t>staff on accessible products and services</a:t>
            </a: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78015" y="112070"/>
            <a:ext cx="8779381" cy="1088933"/>
          </a:xfrm>
        </p:spPr>
        <p:txBody>
          <a:bodyPr/>
          <a:lstStyle/>
          <a:p>
            <a:pPr algn="ctr"/>
            <a:r>
              <a:rPr lang="en-ZA" sz="2400" b="1" dirty="0">
                <a:solidFill>
                  <a:srgbClr val="855708"/>
                </a:solidFill>
                <a:latin typeface="Arial"/>
                <a:cs typeface="Arial"/>
              </a:rPr>
              <a:t>Overview of Modules</a:t>
            </a:r>
            <a:br>
              <a:rPr lang="en-ZA" sz="2400" b="1" dirty="0">
                <a:solidFill>
                  <a:srgbClr val="855708"/>
                </a:solidFill>
                <a:latin typeface="Arial"/>
                <a:cs typeface="Arial"/>
              </a:rPr>
            </a:br>
            <a:r>
              <a:rPr lang="en-US" sz="3200" b="1" dirty="0" smtClean="0">
                <a:latin typeface="Arial"/>
                <a:cs typeface="Arial"/>
              </a:rPr>
              <a:t>Mobile </a:t>
            </a:r>
            <a:r>
              <a:rPr lang="en-US" sz="3200" b="1" dirty="0">
                <a:latin typeface="Arial"/>
                <a:cs typeface="Arial"/>
              </a:rPr>
              <a:t>Phone Accessibility </a:t>
            </a:r>
            <a:br>
              <a:rPr lang="en-US" sz="3200" b="1" dirty="0">
                <a:latin typeface="Arial"/>
                <a:cs typeface="Arial"/>
              </a:rPr>
            </a:br>
            <a:endParaRPr lang="en-ZA" sz="3000" b="1" dirty="0">
              <a:latin typeface="Arial"/>
              <a:cs typeface="Arial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5254580" y="1675385"/>
            <a:ext cx="3602816" cy="3887787"/>
          </a:xfrm>
          <a:prstGeom prst="roundRect">
            <a:avLst/>
          </a:prstGeom>
          <a:solidFill>
            <a:schemeClr val="accent2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r>
              <a:rPr lang="en-ZA" sz="2000" b="1" u="sng" dirty="0">
                <a:solidFill>
                  <a:srgbClr val="792C00"/>
                </a:solidFill>
                <a:latin typeface="+mj-lt"/>
                <a:ea typeface="+mn-ea"/>
              </a:rPr>
              <a:t>Practical Tools:</a:t>
            </a:r>
          </a:p>
          <a:p>
            <a:pPr>
              <a:buFont typeface="Arial" charset="0"/>
              <a:buNone/>
              <a:defRPr/>
            </a:pPr>
            <a:endParaRPr lang="en-ZA" sz="2000" dirty="0">
              <a:solidFill>
                <a:srgbClr val="792C00"/>
              </a:solidFill>
              <a:latin typeface="+mj-lt"/>
              <a:ea typeface="+mn-ea"/>
            </a:endParaRPr>
          </a:p>
          <a:p>
            <a:pPr>
              <a:buFont typeface="Arial" charset="0"/>
              <a:buNone/>
              <a:defRPr/>
            </a:pPr>
            <a:r>
              <a:rPr lang="en-ZA" sz="2000" dirty="0">
                <a:solidFill>
                  <a:srgbClr val="792C00"/>
                </a:solidFill>
                <a:latin typeface="+mj-lt"/>
                <a:ea typeface="+mn-ea"/>
              </a:rPr>
              <a:t>Model Mobile Accessibility Policy</a:t>
            </a:r>
          </a:p>
          <a:p>
            <a:pPr>
              <a:buFont typeface="Arial" charset="0"/>
              <a:buNone/>
              <a:defRPr/>
            </a:pPr>
            <a:endParaRPr lang="en-ZA" sz="2000" dirty="0">
              <a:solidFill>
                <a:srgbClr val="792C00"/>
              </a:solidFill>
              <a:latin typeface="+mj-lt"/>
              <a:ea typeface="+mn-ea"/>
            </a:endParaRPr>
          </a:p>
          <a:p>
            <a:pPr>
              <a:buFont typeface="Arial" charset="0"/>
              <a:buNone/>
              <a:defRPr/>
            </a:pPr>
            <a:r>
              <a:rPr lang="en-ZA" sz="2000" dirty="0">
                <a:solidFill>
                  <a:srgbClr val="792C00"/>
                </a:solidFill>
                <a:latin typeface="+mj-lt"/>
                <a:ea typeface="+mn-ea"/>
              </a:rPr>
              <a:t>Model Code of Conduct (for mobile industry)</a:t>
            </a:r>
          </a:p>
          <a:p>
            <a:pPr>
              <a:buFont typeface="Arial" charset="0"/>
              <a:buNone/>
              <a:defRPr/>
            </a:pPr>
            <a:endParaRPr lang="en-ZA" sz="2000" dirty="0">
              <a:solidFill>
                <a:srgbClr val="792C00"/>
              </a:solidFill>
              <a:latin typeface="+mj-lt"/>
              <a:ea typeface="+mn-ea"/>
            </a:endParaRPr>
          </a:p>
          <a:p>
            <a:pPr>
              <a:buFont typeface="Arial" charset="0"/>
              <a:buNone/>
              <a:defRPr/>
            </a:pPr>
            <a:r>
              <a:rPr lang="en-ZA" sz="2000" dirty="0">
                <a:solidFill>
                  <a:srgbClr val="792C00"/>
                </a:solidFill>
                <a:latin typeface="+mj-lt"/>
                <a:ea typeface="+mn-ea"/>
              </a:rPr>
              <a:t>Model Regulations </a:t>
            </a:r>
          </a:p>
          <a:p>
            <a:pPr>
              <a:buFont typeface="Arial" charset="0"/>
              <a:buNone/>
              <a:defRPr/>
            </a:pPr>
            <a:r>
              <a:rPr lang="en-ZA" sz="2000" dirty="0">
                <a:solidFill>
                  <a:srgbClr val="792C00"/>
                </a:solidFill>
                <a:latin typeface="+mj-lt"/>
                <a:ea typeface="+mn-ea"/>
              </a:rPr>
              <a:t>(for regulators)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678" y="6140725"/>
            <a:ext cx="1686566" cy="71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427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90513" y="1760570"/>
            <a:ext cx="8566883" cy="3862315"/>
          </a:xfrm>
        </p:spPr>
        <p:txBody>
          <a:bodyPr/>
          <a:lstStyle/>
          <a:p>
            <a:r>
              <a:rPr lang="en-US" sz="2200" b="1" dirty="0">
                <a:solidFill>
                  <a:srgbClr val="792C00"/>
                </a:solidFill>
              </a:rPr>
              <a:t>Broadcasters to deliver closed captioning/ subtitling</a:t>
            </a:r>
          </a:p>
          <a:p>
            <a:endParaRPr lang="en-US" sz="900" b="1" dirty="0">
              <a:solidFill>
                <a:srgbClr val="792C00"/>
              </a:solidFill>
            </a:endParaRPr>
          </a:p>
          <a:p>
            <a:r>
              <a:rPr lang="en-US" sz="2200" b="1" dirty="0">
                <a:solidFill>
                  <a:srgbClr val="792C00"/>
                </a:solidFill>
              </a:rPr>
              <a:t>Content creators </a:t>
            </a:r>
            <a:r>
              <a:rPr lang="en-US" sz="2200" dirty="0">
                <a:solidFill>
                  <a:srgbClr val="792C00"/>
                </a:solidFill>
              </a:rPr>
              <a:t>are </a:t>
            </a:r>
            <a:r>
              <a:rPr lang="en-US" sz="2200" b="1" dirty="0">
                <a:solidFill>
                  <a:srgbClr val="792C00"/>
                </a:solidFill>
              </a:rPr>
              <a:t>responsible for creating the content</a:t>
            </a:r>
            <a:r>
              <a:rPr lang="en-US" sz="2200" dirty="0">
                <a:solidFill>
                  <a:srgbClr val="792C00"/>
                </a:solidFill>
              </a:rPr>
              <a:t> for these services and delivering the content along with the programming to the broadcaster or AV content provider</a:t>
            </a:r>
          </a:p>
          <a:p>
            <a:endParaRPr lang="en-US" sz="900" b="1" dirty="0">
              <a:solidFill>
                <a:srgbClr val="792C00"/>
              </a:solidFill>
            </a:endParaRPr>
          </a:p>
          <a:p>
            <a:r>
              <a:rPr lang="en-US" sz="2200" b="1" dirty="0">
                <a:solidFill>
                  <a:srgbClr val="792C00"/>
                </a:solidFill>
              </a:rPr>
              <a:t>Sets targets </a:t>
            </a:r>
            <a:r>
              <a:rPr lang="en-US" sz="2200" dirty="0">
                <a:solidFill>
                  <a:srgbClr val="792C00"/>
                </a:solidFill>
              </a:rPr>
              <a:t>for number of broadcasts to be made accessible in next three years</a:t>
            </a:r>
          </a:p>
          <a:p>
            <a:endParaRPr lang="en-US" sz="900" dirty="0">
              <a:solidFill>
                <a:srgbClr val="792C00"/>
              </a:solidFill>
            </a:endParaRPr>
          </a:p>
          <a:p>
            <a:r>
              <a:rPr lang="en-US" sz="2200" dirty="0">
                <a:solidFill>
                  <a:srgbClr val="792C00"/>
                </a:solidFill>
              </a:rPr>
              <a:t>Calls for </a:t>
            </a:r>
            <a:r>
              <a:rPr lang="en-US" sz="2200" b="1" dirty="0">
                <a:solidFill>
                  <a:srgbClr val="792C00"/>
                </a:solidFill>
              </a:rPr>
              <a:t>awareness raising </a:t>
            </a:r>
            <a:r>
              <a:rPr lang="en-US" sz="2200" dirty="0">
                <a:solidFill>
                  <a:srgbClr val="792C00"/>
                </a:solidFill>
              </a:rPr>
              <a:t>to users are aware that accessible broadcasting services </a:t>
            </a:r>
            <a:r>
              <a:rPr lang="en-US" sz="2200" dirty="0" smtClean="0">
                <a:solidFill>
                  <a:srgbClr val="792C00"/>
                </a:solidFill>
              </a:rPr>
              <a:t>exist</a:t>
            </a:r>
            <a:endParaRPr lang="en-US" sz="2200" dirty="0">
              <a:solidFill>
                <a:srgbClr val="792C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78015" y="112070"/>
            <a:ext cx="8779381" cy="1088933"/>
          </a:xfrm>
        </p:spPr>
        <p:txBody>
          <a:bodyPr/>
          <a:lstStyle/>
          <a:p>
            <a:pPr algn="ctr"/>
            <a:r>
              <a:rPr lang="en-ZA" sz="2400" b="1" dirty="0">
                <a:solidFill>
                  <a:srgbClr val="855708"/>
                </a:solidFill>
                <a:latin typeface="Arial"/>
                <a:cs typeface="Arial"/>
              </a:rPr>
              <a:t>Overview of </a:t>
            </a:r>
            <a:r>
              <a:rPr lang="en-ZA" sz="2400" b="1" dirty="0" smtClean="0">
                <a:solidFill>
                  <a:srgbClr val="855708"/>
                </a:solidFill>
                <a:latin typeface="Arial"/>
                <a:cs typeface="Arial"/>
              </a:rPr>
              <a:t>Modules</a:t>
            </a:r>
            <a:br>
              <a:rPr lang="en-ZA" sz="2400" b="1" dirty="0" smtClean="0">
                <a:solidFill>
                  <a:srgbClr val="855708"/>
                </a:solidFill>
                <a:latin typeface="Arial"/>
                <a:cs typeface="Arial"/>
              </a:rPr>
            </a:br>
            <a:r>
              <a:rPr lang="en-US" sz="3200" b="1" dirty="0" smtClean="0">
                <a:latin typeface="Arial"/>
                <a:cs typeface="Arial"/>
              </a:rPr>
              <a:t>TV / Video Programming (1) </a:t>
            </a:r>
            <a:br>
              <a:rPr lang="en-US" sz="3200" b="1" dirty="0" smtClean="0">
                <a:latin typeface="Arial"/>
                <a:cs typeface="Arial"/>
              </a:rPr>
            </a:br>
            <a:endParaRPr lang="en-ZA" sz="3000" b="1" dirty="0"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678" y="6140725"/>
            <a:ext cx="1686566" cy="71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486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90513" y="1446673"/>
            <a:ext cx="8566883" cy="4544698"/>
          </a:xfrm>
        </p:spPr>
        <p:txBody>
          <a:bodyPr/>
          <a:lstStyle/>
          <a:p>
            <a:r>
              <a:rPr lang="en-US" sz="2200" dirty="0">
                <a:solidFill>
                  <a:srgbClr val="792C00"/>
                </a:solidFill>
              </a:rPr>
              <a:t>Audio Description to be provided in an official language of the </a:t>
            </a:r>
            <a:r>
              <a:rPr lang="en-US" sz="2200" dirty="0" smtClean="0">
                <a:solidFill>
                  <a:srgbClr val="792C00"/>
                </a:solidFill>
              </a:rPr>
              <a:t>country</a:t>
            </a:r>
            <a:endParaRPr lang="en-US" sz="2200" dirty="0">
              <a:solidFill>
                <a:srgbClr val="792C00"/>
              </a:solidFill>
            </a:endParaRPr>
          </a:p>
          <a:p>
            <a:pPr lvl="1"/>
            <a:r>
              <a:rPr lang="en-US" sz="2000" dirty="0" smtClean="0">
                <a:solidFill>
                  <a:srgbClr val="792C00"/>
                </a:solidFill>
              </a:rPr>
              <a:t>The </a:t>
            </a:r>
            <a:r>
              <a:rPr lang="en-US" sz="2000" dirty="0">
                <a:solidFill>
                  <a:srgbClr val="792C00"/>
                </a:solidFill>
              </a:rPr>
              <a:t>language of the </a:t>
            </a:r>
            <a:r>
              <a:rPr lang="en-US" sz="2000" dirty="0" smtClean="0">
                <a:solidFill>
                  <a:srgbClr val="792C00"/>
                </a:solidFill>
              </a:rPr>
              <a:t>AD </a:t>
            </a:r>
            <a:r>
              <a:rPr lang="en-US" sz="2000" dirty="0">
                <a:solidFill>
                  <a:srgbClr val="792C00"/>
                </a:solidFill>
              </a:rPr>
              <a:t>should be the same as the program audio</a:t>
            </a:r>
          </a:p>
          <a:p>
            <a:endParaRPr lang="en-US" sz="900" dirty="0">
              <a:solidFill>
                <a:srgbClr val="792C00"/>
              </a:solidFill>
            </a:endParaRPr>
          </a:p>
          <a:p>
            <a:r>
              <a:rPr lang="en-US" sz="2200" dirty="0">
                <a:solidFill>
                  <a:srgbClr val="792C00"/>
                </a:solidFill>
              </a:rPr>
              <a:t>Subtitling countries can use audio subtitles</a:t>
            </a:r>
          </a:p>
          <a:p>
            <a:endParaRPr lang="en-US" sz="900" dirty="0">
              <a:solidFill>
                <a:srgbClr val="792C00"/>
              </a:solidFill>
            </a:endParaRPr>
          </a:p>
          <a:p>
            <a:r>
              <a:rPr lang="en-US" sz="2200" dirty="0">
                <a:solidFill>
                  <a:srgbClr val="792C00"/>
                </a:solidFill>
              </a:rPr>
              <a:t>Signing requirements to be developed through open consultation</a:t>
            </a:r>
          </a:p>
          <a:p>
            <a:endParaRPr lang="en-US" sz="900" dirty="0">
              <a:solidFill>
                <a:srgbClr val="792C00"/>
              </a:solidFill>
            </a:endParaRPr>
          </a:p>
          <a:p>
            <a:r>
              <a:rPr lang="en-US" sz="2200" dirty="0">
                <a:solidFill>
                  <a:srgbClr val="792C00"/>
                </a:solidFill>
              </a:rPr>
              <a:t>Electronic Programming Guide (EPG) – e.g. </a:t>
            </a:r>
            <a:r>
              <a:rPr lang="en-ZA" sz="2200" dirty="0">
                <a:solidFill>
                  <a:srgbClr val="792C00"/>
                </a:solidFill>
              </a:rPr>
              <a:t>symbols to denote accessibility - subtitling (S), signing (SL) and audio description (AD).</a:t>
            </a:r>
            <a:r>
              <a:rPr lang="en-US" sz="2200" dirty="0">
                <a:solidFill>
                  <a:srgbClr val="792C00"/>
                </a:solidFill>
              </a:rPr>
              <a:t> </a:t>
            </a:r>
          </a:p>
          <a:p>
            <a:endParaRPr lang="en-US" sz="900" dirty="0">
              <a:solidFill>
                <a:srgbClr val="792C00"/>
              </a:solidFill>
            </a:endParaRPr>
          </a:p>
          <a:p>
            <a:r>
              <a:rPr lang="en-US" sz="2200" dirty="0">
                <a:solidFill>
                  <a:srgbClr val="792C00"/>
                </a:solidFill>
              </a:rPr>
              <a:t>Consider migration of requirements from analogue to digital environment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678" y="6140725"/>
            <a:ext cx="1686566" cy="717275"/>
          </a:xfrm>
          <a:prstGeom prst="rect">
            <a:avLst/>
          </a:prstGeom>
        </p:spPr>
      </p:pic>
      <p:sp>
        <p:nvSpPr>
          <p:cNvPr id="6" name="Title 6"/>
          <p:cNvSpPr>
            <a:spLocks noGrp="1"/>
          </p:cNvSpPr>
          <p:nvPr>
            <p:ph type="ctrTitle"/>
          </p:nvPr>
        </p:nvSpPr>
        <p:spPr>
          <a:xfrm>
            <a:off x="78015" y="112070"/>
            <a:ext cx="8779381" cy="1088933"/>
          </a:xfrm>
        </p:spPr>
        <p:txBody>
          <a:bodyPr/>
          <a:lstStyle/>
          <a:p>
            <a:pPr algn="ctr"/>
            <a:r>
              <a:rPr lang="en-ZA" sz="2400" b="1" dirty="0">
                <a:solidFill>
                  <a:srgbClr val="855708"/>
                </a:solidFill>
                <a:latin typeface="Arial"/>
                <a:cs typeface="Arial"/>
              </a:rPr>
              <a:t>Overview of </a:t>
            </a:r>
            <a:r>
              <a:rPr lang="en-ZA" sz="2400" b="1" dirty="0" smtClean="0">
                <a:solidFill>
                  <a:srgbClr val="855708"/>
                </a:solidFill>
                <a:latin typeface="Arial"/>
                <a:cs typeface="Arial"/>
              </a:rPr>
              <a:t>Modules</a:t>
            </a:r>
            <a:br>
              <a:rPr lang="en-ZA" sz="2400" b="1" dirty="0" smtClean="0">
                <a:solidFill>
                  <a:srgbClr val="855708"/>
                </a:solidFill>
                <a:latin typeface="Arial"/>
                <a:cs typeface="Arial"/>
              </a:rPr>
            </a:br>
            <a:r>
              <a:rPr lang="en-US" sz="3200" b="1" dirty="0" smtClean="0">
                <a:latin typeface="Arial"/>
                <a:cs typeface="Arial"/>
              </a:rPr>
              <a:t>TV / Video Programming (2) </a:t>
            </a:r>
            <a:br>
              <a:rPr lang="en-US" sz="3200" b="1" dirty="0" smtClean="0">
                <a:latin typeface="Arial"/>
                <a:cs typeface="Arial"/>
              </a:rPr>
            </a:br>
            <a:endParaRPr lang="en-ZA" sz="3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7741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34929" y="2033527"/>
            <a:ext cx="8566883" cy="3043440"/>
          </a:xfrm>
        </p:spPr>
        <p:txBody>
          <a:bodyPr/>
          <a:lstStyle/>
          <a:p>
            <a:r>
              <a:rPr lang="en-US" sz="2200" dirty="0">
                <a:solidFill>
                  <a:srgbClr val="792C00"/>
                </a:solidFill>
              </a:rPr>
              <a:t>Licensed content providers required to develop a Code of Conduct on minimum standards for amount of programming with:</a:t>
            </a:r>
          </a:p>
          <a:p>
            <a:pPr lvl="1"/>
            <a:r>
              <a:rPr lang="en-US" sz="2000" dirty="0">
                <a:solidFill>
                  <a:srgbClr val="792C00"/>
                </a:solidFill>
              </a:rPr>
              <a:t>Subtitling</a:t>
            </a:r>
          </a:p>
          <a:p>
            <a:pPr lvl="1"/>
            <a:r>
              <a:rPr lang="en-US" sz="2000" dirty="0">
                <a:solidFill>
                  <a:srgbClr val="792C00"/>
                </a:solidFill>
              </a:rPr>
              <a:t>Visual signing</a:t>
            </a:r>
          </a:p>
          <a:p>
            <a:pPr lvl="1"/>
            <a:r>
              <a:rPr lang="en-US" sz="2000" dirty="0">
                <a:solidFill>
                  <a:srgbClr val="792C00"/>
                </a:solidFill>
              </a:rPr>
              <a:t>Audio descriptions and audio subtitling</a:t>
            </a:r>
          </a:p>
          <a:p>
            <a:pPr lvl="1"/>
            <a:r>
              <a:rPr lang="en-US" sz="2000" dirty="0">
                <a:solidFill>
                  <a:srgbClr val="792C00"/>
                </a:solidFill>
              </a:rPr>
              <a:t>Ability to adjust caption fonts, contrast and colors</a:t>
            </a:r>
          </a:p>
          <a:p>
            <a:pPr lvl="1"/>
            <a:endParaRPr lang="en-US" sz="2000" dirty="0">
              <a:solidFill>
                <a:srgbClr val="792C00"/>
              </a:solidFill>
            </a:endParaRPr>
          </a:p>
          <a:p>
            <a:r>
              <a:rPr lang="en-US" sz="2200" dirty="0">
                <a:solidFill>
                  <a:srgbClr val="792C00"/>
                </a:solidFill>
              </a:rPr>
              <a:t>Code to set 3, 5 and 10 year targets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678" y="6140725"/>
            <a:ext cx="1686566" cy="717275"/>
          </a:xfrm>
          <a:prstGeom prst="rect">
            <a:avLst/>
          </a:prstGeom>
        </p:spPr>
      </p:pic>
      <p:sp>
        <p:nvSpPr>
          <p:cNvPr id="9" name="Title 6"/>
          <p:cNvSpPr>
            <a:spLocks noGrp="1"/>
          </p:cNvSpPr>
          <p:nvPr>
            <p:ph type="ctrTitle"/>
          </p:nvPr>
        </p:nvSpPr>
        <p:spPr>
          <a:xfrm>
            <a:off x="78015" y="112070"/>
            <a:ext cx="8779381" cy="1088933"/>
          </a:xfrm>
        </p:spPr>
        <p:txBody>
          <a:bodyPr/>
          <a:lstStyle/>
          <a:p>
            <a:pPr algn="ctr"/>
            <a:r>
              <a:rPr lang="en-ZA" sz="2400" b="1" dirty="0">
                <a:solidFill>
                  <a:srgbClr val="855708"/>
                </a:solidFill>
                <a:latin typeface="Arial"/>
                <a:cs typeface="Arial"/>
              </a:rPr>
              <a:t>Overview of </a:t>
            </a:r>
            <a:r>
              <a:rPr lang="en-ZA" sz="2400" b="1" dirty="0" smtClean="0">
                <a:solidFill>
                  <a:srgbClr val="855708"/>
                </a:solidFill>
                <a:latin typeface="Arial"/>
                <a:cs typeface="Arial"/>
              </a:rPr>
              <a:t>Modules</a:t>
            </a:r>
            <a:br>
              <a:rPr lang="en-ZA" sz="2400" b="1" dirty="0" smtClean="0">
                <a:solidFill>
                  <a:srgbClr val="855708"/>
                </a:solidFill>
                <a:latin typeface="Arial"/>
                <a:cs typeface="Arial"/>
              </a:rPr>
            </a:br>
            <a:r>
              <a:rPr lang="en-US" sz="3200" b="1" dirty="0" smtClean="0">
                <a:latin typeface="Arial"/>
                <a:cs typeface="Arial"/>
              </a:rPr>
              <a:t>TV / Video Programming (3) </a:t>
            </a:r>
            <a:br>
              <a:rPr lang="en-US" sz="3200" b="1" dirty="0" smtClean="0">
                <a:latin typeface="Arial"/>
                <a:cs typeface="Arial"/>
              </a:rPr>
            </a:br>
            <a:endParaRPr lang="en-ZA" sz="3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0542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51052" y="1437194"/>
            <a:ext cx="5406344" cy="4830532"/>
          </a:xfrm>
        </p:spPr>
        <p:txBody>
          <a:bodyPr/>
          <a:lstStyle/>
          <a:p>
            <a:pPr lvl="1" eaLnBrk="1" fontAlgn="t" hangingPunct="1"/>
            <a:endParaRPr lang="en-ZA" sz="1100" dirty="0">
              <a:solidFill>
                <a:srgbClr val="865613"/>
              </a:solidFill>
            </a:endParaRPr>
          </a:p>
          <a:p>
            <a:pPr eaLnBrk="1" fontAlgn="t" hangingPunct="1"/>
            <a:r>
              <a:rPr lang="en-ZA" sz="1800" b="1" dirty="0">
                <a:solidFill>
                  <a:srgbClr val="1FA5FF"/>
                </a:solidFill>
              </a:rPr>
              <a:t>PHYSICAL ENVIRONMENTS AND AWARENESS</a:t>
            </a:r>
            <a:endParaRPr lang="en-ZA" sz="1800" dirty="0">
              <a:solidFill>
                <a:srgbClr val="1FA5FF"/>
              </a:solidFill>
            </a:endParaRPr>
          </a:p>
          <a:p>
            <a:pPr lvl="1" eaLnBrk="1" fontAlgn="t" hangingPunct="1"/>
            <a:r>
              <a:rPr lang="en-ZA" sz="1800" dirty="0">
                <a:solidFill>
                  <a:srgbClr val="792C00"/>
                </a:solidFill>
              </a:rPr>
              <a:t>Is it easy for public access facility visitors </a:t>
            </a:r>
            <a:r>
              <a:rPr lang="en-ZA" sz="1800" dirty="0" smtClean="0">
                <a:solidFill>
                  <a:srgbClr val="792C00"/>
                </a:solidFill>
              </a:rPr>
              <a:t>to </a:t>
            </a:r>
            <a:r>
              <a:rPr lang="en-ZA" sz="1800" dirty="0">
                <a:solidFill>
                  <a:srgbClr val="792C00"/>
                </a:solidFill>
              </a:rPr>
              <a:t>know what assistive hardware and software is </a:t>
            </a:r>
            <a:r>
              <a:rPr lang="en-ZA" sz="1800" dirty="0" smtClean="0">
                <a:solidFill>
                  <a:srgbClr val="792C00"/>
                </a:solidFill>
              </a:rPr>
              <a:t>available </a:t>
            </a:r>
            <a:r>
              <a:rPr lang="en-ZA" sz="1800" dirty="0">
                <a:solidFill>
                  <a:srgbClr val="792C00"/>
                </a:solidFill>
              </a:rPr>
              <a:t>in the public access facility?</a:t>
            </a:r>
          </a:p>
          <a:p>
            <a:pPr lvl="1" eaLnBrk="1" fontAlgn="t" hangingPunct="1"/>
            <a:r>
              <a:rPr lang="en-ZA" sz="1800" dirty="0">
                <a:solidFill>
                  <a:srgbClr val="792C00"/>
                </a:solidFill>
              </a:rPr>
              <a:t>Are parking areas, pathways, </a:t>
            </a:r>
            <a:r>
              <a:rPr lang="en-ZA" sz="1800" dirty="0" smtClean="0">
                <a:solidFill>
                  <a:srgbClr val="792C00"/>
                </a:solidFill>
              </a:rPr>
              <a:t>entrances to the building wheelchair</a:t>
            </a:r>
            <a:r>
              <a:rPr lang="en-ZA" sz="1800" dirty="0">
                <a:solidFill>
                  <a:srgbClr val="792C00"/>
                </a:solidFill>
              </a:rPr>
              <a:t>-accessible and clearly marked?</a:t>
            </a:r>
          </a:p>
          <a:p>
            <a:pPr lvl="1" eaLnBrk="1" fontAlgn="t" hangingPunct="1"/>
            <a:r>
              <a:rPr lang="en-ZA" sz="1800" dirty="0">
                <a:solidFill>
                  <a:srgbClr val="792C00"/>
                </a:solidFill>
              </a:rPr>
              <a:t>Are there high-contrast, large-print signs to </a:t>
            </a:r>
            <a:r>
              <a:rPr lang="en-ZA" sz="1800" dirty="0" smtClean="0">
                <a:solidFill>
                  <a:srgbClr val="792C00"/>
                </a:solidFill>
              </a:rPr>
              <a:t>&amp; throughout </a:t>
            </a:r>
            <a:r>
              <a:rPr lang="en-ZA" sz="1800" dirty="0">
                <a:solidFill>
                  <a:srgbClr val="792C00"/>
                </a:solidFill>
              </a:rPr>
              <a:t>the public access facility?</a:t>
            </a:r>
          </a:p>
          <a:p>
            <a:pPr lvl="1" eaLnBrk="1" fontAlgn="t" hangingPunct="1"/>
            <a:r>
              <a:rPr lang="en-ZA" sz="1800" dirty="0">
                <a:solidFill>
                  <a:srgbClr val="792C00"/>
                </a:solidFill>
              </a:rPr>
              <a:t>Is at least part of a service counter or desk at a height accessible from a seated position/ accessible to persons in wheelchairs?</a:t>
            </a: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78015" y="112070"/>
            <a:ext cx="8779381" cy="1088933"/>
          </a:xfrm>
        </p:spPr>
        <p:txBody>
          <a:bodyPr/>
          <a:lstStyle/>
          <a:p>
            <a:pPr algn="ctr"/>
            <a:r>
              <a:rPr lang="en-ZA" sz="2400" b="1" dirty="0">
                <a:solidFill>
                  <a:srgbClr val="855708"/>
                </a:solidFill>
                <a:latin typeface="Arial"/>
                <a:cs typeface="Arial"/>
              </a:rPr>
              <a:t>Overview of Modules</a:t>
            </a:r>
            <a:br>
              <a:rPr lang="en-ZA" sz="2400" b="1" dirty="0">
                <a:solidFill>
                  <a:srgbClr val="855708"/>
                </a:solidFill>
                <a:latin typeface="Arial"/>
                <a:cs typeface="Arial"/>
              </a:rPr>
            </a:br>
            <a:r>
              <a:rPr lang="en-US" altLang="en-US" sz="3200" b="1" dirty="0" smtClean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lang="en-US" altLang="en-US" sz="3200" b="1" dirty="0">
                <a:solidFill>
                  <a:schemeClr val="accent1"/>
                </a:solidFill>
                <a:latin typeface="Arial"/>
                <a:cs typeface="Arial"/>
              </a:rPr>
              <a:t>Public Access 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"/>
                <a:cs typeface="Arial"/>
              </a:rPr>
              <a:t>- </a:t>
            </a:r>
            <a:r>
              <a:rPr lang="en-ZA" sz="3200" b="1" dirty="0" smtClean="0">
                <a:solidFill>
                  <a:schemeClr val="accent1"/>
                </a:solidFill>
                <a:latin typeface="Arial"/>
                <a:cs typeface="Arial"/>
              </a:rPr>
              <a:t>Requirement </a:t>
            </a:r>
            <a:r>
              <a:rPr lang="en-ZA" sz="3200" b="1" dirty="0">
                <a:solidFill>
                  <a:schemeClr val="accent1"/>
                </a:solidFill>
                <a:latin typeface="Arial"/>
                <a:cs typeface="Arial"/>
              </a:rPr>
              <a:t>Checklist </a:t>
            </a:r>
            <a:endParaRPr lang="en-ZA" sz="3000" b="1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678" y="6140725"/>
            <a:ext cx="1686566" cy="7172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5857" y="1437195"/>
            <a:ext cx="3215195" cy="456809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>
                    <a:lumMod val="75000"/>
                  </a:schemeClr>
                </a:solidFill>
              </a:rPr>
              <a:t>Module </a:t>
            </a:r>
            <a:r>
              <a:rPr lang="en-US" b="1" dirty="0" err="1">
                <a:solidFill>
                  <a:schemeClr val="tx1">
                    <a:lumMod val="75000"/>
                  </a:schemeClr>
                </a:solidFill>
              </a:rPr>
              <a:t>recognises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</a:rPr>
              <a:t> that public access is provided:</a:t>
            </a:r>
          </a:p>
          <a:p>
            <a:endParaRPr lang="en-US" dirty="0">
              <a:solidFill>
                <a:schemeClr val="tx1">
                  <a:lumMod val="75000"/>
                </a:schemeClr>
              </a:solidFill>
            </a:endParaRPr>
          </a:p>
          <a:p>
            <a:pPr marL="342900" indent="-342900">
              <a:buAutoNum type="arabicParenBoth"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as a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licence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rgbClr val="792C00"/>
                </a:solidFill>
              </a:rPr>
              <a:t>condition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(regulated)</a:t>
            </a:r>
          </a:p>
          <a:p>
            <a:pPr marL="342900" indent="-342900">
              <a:buAutoNum type="arabicParenBoth"/>
            </a:pPr>
            <a:endParaRPr lang="en-US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(2)  Via public/ USAF funding, e.g.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telecntres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(funded)</a:t>
            </a:r>
          </a:p>
          <a:p>
            <a:endParaRPr lang="en-US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(3) By SMEs and entrepreneurs, e.g. internet cafes (unregulated)</a:t>
            </a:r>
          </a:p>
          <a:p>
            <a:pPr marL="285750" indent="-285750" algn="ctr">
              <a:buFontTx/>
              <a:buChar char="-"/>
            </a:pPr>
            <a:endParaRPr lang="en-US" dirty="0">
              <a:solidFill>
                <a:schemeClr val="tx1">
                  <a:lumMod val="75000"/>
                </a:schemeClr>
              </a:solidFill>
            </a:endParaRPr>
          </a:p>
          <a:p>
            <a:pPr algn="ctr"/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316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 txBox="1">
            <a:spLocks/>
          </p:cNvSpPr>
          <p:nvPr/>
        </p:nvSpPr>
        <p:spPr>
          <a:xfrm>
            <a:off x="8472488" y="6381750"/>
            <a:ext cx="255587" cy="246063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i="0" kern="1200" baseline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  <a:cs typeface="Arial Unicode MS" pitchFamily="34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5pPr>
            <a:lvl6pPr marL="25146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6pPr>
            <a:lvl7pPr marL="29718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7pPr>
            <a:lvl8pPr marL="34290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8pPr>
            <a:lvl9pPr marL="38862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9pPr>
          </a:lstStyle>
          <a:p>
            <a:fld id="{C0155755-DA6D-4261-824E-14D6478504B4}" type="slidenum">
              <a:rPr lang="en-US" sz="1000" smtClean="0">
                <a:solidFill>
                  <a:srgbClr val="22228B"/>
                </a:solidFill>
                <a:latin typeface="Zurich BT" pitchFamily="34" charset="0"/>
              </a:rPr>
              <a:pPr/>
              <a:t>17</a:t>
            </a:fld>
            <a:endParaRPr lang="en-US" sz="1000" dirty="0">
              <a:solidFill>
                <a:srgbClr val="22228B"/>
              </a:solidFill>
              <a:latin typeface="Zurich BT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089375"/>
              </p:ext>
            </p:extLst>
          </p:nvPr>
        </p:nvGraphicFramePr>
        <p:xfrm>
          <a:off x="4571688" y="1386285"/>
          <a:ext cx="4566556" cy="4529782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4566556"/>
              </a:tblGrid>
              <a:tr h="45297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 smtClean="0">
                          <a:solidFill>
                            <a:srgbClr val="1FA5FF"/>
                          </a:solidFill>
                          <a:effectLst/>
                        </a:rPr>
                        <a:t>HARDWARE</a:t>
                      </a:r>
                      <a:endParaRPr lang="en-ZA" sz="1500" dirty="0">
                        <a:solidFill>
                          <a:srgbClr val="1FA5FF"/>
                        </a:solidFill>
                        <a:effectLst/>
                        <a:latin typeface="Arial"/>
                        <a:ea typeface="SimSun"/>
                      </a:endParaRP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ZA" sz="1500" b="0" dirty="0">
                          <a:solidFill>
                            <a:srgbClr val="792C00"/>
                          </a:solidFill>
                          <a:effectLst/>
                        </a:rPr>
                        <a:t>Is at least one large monitor available so that a larger amount of screen can be viewed while magnified? </a:t>
                      </a:r>
                      <a:endParaRPr lang="en-ZA" sz="1500" b="0" dirty="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ZA" sz="1500" b="0" dirty="0">
                          <a:solidFill>
                            <a:srgbClr val="792C00"/>
                          </a:solidFill>
                          <a:effectLst/>
                        </a:rPr>
                        <a:t>Is equipment marked with large-print and/or Braille labels?</a:t>
                      </a:r>
                      <a:endParaRPr lang="en-ZA" sz="1500" b="0" dirty="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ZA" sz="1500" b="0" dirty="0">
                          <a:solidFill>
                            <a:srgbClr val="792C00"/>
                          </a:solidFill>
                          <a:effectLst/>
                        </a:rPr>
                        <a:t>Do you provide alternate hardware to replace the standard mouse and/or keyboard (e.g., a trackball, joystick, mini-keyboard, one-handed keyboard</a:t>
                      </a:r>
                      <a:r>
                        <a:rPr lang="en-ZA" sz="1500" b="0" dirty="0" smtClean="0">
                          <a:solidFill>
                            <a:srgbClr val="792C00"/>
                          </a:solidFill>
                          <a:effectLst/>
                        </a:rPr>
                        <a:t>)?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n-ZA" sz="1500" b="0" dirty="0" smtClean="0">
                        <a:solidFill>
                          <a:srgbClr val="865613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 smtClean="0">
                          <a:solidFill>
                            <a:srgbClr val="1FA5FF"/>
                          </a:solidFill>
                          <a:effectLst/>
                        </a:rPr>
                        <a:t>SOFTWARE</a:t>
                      </a:r>
                      <a:endParaRPr lang="en-ZA" sz="1500" dirty="0">
                        <a:solidFill>
                          <a:srgbClr val="1FA5FF"/>
                        </a:solidFill>
                        <a:effectLst/>
                        <a:latin typeface="Arial"/>
                        <a:ea typeface="SimSun"/>
                      </a:endParaRP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ZA" sz="1500" b="0" dirty="0" smtClean="0">
                          <a:solidFill>
                            <a:srgbClr val="792C00"/>
                          </a:solidFill>
                          <a:effectLst/>
                        </a:rPr>
                        <a:t>Do </a:t>
                      </a:r>
                      <a:r>
                        <a:rPr lang="en-ZA" sz="1500" b="0" dirty="0">
                          <a:solidFill>
                            <a:srgbClr val="792C00"/>
                          </a:solidFill>
                          <a:effectLst/>
                        </a:rPr>
                        <a:t>you provide special software that is beneficial to persons with disabilities (e.g., screen readers)</a:t>
                      </a:r>
                      <a:endParaRPr lang="en-ZA" sz="1500" b="0" dirty="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ZA" sz="1500" b="0" dirty="0">
                          <a:solidFill>
                            <a:srgbClr val="792C00"/>
                          </a:solidFill>
                          <a:effectLst/>
                        </a:rPr>
                        <a:t>Do electronic resources, including web pages, adhere to accessibility guidelines or standards? </a:t>
                      </a:r>
                      <a:r>
                        <a:rPr lang="en-ZA" sz="1500" b="0" dirty="0" smtClean="0">
                          <a:solidFill>
                            <a:srgbClr val="792C00"/>
                          </a:solidFill>
                          <a:effectLst/>
                        </a:rPr>
                        <a:t>(Refer</a:t>
                      </a:r>
                      <a:r>
                        <a:rPr lang="en-ZA" sz="1500" b="0" baseline="0" dirty="0" smtClean="0">
                          <a:solidFill>
                            <a:srgbClr val="792C00"/>
                          </a:solidFill>
                          <a:effectLst/>
                        </a:rPr>
                        <a:t> to Web Accessibility Module)</a:t>
                      </a:r>
                      <a:endParaRPr lang="en-ZA" sz="1500" b="0" i="1" dirty="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29865" marR="29865" marT="0" marB="0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2" name="Rectangle 9"/>
          <p:cNvSpPr>
            <a:spLocks noChangeArrowheads="1"/>
          </p:cNvSpPr>
          <p:nvPr/>
        </p:nvSpPr>
        <p:spPr bwMode="white">
          <a:xfrm>
            <a:off x="7800975" y="1336675"/>
            <a:ext cx="184150" cy="584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ZA">
                <a:solidFill>
                  <a:srgbClr val="22228B"/>
                </a:solidFill>
              </a:rPr>
              <a:t/>
            </a:r>
            <a:br>
              <a:rPr lang="en-ZA">
                <a:solidFill>
                  <a:srgbClr val="22228B"/>
                </a:solidFill>
              </a:rPr>
            </a:br>
            <a:endParaRPr lang="en-ZA">
              <a:solidFill>
                <a:srgbClr val="22228B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678" y="6140725"/>
            <a:ext cx="1686566" cy="717275"/>
          </a:xfrm>
          <a:prstGeom prst="rect">
            <a:avLst/>
          </a:prstGeom>
        </p:spPr>
      </p:pic>
      <p:sp>
        <p:nvSpPr>
          <p:cNvPr id="14" name="Title 6"/>
          <p:cNvSpPr>
            <a:spLocks noGrp="1"/>
          </p:cNvSpPr>
          <p:nvPr>
            <p:ph type="ctrTitle"/>
          </p:nvPr>
        </p:nvSpPr>
        <p:spPr>
          <a:xfrm>
            <a:off x="78015" y="112070"/>
            <a:ext cx="8779381" cy="1088933"/>
          </a:xfrm>
        </p:spPr>
        <p:txBody>
          <a:bodyPr/>
          <a:lstStyle/>
          <a:p>
            <a:pPr algn="ctr"/>
            <a:r>
              <a:rPr lang="en-ZA" sz="2400" b="1" dirty="0">
                <a:solidFill>
                  <a:srgbClr val="855708"/>
                </a:solidFill>
                <a:latin typeface="Arial"/>
                <a:cs typeface="Arial"/>
              </a:rPr>
              <a:t>Overview of Modules</a:t>
            </a:r>
            <a:br>
              <a:rPr lang="en-ZA" sz="2400" b="1" dirty="0">
                <a:solidFill>
                  <a:srgbClr val="855708"/>
                </a:solidFill>
                <a:latin typeface="Arial"/>
                <a:cs typeface="Arial"/>
              </a:rPr>
            </a:br>
            <a:r>
              <a:rPr lang="en-US" altLang="en-US" sz="3200" b="1" dirty="0" smtClean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lang="en-US" altLang="en-US" sz="3200" b="1" dirty="0">
                <a:solidFill>
                  <a:schemeClr val="accent1"/>
                </a:solidFill>
                <a:latin typeface="Arial"/>
                <a:cs typeface="Arial"/>
              </a:rPr>
              <a:t>Public Access 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"/>
                <a:cs typeface="Arial"/>
              </a:rPr>
              <a:t>- </a:t>
            </a:r>
            <a:r>
              <a:rPr lang="en-ZA" sz="3200" b="1" dirty="0" smtClean="0">
                <a:solidFill>
                  <a:schemeClr val="accent1"/>
                </a:solidFill>
                <a:latin typeface="Arial"/>
                <a:cs typeface="Arial"/>
              </a:rPr>
              <a:t>Requirement </a:t>
            </a:r>
            <a:r>
              <a:rPr lang="en-ZA" sz="3200" b="1" dirty="0">
                <a:solidFill>
                  <a:schemeClr val="accent1"/>
                </a:solidFill>
                <a:latin typeface="Arial"/>
                <a:cs typeface="Arial"/>
              </a:rPr>
              <a:t>Checklist </a:t>
            </a:r>
            <a:endParaRPr lang="en-ZA" sz="3000" b="1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4317995" y="1355895"/>
            <a:ext cx="36000" cy="4730401"/>
          </a:xfrm>
          <a:prstGeom prst="line">
            <a:avLst/>
          </a:prstGeom>
          <a:ln w="3175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121264"/>
              </p:ext>
            </p:extLst>
          </p:nvPr>
        </p:nvGraphicFramePr>
        <p:xfrm>
          <a:off x="199978" y="1555468"/>
          <a:ext cx="3991021" cy="4234974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991021"/>
              </a:tblGrid>
              <a:tr h="1522922">
                <a:tc>
                  <a:txBody>
                    <a:bodyPr/>
                    <a:lstStyle/>
                    <a:p>
                      <a:pPr algn="ctr" eaLnBrk="1" fontAlgn="t" hangingPunct="1"/>
                      <a:r>
                        <a:rPr lang="en-ZA" sz="1500" b="1" dirty="0" smtClean="0">
                          <a:solidFill>
                            <a:srgbClr val="1FA5FF"/>
                          </a:solidFill>
                        </a:rPr>
                        <a:t>STRATEGY, PLANNING, POLICIES, AND EVALUATION</a:t>
                      </a:r>
                    </a:p>
                    <a:p>
                      <a:pPr eaLnBrk="1" fontAlgn="t" hangingPunct="1"/>
                      <a:endParaRPr lang="en-ZA" sz="1500" b="1" dirty="0" smtClean="0">
                        <a:solidFill>
                          <a:srgbClr val="792C00"/>
                        </a:solidFill>
                      </a:endParaRPr>
                    </a:p>
                    <a:p>
                      <a:pPr marL="285750" indent="-285750" eaLnBrk="1" fontAlgn="t" hangingPunct="1">
                        <a:buFont typeface="Arial"/>
                        <a:buChar char="•"/>
                      </a:pPr>
                      <a:r>
                        <a:rPr lang="en-ZA" sz="1500" b="0" dirty="0" smtClean="0">
                          <a:solidFill>
                            <a:srgbClr val="792C00"/>
                          </a:solidFill>
                        </a:rPr>
                        <a:t>Are people with disabilities included in planning and evaluating public access facility products and services?</a:t>
                      </a:r>
                    </a:p>
                    <a:p>
                      <a:pPr lvl="1" eaLnBrk="1" fontAlgn="t" hangingPunct="1"/>
                      <a:endParaRPr lang="en-ZA" sz="1500" dirty="0" smtClean="0">
                        <a:solidFill>
                          <a:srgbClr val="865613"/>
                        </a:solidFill>
                      </a:endParaRPr>
                    </a:p>
                    <a:p>
                      <a:pPr lvl="1" eaLnBrk="1" fontAlgn="t" hangingPunct="1"/>
                      <a:endParaRPr lang="en-ZA" sz="1500" dirty="0" smtClean="0">
                        <a:solidFill>
                          <a:srgbClr val="1FA5FF"/>
                        </a:solidFill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 smtClean="0">
                          <a:solidFill>
                            <a:srgbClr val="1FA5FF"/>
                          </a:solidFill>
                          <a:effectLst/>
                        </a:rPr>
                        <a:t>PUBLIC </a:t>
                      </a:r>
                      <a:r>
                        <a:rPr lang="en-ZA" sz="1500" dirty="0">
                          <a:solidFill>
                            <a:srgbClr val="1FA5FF"/>
                          </a:solidFill>
                          <a:effectLst/>
                        </a:rPr>
                        <a:t>ACCESS FACILITY STAFF TRAINING</a:t>
                      </a:r>
                      <a:endParaRPr lang="en-ZA" sz="1500" dirty="0">
                        <a:solidFill>
                          <a:srgbClr val="1FA5FF"/>
                        </a:solidFill>
                        <a:effectLst/>
                        <a:latin typeface="Arial"/>
                        <a:ea typeface="SimSun"/>
                      </a:endParaRP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ZA" sz="1500" b="0" dirty="0">
                          <a:solidFill>
                            <a:srgbClr val="792C00"/>
                          </a:solidFill>
                          <a:effectLst/>
                        </a:rPr>
                        <a:t>Are staff members familiar with the availability and use of accessible ICT features, assistive technology and alternate document formats?</a:t>
                      </a:r>
                      <a:endParaRPr lang="en-ZA" sz="1500" b="0" dirty="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ZA" sz="1500" b="0" dirty="0">
                          <a:solidFill>
                            <a:srgbClr val="792C00"/>
                          </a:solidFill>
                          <a:effectLst/>
                        </a:rPr>
                        <a:t>Have staff members received sensitivity training and training on use of ICTs by persons with disabilities?</a:t>
                      </a:r>
                      <a:endParaRPr lang="en-ZA" sz="1500" b="0" dirty="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29865" marR="29865" marT="0" marB="0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1606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90513" y="1583153"/>
            <a:ext cx="8566883" cy="4189855"/>
          </a:xfrm>
        </p:spPr>
        <p:txBody>
          <a:bodyPr/>
          <a:lstStyle/>
          <a:p>
            <a:pPr>
              <a:defRPr/>
            </a:pPr>
            <a:r>
              <a:rPr lang="en-ZA" sz="2200" dirty="0">
                <a:solidFill>
                  <a:srgbClr val="792C00"/>
                </a:solidFill>
              </a:rPr>
              <a:t>Defines how to make web content more accessible to persons with a wide range of disabilities, and to older persons with changing abilities due to ageing </a:t>
            </a:r>
          </a:p>
          <a:p>
            <a:pPr>
              <a:defRPr/>
            </a:pPr>
            <a:endParaRPr lang="en-US" altLang="en-US" sz="900" dirty="0" smtClean="0">
              <a:solidFill>
                <a:srgbClr val="792C00"/>
              </a:solidFill>
            </a:endParaRPr>
          </a:p>
          <a:p>
            <a:pPr>
              <a:defRPr/>
            </a:pPr>
            <a:r>
              <a:rPr lang="en-US" altLang="en-US" sz="2200" dirty="0" smtClean="0">
                <a:solidFill>
                  <a:srgbClr val="792C00"/>
                </a:solidFill>
              </a:rPr>
              <a:t>Based </a:t>
            </a:r>
            <a:r>
              <a:rPr lang="en-US" altLang="en-US" sz="2200" dirty="0">
                <a:solidFill>
                  <a:srgbClr val="792C00"/>
                </a:solidFill>
              </a:rPr>
              <a:t>on </a:t>
            </a:r>
            <a:r>
              <a:rPr lang="en-ZA" sz="2200" dirty="0">
                <a:solidFill>
                  <a:srgbClr val="792C00"/>
                </a:solidFill>
              </a:rPr>
              <a:t>Web Content Accessibility Guidelines (WCAG 2.0)- (ISO/IEC 40500:2012</a:t>
            </a:r>
            <a:r>
              <a:rPr lang="en-ZA" sz="2200" dirty="0" smtClean="0">
                <a:solidFill>
                  <a:srgbClr val="792C00"/>
                </a:solidFill>
              </a:rPr>
              <a:t>)</a:t>
            </a:r>
          </a:p>
          <a:p>
            <a:pPr>
              <a:defRPr/>
            </a:pPr>
            <a:endParaRPr lang="en-ZA" sz="900" dirty="0">
              <a:solidFill>
                <a:srgbClr val="792C00"/>
              </a:solidFill>
            </a:endParaRPr>
          </a:p>
          <a:p>
            <a:pPr>
              <a:defRPr/>
            </a:pPr>
            <a:r>
              <a:rPr lang="en-ZA" sz="2200" dirty="0" smtClean="0">
                <a:solidFill>
                  <a:srgbClr val="792C00"/>
                </a:solidFill>
              </a:rPr>
              <a:t>Focus </a:t>
            </a:r>
            <a:r>
              <a:rPr lang="en-ZA" sz="2200" dirty="0">
                <a:solidFill>
                  <a:srgbClr val="792C00"/>
                </a:solidFill>
              </a:rPr>
              <a:t>is on public sector </a:t>
            </a:r>
            <a:r>
              <a:rPr lang="en-ZA" sz="2200" dirty="0" smtClean="0">
                <a:solidFill>
                  <a:srgbClr val="792C00"/>
                </a:solidFill>
              </a:rPr>
              <a:t>websites</a:t>
            </a:r>
          </a:p>
          <a:p>
            <a:pPr>
              <a:defRPr/>
            </a:pPr>
            <a:endParaRPr lang="en-ZA" sz="900" dirty="0">
              <a:solidFill>
                <a:srgbClr val="792C00"/>
              </a:solidFill>
            </a:endParaRPr>
          </a:p>
          <a:p>
            <a:pPr>
              <a:defRPr/>
            </a:pPr>
            <a:r>
              <a:rPr lang="en-ZA" sz="2200" dirty="0" smtClean="0">
                <a:solidFill>
                  <a:srgbClr val="792C00"/>
                </a:solidFill>
              </a:rPr>
              <a:t>Suggestion </a:t>
            </a:r>
            <a:r>
              <a:rPr lang="en-ZA" sz="2200" dirty="0">
                <a:solidFill>
                  <a:srgbClr val="792C00"/>
                </a:solidFill>
              </a:rPr>
              <a:t>that industry professional associations issue voluntary codes of conduct reflecting conformance objectives and timelines similar to those for public sector </a:t>
            </a:r>
            <a:r>
              <a:rPr lang="en-ZA" sz="2200" dirty="0" smtClean="0">
                <a:solidFill>
                  <a:srgbClr val="792C00"/>
                </a:solidFill>
              </a:rPr>
              <a:t>sites</a:t>
            </a:r>
            <a:endParaRPr lang="en-ZA" sz="2200" dirty="0">
              <a:solidFill>
                <a:srgbClr val="792C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678" y="6140725"/>
            <a:ext cx="1686566" cy="717275"/>
          </a:xfrm>
          <a:prstGeom prst="rect">
            <a:avLst/>
          </a:prstGeom>
        </p:spPr>
      </p:pic>
      <p:sp>
        <p:nvSpPr>
          <p:cNvPr id="9" name="Title 6"/>
          <p:cNvSpPr>
            <a:spLocks noGrp="1"/>
          </p:cNvSpPr>
          <p:nvPr>
            <p:ph type="ctrTitle"/>
          </p:nvPr>
        </p:nvSpPr>
        <p:spPr>
          <a:xfrm>
            <a:off x="78015" y="112070"/>
            <a:ext cx="8779381" cy="1088933"/>
          </a:xfrm>
        </p:spPr>
        <p:txBody>
          <a:bodyPr/>
          <a:lstStyle/>
          <a:p>
            <a:pPr algn="ctr"/>
            <a:r>
              <a:rPr lang="en-ZA" sz="2400" b="1" dirty="0">
                <a:solidFill>
                  <a:srgbClr val="855708"/>
                </a:solidFill>
                <a:latin typeface="Arial"/>
                <a:cs typeface="Arial"/>
              </a:rPr>
              <a:t>Overview of Modules</a:t>
            </a:r>
            <a:br>
              <a:rPr lang="en-ZA" sz="2400" b="1" dirty="0">
                <a:solidFill>
                  <a:srgbClr val="855708"/>
                </a:solidFill>
                <a:latin typeface="Arial"/>
                <a:cs typeface="Arial"/>
              </a:rPr>
            </a:br>
            <a:r>
              <a:rPr lang="en-US" altLang="en-US" sz="3200" b="1" dirty="0" smtClean="0">
                <a:solidFill>
                  <a:schemeClr val="accent1"/>
                </a:solidFill>
                <a:latin typeface="Arial"/>
                <a:cs typeface="Arial"/>
              </a:rPr>
              <a:t> Web Accessibility – Content </a:t>
            </a:r>
            <a:endParaRPr lang="en-ZA" sz="3000" b="1" dirty="0">
              <a:solidFill>
                <a:schemeClr val="accent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9449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400194"/>
              </p:ext>
            </p:extLst>
          </p:nvPr>
        </p:nvGraphicFramePr>
        <p:xfrm>
          <a:off x="186874" y="1505857"/>
          <a:ext cx="8779380" cy="4336797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4982900"/>
                <a:gridCol w="474560"/>
                <a:gridCol w="474560"/>
                <a:gridCol w="474560"/>
                <a:gridCol w="474560"/>
                <a:gridCol w="474560"/>
                <a:gridCol w="474560"/>
                <a:gridCol w="474560"/>
                <a:gridCol w="474560"/>
              </a:tblGrid>
              <a:tr h="8595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ZA" sz="1400" dirty="0">
                          <a:solidFill>
                            <a:schemeClr val="bg1"/>
                          </a:solidFill>
                          <a:effectLst/>
                        </a:rPr>
                        <a:t>Examples of Impairment or Disability addressed by the Four Principles and 12 Guidelines of WCAG 2.0</a:t>
                      </a:r>
                      <a:endParaRPr lang="en-ZA" sz="1400" dirty="0">
                        <a:solidFill>
                          <a:schemeClr val="bg1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ZA" sz="1100" dirty="0">
                          <a:effectLst/>
                        </a:rPr>
                        <a:t>Sight</a:t>
                      </a:r>
                      <a:endParaRPr lang="en-ZA" sz="110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vert="vert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ZA" sz="1100" dirty="0">
                          <a:effectLst/>
                        </a:rPr>
                        <a:t>Physical</a:t>
                      </a:r>
                      <a:endParaRPr lang="en-ZA" sz="110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vert="vert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ZA" sz="1100" dirty="0">
                          <a:effectLst/>
                        </a:rPr>
                        <a:t>Hearing</a:t>
                      </a:r>
                      <a:endParaRPr lang="en-ZA" sz="110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vert="vert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ZA" sz="1100" dirty="0">
                          <a:effectLst/>
                        </a:rPr>
                        <a:t>Cognitive</a:t>
                      </a:r>
                      <a:endParaRPr lang="en-ZA" sz="110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vert="vert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ZA" sz="1100">
                          <a:effectLst/>
                        </a:rPr>
                        <a:t>Speech</a:t>
                      </a:r>
                      <a:endParaRPr lang="en-ZA" sz="1100"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vert="vert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ZA" sz="1100">
                          <a:effectLst/>
                        </a:rPr>
                        <a:t>Neurological</a:t>
                      </a:r>
                      <a:endParaRPr lang="en-ZA" sz="1100"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vert="vert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ZA" sz="1100" dirty="0">
                          <a:effectLst/>
                        </a:rPr>
                        <a:t>Language</a:t>
                      </a:r>
                      <a:endParaRPr lang="en-ZA" sz="110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vert="vert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ZA" sz="1100" dirty="0">
                          <a:effectLst/>
                        </a:rPr>
                        <a:t>Learning</a:t>
                      </a:r>
                      <a:endParaRPr lang="en-ZA" sz="110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vert="vert" anchor="ctr"/>
                </a:tc>
              </a:tr>
              <a:tr h="250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>
                          <a:solidFill>
                            <a:srgbClr val="865613"/>
                          </a:solidFill>
                          <a:effectLst/>
                        </a:rPr>
                        <a:t>Perceivable</a:t>
                      </a:r>
                      <a:endParaRPr lang="en-ZA" sz="1050" dirty="0">
                        <a:solidFill>
                          <a:srgbClr val="865613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>
                          <a:effectLst/>
                        </a:rPr>
                        <a:t> </a:t>
                      </a:r>
                      <a:endParaRPr lang="en-ZA" sz="105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>
                          <a:effectLst/>
                        </a:rPr>
                        <a:t> </a:t>
                      </a:r>
                      <a:endParaRPr lang="en-ZA" sz="105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>
                          <a:effectLst/>
                        </a:rPr>
                        <a:t> </a:t>
                      </a:r>
                      <a:endParaRPr lang="en-ZA" sz="1050"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>
                          <a:effectLst/>
                        </a:rPr>
                        <a:t> </a:t>
                      </a:r>
                      <a:endParaRPr lang="en-ZA" sz="1050"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>
                          <a:effectLst/>
                        </a:rPr>
                        <a:t> </a:t>
                      </a:r>
                      <a:endParaRPr lang="en-ZA" sz="105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>
                          <a:effectLst/>
                        </a:rPr>
                        <a:t> </a:t>
                      </a:r>
                      <a:endParaRPr lang="en-ZA" sz="105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>
                          <a:effectLst/>
                        </a:rPr>
                        <a:t> </a:t>
                      </a:r>
                      <a:endParaRPr lang="en-ZA" sz="105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>
                          <a:effectLst/>
                        </a:rPr>
                        <a:t> </a:t>
                      </a:r>
                      <a:endParaRPr lang="en-ZA" sz="105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>
                    <a:solidFill>
                      <a:srgbClr val="FFC000"/>
                    </a:solidFill>
                  </a:tcPr>
                </a:tc>
              </a:tr>
              <a:tr h="2235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>
                          <a:effectLst/>
                        </a:rPr>
                        <a:t>Provide text alternatives for non-text content.</a:t>
                      </a:r>
                      <a:endParaRPr lang="en-ZA" sz="105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>
                          <a:solidFill>
                            <a:srgbClr val="792C00"/>
                          </a:solidFill>
                          <a:effectLst/>
                        </a:rPr>
                        <a:t>X</a:t>
                      </a:r>
                      <a:endParaRPr lang="en-ZA" sz="1050" dirty="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>
                          <a:solidFill>
                            <a:srgbClr val="792C00"/>
                          </a:solidFill>
                          <a:effectLst/>
                        </a:rPr>
                        <a:t> </a:t>
                      </a:r>
                      <a:endParaRPr lang="en-ZA" sz="1050" dirty="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>
                          <a:solidFill>
                            <a:srgbClr val="792C00"/>
                          </a:solidFill>
                          <a:effectLst/>
                        </a:rPr>
                        <a:t>X</a:t>
                      </a:r>
                      <a:endParaRPr lang="en-ZA" sz="1050" dirty="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>
                          <a:solidFill>
                            <a:srgbClr val="792C00"/>
                          </a:solidFill>
                          <a:effectLst/>
                        </a:rPr>
                        <a:t>X</a:t>
                      </a:r>
                      <a:endParaRPr lang="en-ZA" sz="1050" dirty="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>
                          <a:solidFill>
                            <a:srgbClr val="792C00"/>
                          </a:solidFill>
                          <a:effectLst/>
                        </a:rPr>
                        <a:t> </a:t>
                      </a:r>
                      <a:endParaRPr lang="en-ZA" sz="1050" dirty="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>
                          <a:solidFill>
                            <a:srgbClr val="792C00"/>
                          </a:solidFill>
                          <a:effectLst/>
                        </a:rPr>
                        <a:t> </a:t>
                      </a:r>
                      <a:endParaRPr lang="en-ZA" sz="105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>
                          <a:solidFill>
                            <a:srgbClr val="792C00"/>
                          </a:solidFill>
                          <a:effectLst/>
                        </a:rPr>
                        <a:t>X</a:t>
                      </a:r>
                      <a:endParaRPr lang="en-ZA" sz="105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>
                          <a:solidFill>
                            <a:srgbClr val="792C00"/>
                          </a:solidFill>
                          <a:effectLst/>
                        </a:rPr>
                        <a:t>X</a:t>
                      </a:r>
                      <a:endParaRPr lang="en-ZA" sz="105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/>
                </a:tc>
              </a:tr>
              <a:tr h="3865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>
                          <a:effectLst/>
                        </a:rPr>
                        <a:t>Provide captions and audio descriptions for videos and other alternatives for multimedia.</a:t>
                      </a:r>
                      <a:endParaRPr lang="en-ZA" sz="1050"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>
                          <a:solidFill>
                            <a:srgbClr val="792C00"/>
                          </a:solidFill>
                          <a:effectLst/>
                        </a:rPr>
                        <a:t>X</a:t>
                      </a:r>
                      <a:endParaRPr lang="en-ZA" sz="105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>
                          <a:solidFill>
                            <a:srgbClr val="792C00"/>
                          </a:solidFill>
                          <a:effectLst/>
                        </a:rPr>
                        <a:t> </a:t>
                      </a:r>
                      <a:endParaRPr lang="en-ZA" sz="105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>
                          <a:solidFill>
                            <a:srgbClr val="792C00"/>
                          </a:solidFill>
                          <a:effectLst/>
                        </a:rPr>
                        <a:t>X</a:t>
                      </a:r>
                      <a:endParaRPr lang="en-ZA" sz="1050" dirty="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>
                          <a:solidFill>
                            <a:srgbClr val="792C00"/>
                          </a:solidFill>
                          <a:effectLst/>
                        </a:rPr>
                        <a:t>X</a:t>
                      </a:r>
                      <a:endParaRPr lang="en-ZA" sz="1050" dirty="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>
                          <a:solidFill>
                            <a:srgbClr val="792C00"/>
                          </a:solidFill>
                          <a:effectLst/>
                        </a:rPr>
                        <a:t> </a:t>
                      </a:r>
                      <a:endParaRPr lang="en-ZA" sz="105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>
                          <a:solidFill>
                            <a:srgbClr val="792C00"/>
                          </a:solidFill>
                          <a:effectLst/>
                        </a:rPr>
                        <a:t>X</a:t>
                      </a:r>
                      <a:endParaRPr lang="en-ZA" sz="105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>
                          <a:solidFill>
                            <a:srgbClr val="792C00"/>
                          </a:solidFill>
                          <a:effectLst/>
                        </a:rPr>
                        <a:t>X</a:t>
                      </a:r>
                      <a:endParaRPr lang="en-ZA" sz="105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>
                          <a:solidFill>
                            <a:srgbClr val="792C00"/>
                          </a:solidFill>
                          <a:effectLst/>
                        </a:rPr>
                        <a:t>X</a:t>
                      </a:r>
                      <a:endParaRPr lang="en-ZA" sz="105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/>
                </a:tc>
              </a:tr>
              <a:tr h="3865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>
                          <a:effectLst/>
                        </a:rPr>
                        <a:t>Make it easier for users to see and hear content including separating foreground from background.</a:t>
                      </a:r>
                      <a:endParaRPr lang="en-ZA" sz="105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>
                          <a:solidFill>
                            <a:srgbClr val="792C00"/>
                          </a:solidFill>
                          <a:effectLst/>
                        </a:rPr>
                        <a:t>X</a:t>
                      </a:r>
                      <a:endParaRPr lang="en-ZA" sz="105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>
                          <a:solidFill>
                            <a:srgbClr val="792C00"/>
                          </a:solidFill>
                          <a:effectLst/>
                        </a:rPr>
                        <a:t> </a:t>
                      </a:r>
                      <a:endParaRPr lang="en-ZA" sz="105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>
                          <a:solidFill>
                            <a:srgbClr val="792C00"/>
                          </a:solidFill>
                          <a:effectLst/>
                        </a:rPr>
                        <a:t>X</a:t>
                      </a:r>
                      <a:endParaRPr lang="en-ZA" sz="105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>
                          <a:solidFill>
                            <a:srgbClr val="792C00"/>
                          </a:solidFill>
                          <a:effectLst/>
                        </a:rPr>
                        <a:t> </a:t>
                      </a:r>
                      <a:endParaRPr lang="en-ZA" sz="105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>
                          <a:solidFill>
                            <a:srgbClr val="792C00"/>
                          </a:solidFill>
                          <a:effectLst/>
                        </a:rPr>
                        <a:t> </a:t>
                      </a:r>
                      <a:endParaRPr lang="en-ZA" sz="105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>
                          <a:solidFill>
                            <a:srgbClr val="792C00"/>
                          </a:solidFill>
                          <a:effectLst/>
                        </a:rPr>
                        <a:t>X</a:t>
                      </a:r>
                      <a:endParaRPr lang="en-ZA" sz="1050" dirty="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>
                          <a:solidFill>
                            <a:srgbClr val="792C00"/>
                          </a:solidFill>
                          <a:effectLst/>
                        </a:rPr>
                        <a:t> </a:t>
                      </a:r>
                      <a:endParaRPr lang="en-ZA" sz="105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>
                          <a:solidFill>
                            <a:srgbClr val="792C00"/>
                          </a:solidFill>
                          <a:effectLst/>
                        </a:rPr>
                        <a:t>X</a:t>
                      </a:r>
                      <a:endParaRPr lang="en-ZA" sz="105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/>
                </a:tc>
              </a:tr>
              <a:tr h="2235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>
                          <a:solidFill>
                            <a:srgbClr val="865613"/>
                          </a:solidFill>
                          <a:effectLst/>
                        </a:rPr>
                        <a:t>Operable</a:t>
                      </a:r>
                      <a:endParaRPr lang="en-ZA" sz="1050" dirty="0">
                        <a:solidFill>
                          <a:srgbClr val="865613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>
                          <a:solidFill>
                            <a:srgbClr val="792C00"/>
                          </a:solidFill>
                          <a:effectLst/>
                        </a:rPr>
                        <a:t> </a:t>
                      </a:r>
                      <a:endParaRPr lang="en-ZA" sz="1050" dirty="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>
                          <a:solidFill>
                            <a:srgbClr val="792C00"/>
                          </a:solidFill>
                          <a:effectLst/>
                        </a:rPr>
                        <a:t> </a:t>
                      </a:r>
                      <a:endParaRPr lang="en-ZA" sz="1050" dirty="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>
                          <a:solidFill>
                            <a:srgbClr val="792C00"/>
                          </a:solidFill>
                          <a:effectLst/>
                        </a:rPr>
                        <a:t> </a:t>
                      </a:r>
                      <a:endParaRPr lang="en-ZA" sz="1050" dirty="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>
                          <a:solidFill>
                            <a:srgbClr val="792C00"/>
                          </a:solidFill>
                          <a:effectLst/>
                        </a:rPr>
                        <a:t> </a:t>
                      </a:r>
                      <a:endParaRPr lang="en-ZA" sz="1050" dirty="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>
                          <a:solidFill>
                            <a:srgbClr val="792C00"/>
                          </a:solidFill>
                          <a:effectLst/>
                        </a:rPr>
                        <a:t> </a:t>
                      </a:r>
                      <a:endParaRPr lang="en-ZA" sz="1050" dirty="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>
                          <a:solidFill>
                            <a:srgbClr val="792C00"/>
                          </a:solidFill>
                          <a:effectLst/>
                        </a:rPr>
                        <a:t> </a:t>
                      </a:r>
                      <a:endParaRPr lang="en-ZA" sz="1050" dirty="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>
                          <a:solidFill>
                            <a:srgbClr val="792C00"/>
                          </a:solidFill>
                          <a:effectLst/>
                        </a:rPr>
                        <a:t> </a:t>
                      </a:r>
                      <a:endParaRPr lang="en-ZA" sz="1050" dirty="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>
                          <a:solidFill>
                            <a:srgbClr val="792C00"/>
                          </a:solidFill>
                          <a:effectLst/>
                        </a:rPr>
                        <a:t> </a:t>
                      </a:r>
                      <a:endParaRPr lang="en-ZA" sz="1050" dirty="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>
                    <a:solidFill>
                      <a:srgbClr val="FFC000"/>
                    </a:solidFill>
                  </a:tcPr>
                </a:tc>
              </a:tr>
              <a:tr h="2235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>
                          <a:effectLst/>
                        </a:rPr>
                        <a:t>Make all functionality available from a keyboard.</a:t>
                      </a:r>
                      <a:endParaRPr lang="en-ZA" sz="1050"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>
                          <a:solidFill>
                            <a:srgbClr val="792C00"/>
                          </a:solidFill>
                          <a:effectLst/>
                        </a:rPr>
                        <a:t>X</a:t>
                      </a:r>
                      <a:endParaRPr lang="en-ZA" sz="105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>
                          <a:solidFill>
                            <a:srgbClr val="792C00"/>
                          </a:solidFill>
                          <a:effectLst/>
                        </a:rPr>
                        <a:t>X</a:t>
                      </a:r>
                      <a:endParaRPr lang="en-ZA" sz="105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>
                          <a:solidFill>
                            <a:srgbClr val="792C00"/>
                          </a:solidFill>
                          <a:effectLst/>
                        </a:rPr>
                        <a:t> </a:t>
                      </a:r>
                      <a:endParaRPr lang="en-ZA" sz="105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>
                          <a:solidFill>
                            <a:srgbClr val="792C00"/>
                          </a:solidFill>
                          <a:effectLst/>
                        </a:rPr>
                        <a:t> </a:t>
                      </a:r>
                      <a:endParaRPr lang="en-ZA" sz="105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>
                          <a:solidFill>
                            <a:srgbClr val="792C00"/>
                          </a:solidFill>
                          <a:effectLst/>
                        </a:rPr>
                        <a:t>X</a:t>
                      </a:r>
                      <a:endParaRPr lang="en-ZA" sz="105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>
                          <a:solidFill>
                            <a:srgbClr val="792C00"/>
                          </a:solidFill>
                          <a:effectLst/>
                        </a:rPr>
                        <a:t>X</a:t>
                      </a:r>
                      <a:endParaRPr lang="en-ZA" sz="105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>
                          <a:solidFill>
                            <a:srgbClr val="792C00"/>
                          </a:solidFill>
                          <a:effectLst/>
                        </a:rPr>
                        <a:t>X</a:t>
                      </a:r>
                      <a:endParaRPr lang="en-ZA" sz="105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>
                          <a:solidFill>
                            <a:srgbClr val="792C00"/>
                          </a:solidFill>
                          <a:effectLst/>
                        </a:rPr>
                        <a:t>X</a:t>
                      </a:r>
                      <a:endParaRPr lang="en-ZA" sz="1050" dirty="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/>
                </a:tc>
              </a:tr>
              <a:tr h="2235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>
                          <a:effectLst/>
                        </a:rPr>
                        <a:t>Provide users enough time to read and use content.</a:t>
                      </a:r>
                      <a:endParaRPr lang="en-ZA" sz="1050"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>
                          <a:solidFill>
                            <a:srgbClr val="792C00"/>
                          </a:solidFill>
                          <a:effectLst/>
                        </a:rPr>
                        <a:t>X</a:t>
                      </a:r>
                      <a:endParaRPr lang="en-ZA" sz="105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>
                          <a:solidFill>
                            <a:srgbClr val="792C00"/>
                          </a:solidFill>
                          <a:effectLst/>
                        </a:rPr>
                        <a:t>X</a:t>
                      </a:r>
                      <a:endParaRPr lang="en-ZA" sz="105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>
                          <a:solidFill>
                            <a:srgbClr val="792C00"/>
                          </a:solidFill>
                          <a:effectLst/>
                        </a:rPr>
                        <a:t>X</a:t>
                      </a:r>
                      <a:endParaRPr lang="en-ZA" sz="105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>
                          <a:solidFill>
                            <a:srgbClr val="792C00"/>
                          </a:solidFill>
                          <a:effectLst/>
                        </a:rPr>
                        <a:t>X</a:t>
                      </a:r>
                      <a:endParaRPr lang="en-ZA" sz="1050" dirty="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>
                          <a:solidFill>
                            <a:srgbClr val="792C00"/>
                          </a:solidFill>
                          <a:effectLst/>
                        </a:rPr>
                        <a:t>X</a:t>
                      </a:r>
                      <a:endParaRPr lang="en-ZA" sz="105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>
                          <a:solidFill>
                            <a:srgbClr val="792C00"/>
                          </a:solidFill>
                          <a:effectLst/>
                        </a:rPr>
                        <a:t>X</a:t>
                      </a:r>
                      <a:endParaRPr lang="en-ZA" sz="105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>
                          <a:solidFill>
                            <a:srgbClr val="792C00"/>
                          </a:solidFill>
                          <a:effectLst/>
                        </a:rPr>
                        <a:t>X</a:t>
                      </a:r>
                      <a:endParaRPr lang="en-ZA" sz="105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>
                          <a:solidFill>
                            <a:srgbClr val="792C00"/>
                          </a:solidFill>
                          <a:effectLst/>
                        </a:rPr>
                        <a:t>X</a:t>
                      </a:r>
                      <a:endParaRPr lang="en-ZA" sz="1050" dirty="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/>
                </a:tc>
              </a:tr>
              <a:tr h="2784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>
                          <a:effectLst/>
                        </a:rPr>
                        <a:t>Do not design content in a way that causes seizures.</a:t>
                      </a:r>
                      <a:endParaRPr lang="en-ZA" sz="1050"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ZA" sz="1050">
                        <a:solidFill>
                          <a:srgbClr val="792C00"/>
                        </a:solidFill>
                        <a:effectLst/>
                        <a:latin typeface="Calibri"/>
                      </a:endParaRPr>
                    </a:p>
                  </a:txBody>
                  <a:tcPr marL="54857" marR="54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>
                          <a:solidFill>
                            <a:srgbClr val="792C00"/>
                          </a:solidFill>
                          <a:effectLst/>
                        </a:rPr>
                        <a:t> </a:t>
                      </a:r>
                      <a:endParaRPr lang="en-ZA" sz="105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>
                          <a:solidFill>
                            <a:srgbClr val="792C00"/>
                          </a:solidFill>
                          <a:effectLst/>
                        </a:rPr>
                        <a:t> </a:t>
                      </a:r>
                      <a:endParaRPr lang="en-ZA" sz="105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>
                          <a:solidFill>
                            <a:srgbClr val="792C00"/>
                          </a:solidFill>
                          <a:effectLst/>
                        </a:rPr>
                        <a:t>X</a:t>
                      </a:r>
                      <a:endParaRPr lang="en-ZA" sz="105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>
                          <a:solidFill>
                            <a:srgbClr val="792C00"/>
                          </a:solidFill>
                          <a:effectLst/>
                        </a:rPr>
                        <a:t> </a:t>
                      </a:r>
                      <a:endParaRPr lang="en-ZA" sz="105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>
                          <a:solidFill>
                            <a:srgbClr val="792C00"/>
                          </a:solidFill>
                          <a:effectLst/>
                        </a:rPr>
                        <a:t>X</a:t>
                      </a:r>
                      <a:endParaRPr lang="en-ZA" sz="105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>
                          <a:solidFill>
                            <a:srgbClr val="792C00"/>
                          </a:solidFill>
                          <a:effectLst/>
                        </a:rPr>
                        <a:t> </a:t>
                      </a:r>
                      <a:endParaRPr lang="en-ZA" sz="105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>
                          <a:solidFill>
                            <a:srgbClr val="792C00"/>
                          </a:solidFill>
                          <a:effectLst/>
                        </a:rPr>
                        <a:t> </a:t>
                      </a:r>
                      <a:endParaRPr lang="en-ZA" sz="1050" dirty="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/>
                </a:tc>
              </a:tr>
              <a:tr h="2235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>
                          <a:effectLst/>
                        </a:rPr>
                        <a:t>Help users navigate and find content.</a:t>
                      </a:r>
                      <a:endParaRPr lang="en-ZA" sz="1050"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>
                          <a:solidFill>
                            <a:srgbClr val="792C00"/>
                          </a:solidFill>
                          <a:effectLst/>
                        </a:rPr>
                        <a:t>X</a:t>
                      </a:r>
                      <a:endParaRPr lang="en-ZA" sz="105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>
                          <a:solidFill>
                            <a:srgbClr val="792C00"/>
                          </a:solidFill>
                          <a:effectLst/>
                        </a:rPr>
                        <a:t>X</a:t>
                      </a:r>
                      <a:endParaRPr lang="en-ZA" sz="105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>
                          <a:solidFill>
                            <a:srgbClr val="792C00"/>
                          </a:solidFill>
                          <a:effectLst/>
                        </a:rPr>
                        <a:t>X</a:t>
                      </a:r>
                      <a:endParaRPr lang="en-ZA" sz="105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>
                          <a:solidFill>
                            <a:srgbClr val="792C00"/>
                          </a:solidFill>
                          <a:effectLst/>
                        </a:rPr>
                        <a:t>X</a:t>
                      </a:r>
                      <a:endParaRPr lang="en-ZA" sz="105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>
                          <a:solidFill>
                            <a:srgbClr val="792C00"/>
                          </a:solidFill>
                          <a:effectLst/>
                        </a:rPr>
                        <a:t> </a:t>
                      </a:r>
                      <a:endParaRPr lang="en-ZA" sz="105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>
                          <a:solidFill>
                            <a:srgbClr val="792C00"/>
                          </a:solidFill>
                          <a:effectLst/>
                        </a:rPr>
                        <a:t>X</a:t>
                      </a:r>
                      <a:endParaRPr lang="en-ZA" sz="105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>
                          <a:solidFill>
                            <a:srgbClr val="792C00"/>
                          </a:solidFill>
                          <a:effectLst/>
                        </a:rPr>
                        <a:t> </a:t>
                      </a:r>
                      <a:endParaRPr lang="en-ZA" sz="105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>
                          <a:solidFill>
                            <a:srgbClr val="792C00"/>
                          </a:solidFill>
                          <a:effectLst/>
                        </a:rPr>
                        <a:t>X</a:t>
                      </a:r>
                      <a:endParaRPr lang="en-ZA" sz="1050" dirty="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/>
                </a:tc>
              </a:tr>
              <a:tr h="2235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Understandable</a:t>
                      </a:r>
                      <a:endParaRPr lang="en-ZA" sz="105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>
                          <a:solidFill>
                            <a:srgbClr val="792C00"/>
                          </a:solidFill>
                          <a:effectLst/>
                        </a:rPr>
                        <a:t> </a:t>
                      </a:r>
                      <a:endParaRPr lang="en-ZA" sz="1050" dirty="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>
                          <a:solidFill>
                            <a:srgbClr val="792C00"/>
                          </a:solidFill>
                          <a:effectLst/>
                        </a:rPr>
                        <a:t> </a:t>
                      </a:r>
                      <a:endParaRPr lang="en-ZA" sz="105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>
                          <a:solidFill>
                            <a:srgbClr val="792C00"/>
                          </a:solidFill>
                          <a:effectLst/>
                        </a:rPr>
                        <a:t> </a:t>
                      </a:r>
                      <a:endParaRPr lang="en-ZA" sz="105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>
                          <a:solidFill>
                            <a:srgbClr val="792C00"/>
                          </a:solidFill>
                          <a:effectLst/>
                        </a:rPr>
                        <a:t> </a:t>
                      </a:r>
                      <a:endParaRPr lang="en-ZA" sz="1050" dirty="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>
                          <a:solidFill>
                            <a:srgbClr val="792C00"/>
                          </a:solidFill>
                          <a:effectLst/>
                        </a:rPr>
                        <a:t> </a:t>
                      </a:r>
                      <a:endParaRPr lang="en-ZA" sz="1050" dirty="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>
                          <a:solidFill>
                            <a:srgbClr val="792C00"/>
                          </a:solidFill>
                          <a:effectLst/>
                        </a:rPr>
                        <a:t> </a:t>
                      </a:r>
                      <a:endParaRPr lang="en-ZA" sz="1050" dirty="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>
                          <a:solidFill>
                            <a:srgbClr val="792C00"/>
                          </a:solidFill>
                          <a:effectLst/>
                        </a:rPr>
                        <a:t> </a:t>
                      </a:r>
                      <a:endParaRPr lang="en-ZA" sz="1050" dirty="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>
                          <a:solidFill>
                            <a:srgbClr val="792C00"/>
                          </a:solidFill>
                          <a:effectLst/>
                        </a:rPr>
                        <a:t> </a:t>
                      </a:r>
                      <a:endParaRPr lang="en-ZA" sz="1050" dirty="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>
                    <a:solidFill>
                      <a:srgbClr val="FFC000"/>
                    </a:solidFill>
                  </a:tcPr>
                </a:tc>
              </a:tr>
              <a:tr h="2235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>
                          <a:effectLst/>
                        </a:rPr>
                        <a:t>Make web pages appear and operate in predictable ways.</a:t>
                      </a:r>
                      <a:endParaRPr lang="en-ZA" sz="105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>
                          <a:solidFill>
                            <a:srgbClr val="792C00"/>
                          </a:solidFill>
                          <a:effectLst/>
                        </a:rPr>
                        <a:t>X</a:t>
                      </a:r>
                      <a:endParaRPr lang="en-ZA" sz="105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>
                          <a:solidFill>
                            <a:srgbClr val="792C00"/>
                          </a:solidFill>
                          <a:effectLst/>
                        </a:rPr>
                        <a:t>X</a:t>
                      </a:r>
                      <a:endParaRPr lang="en-ZA" sz="105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>
                          <a:solidFill>
                            <a:srgbClr val="792C00"/>
                          </a:solidFill>
                          <a:effectLst/>
                        </a:rPr>
                        <a:t> </a:t>
                      </a:r>
                      <a:endParaRPr lang="en-ZA" sz="105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>
                          <a:solidFill>
                            <a:srgbClr val="792C00"/>
                          </a:solidFill>
                          <a:effectLst/>
                        </a:rPr>
                        <a:t>X</a:t>
                      </a:r>
                      <a:endParaRPr lang="en-ZA" sz="105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>
                          <a:solidFill>
                            <a:srgbClr val="792C00"/>
                          </a:solidFill>
                          <a:effectLst/>
                        </a:rPr>
                        <a:t> </a:t>
                      </a:r>
                      <a:endParaRPr lang="en-ZA" sz="105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>
                          <a:solidFill>
                            <a:srgbClr val="792C00"/>
                          </a:solidFill>
                          <a:effectLst/>
                        </a:rPr>
                        <a:t> </a:t>
                      </a:r>
                      <a:endParaRPr lang="en-ZA" sz="105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>
                          <a:solidFill>
                            <a:srgbClr val="792C00"/>
                          </a:solidFill>
                          <a:effectLst/>
                        </a:rPr>
                        <a:t>X</a:t>
                      </a:r>
                      <a:endParaRPr lang="en-ZA" sz="105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>
                          <a:solidFill>
                            <a:srgbClr val="792C00"/>
                          </a:solidFill>
                          <a:effectLst/>
                        </a:rPr>
                        <a:t>X</a:t>
                      </a:r>
                      <a:endParaRPr lang="en-ZA" sz="1050" dirty="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/>
                </a:tc>
              </a:tr>
              <a:tr h="2235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>
                          <a:effectLst/>
                        </a:rPr>
                        <a:t>Help users avoid and correct mistakes.</a:t>
                      </a:r>
                      <a:endParaRPr lang="en-ZA" sz="1050"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>
                          <a:solidFill>
                            <a:srgbClr val="792C00"/>
                          </a:solidFill>
                          <a:effectLst/>
                        </a:rPr>
                        <a:t> </a:t>
                      </a:r>
                      <a:endParaRPr lang="en-ZA" sz="105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>
                          <a:solidFill>
                            <a:srgbClr val="792C00"/>
                          </a:solidFill>
                          <a:effectLst/>
                        </a:rPr>
                        <a:t> </a:t>
                      </a:r>
                      <a:endParaRPr lang="en-ZA" sz="105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>
                          <a:solidFill>
                            <a:srgbClr val="792C00"/>
                          </a:solidFill>
                          <a:effectLst/>
                        </a:rPr>
                        <a:t> </a:t>
                      </a:r>
                      <a:endParaRPr lang="en-ZA" sz="105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>
                          <a:solidFill>
                            <a:srgbClr val="792C00"/>
                          </a:solidFill>
                          <a:effectLst/>
                        </a:rPr>
                        <a:t>X</a:t>
                      </a:r>
                      <a:endParaRPr lang="en-ZA" sz="105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>
                          <a:solidFill>
                            <a:srgbClr val="792C00"/>
                          </a:solidFill>
                          <a:effectLst/>
                        </a:rPr>
                        <a:t> </a:t>
                      </a:r>
                      <a:endParaRPr lang="en-ZA" sz="105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>
                          <a:solidFill>
                            <a:srgbClr val="792C00"/>
                          </a:solidFill>
                          <a:effectLst/>
                        </a:rPr>
                        <a:t>X</a:t>
                      </a:r>
                      <a:endParaRPr lang="en-ZA" sz="105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>
                          <a:solidFill>
                            <a:srgbClr val="792C00"/>
                          </a:solidFill>
                          <a:effectLst/>
                        </a:rPr>
                        <a:t>X</a:t>
                      </a:r>
                      <a:endParaRPr lang="en-ZA" sz="105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>
                          <a:solidFill>
                            <a:srgbClr val="792C00"/>
                          </a:solidFill>
                          <a:effectLst/>
                        </a:rPr>
                        <a:t>X</a:t>
                      </a:r>
                      <a:endParaRPr lang="en-ZA" sz="1050" dirty="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/>
                </a:tc>
              </a:tr>
              <a:tr h="3865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>
                          <a:effectLst/>
                        </a:rPr>
                        <a:t>Maximize compatibility with current and future user tools, including assistive technologies.</a:t>
                      </a:r>
                      <a:endParaRPr lang="en-ZA" sz="105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>
                          <a:solidFill>
                            <a:srgbClr val="792C00"/>
                          </a:solidFill>
                          <a:effectLst/>
                        </a:rPr>
                        <a:t>X</a:t>
                      </a:r>
                      <a:endParaRPr lang="en-ZA" sz="105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>
                          <a:solidFill>
                            <a:srgbClr val="792C00"/>
                          </a:solidFill>
                          <a:effectLst/>
                        </a:rPr>
                        <a:t>X</a:t>
                      </a:r>
                      <a:endParaRPr lang="en-ZA" sz="105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>
                          <a:solidFill>
                            <a:srgbClr val="792C00"/>
                          </a:solidFill>
                          <a:effectLst/>
                        </a:rPr>
                        <a:t>X</a:t>
                      </a:r>
                      <a:endParaRPr lang="en-ZA" sz="105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>
                          <a:solidFill>
                            <a:srgbClr val="792C00"/>
                          </a:solidFill>
                          <a:effectLst/>
                        </a:rPr>
                        <a:t>X</a:t>
                      </a:r>
                      <a:endParaRPr lang="en-ZA" sz="105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>
                          <a:solidFill>
                            <a:srgbClr val="792C00"/>
                          </a:solidFill>
                          <a:effectLst/>
                        </a:rPr>
                        <a:t>X</a:t>
                      </a:r>
                      <a:endParaRPr lang="en-ZA" sz="105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>
                          <a:solidFill>
                            <a:srgbClr val="792C00"/>
                          </a:solidFill>
                          <a:effectLst/>
                        </a:rPr>
                        <a:t>X</a:t>
                      </a:r>
                      <a:endParaRPr lang="en-ZA" sz="105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>
                          <a:solidFill>
                            <a:srgbClr val="792C00"/>
                          </a:solidFill>
                          <a:effectLst/>
                        </a:rPr>
                        <a:t>X</a:t>
                      </a:r>
                      <a:endParaRPr lang="en-ZA" sz="105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>
                          <a:solidFill>
                            <a:srgbClr val="792C00"/>
                          </a:solidFill>
                          <a:effectLst/>
                        </a:rPr>
                        <a:t>X</a:t>
                      </a:r>
                      <a:endParaRPr lang="en-ZA" sz="1050" dirty="0">
                        <a:solidFill>
                          <a:srgbClr val="792C00"/>
                        </a:solidFill>
                        <a:effectLst/>
                        <a:latin typeface="Arial"/>
                        <a:ea typeface="SimSun"/>
                      </a:endParaRPr>
                    </a:p>
                  </a:txBody>
                  <a:tcPr marL="54857" marR="54857" marT="0" marB="0" anchor="ctr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678" y="6140725"/>
            <a:ext cx="1686566" cy="717275"/>
          </a:xfrm>
          <a:prstGeom prst="rect">
            <a:avLst/>
          </a:prstGeom>
        </p:spPr>
      </p:pic>
      <p:sp>
        <p:nvSpPr>
          <p:cNvPr id="6" name="Title 6"/>
          <p:cNvSpPr>
            <a:spLocks noGrp="1"/>
          </p:cNvSpPr>
          <p:nvPr>
            <p:ph type="ctrTitle"/>
          </p:nvPr>
        </p:nvSpPr>
        <p:spPr>
          <a:xfrm>
            <a:off x="78015" y="112070"/>
            <a:ext cx="8779381" cy="1088933"/>
          </a:xfrm>
        </p:spPr>
        <p:txBody>
          <a:bodyPr/>
          <a:lstStyle/>
          <a:p>
            <a:pPr algn="ctr"/>
            <a:r>
              <a:rPr lang="en-ZA" sz="2400" b="1" dirty="0">
                <a:solidFill>
                  <a:srgbClr val="855708"/>
                </a:solidFill>
                <a:latin typeface="Arial"/>
                <a:cs typeface="Arial"/>
              </a:rPr>
              <a:t>Overview of Modules</a:t>
            </a:r>
            <a:br>
              <a:rPr lang="en-ZA" sz="2400" b="1" dirty="0">
                <a:solidFill>
                  <a:srgbClr val="855708"/>
                </a:solidFill>
                <a:latin typeface="Arial"/>
                <a:cs typeface="Arial"/>
              </a:rPr>
            </a:br>
            <a:r>
              <a:rPr lang="en-US" altLang="en-US" sz="3200" b="1" dirty="0" smtClean="0">
                <a:solidFill>
                  <a:schemeClr val="accent1"/>
                </a:solidFill>
                <a:latin typeface="Arial"/>
                <a:cs typeface="Arial"/>
              </a:rPr>
              <a:t> Web Accessibility Objectives</a:t>
            </a:r>
            <a:endParaRPr lang="en-ZA" sz="3000" b="1" dirty="0">
              <a:solidFill>
                <a:schemeClr val="accent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3370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90513" y="1372992"/>
            <a:ext cx="8662987" cy="4732533"/>
          </a:xfrm>
        </p:spPr>
        <p:txBody>
          <a:bodyPr/>
          <a:lstStyle/>
          <a:p>
            <a:r>
              <a:rPr lang="en-ZA" sz="2000" b="1" dirty="0" smtClean="0">
                <a:solidFill>
                  <a:srgbClr val="792C00"/>
                </a:solidFill>
              </a:rPr>
              <a:t>Model ICT Accessibility Policy </a:t>
            </a:r>
          </a:p>
          <a:p>
            <a:pPr lvl="1"/>
            <a:r>
              <a:rPr lang="en-ZA" sz="1800" dirty="0" smtClean="0">
                <a:solidFill>
                  <a:srgbClr val="792C00"/>
                </a:solidFill>
              </a:rPr>
              <a:t>Background and Objectives</a:t>
            </a:r>
          </a:p>
          <a:p>
            <a:pPr lvl="1"/>
            <a:r>
              <a:rPr lang="fr-FR" sz="1800" dirty="0" smtClean="0">
                <a:solidFill>
                  <a:srgbClr val="792C00"/>
                </a:solidFill>
                <a:cs typeface="Arial" charset="0"/>
              </a:rPr>
              <a:t>UN Convention on the </a:t>
            </a:r>
            <a:r>
              <a:rPr lang="fr-FR" sz="1800" dirty="0" err="1" smtClean="0">
                <a:solidFill>
                  <a:srgbClr val="792C00"/>
                </a:solidFill>
                <a:cs typeface="Arial" charset="0"/>
              </a:rPr>
              <a:t>Rights</a:t>
            </a:r>
            <a:r>
              <a:rPr lang="fr-FR" sz="1800" dirty="0" smtClean="0">
                <a:solidFill>
                  <a:srgbClr val="792C00"/>
                </a:solidFill>
                <a:cs typeface="Arial" charset="0"/>
              </a:rPr>
              <a:t> of </a:t>
            </a:r>
            <a:r>
              <a:rPr lang="fr-FR" sz="1800" dirty="0" err="1" smtClean="0">
                <a:solidFill>
                  <a:srgbClr val="792C00"/>
                </a:solidFill>
                <a:cs typeface="Arial" charset="0"/>
              </a:rPr>
              <a:t>Persons</a:t>
            </a:r>
            <a:r>
              <a:rPr lang="fr-FR" sz="1800" dirty="0" smtClean="0">
                <a:solidFill>
                  <a:srgbClr val="792C00"/>
                </a:solidFill>
                <a:cs typeface="Arial" charset="0"/>
              </a:rPr>
              <a:t> </a:t>
            </a:r>
            <a:r>
              <a:rPr lang="fr-FR" sz="1800" dirty="0" err="1" smtClean="0">
                <a:solidFill>
                  <a:srgbClr val="792C00"/>
                </a:solidFill>
                <a:cs typeface="Arial" charset="0"/>
              </a:rPr>
              <a:t>with</a:t>
            </a:r>
            <a:r>
              <a:rPr lang="fr-FR" sz="1800" dirty="0" smtClean="0">
                <a:solidFill>
                  <a:srgbClr val="792C00"/>
                </a:solidFill>
                <a:cs typeface="Arial" charset="0"/>
              </a:rPr>
              <a:t> </a:t>
            </a:r>
            <a:r>
              <a:rPr lang="fr-FR" sz="1800" dirty="0" err="1" smtClean="0">
                <a:solidFill>
                  <a:srgbClr val="792C00"/>
                </a:solidFill>
                <a:cs typeface="Arial" charset="0"/>
              </a:rPr>
              <a:t>Disabilities</a:t>
            </a:r>
            <a:r>
              <a:rPr lang="fr-FR" sz="1800" dirty="0" smtClean="0">
                <a:solidFill>
                  <a:srgbClr val="792C00"/>
                </a:solidFill>
                <a:cs typeface="Arial" charset="0"/>
              </a:rPr>
              <a:t> </a:t>
            </a:r>
            <a:endParaRPr lang="en-ZA" sz="1800" dirty="0" smtClean="0">
              <a:solidFill>
                <a:srgbClr val="792C00"/>
              </a:solidFill>
            </a:endParaRPr>
          </a:p>
          <a:p>
            <a:pPr lvl="1"/>
            <a:r>
              <a:rPr lang="en-ZA" sz="1800" dirty="0" smtClean="0">
                <a:solidFill>
                  <a:srgbClr val="792C00"/>
                </a:solidFill>
              </a:rPr>
              <a:t>Overview</a:t>
            </a:r>
          </a:p>
          <a:p>
            <a:pPr lvl="1"/>
            <a:r>
              <a:rPr lang="en-ZA" sz="1800" dirty="0" smtClean="0">
                <a:solidFill>
                  <a:srgbClr val="792C00"/>
                </a:solidFill>
              </a:rPr>
              <a:t>Approach taken</a:t>
            </a:r>
          </a:p>
          <a:p>
            <a:endParaRPr lang="en-ZA" sz="700" b="1" dirty="0" smtClean="0">
              <a:solidFill>
                <a:srgbClr val="792C00"/>
              </a:solidFill>
            </a:endParaRPr>
          </a:p>
          <a:p>
            <a:r>
              <a:rPr lang="en-ZA" sz="2000" b="1" dirty="0" smtClean="0">
                <a:solidFill>
                  <a:srgbClr val="792C00"/>
                </a:solidFill>
              </a:rPr>
              <a:t>Current Key Issues in ICT Accessibility </a:t>
            </a:r>
          </a:p>
          <a:p>
            <a:endParaRPr lang="en-ZA" sz="800" b="1" dirty="0" smtClean="0">
              <a:solidFill>
                <a:srgbClr val="792C00"/>
              </a:solidFill>
            </a:endParaRPr>
          </a:p>
          <a:p>
            <a:r>
              <a:rPr lang="en-ZA" sz="2000" b="1" dirty="0" smtClean="0">
                <a:solidFill>
                  <a:srgbClr val="792C00"/>
                </a:solidFill>
              </a:rPr>
              <a:t>Overview of Modules</a:t>
            </a:r>
          </a:p>
          <a:p>
            <a:pPr lvl="1"/>
            <a:r>
              <a:rPr lang="en-ZA" sz="1800" dirty="0" smtClean="0">
                <a:solidFill>
                  <a:srgbClr val="792C00"/>
                </a:solidFill>
              </a:rPr>
              <a:t>ICT </a:t>
            </a:r>
            <a:r>
              <a:rPr lang="en-ZA" sz="1800" dirty="0">
                <a:solidFill>
                  <a:srgbClr val="792C00"/>
                </a:solidFill>
              </a:rPr>
              <a:t>Legal, Policy and Regulatory Framework </a:t>
            </a:r>
            <a:endParaRPr lang="en-ZA" sz="1800" dirty="0" smtClean="0">
              <a:solidFill>
                <a:srgbClr val="792C00"/>
              </a:solidFill>
            </a:endParaRPr>
          </a:p>
          <a:p>
            <a:pPr lvl="1"/>
            <a:r>
              <a:rPr lang="en-ZA" sz="1800" dirty="0" smtClean="0">
                <a:solidFill>
                  <a:srgbClr val="792C00"/>
                </a:solidFill>
              </a:rPr>
              <a:t>Public </a:t>
            </a:r>
            <a:r>
              <a:rPr lang="en-ZA" sz="1800" dirty="0">
                <a:solidFill>
                  <a:srgbClr val="792C00"/>
                </a:solidFill>
              </a:rPr>
              <a:t>ICT Access Framework </a:t>
            </a:r>
            <a:endParaRPr lang="en-ZA" sz="1800" dirty="0" smtClean="0">
              <a:solidFill>
                <a:srgbClr val="792C00"/>
              </a:solidFill>
            </a:endParaRPr>
          </a:p>
          <a:p>
            <a:pPr lvl="1"/>
            <a:r>
              <a:rPr lang="en-ZA" sz="1800" dirty="0" smtClean="0">
                <a:solidFill>
                  <a:srgbClr val="792C00"/>
                </a:solidFill>
              </a:rPr>
              <a:t>Accessibility </a:t>
            </a:r>
            <a:r>
              <a:rPr lang="en-ZA" sz="1800" dirty="0">
                <a:solidFill>
                  <a:srgbClr val="792C00"/>
                </a:solidFill>
              </a:rPr>
              <a:t>Policy Framework </a:t>
            </a:r>
            <a:endParaRPr lang="en-ZA" sz="1800" dirty="0" smtClean="0">
              <a:solidFill>
                <a:srgbClr val="792C00"/>
              </a:solidFill>
            </a:endParaRPr>
          </a:p>
          <a:p>
            <a:pPr lvl="1"/>
            <a:r>
              <a:rPr lang="en-ZA" sz="1800" dirty="0" smtClean="0">
                <a:solidFill>
                  <a:srgbClr val="792C00"/>
                </a:solidFill>
              </a:rPr>
              <a:t>Television </a:t>
            </a:r>
            <a:r>
              <a:rPr lang="en-ZA" sz="1800" dirty="0">
                <a:solidFill>
                  <a:srgbClr val="792C00"/>
                </a:solidFill>
              </a:rPr>
              <a:t>Accessibility Policy Framework </a:t>
            </a:r>
            <a:endParaRPr lang="en-ZA" sz="1800" dirty="0" smtClean="0">
              <a:solidFill>
                <a:srgbClr val="792C00"/>
              </a:solidFill>
            </a:endParaRPr>
          </a:p>
          <a:p>
            <a:pPr lvl="1"/>
            <a:r>
              <a:rPr lang="en-ZA" sz="1800" dirty="0" smtClean="0">
                <a:solidFill>
                  <a:srgbClr val="792C00"/>
                </a:solidFill>
              </a:rPr>
              <a:t>Web </a:t>
            </a:r>
            <a:r>
              <a:rPr lang="en-ZA" sz="1800" dirty="0">
                <a:solidFill>
                  <a:srgbClr val="792C00"/>
                </a:solidFill>
              </a:rPr>
              <a:t>Accessibility </a:t>
            </a:r>
            <a:r>
              <a:rPr lang="en-ZA" sz="1800" dirty="0" smtClean="0">
                <a:solidFill>
                  <a:srgbClr val="792C00"/>
                </a:solidFill>
              </a:rPr>
              <a:t>Policy Framework</a:t>
            </a:r>
          </a:p>
          <a:p>
            <a:pPr lvl="1"/>
            <a:r>
              <a:rPr lang="en-ZA" sz="1800" dirty="0" smtClean="0">
                <a:solidFill>
                  <a:srgbClr val="792C00"/>
                </a:solidFill>
              </a:rPr>
              <a:t>Model Policy forromoting ICT Accessibility in Public Procurement </a:t>
            </a:r>
          </a:p>
          <a:p>
            <a:endParaRPr lang="en-ZA" sz="1800" dirty="0" smtClean="0">
              <a:solidFill>
                <a:srgbClr val="792C00"/>
              </a:solidFill>
            </a:endParaRPr>
          </a:p>
          <a:p>
            <a:endParaRPr lang="en-ZA" sz="1800" dirty="0" smtClean="0">
              <a:solidFill>
                <a:srgbClr val="792C00"/>
              </a:solidFill>
            </a:endParaRPr>
          </a:p>
          <a:p>
            <a:endParaRPr lang="en-ZA" sz="1800" dirty="0">
              <a:solidFill>
                <a:srgbClr val="792C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78015" y="112070"/>
            <a:ext cx="8779381" cy="1088933"/>
          </a:xfrm>
        </p:spPr>
        <p:txBody>
          <a:bodyPr/>
          <a:lstStyle/>
          <a:p>
            <a:pPr algn="ctr"/>
            <a:r>
              <a:rPr lang="en-US" sz="3200" b="1" dirty="0" smtClean="0">
                <a:latin typeface="Arial"/>
                <a:cs typeface="Arial"/>
              </a:rPr>
              <a:t>Introduction</a:t>
            </a:r>
            <a:endParaRPr lang="en-ZA" sz="3000" b="1" dirty="0"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678" y="6140725"/>
            <a:ext cx="1686566" cy="71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1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90513" y="1792858"/>
            <a:ext cx="8566883" cy="3302746"/>
          </a:xfrm>
        </p:spPr>
        <p:txBody>
          <a:bodyPr/>
          <a:lstStyle/>
          <a:p>
            <a:r>
              <a:rPr lang="en-ZA" sz="2200" b="1" dirty="0">
                <a:solidFill>
                  <a:schemeClr val="accent3"/>
                </a:solidFill>
              </a:rPr>
              <a:t>S</a:t>
            </a:r>
            <a:r>
              <a:rPr lang="en-ZA" sz="2200" b="1" dirty="0" smtClean="0">
                <a:solidFill>
                  <a:schemeClr val="accent3"/>
                </a:solidFill>
              </a:rPr>
              <a:t>uccessful </a:t>
            </a:r>
            <a:r>
              <a:rPr lang="en-ZA" sz="2200" b="1" dirty="0">
                <a:solidFill>
                  <a:schemeClr val="accent2">
                    <a:lumMod val="75000"/>
                  </a:schemeClr>
                </a:solidFill>
              </a:rPr>
              <a:t>achievement </a:t>
            </a:r>
            <a:r>
              <a:rPr lang="en-ZA" sz="2200" b="1" dirty="0" smtClean="0">
                <a:solidFill>
                  <a:schemeClr val="accent2">
                    <a:lumMod val="75000"/>
                  </a:schemeClr>
                </a:solidFill>
              </a:rPr>
              <a:t>of UNCRPD </a:t>
            </a:r>
            <a:r>
              <a:rPr lang="en-ZA" sz="2200" b="1" dirty="0" smtClean="0">
                <a:solidFill>
                  <a:schemeClr val="accent3"/>
                </a:solidFill>
              </a:rPr>
              <a:t>relies </a:t>
            </a:r>
            <a:r>
              <a:rPr lang="en-ZA" sz="2200" b="1" dirty="0">
                <a:solidFill>
                  <a:schemeClr val="accent3"/>
                </a:solidFill>
              </a:rPr>
              <a:t>on adoption and early implementation of policies by </a:t>
            </a:r>
            <a:r>
              <a:rPr lang="en-ZA" sz="2200" b="1" dirty="0" smtClean="0">
                <a:solidFill>
                  <a:schemeClr val="accent3"/>
                </a:solidFill>
              </a:rPr>
              <a:t>countries</a:t>
            </a:r>
          </a:p>
          <a:p>
            <a:pPr marL="0" indent="0">
              <a:buNone/>
            </a:pPr>
            <a:endParaRPr lang="en-ZA" sz="900" b="1" dirty="0">
              <a:solidFill>
                <a:schemeClr val="accent3"/>
              </a:solidFill>
            </a:endParaRPr>
          </a:p>
          <a:p>
            <a:r>
              <a:rPr lang="en-ZA" sz="2200" b="1" dirty="0" smtClean="0">
                <a:solidFill>
                  <a:schemeClr val="accent3"/>
                </a:solidFill>
              </a:rPr>
              <a:t>Model ICT Policy is designed </a:t>
            </a:r>
            <a:r>
              <a:rPr lang="en-ZA" sz="2200" b="1" dirty="0">
                <a:solidFill>
                  <a:schemeClr val="accent3"/>
                </a:solidFill>
              </a:rPr>
              <a:t>to </a:t>
            </a:r>
            <a:r>
              <a:rPr lang="en-ZA" sz="2200" b="1" dirty="0">
                <a:solidFill>
                  <a:srgbClr val="1FA5FF"/>
                </a:solidFill>
              </a:rPr>
              <a:t>assist in policy making </a:t>
            </a:r>
            <a:r>
              <a:rPr lang="en-ZA" sz="2200" b="1" dirty="0">
                <a:solidFill>
                  <a:schemeClr val="accent3"/>
                </a:solidFill>
              </a:rPr>
              <a:t>in public access, mobile communications, TV/video programming, web accessibility and public procurement</a:t>
            </a:r>
          </a:p>
          <a:p>
            <a:endParaRPr lang="en-ZA" sz="900" b="1" dirty="0">
              <a:solidFill>
                <a:schemeClr val="accent3"/>
              </a:solidFill>
            </a:endParaRPr>
          </a:p>
          <a:p>
            <a:r>
              <a:rPr lang="en-ZA" sz="2200" b="1" dirty="0" smtClean="0">
                <a:solidFill>
                  <a:schemeClr val="accent3"/>
                </a:solidFill>
              </a:rPr>
              <a:t>Each module is quite detailed and tries to </a:t>
            </a:r>
            <a:r>
              <a:rPr lang="en-ZA" sz="2200" b="1" dirty="0" smtClean="0">
                <a:solidFill>
                  <a:srgbClr val="1FA5FF"/>
                </a:solidFill>
              </a:rPr>
              <a:t>set out key princples and provide tools</a:t>
            </a:r>
            <a:r>
              <a:rPr lang="en-ZA" sz="2200" b="1" dirty="0" smtClean="0">
                <a:solidFill>
                  <a:schemeClr val="accent3"/>
                </a:solidFill>
              </a:rPr>
              <a:t> for regulators, policy makers, and other stakeholders</a:t>
            </a:r>
          </a:p>
          <a:p>
            <a:r>
              <a:rPr lang="en-ZA" sz="2200" b="1" dirty="0">
                <a:solidFill>
                  <a:schemeClr val="accent3"/>
                </a:solidFill>
              </a:rPr>
              <a:t>Important to </a:t>
            </a:r>
            <a:r>
              <a:rPr lang="en-ZA" sz="2200" b="1" dirty="0">
                <a:solidFill>
                  <a:srgbClr val="1FA5FF"/>
                </a:solidFill>
              </a:rPr>
              <a:t>use appropriate legal, regulatory and policy tools </a:t>
            </a:r>
            <a:r>
              <a:rPr lang="en-ZA" sz="2200" b="1" dirty="0">
                <a:solidFill>
                  <a:schemeClr val="accent3"/>
                </a:solidFill>
              </a:rPr>
              <a:t>to implement ICT Accessibility commitments and intentions</a:t>
            </a:r>
          </a:p>
          <a:p>
            <a:endParaRPr lang="en-ZA" sz="2200" b="1" dirty="0" smtClean="0">
              <a:solidFill>
                <a:srgbClr val="9A684C"/>
              </a:solidFill>
            </a:endParaRPr>
          </a:p>
          <a:p>
            <a:endParaRPr lang="en-ZA" sz="2200" b="1" dirty="0">
              <a:solidFill>
                <a:srgbClr val="9A684C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78015" y="112070"/>
            <a:ext cx="8779381" cy="1088933"/>
          </a:xfrm>
        </p:spPr>
        <p:txBody>
          <a:bodyPr/>
          <a:lstStyle/>
          <a:p>
            <a:pPr algn="ctr"/>
            <a:r>
              <a:rPr lang="en-ZA" sz="3200" b="1" dirty="0" smtClean="0">
                <a:latin typeface="Arial"/>
                <a:cs typeface="Arial"/>
              </a:rPr>
              <a:t>Conclusion</a:t>
            </a:r>
            <a:endParaRPr lang="en-ZA" sz="3000" b="1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678" y="6140725"/>
            <a:ext cx="1686566" cy="71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69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388350" y="6381750"/>
            <a:ext cx="339725" cy="244475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defRPr sz="16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defRPr sz="16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defRPr sz="16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defRPr sz="16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62CA4B8-6457-FF42-8A83-DA911BA70102}" type="slidenum">
              <a:rPr lang="en-US" sz="1000">
                <a:solidFill>
                  <a:srgbClr val="0E438A"/>
                </a:solidFill>
                <a:latin typeface="Zurich BT" charset="0"/>
              </a:rPr>
              <a:pPr/>
              <a:t>21</a:t>
            </a:fld>
            <a:endParaRPr lang="en-US" sz="1000">
              <a:solidFill>
                <a:srgbClr val="0E438A"/>
              </a:solidFill>
              <a:latin typeface="Zurich BT" charset="0"/>
            </a:endParaRP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100013" y="80963"/>
            <a:ext cx="8942387" cy="6694487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1"/>
          <p:cNvSpPr>
            <a:spLocks noChangeArrowheads="1"/>
          </p:cNvSpPr>
          <p:nvPr/>
        </p:nvSpPr>
        <p:spPr bwMode="auto">
          <a:xfrm>
            <a:off x="3828143" y="161925"/>
            <a:ext cx="52142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  <a:buClr>
                <a:srgbClr val="0E438A"/>
              </a:buClr>
              <a:buSzPct val="110000"/>
            </a:pPr>
            <a:r>
              <a:rPr lang="en-IE" sz="2400" b="1" dirty="0">
                <a:solidFill>
                  <a:srgbClr val="5C5C5C"/>
                </a:solidFill>
                <a:cs typeface="Times New Roman" charset="0"/>
                <a:hlinkClick r:id="rId4"/>
              </a:rPr>
              <a:t>www.e-accessibilitytoolkit.org</a:t>
            </a:r>
            <a:r>
              <a:rPr lang="en-IE" sz="2400" dirty="0">
                <a:solidFill>
                  <a:srgbClr val="5C5C5C"/>
                </a:solidFill>
                <a:cs typeface="Times New Roman" charset="0"/>
              </a:rPr>
              <a:t> </a:t>
            </a:r>
            <a:endParaRPr lang="en-US" sz="2400" dirty="0">
              <a:solidFill>
                <a:srgbClr val="5C5C5C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24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70807" y="209550"/>
            <a:ext cx="7772400" cy="1200150"/>
          </a:xfrm>
        </p:spPr>
        <p:txBody>
          <a:bodyPr/>
          <a:lstStyle/>
          <a:p>
            <a:r>
              <a:rPr lang="en-US" sz="3200" b="1" dirty="0">
                <a:latin typeface="Arial"/>
                <a:cs typeface="Arial"/>
              </a:rPr>
              <a:t>Making TV </a:t>
            </a:r>
            <a:r>
              <a:rPr lang="en-US" sz="3200" b="1" dirty="0" smtClean="0">
                <a:latin typeface="Arial"/>
                <a:cs typeface="Arial"/>
              </a:rPr>
              <a:t>Accessible </a:t>
            </a:r>
            <a:r>
              <a:rPr lang="en-US" sz="3200" b="1" dirty="0">
                <a:latin typeface="Arial"/>
                <a:cs typeface="Arial"/>
              </a:rPr>
              <a:t>Report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611188" y="1916113"/>
            <a:ext cx="7772400" cy="4176712"/>
          </a:xfrm>
        </p:spPr>
        <p:txBody>
          <a:bodyPr/>
          <a:lstStyle/>
          <a:p>
            <a:pPr>
              <a:buFont typeface="Wingdings" charset="0"/>
              <a:buNone/>
            </a:pPr>
            <a:endParaRPr lang="en-US" sz="2400">
              <a:latin typeface="Verdana" charset="0"/>
            </a:endParaRPr>
          </a:p>
          <a:p>
            <a:pPr>
              <a:buFont typeface="Wingdings" charset="0"/>
              <a:buNone/>
            </a:pPr>
            <a:endParaRPr lang="en-US" sz="2400">
              <a:latin typeface="Verdana" charset="0"/>
            </a:endParaRPr>
          </a:p>
          <a:p>
            <a:pPr>
              <a:buFont typeface="Wingdings" charset="0"/>
              <a:buNone/>
            </a:pPr>
            <a:endParaRPr lang="en-US" sz="2400">
              <a:latin typeface="Verdana" charset="0"/>
            </a:endParaRPr>
          </a:p>
          <a:p>
            <a:pPr>
              <a:buFont typeface="Wingdings" charset="0"/>
              <a:buNone/>
            </a:pPr>
            <a:endParaRPr lang="en-US" sz="2400">
              <a:latin typeface="Verdana" charset="0"/>
            </a:endParaRPr>
          </a:p>
          <a:p>
            <a:pPr>
              <a:buFont typeface="Wingdings" charset="0"/>
              <a:buNone/>
            </a:pPr>
            <a:endParaRPr lang="en-US" sz="2400">
              <a:latin typeface="Verdana" charset="0"/>
            </a:endParaRPr>
          </a:p>
          <a:p>
            <a:pPr>
              <a:buFont typeface="Wingdings" charset="0"/>
              <a:buNone/>
            </a:pPr>
            <a:endParaRPr lang="en-US" sz="2400">
              <a:latin typeface="Verdana" charset="0"/>
            </a:endParaRPr>
          </a:p>
          <a:p>
            <a:pPr>
              <a:buFont typeface="Wingdings" charset="0"/>
              <a:buNone/>
            </a:pPr>
            <a:endParaRPr lang="en-US" sz="2400">
              <a:latin typeface="Verdana" charset="0"/>
            </a:endParaRPr>
          </a:p>
          <a:p>
            <a:pPr>
              <a:buFont typeface="Wingdings" charset="0"/>
              <a:buNone/>
            </a:pPr>
            <a:endParaRPr lang="en-US" sz="2400">
              <a:latin typeface="Verdana" charset="0"/>
            </a:endParaRPr>
          </a:p>
          <a:p>
            <a:pPr>
              <a:buFont typeface="Wingdings" charset="0"/>
              <a:buNone/>
            </a:pPr>
            <a:r>
              <a:rPr lang="en-US" sz="2000" b="1" u="sng">
                <a:solidFill>
                  <a:schemeClr val="tx2"/>
                </a:solidFill>
                <a:latin typeface="Times New Roman" charset="0"/>
                <a:cs typeface="Times New Roman" charset="0"/>
              </a:rPr>
              <a:t>http://www.itu.int/ITU-D/sis/PwDs/index.phtml</a:t>
            </a:r>
          </a:p>
          <a:p>
            <a:pPr>
              <a:buFont typeface="Wingdings" charset="0"/>
              <a:buNone/>
            </a:pPr>
            <a:endParaRPr lang="en-US" sz="2400">
              <a:latin typeface="Verdana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0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defRPr sz="16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defRPr sz="16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defRPr sz="16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defRPr sz="16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63B58B4-B07D-CC47-98E8-6C15EA4FE8D7}" type="slidenum">
              <a:rPr lang="en-US" sz="1000">
                <a:solidFill>
                  <a:srgbClr val="0E438A"/>
                </a:solidFill>
                <a:latin typeface="Zurich BT" charset="0"/>
              </a:rPr>
              <a:pPr/>
              <a:t>22</a:t>
            </a:fld>
            <a:endParaRPr lang="en-US" sz="1000">
              <a:solidFill>
                <a:srgbClr val="0E438A"/>
              </a:solidFill>
              <a:latin typeface="Zurich BT" charset="0"/>
            </a:endParaRPr>
          </a:p>
        </p:txBody>
      </p:sp>
      <p:pic>
        <p:nvPicPr>
          <p:cNvPr id="26629" name="Picture 2" descr="P:\SIU\SPECIAL INITIATIVES\PERSONS WITH DISABILITIES\ACCESSIBLE TV\vignet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2132013"/>
            <a:ext cx="2160587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9588" y="2203450"/>
            <a:ext cx="5062537" cy="38481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16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defRPr sz="16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defRPr sz="16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defRPr sz="16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defRPr sz="16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l"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792C00"/>
                </a:solidFill>
                <a:latin typeface="+mj-lt"/>
                <a:ea typeface="+mn-ea"/>
              </a:rPr>
              <a:t>Prepared by Peter Looms, Chairman of ITU-T Focus Group on Audiovisual Media Accessibility</a:t>
            </a:r>
          </a:p>
          <a:p>
            <a:pPr algn="l"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792C00"/>
                </a:solidFill>
                <a:latin typeface="+mj-lt"/>
                <a:ea typeface="+mn-ea"/>
              </a:rPr>
              <a:t>Looks at how TV can be made more accessible</a:t>
            </a:r>
          </a:p>
          <a:p>
            <a:pPr algn="l"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792C00"/>
                </a:solidFill>
                <a:latin typeface="+mj-lt"/>
                <a:ea typeface="+mn-ea"/>
              </a:rPr>
              <a:t>Timely given the transition from analogue to digital TV</a:t>
            </a:r>
          </a:p>
          <a:p>
            <a:pPr algn="l">
              <a:buFont typeface="Arial" charset="0"/>
              <a:buChar char="•"/>
              <a:defRPr/>
            </a:pPr>
            <a:endParaRPr lang="en-US" sz="2000" dirty="0" smtClean="0">
              <a:solidFill>
                <a:srgbClr val="792C00"/>
              </a:solidFill>
              <a:latin typeface="+mj-lt"/>
              <a:ea typeface="+mn-ea"/>
            </a:endParaRPr>
          </a:p>
          <a:p>
            <a:pPr algn="l">
              <a:buFont typeface="Arial" charset="0"/>
              <a:buChar char="•"/>
              <a:defRPr/>
            </a:pPr>
            <a:endParaRPr lang="en-US" sz="1400" dirty="0" smtClean="0">
              <a:solidFill>
                <a:srgbClr val="792C00"/>
              </a:solidFill>
              <a:latin typeface="+mj-lt"/>
              <a:ea typeface="+mn-ea"/>
            </a:endParaRPr>
          </a:p>
          <a:p>
            <a:pPr algn="l">
              <a:buFont typeface="Arial" charset="0"/>
              <a:buChar char="•"/>
              <a:defRPr/>
            </a:pPr>
            <a:endParaRPr lang="en-US" sz="1400" dirty="0" smtClean="0">
              <a:solidFill>
                <a:srgbClr val="792C00"/>
              </a:solidFill>
              <a:latin typeface="+mj-lt"/>
              <a:ea typeface="+mn-ea"/>
            </a:endParaRPr>
          </a:p>
          <a:p>
            <a:pPr algn="l">
              <a:buFont typeface="Arial" charset="0"/>
              <a:buChar char="•"/>
              <a:defRPr/>
            </a:pPr>
            <a:endParaRPr lang="en-US" sz="1400" dirty="0" smtClean="0">
              <a:solidFill>
                <a:srgbClr val="792C00"/>
              </a:solidFill>
              <a:latin typeface="+mj-lt"/>
              <a:ea typeface="+mn-ea"/>
            </a:endParaRPr>
          </a:p>
          <a:p>
            <a:pPr algn="l">
              <a:buFont typeface="Arial" charset="0"/>
              <a:buChar char="•"/>
              <a:defRPr/>
            </a:pPr>
            <a:endParaRPr lang="en-US" sz="1400" dirty="0" smtClean="0">
              <a:solidFill>
                <a:srgbClr val="792C00"/>
              </a:solidFill>
              <a:latin typeface="+mj-lt"/>
              <a:ea typeface="+mn-ea"/>
            </a:endParaRPr>
          </a:p>
          <a:p>
            <a:pPr algn="l">
              <a:buFont typeface="Arial" charset="0"/>
              <a:buChar char="•"/>
              <a:defRPr/>
            </a:pPr>
            <a:endParaRPr lang="en-US" sz="1400" dirty="0" smtClean="0">
              <a:solidFill>
                <a:srgbClr val="792C00"/>
              </a:solidFill>
              <a:latin typeface="+mj-lt"/>
              <a:ea typeface="+mn-ea"/>
            </a:endParaRPr>
          </a:p>
          <a:p>
            <a:pPr algn="l">
              <a:buFont typeface="Arial" charset="0"/>
              <a:buChar char="•"/>
              <a:defRPr/>
            </a:pPr>
            <a:endParaRPr lang="en-US" sz="1400" dirty="0" smtClean="0">
              <a:solidFill>
                <a:srgbClr val="792C00"/>
              </a:solidFill>
              <a:latin typeface="+mj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879780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94356" y="76427"/>
            <a:ext cx="7772400" cy="1754187"/>
          </a:xfrm>
        </p:spPr>
        <p:txBody>
          <a:bodyPr/>
          <a:lstStyle/>
          <a:p>
            <a:r>
              <a:rPr lang="en-US" sz="3200" b="1" dirty="0">
                <a:latin typeface="Arial"/>
                <a:cs typeface="Arial"/>
              </a:rPr>
              <a:t>Making Mobile Phones </a:t>
            </a:r>
            <a:r>
              <a:rPr lang="en-US" sz="3200" b="1" dirty="0" smtClean="0">
                <a:latin typeface="Arial"/>
                <a:cs typeface="Arial"/>
              </a:rPr>
              <a:t>and </a:t>
            </a:r>
            <a:r>
              <a:rPr lang="en-US" sz="3200" b="1" dirty="0">
                <a:latin typeface="Arial"/>
                <a:cs typeface="Arial"/>
              </a:rPr>
              <a:t>Services Accessible Report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84213" y="2027915"/>
            <a:ext cx="7772400" cy="3816350"/>
          </a:xfrm>
        </p:spPr>
        <p:txBody>
          <a:bodyPr/>
          <a:lstStyle/>
          <a:p>
            <a:pPr>
              <a:buFont typeface="Wingdings" charset="0"/>
              <a:buNone/>
            </a:pPr>
            <a:endParaRPr lang="en-US" sz="2400">
              <a:latin typeface="Verdana" charset="0"/>
            </a:endParaRPr>
          </a:p>
          <a:p>
            <a:pPr>
              <a:buFont typeface="Wingdings" charset="0"/>
              <a:buNone/>
            </a:pPr>
            <a:endParaRPr lang="en-US" sz="2400">
              <a:latin typeface="Verdana" charset="0"/>
            </a:endParaRPr>
          </a:p>
          <a:p>
            <a:pPr>
              <a:buFont typeface="Wingdings" charset="0"/>
              <a:buNone/>
            </a:pPr>
            <a:endParaRPr lang="en-US" sz="2400">
              <a:latin typeface="Verdana" charset="0"/>
            </a:endParaRPr>
          </a:p>
          <a:p>
            <a:pPr>
              <a:buFont typeface="Wingdings" charset="0"/>
              <a:buNone/>
            </a:pPr>
            <a:endParaRPr lang="en-US" sz="2400">
              <a:latin typeface="Verdana" charset="0"/>
            </a:endParaRPr>
          </a:p>
          <a:p>
            <a:pPr>
              <a:buFont typeface="Wingdings" charset="0"/>
              <a:buNone/>
            </a:pPr>
            <a:endParaRPr lang="en-US" sz="2400">
              <a:latin typeface="Verdana" charset="0"/>
            </a:endParaRPr>
          </a:p>
          <a:p>
            <a:pPr>
              <a:buFont typeface="Wingdings" charset="0"/>
              <a:buNone/>
            </a:pPr>
            <a:endParaRPr lang="en-US" sz="2400">
              <a:latin typeface="Verdana" charset="0"/>
            </a:endParaRPr>
          </a:p>
          <a:p>
            <a:pPr>
              <a:buFont typeface="Wingdings" charset="0"/>
              <a:buNone/>
            </a:pPr>
            <a:endParaRPr lang="en-US" sz="2400">
              <a:latin typeface="Verdana" charset="0"/>
            </a:endParaRPr>
          </a:p>
          <a:p>
            <a:pPr>
              <a:buFont typeface="Wingdings" charset="0"/>
              <a:buNone/>
            </a:pPr>
            <a:endParaRPr lang="en-US" sz="2400">
              <a:latin typeface="Verdana" charset="0"/>
            </a:endParaRPr>
          </a:p>
          <a:p>
            <a:pPr>
              <a:buFont typeface="Wingdings" charset="0"/>
              <a:buNone/>
            </a:pPr>
            <a:r>
              <a:rPr lang="en-US" sz="2000" b="1" u="sng">
                <a:solidFill>
                  <a:schemeClr val="tx2"/>
                </a:solidFill>
                <a:latin typeface="Times New Roman" charset="0"/>
                <a:cs typeface="Times New Roman" charset="0"/>
              </a:rPr>
              <a:t>http://www.itu.int/ITU-D/sis/PwDs/index.phtml</a:t>
            </a:r>
          </a:p>
          <a:p>
            <a:pPr>
              <a:buFont typeface="Wingdings" charset="0"/>
              <a:buNone/>
            </a:pPr>
            <a:endParaRPr lang="en-US" sz="2400">
              <a:latin typeface="Verdana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0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defRPr sz="16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defRPr sz="16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defRPr sz="16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defRPr sz="16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A09733-887D-4447-ABCA-537EA8FFEDCE}" type="slidenum">
              <a:rPr lang="en-US" sz="1000">
                <a:solidFill>
                  <a:srgbClr val="0E438A"/>
                </a:solidFill>
                <a:latin typeface="Zurich BT" charset="0"/>
              </a:rPr>
              <a:pPr/>
              <a:t>23</a:t>
            </a:fld>
            <a:endParaRPr lang="en-US" sz="1000">
              <a:solidFill>
                <a:srgbClr val="0E438A"/>
              </a:solidFill>
              <a:latin typeface="Zurich BT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09913" y="2315253"/>
            <a:ext cx="5062537" cy="3231654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16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defRPr sz="16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defRPr sz="16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defRPr sz="16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defRPr sz="16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l"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792C00"/>
                </a:solidFill>
                <a:latin typeface="+mj-lt"/>
                <a:ea typeface="+mn-ea"/>
              </a:rPr>
              <a:t>Prepared by a team of experts</a:t>
            </a:r>
          </a:p>
          <a:p>
            <a:pPr algn="l"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792C00"/>
                </a:solidFill>
                <a:latin typeface="+mj-lt"/>
                <a:ea typeface="+mn-ea"/>
              </a:rPr>
              <a:t>Explains in concrete terms, what is meant accessible mobile phones</a:t>
            </a:r>
          </a:p>
          <a:p>
            <a:pPr algn="l"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792C00"/>
                </a:solidFill>
                <a:latin typeface="+mj-lt"/>
                <a:ea typeface="+mn-ea"/>
              </a:rPr>
              <a:t>Developments in accessible mobile apps</a:t>
            </a:r>
          </a:p>
          <a:p>
            <a:pPr algn="l"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792C00"/>
                </a:solidFill>
                <a:latin typeface="+mj-lt"/>
                <a:ea typeface="+mn-ea"/>
              </a:rPr>
              <a:t>Business opportunities and case studies</a:t>
            </a:r>
          </a:p>
          <a:p>
            <a:pPr algn="l"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792C00"/>
                </a:solidFill>
                <a:latin typeface="+mj-lt"/>
                <a:ea typeface="+mn-ea"/>
              </a:rPr>
              <a:t>Policy guidelines</a:t>
            </a:r>
          </a:p>
          <a:p>
            <a:pPr algn="l">
              <a:buFont typeface="Arial" charset="0"/>
              <a:buChar char="•"/>
              <a:defRPr/>
            </a:pPr>
            <a:endParaRPr lang="en-US" sz="1400" dirty="0" smtClean="0">
              <a:solidFill>
                <a:srgbClr val="792C00"/>
              </a:solidFill>
              <a:latin typeface="+mj-lt"/>
              <a:ea typeface="+mn-ea"/>
            </a:endParaRPr>
          </a:p>
          <a:p>
            <a:pPr algn="l">
              <a:buFont typeface="Arial" charset="0"/>
              <a:buChar char="•"/>
              <a:defRPr/>
            </a:pPr>
            <a:endParaRPr lang="en-US" sz="1400" dirty="0" smtClean="0">
              <a:solidFill>
                <a:srgbClr val="792C00"/>
              </a:solidFill>
              <a:latin typeface="+mj-lt"/>
              <a:ea typeface="+mn-ea"/>
            </a:endParaRPr>
          </a:p>
          <a:p>
            <a:pPr algn="l">
              <a:buFont typeface="Arial" charset="0"/>
              <a:buChar char="•"/>
              <a:defRPr/>
            </a:pPr>
            <a:endParaRPr lang="en-US" sz="1400" dirty="0" smtClean="0">
              <a:solidFill>
                <a:srgbClr val="792C00"/>
              </a:solidFill>
              <a:latin typeface="+mj-lt"/>
              <a:ea typeface="+mn-ea"/>
            </a:endParaRPr>
          </a:p>
          <a:p>
            <a:pPr algn="l">
              <a:buFont typeface="Arial" charset="0"/>
              <a:buChar char="•"/>
              <a:defRPr/>
            </a:pPr>
            <a:endParaRPr lang="en-US" sz="1400" dirty="0" smtClean="0">
              <a:solidFill>
                <a:srgbClr val="792C00"/>
              </a:solidFill>
              <a:latin typeface="+mj-lt"/>
              <a:ea typeface="+mn-ea"/>
            </a:endParaRPr>
          </a:p>
          <a:p>
            <a:pPr algn="l">
              <a:buFont typeface="Arial" charset="0"/>
              <a:buChar char="•"/>
              <a:defRPr/>
            </a:pPr>
            <a:endParaRPr lang="en-US" sz="1400" dirty="0" smtClean="0">
              <a:solidFill>
                <a:srgbClr val="792C00"/>
              </a:solidFill>
              <a:latin typeface="+mj-lt"/>
              <a:ea typeface="+mn-ea"/>
            </a:endParaRPr>
          </a:p>
          <a:p>
            <a:pPr algn="l">
              <a:buFont typeface="Arial" charset="0"/>
              <a:buChar char="•"/>
              <a:defRPr/>
            </a:pPr>
            <a:endParaRPr lang="en-US" sz="1400" dirty="0" smtClean="0">
              <a:solidFill>
                <a:srgbClr val="792C00"/>
              </a:solidFill>
              <a:latin typeface="+mj-lt"/>
              <a:ea typeface="+mn-ea"/>
            </a:endParaRPr>
          </a:p>
        </p:txBody>
      </p:sp>
      <p:pic>
        <p:nvPicPr>
          <p:cNvPr id="27654" name="Picture 7" descr="P:\SIU\PUBLICATIONS-SIU\PUBLICATION VIGNETTTES\Making Mobile AccessibleJPG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172378"/>
            <a:ext cx="2109787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0751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Placeholder 80"/>
          <p:cNvSpPr>
            <a:spLocks noGrp="1"/>
          </p:cNvSpPr>
          <p:nvPr>
            <p:ph type="body" sz="quarter" idx="13"/>
          </p:nvPr>
        </p:nvSpPr>
        <p:spPr bwMode="auto">
          <a:xfrm>
            <a:off x="6948488" y="6340475"/>
            <a:ext cx="2178050" cy="35401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Aft>
                <a:spcPct val="0"/>
              </a:spcAft>
              <a:buFont typeface="Arial" charset="0"/>
              <a:buNone/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8195" name="Text Placeholder 81"/>
          <p:cNvSpPr>
            <a:spLocks noGrp="1"/>
          </p:cNvSpPr>
          <p:nvPr>
            <p:ph type="body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charset="0"/>
              <a:buChar char="•"/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8196" name="Title 78"/>
          <p:cNvSpPr>
            <a:spLocks noGrp="1"/>
          </p:cNvSpPr>
          <p:nvPr>
            <p:ph type="ctrTitle"/>
          </p:nvPr>
        </p:nvSpPr>
        <p:spPr bwMode="auto">
          <a:xfrm>
            <a:off x="77788" y="98425"/>
            <a:ext cx="7772400" cy="6731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8197" name="Text Placeholder 79"/>
          <p:cNvSpPr>
            <a:spLocks noGrp="1"/>
          </p:cNvSpPr>
          <p:nvPr>
            <p:ph type="body" sz="quarter" idx="10"/>
          </p:nvPr>
        </p:nvSpPr>
        <p:spPr bwMode="auto">
          <a:xfrm>
            <a:off x="68263" y="681038"/>
            <a:ext cx="4884737" cy="4794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pic>
        <p:nvPicPr>
          <p:cNvPr id="8198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988458" y="6444343"/>
            <a:ext cx="2391233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885A3F">
                    <a:alpha val="75000"/>
                  </a:srgbClr>
                </a:solidFill>
                <a:latin typeface="Arial Unicode MS"/>
                <a:ea typeface="+mn-ea"/>
                <a:cs typeface="Arial Unicode MS"/>
              </a:rPr>
              <a:t>www.pygmaconsulting.com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37313" y="6437089"/>
            <a:ext cx="2391233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885A3F">
                    <a:alpha val="75000"/>
                  </a:srgbClr>
                </a:solidFill>
                <a:latin typeface="Arial Unicode MS"/>
                <a:ea typeface="+mn-ea"/>
                <a:cs typeface="Arial Unicode MS"/>
              </a:rPr>
              <a:t>info@pygmaconsulting.com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90513" y="1372992"/>
            <a:ext cx="8708344" cy="4732533"/>
          </a:xfrm>
        </p:spPr>
        <p:txBody>
          <a:bodyPr/>
          <a:lstStyle/>
          <a:p>
            <a:r>
              <a:rPr lang="en-ZA" sz="2000" b="1" dirty="0" smtClean="0">
                <a:solidFill>
                  <a:srgbClr val="792C00"/>
                </a:solidFill>
              </a:rPr>
              <a:t>Model Accessibility Policy was developed pursuant to </a:t>
            </a:r>
          </a:p>
          <a:p>
            <a:pPr lvl="1"/>
            <a:r>
              <a:rPr lang="en-ZA" sz="1800" b="1" dirty="0" smtClean="0">
                <a:solidFill>
                  <a:srgbClr val="792C00"/>
                </a:solidFill>
              </a:rPr>
              <a:t>UN Convention on the Rights of Persons with Disabilities (successful achievement relies on adoption and early implementation of policies by countries)</a:t>
            </a:r>
          </a:p>
          <a:p>
            <a:pPr lvl="1"/>
            <a:r>
              <a:rPr lang="en-ZA" sz="1800" b="1" dirty="0" smtClean="0">
                <a:solidFill>
                  <a:srgbClr val="792C00"/>
                </a:solidFill>
              </a:rPr>
              <a:t>ITU and G3ict ICT Accessibility Policy Toolkit </a:t>
            </a:r>
            <a:r>
              <a:rPr lang="en-ZA" sz="1800" b="1" dirty="0" smtClean="0">
                <a:solidFill>
                  <a:srgbClr val="792C00"/>
                </a:solidFill>
                <a:hlinkClick r:id="rId3"/>
              </a:rPr>
              <a:t>www.e-accessibilitytoolkit.org</a:t>
            </a:r>
            <a:endParaRPr lang="en-ZA" sz="1800" b="1" dirty="0" smtClean="0">
              <a:solidFill>
                <a:srgbClr val="792C00"/>
              </a:solidFill>
            </a:endParaRPr>
          </a:p>
          <a:p>
            <a:endParaRPr lang="en-ZA" sz="600" b="1" dirty="0" smtClean="0">
              <a:solidFill>
                <a:srgbClr val="792C00"/>
              </a:solidFill>
            </a:endParaRPr>
          </a:p>
          <a:p>
            <a:r>
              <a:rPr lang="en-ZA" sz="2000" b="1" dirty="0" smtClean="0">
                <a:solidFill>
                  <a:srgbClr val="792C00"/>
                </a:solidFill>
              </a:rPr>
              <a:t>A resource for ICT policy makers, regulators and other stakehodlers including NGOs, persons with disabilities and parliamentarians</a:t>
            </a:r>
          </a:p>
          <a:p>
            <a:endParaRPr lang="en-ZA" sz="600" b="1" dirty="0" smtClean="0">
              <a:solidFill>
                <a:srgbClr val="792C00"/>
              </a:solidFill>
            </a:endParaRPr>
          </a:p>
          <a:p>
            <a:r>
              <a:rPr lang="en-ZA" sz="2000" b="1" dirty="0" smtClean="0">
                <a:solidFill>
                  <a:srgbClr val="792C00"/>
                </a:solidFill>
              </a:rPr>
              <a:t>Designed to assist in policy making in public access, mobile communications, TV/video programming, web accessibility and public procurement</a:t>
            </a:r>
          </a:p>
          <a:p>
            <a:endParaRPr lang="en-ZA" sz="600" b="1" dirty="0" smtClean="0">
              <a:solidFill>
                <a:srgbClr val="792C00"/>
              </a:solidFill>
            </a:endParaRPr>
          </a:p>
          <a:p>
            <a:r>
              <a:rPr lang="en-ZA" sz="2000" b="1" dirty="0" smtClean="0">
                <a:solidFill>
                  <a:srgbClr val="792C00"/>
                </a:solidFill>
              </a:rPr>
              <a:t>Sets out principles for policy formulation and implementation through legilsation, regulations, standards and guidelines.</a:t>
            </a:r>
          </a:p>
          <a:p>
            <a:endParaRPr lang="en-ZA" sz="600" b="1" dirty="0" smtClean="0">
              <a:solidFill>
                <a:srgbClr val="792C00"/>
              </a:solidFill>
            </a:endParaRPr>
          </a:p>
          <a:p>
            <a:r>
              <a:rPr lang="en-ZA" sz="2000" b="1" dirty="0" smtClean="0">
                <a:solidFill>
                  <a:srgbClr val="792C00"/>
                </a:solidFill>
              </a:rPr>
              <a:t>This tool will be published later this year</a:t>
            </a:r>
          </a:p>
          <a:p>
            <a:endParaRPr lang="en-ZA" sz="2000" b="1" dirty="0" smtClean="0">
              <a:solidFill>
                <a:srgbClr val="792C00"/>
              </a:solidFill>
            </a:endParaRPr>
          </a:p>
          <a:p>
            <a:endParaRPr lang="en-ZA" sz="1900" b="1" dirty="0" smtClean="0">
              <a:solidFill>
                <a:srgbClr val="792C00"/>
              </a:solidFill>
            </a:endParaRPr>
          </a:p>
          <a:p>
            <a:endParaRPr lang="en-ZA" sz="1900" dirty="0">
              <a:solidFill>
                <a:srgbClr val="792C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78015" y="112070"/>
            <a:ext cx="8779381" cy="1088933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Model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ICT Accessibility Policy </a:t>
            </a:r>
            <a:b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</a:br>
            <a:r>
              <a:rPr lang="en-US" sz="3200" b="1" dirty="0" smtClean="0">
                <a:latin typeface="Arial"/>
                <a:cs typeface="Arial"/>
              </a:rPr>
              <a:t>Background and Objectives </a:t>
            </a:r>
            <a:endParaRPr lang="en-ZA" sz="3000" b="1" dirty="0"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678" y="6140725"/>
            <a:ext cx="1686566" cy="71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665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388350" y="6381750"/>
            <a:ext cx="339725" cy="244475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defRPr sz="16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defRPr sz="16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defRPr sz="16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defRPr sz="16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76DFCAC-3DFF-644A-B1AF-7971E212B30B}" type="slidenum">
              <a:rPr lang="en-US" sz="1000">
                <a:solidFill>
                  <a:srgbClr val="0E438A"/>
                </a:solidFill>
                <a:latin typeface="Zurich BT" charset="0"/>
              </a:rPr>
              <a:pPr/>
              <a:t>4</a:t>
            </a:fld>
            <a:endParaRPr lang="en-US" sz="1000">
              <a:solidFill>
                <a:srgbClr val="0E438A"/>
              </a:solidFill>
              <a:latin typeface="Zurich BT" charset="0"/>
            </a:endParaRPr>
          </a:p>
        </p:txBody>
      </p:sp>
      <p:sp>
        <p:nvSpPr>
          <p:cNvPr id="8196" name="Content Placeholder 2"/>
          <p:cNvSpPr>
            <a:spLocks noGrp="1"/>
          </p:cNvSpPr>
          <p:nvPr>
            <p:ph idx="4294967295"/>
          </p:nvPr>
        </p:nvSpPr>
        <p:spPr>
          <a:xfrm>
            <a:off x="165100" y="1333500"/>
            <a:ext cx="8750300" cy="4403725"/>
          </a:xfrm>
          <a:prstGeom prst="rect">
            <a:avLst/>
          </a:prstGeom>
        </p:spPr>
        <p:txBody>
          <a:bodyPr/>
          <a:lstStyle/>
          <a:p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 Unicode MS"/>
                <a:cs typeface="Arial Unicode MS"/>
              </a:rPr>
              <a:t>Article 9</a:t>
            </a:r>
            <a:r>
              <a:rPr lang="en-US" sz="1800" dirty="0">
                <a:latin typeface="Arial Unicode MS"/>
                <a:cs typeface="Arial Unicode MS"/>
              </a:rPr>
              <a:t> </a:t>
            </a:r>
            <a:endParaRPr lang="en-US" sz="1800" dirty="0" smtClean="0">
              <a:latin typeface="Arial Unicode MS"/>
              <a:cs typeface="Arial Unicode MS"/>
            </a:endParaRPr>
          </a:p>
          <a:p>
            <a:pPr lvl="1"/>
            <a:r>
              <a:rPr lang="en-US" sz="1600" dirty="0" smtClean="0">
                <a:solidFill>
                  <a:schemeClr val="accent6"/>
                </a:solidFill>
                <a:latin typeface="Arial Unicode MS"/>
                <a:cs typeface="Arial Unicode MS"/>
              </a:rPr>
              <a:t>defines </a:t>
            </a:r>
            <a:r>
              <a:rPr lang="en-US" sz="1600" b="1" i="1" dirty="0">
                <a:solidFill>
                  <a:srgbClr val="874C4C"/>
                </a:solidFill>
                <a:latin typeface="Arial Unicode MS"/>
                <a:cs typeface="Arial Unicode MS"/>
              </a:rPr>
              <a:t>ICT accessibility </a:t>
            </a:r>
            <a:r>
              <a:rPr lang="en-US" sz="1600" dirty="0">
                <a:solidFill>
                  <a:schemeClr val="accent6"/>
                </a:solidFill>
                <a:latin typeface="Arial Unicode MS"/>
                <a:cs typeface="Arial Unicode MS"/>
              </a:rPr>
              <a:t>as an integral part of accessibility rights on par with transportation and the physical </a:t>
            </a:r>
            <a:r>
              <a:rPr lang="en-US" sz="1600" dirty="0" smtClean="0">
                <a:solidFill>
                  <a:schemeClr val="accent6"/>
                </a:solidFill>
                <a:latin typeface="Arial Unicode MS"/>
                <a:cs typeface="Arial Unicode MS"/>
              </a:rPr>
              <a:t>environment</a:t>
            </a:r>
          </a:p>
          <a:p>
            <a:pPr lvl="1"/>
            <a:r>
              <a:rPr lang="en-ZA" sz="1600" dirty="0" smtClean="0">
                <a:solidFill>
                  <a:schemeClr val="accent6"/>
                </a:solidFill>
                <a:latin typeface="Arial Unicode MS"/>
                <a:cs typeface="Arial Unicode MS"/>
              </a:rPr>
              <a:t>requires </a:t>
            </a:r>
            <a:r>
              <a:rPr lang="en-ZA" sz="1600" dirty="0">
                <a:solidFill>
                  <a:schemeClr val="accent6"/>
                </a:solidFill>
                <a:latin typeface="Arial Unicode MS"/>
                <a:cs typeface="Arial Unicode MS"/>
              </a:rPr>
              <a:t>all content, communication, hardware, software and interfaces to be accessible</a:t>
            </a:r>
            <a:r>
              <a:rPr lang="en-ZA" sz="1600" dirty="0">
                <a:solidFill>
                  <a:schemeClr val="tx2">
                    <a:lumMod val="50000"/>
                  </a:schemeClr>
                </a:solidFill>
                <a:latin typeface="Arial Unicode MS"/>
                <a:cs typeface="Arial Unicode MS"/>
              </a:rPr>
              <a:t>. </a:t>
            </a:r>
          </a:p>
          <a:p>
            <a:endParaRPr lang="en-US" sz="100" dirty="0">
              <a:latin typeface="Arial Unicode MS"/>
              <a:cs typeface="Arial Unicode MS"/>
            </a:endParaRPr>
          </a:p>
          <a:p>
            <a:r>
              <a:rPr lang="en-US" sz="1800" b="1" dirty="0">
                <a:solidFill>
                  <a:srgbClr val="1FA5FF"/>
                </a:solidFill>
                <a:latin typeface="Arial Unicode MS"/>
                <a:cs typeface="Arial Unicode MS"/>
              </a:rPr>
              <a:t>Article 30 </a:t>
            </a:r>
            <a:endParaRPr lang="en-US" sz="1800" b="1" dirty="0" smtClean="0">
              <a:solidFill>
                <a:srgbClr val="1FA5FF"/>
              </a:solidFill>
              <a:latin typeface="Arial Unicode MS"/>
              <a:cs typeface="Arial Unicode MS"/>
            </a:endParaRPr>
          </a:p>
          <a:p>
            <a:pPr lvl="1"/>
            <a:r>
              <a:rPr lang="en-US" sz="1600" dirty="0" smtClean="0">
                <a:solidFill>
                  <a:srgbClr val="874C4C"/>
                </a:solidFill>
                <a:latin typeface="Arial Unicode MS"/>
                <a:cs typeface="Arial Unicode MS"/>
              </a:rPr>
              <a:t>requires </a:t>
            </a:r>
            <a:r>
              <a:rPr lang="en-US" sz="1600" dirty="0">
                <a:solidFill>
                  <a:srgbClr val="874C4C"/>
                </a:solidFill>
                <a:latin typeface="Arial Unicode MS"/>
                <a:cs typeface="Arial Unicode MS"/>
              </a:rPr>
              <a:t>State Parties to “take all appropriate measures to ensure that Persons with Disabilities . . . enjoy access to television </a:t>
            </a:r>
            <a:r>
              <a:rPr lang="en-US" sz="1600" dirty="0" err="1">
                <a:solidFill>
                  <a:srgbClr val="874C4C"/>
                </a:solidFill>
                <a:latin typeface="Arial Unicode MS"/>
                <a:cs typeface="Arial Unicode MS"/>
              </a:rPr>
              <a:t>programmes</a:t>
            </a:r>
            <a:r>
              <a:rPr lang="en-US" sz="1600" dirty="0">
                <a:solidFill>
                  <a:srgbClr val="874C4C"/>
                </a:solidFill>
                <a:latin typeface="Arial Unicode MS"/>
                <a:cs typeface="Arial Unicode MS"/>
              </a:rPr>
              <a:t> [and] films . . . in accessible formats</a:t>
            </a:r>
            <a:r>
              <a:rPr lang="en-US" sz="1600" dirty="0" smtClean="0">
                <a:solidFill>
                  <a:srgbClr val="874C4C"/>
                </a:solidFill>
                <a:latin typeface="Arial Unicode MS"/>
                <a:cs typeface="Arial Unicode MS"/>
              </a:rPr>
              <a:t>.</a:t>
            </a:r>
          </a:p>
          <a:p>
            <a:pPr lvl="1"/>
            <a:endParaRPr lang="en-US" sz="300" dirty="0" smtClean="0">
              <a:latin typeface="Arial Unicode MS"/>
              <a:cs typeface="Arial Unicode MS"/>
            </a:endParaRPr>
          </a:p>
          <a:p>
            <a:r>
              <a:rPr lang="en-ZA" sz="1800" dirty="0">
                <a:solidFill>
                  <a:schemeClr val="accent2">
                    <a:lumMod val="75000"/>
                  </a:schemeClr>
                </a:solidFill>
                <a:latin typeface="Arial Unicode MS"/>
                <a:cs typeface="Arial Unicode MS"/>
              </a:rPr>
              <a:t>Article 2</a:t>
            </a:r>
            <a:r>
              <a:rPr lang="en-ZA" sz="1800" dirty="0">
                <a:latin typeface="Arial Unicode MS"/>
                <a:cs typeface="Arial Unicode MS"/>
              </a:rPr>
              <a:t> </a:t>
            </a:r>
            <a:endParaRPr lang="en-ZA" sz="1800" dirty="0" smtClean="0">
              <a:latin typeface="Arial Unicode MS"/>
              <a:cs typeface="Arial Unicode MS"/>
            </a:endParaRPr>
          </a:p>
          <a:p>
            <a:pPr lvl="1"/>
            <a:r>
              <a:rPr lang="en-ZA" sz="1600" dirty="0" smtClean="0">
                <a:solidFill>
                  <a:srgbClr val="874C4C"/>
                </a:solidFill>
                <a:latin typeface="Arial Unicode MS"/>
                <a:cs typeface="Arial Unicode MS"/>
              </a:rPr>
              <a:t>defines </a:t>
            </a:r>
            <a:r>
              <a:rPr lang="en-ZA" sz="1600" dirty="0">
                <a:solidFill>
                  <a:srgbClr val="874C4C"/>
                </a:solidFill>
                <a:latin typeface="Arial Unicode MS"/>
                <a:cs typeface="Arial Unicode MS"/>
              </a:rPr>
              <a:t>“communication” in an inclusive manner to include all possible means of communication- “</a:t>
            </a:r>
            <a:r>
              <a:rPr lang="en-ZA" sz="1600" b="1" dirty="0">
                <a:solidFill>
                  <a:srgbClr val="874C4C"/>
                </a:solidFill>
                <a:latin typeface="Arial Unicode MS"/>
                <a:cs typeface="Arial Unicode MS"/>
              </a:rPr>
              <a:t>languages, display of text, Braille, tactile communication, large print, accessible multimedia as well as written, audio, plain-language, human-reader and augmentative and alternative modes, means and formats of communication, including accessible information and communications technologies” </a:t>
            </a:r>
            <a:r>
              <a:rPr lang="en-ZA" sz="1600" dirty="0" smtClean="0">
                <a:solidFill>
                  <a:srgbClr val="874C4C"/>
                </a:solidFill>
                <a:latin typeface="Arial Unicode MS"/>
                <a:cs typeface="Arial Unicode MS"/>
              </a:rPr>
              <a:t>…</a:t>
            </a:r>
            <a:r>
              <a:rPr lang="en-ZA" sz="1600" dirty="0">
                <a:solidFill>
                  <a:srgbClr val="874C4C"/>
                </a:solidFill>
                <a:latin typeface="Arial Unicode MS"/>
                <a:cs typeface="Arial Unicode MS"/>
              </a:rPr>
              <a:t>which can eliminate barriers for persons with disabilities </a:t>
            </a:r>
            <a:r>
              <a:rPr lang="en-ZA" sz="1600" b="1" dirty="0">
                <a:solidFill>
                  <a:srgbClr val="874C4C"/>
                </a:solidFill>
                <a:latin typeface="Arial Unicode MS"/>
                <a:cs typeface="Arial Unicode MS"/>
              </a:rPr>
              <a:t>in enjoying their fundamental freedoms and human rights </a:t>
            </a:r>
            <a:r>
              <a:rPr lang="en-ZA" sz="1600" dirty="0">
                <a:solidFill>
                  <a:srgbClr val="874C4C"/>
                </a:solidFill>
                <a:latin typeface="Arial Unicode MS"/>
                <a:cs typeface="Arial Unicode MS"/>
              </a:rPr>
              <a:t>(Article 3(f)).</a:t>
            </a:r>
          </a:p>
          <a:p>
            <a:endParaRPr lang="en-US" sz="1800" dirty="0">
              <a:latin typeface="Arial Unicode MS"/>
              <a:cs typeface="Arial Unicode MS"/>
            </a:endParaRPr>
          </a:p>
          <a:p>
            <a:endParaRPr lang="en-US" sz="1800" dirty="0">
              <a:latin typeface="Arial Unicode MS"/>
              <a:cs typeface="Arial Unicode MS"/>
            </a:endParaRPr>
          </a:p>
          <a:p>
            <a:endParaRPr lang="en-US" sz="1800" dirty="0">
              <a:latin typeface="Arial Unicode MS"/>
              <a:cs typeface="Arial Unicode MS"/>
            </a:endParaRPr>
          </a:p>
          <a:p>
            <a:endParaRPr lang="en-US" sz="1800" dirty="0">
              <a:latin typeface="Arial Unicode MS"/>
              <a:cs typeface="Arial Unicode MS"/>
            </a:endParaRPr>
          </a:p>
          <a:p>
            <a:pPr>
              <a:buFont typeface="Wingdings" charset="0"/>
              <a:buNone/>
            </a:pPr>
            <a:endParaRPr lang="en-US" sz="1800" dirty="0">
              <a:latin typeface="Arial Unicode MS"/>
              <a:cs typeface="Arial Unicode MS"/>
            </a:endParaRPr>
          </a:p>
          <a:p>
            <a:pPr>
              <a:buFont typeface="Wingdings" charset="0"/>
              <a:buNone/>
            </a:pPr>
            <a:endParaRPr lang="en-US" sz="1800" dirty="0">
              <a:latin typeface="Arial Unicode MS"/>
              <a:cs typeface="Arial Unicode MS"/>
            </a:endParaRPr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78015" y="112070"/>
            <a:ext cx="8779381" cy="1088933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F4A90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4A9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4A9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4A9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4A9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4A9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4A9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4A9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4A9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Model ICT Accessibility Policy 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/>
            </a:r>
            <a:b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</a:br>
            <a:r>
              <a:rPr lang="en-US" sz="2400" b="1" dirty="0" smtClean="0">
                <a:latin typeface="Arial"/>
                <a:cs typeface="Arial"/>
              </a:rPr>
              <a:t>UN Convention on the Rights of Persons with Disabilities</a:t>
            </a:r>
            <a:r>
              <a:rPr lang="en-US" sz="3200" b="1" dirty="0" smtClean="0">
                <a:latin typeface="Arial"/>
                <a:cs typeface="Arial"/>
              </a:rPr>
              <a:t> </a:t>
            </a:r>
            <a:endParaRPr lang="en-ZA" sz="3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849784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713" y="1628775"/>
            <a:ext cx="7772400" cy="48244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874C4C"/>
                </a:solidFill>
                <a:latin typeface="Arial Unicode MS"/>
                <a:cs typeface="Arial Unicode MS"/>
              </a:rPr>
              <a:t>States Parties have ICT policies, legislation and regulations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2000" dirty="0">
              <a:solidFill>
                <a:srgbClr val="874C4C"/>
              </a:solidFill>
              <a:latin typeface="Arial Unicode MS"/>
              <a:cs typeface="Arial Unicode MS"/>
            </a:endParaRP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874C4C"/>
                </a:solidFill>
                <a:latin typeface="Arial Unicode MS"/>
                <a:cs typeface="Arial Unicode MS"/>
              </a:rPr>
              <a:t>These key legal instruments must be updated to achieve the goal of promoting ICT accessibility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2000" dirty="0">
              <a:solidFill>
                <a:srgbClr val="874C4C"/>
              </a:solidFill>
              <a:latin typeface="Arial Unicode MS"/>
              <a:cs typeface="Arial Unicode MS"/>
            </a:endParaRP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874C4C"/>
                </a:solidFill>
                <a:latin typeface="Arial Unicode MS"/>
                <a:cs typeface="Arial Unicode MS"/>
              </a:rPr>
              <a:t>States Parties Disability laws also have to be updated to promote ICT accessibility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2000" dirty="0">
              <a:solidFill>
                <a:srgbClr val="874C4C"/>
              </a:solidFill>
              <a:latin typeface="Arial Unicode MS"/>
              <a:cs typeface="Arial Unicode MS"/>
            </a:endParaRP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874C4C"/>
                </a:solidFill>
                <a:latin typeface="Arial Unicode MS"/>
                <a:cs typeface="Arial Unicode MS"/>
              </a:rPr>
              <a:t>Updating States Parties Public Procurement laws may be one of the most effective ways to ensure the availability of accessible ICTs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endParaRPr lang="en-US" sz="1600" dirty="0">
              <a:solidFill>
                <a:srgbClr val="874C4C"/>
              </a:solidFill>
              <a:latin typeface="Arial Unicode MS"/>
              <a:cs typeface="Arial Unicode MS"/>
            </a:endParaRPr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78015" y="112070"/>
            <a:ext cx="8779381" cy="1088933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F4A90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4A9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4A9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4A9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4A9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4A9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4A9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4A9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4A9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Model ICT Accessibility Policy 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/>
            </a:r>
            <a:b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</a:br>
            <a:r>
              <a:rPr lang="en-US" sz="2400" b="1" dirty="0">
                <a:latin typeface="Arial"/>
                <a:cs typeface="Arial"/>
              </a:rPr>
              <a:t>T</a:t>
            </a:r>
            <a:r>
              <a:rPr lang="en-US" sz="2400" b="1" dirty="0" smtClean="0">
                <a:latin typeface="Arial"/>
                <a:cs typeface="Arial"/>
              </a:rPr>
              <a:t>ransposing UNCRDP into ICT Policy and Law</a:t>
            </a:r>
            <a:endParaRPr lang="en-ZA" sz="3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49107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90513" y="1854188"/>
            <a:ext cx="8662987" cy="4386361"/>
          </a:xfrm>
        </p:spPr>
        <p:txBody>
          <a:bodyPr/>
          <a:lstStyle/>
          <a:p>
            <a:r>
              <a:rPr lang="en-ZA" sz="2200" b="1" dirty="0">
                <a:solidFill>
                  <a:srgbClr val="792C00"/>
                </a:solidFill>
              </a:rPr>
              <a:t>Module 1 </a:t>
            </a:r>
            <a:r>
              <a:rPr lang="en-ZA" sz="2200" dirty="0">
                <a:solidFill>
                  <a:srgbClr val="792C00"/>
                </a:solidFill>
              </a:rPr>
              <a:t> - Model ICT Legal, Policy and Regulatory Framework </a:t>
            </a:r>
            <a:r>
              <a:rPr lang="en-ZA" sz="2200" b="1" dirty="0" smtClean="0">
                <a:solidFill>
                  <a:srgbClr val="792C00"/>
                </a:solidFill>
              </a:rPr>
              <a:t>Module </a:t>
            </a:r>
            <a:r>
              <a:rPr lang="en-ZA" sz="2200" b="1" dirty="0">
                <a:solidFill>
                  <a:srgbClr val="792C00"/>
                </a:solidFill>
              </a:rPr>
              <a:t>2 </a:t>
            </a:r>
            <a:r>
              <a:rPr lang="en-ZA" sz="2200" dirty="0">
                <a:solidFill>
                  <a:srgbClr val="792C00"/>
                </a:solidFill>
              </a:rPr>
              <a:t>- Model Public ICT Access Framework </a:t>
            </a:r>
          </a:p>
          <a:p>
            <a:r>
              <a:rPr lang="en-ZA" sz="2200" b="1" dirty="0">
                <a:solidFill>
                  <a:srgbClr val="792C00"/>
                </a:solidFill>
              </a:rPr>
              <a:t>Module 3 </a:t>
            </a:r>
            <a:r>
              <a:rPr lang="en-ZA" sz="2200" dirty="0">
                <a:solidFill>
                  <a:srgbClr val="792C00"/>
                </a:solidFill>
              </a:rPr>
              <a:t>- Model Mobile Accessibility Policy Framework </a:t>
            </a:r>
          </a:p>
          <a:p>
            <a:r>
              <a:rPr lang="en-ZA" sz="2200" b="1" dirty="0">
                <a:solidFill>
                  <a:srgbClr val="792C00"/>
                </a:solidFill>
              </a:rPr>
              <a:t>Module 4</a:t>
            </a:r>
            <a:r>
              <a:rPr lang="en-ZA" sz="2200" dirty="0">
                <a:solidFill>
                  <a:srgbClr val="792C00"/>
                </a:solidFill>
              </a:rPr>
              <a:t> - Model Television Accessibility Policy Framework </a:t>
            </a:r>
          </a:p>
          <a:p>
            <a:r>
              <a:rPr lang="en-ZA" sz="2200" b="1" dirty="0">
                <a:solidFill>
                  <a:srgbClr val="792C00"/>
                </a:solidFill>
              </a:rPr>
              <a:t>Module 5</a:t>
            </a:r>
            <a:r>
              <a:rPr lang="en-ZA" sz="2200" dirty="0">
                <a:solidFill>
                  <a:srgbClr val="792C00"/>
                </a:solidFill>
              </a:rPr>
              <a:t> - Model  Web Accessibility </a:t>
            </a:r>
            <a:r>
              <a:rPr lang="en-ZA" sz="2200" dirty="0" smtClean="0">
                <a:solidFill>
                  <a:srgbClr val="792C00"/>
                </a:solidFill>
              </a:rPr>
              <a:t>Policy</a:t>
            </a:r>
            <a:endParaRPr lang="en-ZA" sz="2200" dirty="0">
              <a:solidFill>
                <a:srgbClr val="792C00"/>
              </a:solidFill>
            </a:endParaRPr>
          </a:p>
          <a:p>
            <a:r>
              <a:rPr lang="en-ZA" sz="2200" b="1" dirty="0">
                <a:solidFill>
                  <a:srgbClr val="792C00"/>
                </a:solidFill>
              </a:rPr>
              <a:t>Module 6</a:t>
            </a:r>
            <a:r>
              <a:rPr lang="en-ZA" sz="2200" dirty="0">
                <a:solidFill>
                  <a:srgbClr val="792C00"/>
                </a:solidFill>
              </a:rPr>
              <a:t> - Model Policy for promoting ICT Accessibility in Public Procurement </a:t>
            </a: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78015" y="112070"/>
            <a:ext cx="8779381" cy="1088933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rgbClr val="855708"/>
                </a:solidFill>
                <a:latin typeface="Arial"/>
                <a:cs typeface="Arial"/>
              </a:rPr>
              <a:t>Model ICT </a:t>
            </a:r>
            <a:r>
              <a:rPr lang="en-US" sz="2400" b="1" dirty="0" smtClean="0">
                <a:solidFill>
                  <a:srgbClr val="855708"/>
                </a:solidFill>
                <a:latin typeface="Arial"/>
                <a:cs typeface="Arial"/>
              </a:rPr>
              <a:t>Accessibility Policy </a:t>
            </a:r>
            <a:br>
              <a:rPr lang="en-US" sz="2400" b="1" dirty="0" smtClean="0">
                <a:solidFill>
                  <a:srgbClr val="855708"/>
                </a:solidFill>
                <a:latin typeface="Arial"/>
                <a:cs typeface="Arial"/>
              </a:rPr>
            </a:br>
            <a:r>
              <a:rPr lang="en-US" sz="3200" b="1" dirty="0" smtClean="0">
                <a:latin typeface="Arial"/>
                <a:cs typeface="Arial"/>
              </a:rPr>
              <a:t>Overview </a:t>
            </a:r>
            <a:endParaRPr lang="en-ZA" sz="3000" b="1" dirty="0"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678" y="6140725"/>
            <a:ext cx="1686566" cy="71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87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90513" y="1574787"/>
            <a:ext cx="8566883" cy="4386361"/>
          </a:xfrm>
        </p:spPr>
        <p:txBody>
          <a:bodyPr/>
          <a:lstStyle/>
          <a:p>
            <a:r>
              <a:rPr lang="en-ZA" sz="2200" b="1" dirty="0" smtClean="0">
                <a:solidFill>
                  <a:srgbClr val="792C00"/>
                </a:solidFill>
              </a:rPr>
              <a:t>Each module is designed and drafted on the basis of a similar approach</a:t>
            </a:r>
            <a:r>
              <a:rPr lang="en-ZA" sz="2200" dirty="0">
                <a:solidFill>
                  <a:srgbClr val="792C00"/>
                </a:solidFill>
              </a:rPr>
              <a:t>:</a:t>
            </a:r>
          </a:p>
          <a:p>
            <a:pPr lvl="1"/>
            <a:r>
              <a:rPr lang="en-ZA" sz="2000" dirty="0" smtClean="0">
                <a:solidFill>
                  <a:srgbClr val="792C00"/>
                </a:solidFill>
              </a:rPr>
              <a:t>Explains the goals sough to be achieved and an overview of steps to be taken</a:t>
            </a:r>
          </a:p>
          <a:p>
            <a:pPr lvl="1"/>
            <a:r>
              <a:rPr lang="en-ZA" sz="2000" dirty="0" smtClean="0">
                <a:solidFill>
                  <a:srgbClr val="792C00"/>
                </a:solidFill>
              </a:rPr>
              <a:t>Provides a generic approach and model text</a:t>
            </a:r>
          </a:p>
          <a:p>
            <a:pPr lvl="1"/>
            <a:r>
              <a:rPr lang="en-ZA" sz="2000" dirty="0" smtClean="0">
                <a:solidFill>
                  <a:srgbClr val="792C00"/>
                </a:solidFill>
              </a:rPr>
              <a:t>Includes annotations to </a:t>
            </a:r>
          </a:p>
          <a:p>
            <a:pPr lvl="2"/>
            <a:r>
              <a:rPr lang="en-ZA" sz="2000" dirty="0" smtClean="0">
                <a:solidFill>
                  <a:srgbClr val="792C00"/>
                </a:solidFill>
              </a:rPr>
              <a:t>assist with the understanding of the basis for some proposed clauses (and to link back to the UNCRPD)</a:t>
            </a:r>
          </a:p>
          <a:p>
            <a:pPr lvl="2"/>
            <a:r>
              <a:rPr lang="en-ZA" sz="2000" dirty="0" smtClean="0">
                <a:solidFill>
                  <a:srgbClr val="792C00"/>
                </a:solidFill>
              </a:rPr>
              <a:t>Identify areas where country-specific issues must be taken into account (e.g population, literacy, institutional framework)</a:t>
            </a:r>
          </a:p>
          <a:p>
            <a:pPr lvl="1"/>
            <a:r>
              <a:rPr lang="en-ZA" sz="2000" dirty="0" smtClean="0">
                <a:solidFill>
                  <a:srgbClr val="792C00"/>
                </a:solidFill>
              </a:rPr>
              <a:t>Includes appendices with supporting tools such as info for reader not familiar with ICT Accessibility  policy, guidleines, checklists, etc</a:t>
            </a:r>
          </a:p>
          <a:p>
            <a:pPr lvl="1"/>
            <a:endParaRPr lang="en-ZA" sz="2000" dirty="0" smtClean="0">
              <a:solidFill>
                <a:srgbClr val="792C00"/>
              </a:solidFill>
            </a:endParaRPr>
          </a:p>
          <a:p>
            <a:pPr lvl="1"/>
            <a:endParaRPr lang="en-ZA" sz="2000" dirty="0" smtClean="0">
              <a:solidFill>
                <a:srgbClr val="792C00"/>
              </a:solidFill>
            </a:endParaRPr>
          </a:p>
          <a:p>
            <a:pPr lvl="1"/>
            <a:endParaRPr lang="en-ZA" sz="2000" b="1" dirty="0" smtClean="0">
              <a:solidFill>
                <a:srgbClr val="792C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78015" y="112070"/>
            <a:ext cx="8779381" cy="1088933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rgbClr val="855708"/>
                </a:solidFill>
                <a:latin typeface="Arial"/>
                <a:cs typeface="Arial"/>
              </a:rPr>
              <a:t>Model ICT Accessibility Policy </a:t>
            </a:r>
            <a:r>
              <a:rPr lang="en-US" sz="2400" b="1" dirty="0" smtClean="0">
                <a:solidFill>
                  <a:srgbClr val="855708"/>
                </a:solidFill>
                <a:latin typeface="Arial"/>
                <a:cs typeface="Arial"/>
              </a:rPr>
              <a:t/>
            </a:r>
            <a:br>
              <a:rPr lang="en-US" sz="2400" b="1" dirty="0" smtClean="0">
                <a:solidFill>
                  <a:srgbClr val="855708"/>
                </a:solidFill>
                <a:latin typeface="Arial"/>
                <a:cs typeface="Arial"/>
              </a:rPr>
            </a:br>
            <a:r>
              <a:rPr lang="en-US" sz="3200" b="1" dirty="0" smtClean="0">
                <a:latin typeface="Arial"/>
                <a:cs typeface="Arial"/>
              </a:rPr>
              <a:t>Approach Taken</a:t>
            </a:r>
            <a:endParaRPr lang="en-ZA" sz="3000" b="1" dirty="0"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678" y="6140725"/>
            <a:ext cx="1686566" cy="71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28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90513" y="1518136"/>
            <a:ext cx="8662987" cy="4732533"/>
          </a:xfrm>
        </p:spPr>
        <p:txBody>
          <a:bodyPr/>
          <a:lstStyle/>
          <a:p>
            <a:r>
              <a:rPr lang="en-ZA" sz="2400" b="1" dirty="0">
                <a:solidFill>
                  <a:schemeClr val="accent2">
                    <a:lumMod val="75000"/>
                  </a:schemeClr>
                </a:solidFill>
              </a:rPr>
              <a:t>Mainstreaming ICT Accessibility </a:t>
            </a:r>
            <a:r>
              <a:rPr lang="en-ZA" sz="2400" dirty="0">
                <a:solidFill>
                  <a:srgbClr val="792C00"/>
                </a:solidFill>
              </a:rPr>
              <a:t>through inclusive language, definitions, and provisions in policies, laws &amp; regulations</a:t>
            </a:r>
            <a:r>
              <a:rPr lang="en-ZA" sz="2400" dirty="0">
                <a:solidFill>
                  <a:srgbClr val="865613"/>
                </a:solidFill>
              </a:rPr>
              <a:t>;</a:t>
            </a:r>
          </a:p>
          <a:p>
            <a:endParaRPr lang="en-ZA" sz="900" dirty="0">
              <a:solidFill>
                <a:srgbClr val="865613"/>
              </a:solidFill>
            </a:endParaRPr>
          </a:p>
          <a:p>
            <a:r>
              <a:rPr lang="en-ZA" sz="2400" b="1" dirty="0" smtClean="0">
                <a:solidFill>
                  <a:srgbClr val="1FA5FF"/>
                </a:solidFill>
              </a:rPr>
              <a:t>Identifying </a:t>
            </a:r>
            <a:r>
              <a:rPr lang="en-ZA" sz="2400" b="1" dirty="0">
                <a:solidFill>
                  <a:srgbClr val="1FA5FF"/>
                </a:solidFill>
              </a:rPr>
              <a:t>key steps</a:t>
            </a:r>
            <a:r>
              <a:rPr lang="en-ZA" sz="2400" dirty="0">
                <a:solidFill>
                  <a:srgbClr val="1FA5FF"/>
                </a:solidFill>
              </a:rPr>
              <a:t>  </a:t>
            </a:r>
            <a:r>
              <a:rPr lang="en-ZA" sz="2400" dirty="0">
                <a:solidFill>
                  <a:srgbClr val="792C00"/>
                </a:solidFill>
              </a:rPr>
              <a:t>to promote ICT Accessibility, such as making accessible devices available, in the case of public and mobile phones and TV sets. </a:t>
            </a:r>
            <a:r>
              <a:rPr lang="en-ZA" sz="2400" b="1" dirty="0">
                <a:solidFill>
                  <a:srgbClr val="792C00"/>
                </a:solidFill>
              </a:rPr>
              <a:t> </a:t>
            </a:r>
            <a:endParaRPr lang="en-ZA" sz="2400" dirty="0">
              <a:solidFill>
                <a:srgbClr val="792C00"/>
              </a:solidFill>
            </a:endParaRPr>
          </a:p>
          <a:p>
            <a:endParaRPr lang="en-ZA" sz="900" b="1" dirty="0" smtClean="0">
              <a:solidFill>
                <a:srgbClr val="865613"/>
              </a:solidFill>
            </a:endParaRPr>
          </a:p>
          <a:p>
            <a:r>
              <a:rPr lang="en-ZA" sz="2400" b="1" dirty="0" smtClean="0">
                <a:solidFill>
                  <a:srgbClr val="1FA5FF"/>
                </a:solidFill>
              </a:rPr>
              <a:t>Awareness </a:t>
            </a:r>
            <a:r>
              <a:rPr lang="en-ZA" sz="2400" b="1" dirty="0">
                <a:solidFill>
                  <a:srgbClr val="1FA5FF"/>
                </a:solidFill>
              </a:rPr>
              <a:t>raising </a:t>
            </a:r>
            <a:r>
              <a:rPr lang="en-ZA" sz="2400" b="1" dirty="0">
                <a:solidFill>
                  <a:srgbClr val="792C00"/>
                </a:solidFill>
              </a:rPr>
              <a:t>among key stakeholders </a:t>
            </a:r>
            <a:r>
              <a:rPr lang="en-ZA" sz="2400" dirty="0">
                <a:solidFill>
                  <a:srgbClr val="792C00"/>
                </a:solidFill>
              </a:rPr>
              <a:t>– creating awareness about the need to promote ICT Accessibility</a:t>
            </a:r>
          </a:p>
          <a:p>
            <a:endParaRPr lang="en-ZA" sz="900" b="1" dirty="0" smtClean="0">
              <a:solidFill>
                <a:srgbClr val="865613"/>
              </a:solidFill>
            </a:endParaRPr>
          </a:p>
          <a:p>
            <a:r>
              <a:rPr lang="en-ZA" sz="2400" b="1" dirty="0" smtClean="0">
                <a:solidFill>
                  <a:srgbClr val="1FA5FF"/>
                </a:solidFill>
              </a:rPr>
              <a:t>Consensus </a:t>
            </a:r>
            <a:r>
              <a:rPr lang="en-ZA" sz="2400" b="1" dirty="0">
                <a:solidFill>
                  <a:srgbClr val="1FA5FF"/>
                </a:solidFill>
              </a:rPr>
              <a:t>building and inclusive policy-making</a:t>
            </a:r>
            <a:r>
              <a:rPr lang="en-ZA" sz="2400" dirty="0">
                <a:solidFill>
                  <a:srgbClr val="1FA5FF"/>
                </a:solidFill>
              </a:rPr>
              <a:t> </a:t>
            </a:r>
            <a:r>
              <a:rPr lang="en-ZA" sz="2400" dirty="0">
                <a:solidFill>
                  <a:srgbClr val="792C00"/>
                </a:solidFill>
              </a:rPr>
              <a:t>through encouraging national debate and </a:t>
            </a:r>
            <a:r>
              <a:rPr lang="en-ZA" sz="2400" dirty="0" smtClean="0">
                <a:solidFill>
                  <a:srgbClr val="792C00"/>
                </a:solidFill>
              </a:rPr>
              <a:t>discourse</a:t>
            </a: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78015" y="112070"/>
            <a:ext cx="8779381" cy="1088933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rgbClr val="855708"/>
                </a:solidFill>
                <a:latin typeface="Arial"/>
                <a:cs typeface="Arial"/>
              </a:rPr>
              <a:t>Current Key Issues in Promoting </a:t>
            </a:r>
            <a:r>
              <a:rPr lang="en-US" sz="2400" b="1" dirty="0" smtClean="0">
                <a:solidFill>
                  <a:srgbClr val="855708"/>
                </a:solidFill>
                <a:latin typeface="Arial"/>
                <a:cs typeface="Arial"/>
              </a:rPr>
              <a:t>ICT Accessibility</a:t>
            </a:r>
            <a:br>
              <a:rPr lang="en-US" sz="2400" b="1" dirty="0" smtClean="0">
                <a:solidFill>
                  <a:srgbClr val="855708"/>
                </a:solidFill>
                <a:latin typeface="Arial"/>
                <a:cs typeface="Arial"/>
              </a:rPr>
            </a:br>
            <a:r>
              <a:rPr lang="en-US" sz="3200" b="1" dirty="0" smtClean="0">
                <a:latin typeface="Arial"/>
                <a:cs typeface="Arial"/>
              </a:rPr>
              <a:t>Key Issues (1)</a:t>
            </a:r>
            <a:r>
              <a:rPr lang="en-US" sz="2400" b="1" dirty="0" smtClean="0">
                <a:solidFill>
                  <a:srgbClr val="855708"/>
                </a:solidFill>
                <a:latin typeface="Arial"/>
                <a:cs typeface="Arial"/>
              </a:rPr>
              <a:t/>
            </a:r>
            <a:br>
              <a:rPr lang="en-US" sz="2400" b="1" dirty="0" smtClean="0">
                <a:solidFill>
                  <a:srgbClr val="855708"/>
                </a:solidFill>
                <a:latin typeface="Arial"/>
                <a:cs typeface="Arial"/>
              </a:rPr>
            </a:br>
            <a:endParaRPr lang="en-ZA" sz="2400" b="1" dirty="0">
              <a:solidFill>
                <a:srgbClr val="855708"/>
              </a:solidFill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678" y="6140725"/>
            <a:ext cx="1686566" cy="71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621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90513" y="1590708"/>
            <a:ext cx="8662987" cy="4732533"/>
          </a:xfrm>
        </p:spPr>
        <p:txBody>
          <a:bodyPr/>
          <a:lstStyle/>
          <a:p>
            <a:r>
              <a:rPr lang="en-ZA" sz="2400" b="1" dirty="0" smtClean="0">
                <a:solidFill>
                  <a:srgbClr val="1FA5FF"/>
                </a:solidFill>
              </a:rPr>
              <a:t>Promoting the setting of clear targets</a:t>
            </a:r>
            <a:r>
              <a:rPr lang="en-ZA" sz="2400" b="1" dirty="0" smtClean="0">
                <a:solidFill>
                  <a:srgbClr val="865613"/>
                </a:solidFill>
              </a:rPr>
              <a:t>, </a:t>
            </a:r>
            <a:r>
              <a:rPr lang="en-ZA" sz="2400" b="1" dirty="0" smtClean="0">
                <a:solidFill>
                  <a:srgbClr val="792C00"/>
                </a:solidFill>
              </a:rPr>
              <a:t>and periodic monitoring and evaluation </a:t>
            </a:r>
            <a:r>
              <a:rPr lang="en-ZA" sz="2400" dirty="0" smtClean="0">
                <a:solidFill>
                  <a:srgbClr val="792C00"/>
                </a:solidFill>
              </a:rPr>
              <a:t> </a:t>
            </a:r>
          </a:p>
          <a:p>
            <a:endParaRPr lang="en-ZA" sz="900" b="1" dirty="0" smtClean="0">
              <a:solidFill>
                <a:srgbClr val="865613"/>
              </a:solidFill>
            </a:endParaRPr>
          </a:p>
          <a:p>
            <a:r>
              <a:rPr lang="en-ZA" sz="2400" b="1" dirty="0" smtClean="0">
                <a:solidFill>
                  <a:srgbClr val="1FA5FF"/>
                </a:solidFill>
              </a:rPr>
              <a:t>Encouraging training</a:t>
            </a:r>
            <a:r>
              <a:rPr lang="en-ZA" sz="2400" b="1" dirty="0" smtClean="0">
                <a:solidFill>
                  <a:srgbClr val="865613"/>
                </a:solidFill>
              </a:rPr>
              <a:t>, </a:t>
            </a:r>
            <a:r>
              <a:rPr lang="en-ZA" sz="2400" b="1" dirty="0" smtClean="0">
                <a:solidFill>
                  <a:srgbClr val="792C00"/>
                </a:solidFill>
              </a:rPr>
              <a:t>capacity building and educational programs  </a:t>
            </a:r>
            <a:r>
              <a:rPr lang="en-ZA" sz="2400" dirty="0" smtClean="0">
                <a:solidFill>
                  <a:srgbClr val="792C00"/>
                </a:solidFill>
              </a:rPr>
              <a:t>on disability awareness </a:t>
            </a:r>
          </a:p>
          <a:p>
            <a:endParaRPr lang="en-ZA" sz="900" b="1" dirty="0" smtClean="0">
              <a:solidFill>
                <a:srgbClr val="865613"/>
              </a:solidFill>
            </a:endParaRPr>
          </a:p>
          <a:p>
            <a:r>
              <a:rPr lang="en-ZA" sz="2400" b="1" dirty="0" smtClean="0">
                <a:solidFill>
                  <a:srgbClr val="1FA5FF"/>
                </a:solidFill>
              </a:rPr>
              <a:t>Promoting localization, </a:t>
            </a:r>
            <a:r>
              <a:rPr lang="en-ZA" sz="2400" dirty="0" smtClean="0">
                <a:solidFill>
                  <a:srgbClr val="792C00"/>
                </a:solidFill>
              </a:rPr>
              <a:t>for example of voice recognition and text-to speech interfaces – to ensure local relevance and uptake </a:t>
            </a:r>
            <a:endParaRPr lang="en-ZA" sz="2400" dirty="0">
              <a:solidFill>
                <a:srgbClr val="792C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678" y="6140725"/>
            <a:ext cx="1686566" cy="717275"/>
          </a:xfrm>
          <a:prstGeom prst="rect">
            <a:avLst/>
          </a:prstGeom>
        </p:spPr>
      </p:pic>
      <p:sp>
        <p:nvSpPr>
          <p:cNvPr id="6" name="Title 6"/>
          <p:cNvSpPr>
            <a:spLocks noGrp="1"/>
          </p:cNvSpPr>
          <p:nvPr>
            <p:ph type="ctrTitle"/>
          </p:nvPr>
        </p:nvSpPr>
        <p:spPr>
          <a:xfrm>
            <a:off x="78015" y="112070"/>
            <a:ext cx="8779381" cy="1088933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rgbClr val="855708"/>
                </a:solidFill>
                <a:latin typeface="Arial"/>
                <a:cs typeface="Arial"/>
              </a:rPr>
              <a:t>Current Key Issues in Promoting </a:t>
            </a:r>
            <a:r>
              <a:rPr lang="en-US" sz="2400" b="1" dirty="0" smtClean="0">
                <a:solidFill>
                  <a:srgbClr val="855708"/>
                </a:solidFill>
                <a:latin typeface="Arial"/>
                <a:cs typeface="Arial"/>
              </a:rPr>
              <a:t>ICT Accessibility</a:t>
            </a:r>
            <a:br>
              <a:rPr lang="en-US" sz="2400" b="1" dirty="0" smtClean="0">
                <a:solidFill>
                  <a:srgbClr val="855708"/>
                </a:solidFill>
                <a:latin typeface="Arial"/>
                <a:cs typeface="Arial"/>
              </a:rPr>
            </a:br>
            <a:r>
              <a:rPr lang="en-US" sz="3200" b="1" dirty="0" smtClean="0">
                <a:latin typeface="Arial"/>
                <a:cs typeface="Arial"/>
              </a:rPr>
              <a:t>Key Issues (2)</a:t>
            </a:r>
            <a:r>
              <a:rPr lang="en-US" sz="2400" b="1" dirty="0" smtClean="0">
                <a:solidFill>
                  <a:srgbClr val="855708"/>
                </a:solidFill>
                <a:latin typeface="Arial"/>
                <a:cs typeface="Arial"/>
              </a:rPr>
              <a:t/>
            </a:r>
            <a:br>
              <a:rPr lang="en-US" sz="2400" b="1" dirty="0" smtClean="0">
                <a:solidFill>
                  <a:srgbClr val="855708"/>
                </a:solidFill>
                <a:latin typeface="Arial"/>
                <a:cs typeface="Arial"/>
              </a:rPr>
            </a:br>
            <a:endParaRPr lang="en-ZA" sz="2400" b="1" dirty="0">
              <a:solidFill>
                <a:srgbClr val="855708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081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ygma presentation updated">
  <a:themeElements>
    <a:clrScheme name="Custom 4">
      <a:dk1>
        <a:srgbClr val="B27219"/>
      </a:dk1>
      <a:lt1>
        <a:srgbClr val="FFFFFF"/>
      </a:lt1>
      <a:dk2>
        <a:srgbClr val="9A684C"/>
      </a:dk2>
      <a:lt2>
        <a:srgbClr val="FFFFFF"/>
      </a:lt2>
      <a:accent1>
        <a:srgbClr val="F2A828"/>
      </a:accent1>
      <a:accent2>
        <a:srgbClr val="7ECBFF"/>
      </a:accent2>
      <a:accent3>
        <a:srgbClr val="792C00"/>
      </a:accent3>
      <a:accent4>
        <a:srgbClr val="DFCD9F"/>
      </a:accent4>
      <a:accent5>
        <a:srgbClr val="4C8987"/>
      </a:accent5>
      <a:accent6>
        <a:srgbClr val="874C4C"/>
      </a:accent6>
      <a:hlink>
        <a:srgbClr val="7ECBFF"/>
      </a:hlink>
      <a:folHlink>
        <a:srgbClr val="F2A8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Pygma">
      <a:dk1>
        <a:srgbClr val="B27219"/>
      </a:dk1>
      <a:lt1>
        <a:srgbClr val="FFFFFF"/>
      </a:lt1>
      <a:dk2>
        <a:srgbClr val="9A684C"/>
      </a:dk2>
      <a:lt2>
        <a:srgbClr val="FFFFFF"/>
      </a:lt2>
      <a:accent1>
        <a:srgbClr val="F2A828"/>
      </a:accent1>
      <a:accent2>
        <a:srgbClr val="7ECBFF"/>
      </a:accent2>
      <a:accent3>
        <a:srgbClr val="7A6F44"/>
      </a:accent3>
      <a:accent4>
        <a:srgbClr val="FFAB8B"/>
      </a:accent4>
      <a:accent5>
        <a:srgbClr val="4C8987"/>
      </a:accent5>
      <a:accent6>
        <a:srgbClr val="874C4C"/>
      </a:accent6>
      <a:hlink>
        <a:srgbClr val="7ECBFF"/>
      </a:hlink>
      <a:folHlink>
        <a:srgbClr val="F2A8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2BB634496EAB498A685EA26DE87D9A" ma:contentTypeVersion="2" ma:contentTypeDescription="Create a new document." ma:contentTypeScope="" ma:versionID="d754c1b691f26b256599553752d7519d">
  <xsd:schema xmlns:xsd="http://www.w3.org/2001/XMLSchema" xmlns:xs="http://www.w3.org/2001/XMLSchema" xmlns:p="http://schemas.microsoft.com/office/2006/metadata/properties" xmlns:ns1="http://schemas.microsoft.com/sharepoint/v3" xmlns:ns2="ce1d9229-ea97-4c6f-a2f4-dd635208ba85" targetNamespace="http://schemas.microsoft.com/office/2006/metadata/properties" ma:root="true" ma:fieldsID="59cb006743196f0fda619637c9e8a09d" ns1:_="" ns2:_="">
    <xsd:import namespace="http://schemas.microsoft.com/sharepoint/v3"/>
    <xsd:import namespace="ce1d9229-ea97-4c6f-a2f4-dd635208ba8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1d9229-ea97-4c6f-a2f4-dd635208ba8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8A8CDD-C3FE-43A8-886B-E4BAFCADDB0D}"/>
</file>

<file path=customXml/itemProps2.xml><?xml version="1.0" encoding="utf-8"?>
<ds:datastoreItem xmlns:ds="http://schemas.openxmlformats.org/officeDocument/2006/customXml" ds:itemID="{5AA5B7D3-17D2-406E-83E2-A91D467EF3F0}"/>
</file>

<file path=customXml/itemProps3.xml><?xml version="1.0" encoding="utf-8"?>
<ds:datastoreItem xmlns:ds="http://schemas.openxmlformats.org/officeDocument/2006/customXml" ds:itemID="{D1F15DC7-3953-47A5-8191-FEC7977D4C9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</TotalTime>
  <Words>1854</Words>
  <Application>Microsoft Macintosh PowerPoint</Application>
  <PresentationFormat>On-screen Show (4:3)</PresentationFormat>
  <Paragraphs>401</Paragraphs>
  <Slides>24</Slides>
  <Notes>24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pygma presentation updated</vt:lpstr>
      <vt:lpstr>Custom Design</vt:lpstr>
      <vt:lpstr>PowerPoint Presentation</vt:lpstr>
      <vt:lpstr>Introduction</vt:lpstr>
      <vt:lpstr>Model ICT Accessibility Policy  Background and Objectives </vt:lpstr>
      <vt:lpstr>PowerPoint Presentation</vt:lpstr>
      <vt:lpstr>PowerPoint Presentation</vt:lpstr>
      <vt:lpstr>Model ICT Accessibility Policy  Overview </vt:lpstr>
      <vt:lpstr>Model ICT Accessibility Policy  Approach Taken</vt:lpstr>
      <vt:lpstr>Current Key Issues in Promoting ICT Accessibility Key Issues (1) </vt:lpstr>
      <vt:lpstr>Current Key Issues in Promoting ICT Accessibility Key Issues (2) </vt:lpstr>
      <vt:lpstr>Overview of Modules Legal, Policy, Regulatory – Content   </vt:lpstr>
      <vt:lpstr>Overview of Modules Legal, Policy, Regulatory - Context</vt:lpstr>
      <vt:lpstr>Overview of Modules Mobile Phone Accessibility  </vt:lpstr>
      <vt:lpstr>Overview of Modules TV / Video Programming (1)  </vt:lpstr>
      <vt:lpstr>Overview of Modules TV / Video Programming (2)  </vt:lpstr>
      <vt:lpstr>Overview of Modules TV / Video Programming (3)  </vt:lpstr>
      <vt:lpstr>Overview of Modules  Public Access - Requirement Checklist </vt:lpstr>
      <vt:lpstr>Overview of Modules  Public Access - Requirement Checklist </vt:lpstr>
      <vt:lpstr>Overview of Modules  Web Accessibility – Content </vt:lpstr>
      <vt:lpstr>Overview of Modules  Web Accessibility Objectives</vt:lpstr>
      <vt:lpstr>Conclusion</vt:lpstr>
      <vt:lpstr>PowerPoint Presentation</vt:lpstr>
      <vt:lpstr>Making TV Accessible Report</vt:lpstr>
      <vt:lpstr>Making Mobile Phones and Services Accessible Report</vt:lpstr>
      <vt:lpstr>PowerPoint Presentation</vt:lpstr>
    </vt:vector>
  </TitlesOfParts>
  <Company>maryke@thatsitcom.co.za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Maryke Hough</dc:creator>
  <cp:lastModifiedBy>Mandla Msimang</cp:lastModifiedBy>
  <cp:revision>58</cp:revision>
  <dcterms:created xsi:type="dcterms:W3CDTF">2012-05-30T12:10:22Z</dcterms:created>
  <dcterms:modified xsi:type="dcterms:W3CDTF">2014-08-24T06:47:12Z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0x010100202BB634496EAB498A685EA26DE87D9A</vt:lpwstr>
  </property>
</Properties>
</file>