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317" r:id="rId3"/>
    <p:sldId id="298" r:id="rId4"/>
    <p:sldId id="305" r:id="rId5"/>
    <p:sldId id="290" r:id="rId6"/>
    <p:sldId id="266" r:id="rId7"/>
    <p:sldId id="263" r:id="rId8"/>
    <p:sldId id="316" r:id="rId9"/>
    <p:sldId id="313" r:id="rId10"/>
    <p:sldId id="318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069500-490A-AC47-BA23-69417AF67B92}">
          <p14:sldIdLst>
            <p14:sldId id="269"/>
            <p14:sldId id="317"/>
            <p14:sldId id="298"/>
            <p14:sldId id="305"/>
            <p14:sldId id="290"/>
            <p14:sldId id="266"/>
            <p14:sldId id="263"/>
            <p14:sldId id="316"/>
            <p14:sldId id="313"/>
            <p14:sldId id="318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DI, Mustafa Ahmed Ali" initials="AMMAA" lastIdx="3" clrIdx="0">
    <p:extLst>
      <p:ext uri="{19B8F6BF-5375-455C-9EA6-DF929625EA0E}">
        <p15:presenceInfo xmlns:p15="http://schemas.microsoft.com/office/powerpoint/2012/main" userId="S-1-5-21-8740799-900759487-1415713722-41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4753"/>
  </p:normalViewPr>
  <p:slideViewPr>
    <p:cSldViewPr snapToGrid="0" snapToObjects="1" showGuides="1">
      <p:cViewPr varScale="1">
        <p:scale>
          <a:sx n="109" d="100"/>
          <a:sy n="109" d="100"/>
        </p:scale>
        <p:origin x="5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2452-3746-3341-95BE-425B043A057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05D90-E57A-6D45-8000-6A252EE5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4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07C42-881F-814E-AAD7-5E4ACF7C9EFB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FE37A-7181-164D-A063-912F8E130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3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50800" dist="50800" dir="5400000" algn="ctr" rotWithShape="0">
                    <a:srgbClr val="00A3E0">
                      <a:alpha val="0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0C0A16D-4E84-1B47-B08D-9FBCD0A28C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499085-7433-724F-9E90-9943A23C5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C562-FDD7-2A47-AE71-348E4411C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0"/>
            <a:ext cx="5384800" cy="39430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0"/>
            <a:ext cx="5384800" cy="39430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BF61-273A-ED48-9D45-E91FD5A96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95096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56374"/>
            <a:ext cx="5386917" cy="29067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195096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56373"/>
            <a:ext cx="5389033" cy="290679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AF4F-F2C9-2349-8DC1-8B80D3B72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02A8-4D00-3B46-8A5A-1CFCB17C7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F318-E62F-E347-A0F3-D8159781F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57575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57575"/>
            <a:ext cx="6815667" cy="43680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83195"/>
            <a:ext cx="4011084" cy="3442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BC6F-CEE7-9546-A399-BFA6F2EF3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7573"/>
            <a:ext cx="7315200" cy="360000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E273-69BA-5C45-93D5-C9219F6D0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52359" y="-5175"/>
            <a:ext cx="12326636" cy="607644"/>
          </a:xfrm>
          <a:prstGeom prst="rect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52359" y="6148359"/>
            <a:ext cx="12326636" cy="709643"/>
          </a:xfrm>
          <a:prstGeom prst="rect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77708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968500"/>
            <a:ext cx="109728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04563"/>
            <a:ext cx="284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5E0CBA3-8948-9844-A202-8FF0E511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riangle 13"/>
          <p:cNvSpPr/>
          <p:nvPr userDrawn="1"/>
        </p:nvSpPr>
        <p:spPr>
          <a:xfrm rot="10800000">
            <a:off x="443858" y="562759"/>
            <a:ext cx="333382" cy="214320"/>
          </a:xfrm>
          <a:prstGeom prst="triangle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3E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272350-7237-2A42-97EC-178FE518467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26" y="6214582"/>
            <a:ext cx="529505" cy="5715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6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4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2500" y="6210538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5298" y="4544244"/>
            <a:ext cx="588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Ali Mazraeh, CEO, ADRI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5296" y="2560008"/>
            <a:ext cx="7878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 Story of Big Data in Arabic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5296" y="2003861"/>
            <a:ext cx="4032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Arabic Bibliometrics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85689D-3ECD-7645-B449-4DFB4C2A3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796" y="3732550"/>
            <a:ext cx="2103847" cy="19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2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A55C59-B187-324B-841B-B43569BBDC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853938" y="1384300"/>
            <a:ext cx="7018586" cy="4584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A3AF10-C243-E240-8273-5E164B2D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4" y="765893"/>
            <a:ext cx="4648138" cy="764794"/>
          </a:xfrm>
        </p:spPr>
        <p:txBody>
          <a:bodyPr anchor="ctr">
            <a:normAutofit/>
          </a:bodyPr>
          <a:lstStyle/>
          <a:p>
            <a:pPr defTabSz="45720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</a:rPr>
              <a:t>Processed Data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47597C-414F-A14C-A5FA-19FAB2B3A437}"/>
              </a:ext>
            </a:extLst>
          </p:cNvPr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A95BF-182A-2A4B-99D6-552D1615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98638"/>
            <a:ext cx="4853938" cy="3877129"/>
          </a:xfrm>
        </p:spPr>
        <p:txBody>
          <a:bodyPr/>
          <a:lstStyle/>
          <a:p>
            <a:r>
              <a:rPr lang="en-US" sz="3200" dirty="0">
                <a:solidFill>
                  <a:schemeClr val="accent6"/>
                </a:solidFill>
              </a:rPr>
              <a:t>Millions of Researchers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Millions of Documents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Millions of Citations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Thousands of Authors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Hundreds of Journals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Tens of Publishers</a:t>
            </a:r>
          </a:p>
          <a:p>
            <a:endParaRPr lang="en-US" sz="3200" dirty="0">
              <a:solidFill>
                <a:schemeClr val="accent6"/>
              </a:solidFill>
            </a:endParaRPr>
          </a:p>
          <a:p>
            <a:endParaRPr lang="en-US" sz="3200" dirty="0">
              <a:solidFill>
                <a:schemeClr val="accent6"/>
              </a:solidFill>
            </a:endParaRPr>
          </a:p>
          <a:p>
            <a:endParaRPr lang="en-US" sz="3200" dirty="0">
              <a:solidFill>
                <a:schemeClr val="accent6"/>
              </a:solidFill>
            </a:endParaRPr>
          </a:p>
          <a:p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25" name="Picture 24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0838A17B-2C33-D749-8A47-396F5023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324" y="647700"/>
            <a:ext cx="1069136" cy="14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0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BFF70532-15C0-D24B-851E-64FBD40C6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018"/>
          <a:stretch/>
        </p:blipFill>
        <p:spPr>
          <a:xfrm>
            <a:off x="1543987" y="1990622"/>
            <a:ext cx="8529999" cy="4872598"/>
          </a:xfrm>
        </p:spPr>
      </p:pic>
      <p:pic>
        <p:nvPicPr>
          <p:cNvPr id="7" name="Picture 6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02FEBC8E-7087-3D40-9484-D9675DA57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244" y="638382"/>
            <a:ext cx="1069136" cy="147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C0E053-4566-7444-975A-1BE983BE1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307" y="940622"/>
            <a:ext cx="5133332" cy="105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3A2C4-69B2-0744-9BD6-F25C08D8786F}"/>
              </a:ext>
            </a:extLst>
          </p:cNvPr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BFF70532-15C0-D24B-851E-64FBD40C6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018"/>
          <a:stretch/>
        </p:blipFill>
        <p:spPr>
          <a:xfrm>
            <a:off x="1383093" y="1933730"/>
            <a:ext cx="8616299" cy="492189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612ECD-C1F8-134A-9B9A-1DE883B8E51E}"/>
              </a:ext>
            </a:extLst>
          </p:cNvPr>
          <p:cNvSpPr/>
          <p:nvPr/>
        </p:nvSpPr>
        <p:spPr>
          <a:xfrm>
            <a:off x="6993710" y="2023672"/>
            <a:ext cx="2684836" cy="2562533"/>
          </a:xfrm>
          <a:prstGeom prst="rect">
            <a:avLst/>
          </a:prstGeom>
          <a:solidFill>
            <a:srgbClr val="FFFFFF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4785E-CAB9-0E42-B554-DD7AA4DE073F}"/>
              </a:ext>
            </a:extLst>
          </p:cNvPr>
          <p:cNvSpPr/>
          <p:nvPr/>
        </p:nvSpPr>
        <p:spPr>
          <a:xfrm>
            <a:off x="4378724" y="4586205"/>
            <a:ext cx="5299821" cy="1274950"/>
          </a:xfrm>
          <a:prstGeom prst="rect">
            <a:avLst/>
          </a:prstGeom>
          <a:solidFill>
            <a:srgbClr val="FFFFFF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5D96EB-5FF1-BF47-BC6C-3F52739CC709}"/>
              </a:ext>
            </a:extLst>
          </p:cNvPr>
          <p:cNvSpPr/>
          <p:nvPr/>
        </p:nvSpPr>
        <p:spPr>
          <a:xfrm>
            <a:off x="1693889" y="2023672"/>
            <a:ext cx="2684836" cy="2533915"/>
          </a:xfrm>
          <a:prstGeom prst="rect">
            <a:avLst/>
          </a:prstGeom>
          <a:solidFill>
            <a:srgbClr val="FFFFFF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11" name="Picture 10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68851B97-AD5C-FA45-87A5-96E135DB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522" y="689548"/>
            <a:ext cx="1069136" cy="1476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45529B-86C0-CE40-A3F3-56D72F0B6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307" y="940622"/>
            <a:ext cx="5133332" cy="105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FE2BC4-C067-AB40-BF6D-B1F54990DA7C}"/>
              </a:ext>
            </a:extLst>
          </p:cNvPr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5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710B34-F400-D742-ACB7-A0855BC514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602221"/>
            <a:ext cx="12192000" cy="5534498"/>
          </a:xfrm>
          <a:prstGeom prst="rect">
            <a:avLst/>
          </a:prstGeom>
        </p:spPr>
      </p:pic>
      <p:pic>
        <p:nvPicPr>
          <p:cNvPr id="15" name="Picture 14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98BFEED7-29E4-C14B-B01E-69A5B4A9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864" y="602221"/>
            <a:ext cx="1069136" cy="1476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8B7FAF-3827-694E-A53C-A4EFA0F728ED}"/>
              </a:ext>
            </a:extLst>
          </p:cNvPr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13CC9-17C9-1C48-B733-140F4E0C0527}"/>
              </a:ext>
            </a:extLst>
          </p:cNvPr>
          <p:cNvSpPr txBox="1"/>
          <p:nvPr/>
        </p:nvSpPr>
        <p:spPr>
          <a:xfrm>
            <a:off x="609600" y="1348154"/>
            <a:ext cx="78661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The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The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Big Data in Arabic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Big Data for SDGs</a:t>
            </a:r>
          </a:p>
        </p:txBody>
      </p:sp>
    </p:spTree>
    <p:extLst>
      <p:ext uri="{BB962C8B-B14F-4D97-AF65-F5344CB8AC3E}">
        <p14:creationId xmlns:p14="http://schemas.microsoft.com/office/powerpoint/2010/main" val="119251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AF10-C243-E240-8273-5E164B2D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034" y="619022"/>
            <a:ext cx="6562724" cy="1466849"/>
          </a:xfrm>
        </p:spPr>
        <p:txBody>
          <a:bodyPr anchor="ctr">
            <a:normAutofit fontScale="90000"/>
          </a:bodyPr>
          <a:lstStyle/>
          <a:p>
            <a:pPr algn="ctr" rtl="1"/>
            <a:r>
              <a:rPr lang="en-US" sz="2200" dirty="0">
                <a:solidFill>
                  <a:srgbClr val="FF9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  <a:t>Book Titles published in </a:t>
            </a:r>
            <a:r>
              <a:rPr lang="en-US" sz="2200" dirty="0">
                <a:solidFill>
                  <a:srgbClr val="FF9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ea typeface="GE Dinar One Medium" panose="020A0503020102020204" pitchFamily="18" charset="-78"/>
                <a:cs typeface="GE Dinar One Medium" panose="020A0503020102020204" pitchFamily="18" charset="-78"/>
              </a:rPr>
              <a:t>2012</a:t>
            </a:r>
            <a:r>
              <a:rPr lang="en-US" sz="2200" dirty="0">
                <a:solidFill>
                  <a:srgbClr val="FF9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  <a:t> </a:t>
            </a:r>
            <a:br>
              <a:rPr lang="en-US" sz="3600" dirty="0">
                <a:solidFill>
                  <a:srgbClr val="FF9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</a:br>
            <a:r>
              <a:rPr lang="en-US" sz="3600" dirty="0">
                <a:solidFill>
                  <a:srgbClr val="FF9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  <a:t>Arab States Vs Europe</a:t>
            </a:r>
            <a:br>
              <a:rPr lang="en-US" sz="3600" dirty="0">
                <a:solidFill>
                  <a:srgbClr val="FF9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</a:br>
            <a:endParaRPr lang="en-US" sz="3600" dirty="0">
              <a:solidFill>
                <a:srgbClr val="FF93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3A671A-221A-7741-AF94-ABD153615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027" y="1476168"/>
            <a:ext cx="10536307" cy="3854274"/>
          </a:xfrm>
        </p:spPr>
      </p:pic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961D3D8E-015F-2443-A937-4D577649518B}"/>
              </a:ext>
            </a:extLst>
          </p:cNvPr>
          <p:cNvSpPr txBox="1">
            <a:spLocks/>
          </p:cNvSpPr>
          <p:nvPr/>
        </p:nvSpPr>
        <p:spPr>
          <a:xfrm>
            <a:off x="8022612" y="4924526"/>
            <a:ext cx="1891109" cy="866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E Dinar One Medium" panose="020A0503020102020204" pitchFamily="18" charset="-78"/>
                <a:cs typeface="GE Dinar One Medium" panose="020A0503020102020204" pitchFamily="18" charset="-78"/>
              </a:rPr>
              <a:t>Romania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GE Dinar One Medium" panose="020A0503020102020204" pitchFamily="18" charset="-78"/>
                <a:cs typeface="GE Dinar One Medium" panose="020A0503020102020204" pitchFamily="18" charset="-78"/>
              </a:rPr>
              <a:t>Populations 362 Mil</a:t>
            </a:r>
            <a:endParaRPr lang="ar-SA" sz="1400" dirty="0">
              <a:solidFill>
                <a:schemeClr val="tx1">
                  <a:lumMod val="65000"/>
                  <a:lumOff val="35000"/>
                </a:schemeClr>
              </a:solidFill>
              <a:ea typeface="GE Dinar One Medium" panose="020A0503020102020204" pitchFamily="18" charset="-78"/>
              <a:cs typeface="GE Dinar One Medium" panose="020A0503020102020204" pitchFamily="18" charset="-78"/>
            </a:endParaRP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901DB1C8-E3D4-A840-A133-71CDF7CFF391}"/>
              </a:ext>
            </a:extLst>
          </p:cNvPr>
          <p:cNvSpPr txBox="1">
            <a:spLocks/>
          </p:cNvSpPr>
          <p:nvPr/>
        </p:nvSpPr>
        <p:spPr>
          <a:xfrm>
            <a:off x="2278279" y="4924526"/>
            <a:ext cx="1891109" cy="866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E Dinar One Medium" panose="020A0503020102020204" pitchFamily="18" charset="-78"/>
                <a:cs typeface="GE Dinar One Medium" panose="020A0503020102020204" pitchFamily="18" charset="-78"/>
              </a:rPr>
              <a:t>Arab States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E Dinar One Medium" panose="020A0503020102020204" pitchFamily="18" charset="-78"/>
                <a:cs typeface="GE Dinar One Medium" panose="020A0503020102020204" pitchFamily="18" charset="-78"/>
              </a:rPr>
              <a:t>Populations 362 Mil</a:t>
            </a:r>
            <a:endParaRPr lang="ar-SA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GE Dinar One Medium" panose="020A0503020102020204" pitchFamily="18" charset="-78"/>
              <a:cs typeface="GE Dinar One Medium" panose="020A0503020102020204" pitchFamily="18" charset="-78"/>
            </a:endParaRP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88CD185-ADDE-F046-A450-65EAFB28D463}"/>
              </a:ext>
            </a:extLst>
          </p:cNvPr>
          <p:cNvSpPr txBox="1">
            <a:spLocks/>
          </p:cNvSpPr>
          <p:nvPr/>
        </p:nvSpPr>
        <p:spPr>
          <a:xfrm>
            <a:off x="5259842" y="2695575"/>
            <a:ext cx="1891109" cy="146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FF9300"/>
                </a:solidFill>
                <a:latin typeface="Arial" panose="020B0604020202020204" pitchFamily="34" charset="0"/>
                <a:ea typeface="GE Dinar One Light" panose="020A0503020102020204" pitchFamily="18" charset="-78"/>
                <a:cs typeface="Arial" panose="020B0604020202020204" pitchFamily="34" charset="0"/>
              </a:rPr>
              <a:t>17,000 </a:t>
            </a:r>
            <a:r>
              <a:rPr lang="en-US" sz="1400" b="1" dirty="0">
                <a:solidFill>
                  <a:srgbClr val="FF9300"/>
                </a:solidFill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  <a:t>Titles</a:t>
            </a:r>
            <a:endParaRPr lang="en-US" sz="1400" b="1" dirty="0">
              <a:solidFill>
                <a:srgbClr val="FF9300"/>
              </a:solidFill>
              <a:latin typeface="Arial" panose="020B0604020202020204" pitchFamily="34" charset="0"/>
              <a:ea typeface="GE Dinar One Light" panose="020A0503020102020204" pitchFamily="18" charset="-78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SA" sz="5900" dirty="0">
                <a:solidFill>
                  <a:srgbClr val="FF9300"/>
                </a:solidFill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  <a:t>=</a:t>
            </a:r>
          </a:p>
        </p:txBody>
      </p:sp>
      <p:pic>
        <p:nvPicPr>
          <p:cNvPr id="16" name="Picture 15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8D15525A-F571-4648-8455-9BCCF741E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34" y="614362"/>
            <a:ext cx="1069136" cy="14761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18E1E9-8B55-344D-91E0-F763B92E765F}"/>
              </a:ext>
            </a:extLst>
          </p:cNvPr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EFE7D-1057-8946-9317-ED34BA5E4739}"/>
              </a:ext>
            </a:extLst>
          </p:cNvPr>
          <p:cNvSpPr txBox="1"/>
          <p:nvPr/>
        </p:nvSpPr>
        <p:spPr>
          <a:xfrm>
            <a:off x="1539451" y="3491810"/>
            <a:ext cx="531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Egypt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2BEA2-05D3-E943-BA71-48E0A078FD11}"/>
              </a:ext>
            </a:extLst>
          </p:cNvPr>
          <p:cNvSpPr txBox="1"/>
          <p:nvPr/>
        </p:nvSpPr>
        <p:spPr>
          <a:xfrm>
            <a:off x="2071263" y="2849887"/>
            <a:ext cx="600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Jordan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918C7-2D8A-914E-96F4-C6089F4FABCA}"/>
              </a:ext>
            </a:extLst>
          </p:cNvPr>
          <p:cNvSpPr txBox="1"/>
          <p:nvPr/>
        </p:nvSpPr>
        <p:spPr>
          <a:xfrm>
            <a:off x="2621288" y="2493669"/>
            <a:ext cx="995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Lebanon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13FDF-4070-3149-A7C5-204B7B5E6852}"/>
              </a:ext>
            </a:extLst>
          </p:cNvPr>
          <p:cNvSpPr txBox="1"/>
          <p:nvPr/>
        </p:nvSpPr>
        <p:spPr>
          <a:xfrm>
            <a:off x="3617073" y="2849887"/>
            <a:ext cx="422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E9D0D-13A4-1341-951D-09065FA239ED}"/>
              </a:ext>
            </a:extLst>
          </p:cNvPr>
          <p:cNvSpPr txBox="1"/>
          <p:nvPr/>
        </p:nvSpPr>
        <p:spPr>
          <a:xfrm>
            <a:off x="4241306" y="3510228"/>
            <a:ext cx="531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UAE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241ED3-DD49-2141-B63E-2171FE28CB72}"/>
              </a:ext>
            </a:extLst>
          </p:cNvPr>
          <p:cNvSpPr/>
          <p:nvPr/>
        </p:nvSpPr>
        <p:spPr>
          <a:xfrm>
            <a:off x="8371104" y="2680211"/>
            <a:ext cx="100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GE Dinar One Medium" panose="020A0503020102020204" pitchFamily="18" charset="-78"/>
                <a:cs typeface="GE Dinar One Medium" panose="020A0503020102020204" pitchFamily="18" charset="-78"/>
              </a:rPr>
              <a:t>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6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A8BE2D-8563-F14C-93E4-325BCFF38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58"/>
          <a:stretch/>
        </p:blipFill>
        <p:spPr>
          <a:xfrm>
            <a:off x="0" y="602221"/>
            <a:ext cx="12191999" cy="5531315"/>
          </a:xfrm>
        </p:spPr>
      </p:pic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BD56073D-3A57-4A45-A250-9233566A8C7E}"/>
              </a:ext>
            </a:extLst>
          </p:cNvPr>
          <p:cNvSpPr txBox="1">
            <a:spLocks/>
          </p:cNvSpPr>
          <p:nvPr/>
        </p:nvSpPr>
        <p:spPr>
          <a:xfrm>
            <a:off x="2934586" y="5293353"/>
            <a:ext cx="1685964" cy="42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  <a:t>عدد الأبحاث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E Dinar One Light" panose="020A0503020102020204" pitchFamily="18" charset="-78"/>
              <a:cs typeface="Arial" panose="020B0604020202020204" pitchFamily="34" charset="0"/>
            </a:endParaRP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A1BE3430-9B74-D64F-A431-163A13FC2DFD}"/>
              </a:ext>
            </a:extLst>
          </p:cNvPr>
          <p:cNvSpPr txBox="1">
            <a:spLocks/>
          </p:cNvSpPr>
          <p:nvPr/>
        </p:nvSpPr>
        <p:spPr>
          <a:xfrm>
            <a:off x="2235200" y="5477814"/>
            <a:ext cx="2385350" cy="4277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  <a:t>نسبة الأبحاث المتميزة في مجالها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E Dinar One Light" panose="020A0503020102020204" pitchFamily="18" charset="-78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98BFEED7-29E4-C14B-B01E-69A5B4A9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864" y="602221"/>
            <a:ext cx="1069136" cy="1476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3B6F1C-DC19-AD4B-9628-4A55088B2A91}"/>
              </a:ext>
            </a:extLst>
          </p:cNvPr>
          <p:cNvSpPr txBox="1"/>
          <p:nvPr/>
        </p:nvSpPr>
        <p:spPr>
          <a:xfrm>
            <a:off x="10050573" y="5721091"/>
            <a:ext cx="160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/>
              <a:t>Nature.com</a:t>
            </a:r>
            <a:r>
              <a:rPr lang="en-GB" sz="1050" dirty="0"/>
              <a:t>, 2012</a:t>
            </a: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B7FAF-3827-694E-A53C-A4EFA0F728ED}"/>
              </a:ext>
            </a:extLst>
          </p:cNvPr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6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7C99121-5B65-3547-BC73-300DC9CB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62"/>
            <a:ext cx="12192000" cy="5597307"/>
          </a:xfrm>
          <a:prstGeom prst="rect">
            <a:avLst/>
          </a:prstGeom>
          <a:effectLst/>
        </p:spPr>
      </p:pic>
      <p:sp>
        <p:nvSpPr>
          <p:cNvPr id="38" name="TextBox 37"/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55ACFCBC-E51C-0A4D-803C-3A9E8D31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34" y="614362"/>
            <a:ext cx="1069136" cy="1476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3CCD6-5CA8-C647-897E-3512F5CAE24F}"/>
              </a:ext>
            </a:extLst>
          </p:cNvPr>
          <p:cNvSpPr txBox="1"/>
          <p:nvPr/>
        </p:nvSpPr>
        <p:spPr>
          <a:xfrm>
            <a:off x="9950427" y="5957753"/>
            <a:ext cx="19353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International Science Institute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3254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3A3CA0-2745-2949-8279-82827DD3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09077"/>
            <a:ext cx="12192000" cy="4656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A3AF10-C243-E240-8273-5E164B2D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842" y="656495"/>
            <a:ext cx="5844835" cy="761377"/>
          </a:xfrm>
        </p:spPr>
        <p:txBody>
          <a:bodyPr anchor="ctr">
            <a:normAutofit fontScale="90000"/>
          </a:bodyPr>
          <a:lstStyle/>
          <a:p>
            <a:pPr algn="ctr" rtl="1"/>
            <a:r>
              <a:rPr lang="en-US" sz="2200" dirty="0">
                <a:solidFill>
                  <a:srgbClr val="FF9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  <a:t>Published Research </a:t>
            </a:r>
            <a:br>
              <a:rPr lang="en-US" sz="3600" dirty="0">
                <a:solidFill>
                  <a:srgbClr val="FF9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</a:br>
            <a:r>
              <a:rPr lang="en-US" sz="3600" dirty="0">
                <a:solidFill>
                  <a:srgbClr val="FF9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GE Dinar One Medium" panose="020A0503020102020204" pitchFamily="18" charset="-78"/>
                <a:ea typeface="GE Dinar One Medium" panose="020A0503020102020204" pitchFamily="18" charset="-78"/>
                <a:cs typeface="GE Dinar One Medium" panose="020A0503020102020204" pitchFamily="18" charset="-78"/>
              </a:rPr>
              <a:t>The Region Vs. The World</a:t>
            </a:r>
            <a:endParaRPr lang="en-US" sz="3600" dirty="0">
              <a:solidFill>
                <a:srgbClr val="FF9300"/>
              </a:solidFill>
            </a:endParaRPr>
          </a:p>
        </p:txBody>
      </p:sp>
      <p:pic>
        <p:nvPicPr>
          <p:cNvPr id="6" name="Picture 5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30F3C19D-F7D5-4543-8145-0DED12354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679" y="638382"/>
            <a:ext cx="1069136" cy="1476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B0903-A4A4-0F42-B5BD-7E7358AF06A5}"/>
              </a:ext>
            </a:extLst>
          </p:cNvPr>
          <p:cNvSpPr txBox="1"/>
          <p:nvPr/>
        </p:nvSpPr>
        <p:spPr>
          <a:xfrm>
            <a:off x="4460278" y="5803960"/>
            <a:ext cx="7731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SCImago</a:t>
            </a:r>
            <a:r>
              <a:rPr lang="en-US" sz="1100" dirty="0"/>
              <a:t>, (n.d.). SJR — </a:t>
            </a:r>
            <a:r>
              <a:rPr lang="en-US" sz="1100" dirty="0" err="1"/>
              <a:t>SCImago</a:t>
            </a:r>
            <a:r>
              <a:rPr lang="en-US" sz="1100" dirty="0"/>
              <a:t> Journal &amp; Country Rank [Portal]. Retrieved </a:t>
            </a:r>
            <a:r>
              <a:rPr lang="en-US" sz="1100" i="1" dirty="0"/>
              <a:t>22, August 2019</a:t>
            </a:r>
            <a:r>
              <a:rPr lang="en-US" sz="1100" dirty="0"/>
              <a:t>, from http://</a:t>
            </a:r>
            <a:r>
              <a:rPr lang="en-US" sz="1100" dirty="0" err="1"/>
              <a:t>www.scimagojr.com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EB398C-FBCC-F049-B633-50077C5755C3}"/>
              </a:ext>
            </a:extLst>
          </p:cNvPr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4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AF10-C243-E240-8273-5E164B2D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27" y="631721"/>
            <a:ext cx="7547632" cy="2366312"/>
          </a:xfrm>
        </p:spPr>
        <p:txBody>
          <a:bodyPr anchor="ctr">
            <a:normAutofit/>
          </a:bodyPr>
          <a:lstStyle/>
          <a:p>
            <a:pPr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9300"/>
                </a:solidFill>
              </a:rPr>
              <a:t>The Solution: </a:t>
            </a:r>
            <a:br>
              <a:rPr lang="en-US" sz="2400" dirty="0">
                <a:solidFill>
                  <a:srgbClr val="FF9300"/>
                </a:solidFill>
              </a:rPr>
            </a:br>
            <a:br>
              <a:rPr lang="en-US" sz="2400" dirty="0">
                <a:solidFill>
                  <a:srgbClr val="FF9300"/>
                </a:solidFill>
              </a:rPr>
            </a:br>
            <a:r>
              <a:rPr lang="en-US" sz="2400" dirty="0">
                <a:solidFill>
                  <a:srgbClr val="FF9300"/>
                </a:solidFill>
              </a:rPr>
              <a:t>Arabic Research and Data</a:t>
            </a:r>
            <a:br>
              <a:rPr lang="en-US" sz="1800" dirty="0">
                <a:solidFill>
                  <a:srgbClr val="FF9300"/>
                </a:solidFill>
              </a:rPr>
            </a:br>
            <a:endParaRPr lang="en-US" sz="1800" dirty="0">
              <a:solidFill>
                <a:srgbClr val="FF93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E7DB3-2C11-2E47-8F2D-89942247A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70" y="1662310"/>
            <a:ext cx="6421903" cy="4086159"/>
          </a:xfrm>
          <a:prstGeom prst="rect">
            <a:avLst/>
          </a:prstGeom>
        </p:spPr>
      </p:pic>
      <p:pic>
        <p:nvPicPr>
          <p:cNvPr id="8" name="Picture 7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D71ADBC0-C646-494B-9B03-2D94B401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405" y="622403"/>
            <a:ext cx="1069136" cy="1476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E3354C-5ADD-9A4B-ACCC-E4A2A240F038}"/>
              </a:ext>
            </a:extLst>
          </p:cNvPr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3E78F7DA-5637-F044-A475-E9E43C436087}"/>
              </a:ext>
            </a:extLst>
          </p:cNvPr>
          <p:cNvSpPr txBox="1">
            <a:spLocks/>
          </p:cNvSpPr>
          <p:nvPr/>
        </p:nvSpPr>
        <p:spPr>
          <a:xfrm>
            <a:off x="7192998" y="3630995"/>
            <a:ext cx="4212494" cy="19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B0F0"/>
                </a:solidFill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rPr>
              <a:t>Machine Learning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B0F0"/>
                </a:solidFill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rPr>
              <a:t>&amp;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B0F0"/>
                </a:solidFill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rPr>
              <a:t>Natural Language Processing </a:t>
            </a:r>
            <a:endParaRPr lang="ar-SA" sz="2000" dirty="0">
              <a:solidFill>
                <a:srgbClr val="00B0F0"/>
              </a:solidFill>
              <a:latin typeface="GE Dinar One Light" panose="020A0503020102020204" pitchFamily="18" charset="-78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D841C9E5-2FFB-7A43-9A5A-27D3B979F1FF}"/>
              </a:ext>
            </a:extLst>
          </p:cNvPr>
          <p:cNvSpPr txBox="1">
            <a:spLocks/>
          </p:cNvSpPr>
          <p:nvPr/>
        </p:nvSpPr>
        <p:spPr>
          <a:xfrm>
            <a:off x="4526409" y="4131003"/>
            <a:ext cx="3617686" cy="178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B0F0"/>
                </a:solidFill>
                <a:latin typeface="+mj-lt"/>
                <a:ea typeface="GE Dinar One Light" panose="020A0503020102020204" pitchFamily="18" charset="-78"/>
                <a:cs typeface="GE Dinar One Light" panose="020A0503020102020204" pitchFamily="18" charset="-78"/>
              </a:rPr>
              <a:t>Review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B0F0"/>
                </a:solidFill>
                <a:latin typeface="+mj-lt"/>
                <a:ea typeface="GE Dinar One Light" panose="020A0503020102020204" pitchFamily="18" charset="-78"/>
                <a:cs typeface="GE Dinar One Light" panose="020A0503020102020204" pitchFamily="18" charset="-78"/>
              </a:rPr>
              <a:t>&amp;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B0F0"/>
                </a:solidFill>
                <a:latin typeface="+mj-lt"/>
                <a:ea typeface="GE Dinar One Light" panose="020A0503020102020204" pitchFamily="18" charset="-78"/>
                <a:cs typeface="GE Dinar One Light" panose="020A0503020102020204" pitchFamily="18" charset="-78"/>
              </a:rPr>
              <a:t> Quality Assurance</a:t>
            </a:r>
            <a:endParaRPr lang="ar-SA" sz="2000" dirty="0">
              <a:solidFill>
                <a:srgbClr val="00B0F0"/>
              </a:solidFill>
              <a:latin typeface="+mj-lt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  <a:p>
            <a:pPr marL="0" indent="0" algn="ctr" rtl="1">
              <a:buNone/>
            </a:pPr>
            <a:endParaRPr lang="ar-SA" sz="2000" dirty="0">
              <a:solidFill>
                <a:srgbClr val="00B0F0"/>
              </a:solidFill>
              <a:latin typeface="+mj-lt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  <a:p>
            <a:pPr marL="0" indent="0" algn="ctr" rtl="1">
              <a:buNone/>
            </a:pPr>
            <a:endParaRPr lang="ar-SA" sz="2000" dirty="0">
              <a:solidFill>
                <a:srgbClr val="00B0F0"/>
              </a:solidFill>
              <a:latin typeface="+mj-lt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</p:txBody>
      </p:sp>
      <p:pic>
        <p:nvPicPr>
          <p:cNvPr id="7" name="Graphic 6" descr="Wreath">
            <a:extLst>
              <a:ext uri="{FF2B5EF4-FFF2-40B4-BE49-F238E27FC236}">
                <a16:creationId xmlns:a16="http://schemas.microsoft.com/office/drawing/2014/main" id="{D3CA0AD8-34DB-0749-B5CE-581AC719A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021" y="2460297"/>
            <a:ext cx="1543097" cy="1543097"/>
          </a:xfrm>
          <a:prstGeom prst="rect">
            <a:avLst/>
          </a:prstGeom>
        </p:spPr>
      </p:pic>
      <p:pic>
        <p:nvPicPr>
          <p:cNvPr id="8" name="Graphic 7" descr="Pencil">
            <a:extLst>
              <a:ext uri="{FF2B5EF4-FFF2-40B4-BE49-F238E27FC236}">
                <a16:creationId xmlns:a16="http://schemas.microsoft.com/office/drawing/2014/main" id="{910D74CC-2B8E-1F4C-A654-DA51535BB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36942">
            <a:off x="5863603" y="2748517"/>
            <a:ext cx="672844" cy="672844"/>
          </a:xfrm>
          <a:prstGeom prst="rect">
            <a:avLst/>
          </a:prstGeom>
        </p:spPr>
      </p:pic>
      <p:pic>
        <p:nvPicPr>
          <p:cNvPr id="9" name="Graphic 8" descr="Voice">
            <a:extLst>
              <a:ext uri="{FF2B5EF4-FFF2-40B4-BE49-F238E27FC236}">
                <a16:creationId xmlns:a16="http://schemas.microsoft.com/office/drawing/2014/main" id="{A4A72D05-D905-524C-8FE3-2B6CA9507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4775" y="2836433"/>
            <a:ext cx="1375344" cy="1375344"/>
          </a:xfrm>
          <a:prstGeom prst="rect">
            <a:avLst/>
          </a:prstGeom>
        </p:spPr>
      </p:pic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4054E209-3FAF-594B-A605-5D94450A2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24910" y="2655171"/>
            <a:ext cx="1148671" cy="1148671"/>
          </a:xfrm>
          <a:prstGeom prst="rect">
            <a:avLst/>
          </a:prstGeom>
        </p:spPr>
      </p:pic>
      <p:pic>
        <p:nvPicPr>
          <p:cNvPr id="4" name="Graphic 3" descr="Monitor">
            <a:extLst>
              <a:ext uri="{FF2B5EF4-FFF2-40B4-BE49-F238E27FC236}">
                <a16:creationId xmlns:a16="http://schemas.microsoft.com/office/drawing/2014/main" id="{CCC10FA9-6802-A349-B133-9C552FF96E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4781" y="1992726"/>
            <a:ext cx="2479705" cy="2479705"/>
          </a:xfrm>
          <a:prstGeom prst="rect">
            <a:avLst/>
          </a:prstGeom>
        </p:spPr>
      </p:pic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60C03B04-BE06-6540-90F4-21D987972D52}"/>
              </a:ext>
            </a:extLst>
          </p:cNvPr>
          <p:cNvSpPr txBox="1">
            <a:spLocks/>
          </p:cNvSpPr>
          <p:nvPr/>
        </p:nvSpPr>
        <p:spPr>
          <a:xfrm>
            <a:off x="1212474" y="4210156"/>
            <a:ext cx="2424318" cy="731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endParaRPr lang="en-US" sz="1600" dirty="0">
              <a:solidFill>
                <a:srgbClr val="FF9300"/>
              </a:solidFill>
              <a:latin typeface="GE Dinar One Light" panose="020A0503020102020204" pitchFamily="18" charset="-78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  <a:p>
            <a:pPr marL="0" indent="0" algn="ctr" rtl="1">
              <a:buNone/>
            </a:pPr>
            <a:r>
              <a:rPr lang="en-US" sz="2000" dirty="0">
                <a:solidFill>
                  <a:srgbClr val="FF9300"/>
                </a:solidFill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rPr>
              <a:t>ADRI Platform</a:t>
            </a:r>
            <a:r>
              <a:rPr lang="ar-SA" sz="2000" dirty="0">
                <a:solidFill>
                  <a:srgbClr val="FF9300"/>
                </a:solidFill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rPr>
              <a:t> </a:t>
            </a:r>
          </a:p>
          <a:p>
            <a:pPr marL="0" indent="0" algn="ctr" rtl="1">
              <a:buNone/>
            </a:pPr>
            <a:endParaRPr lang="ar-SA" sz="1600" dirty="0">
              <a:solidFill>
                <a:srgbClr val="FF9300"/>
              </a:solidFill>
              <a:latin typeface="GE Dinar One Light" panose="020A0503020102020204" pitchFamily="18" charset="-78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  <a:p>
            <a:pPr marL="0" indent="0" algn="ctr" rtl="1">
              <a:buNone/>
            </a:pPr>
            <a:endParaRPr lang="ar-SA" sz="1600" dirty="0">
              <a:solidFill>
                <a:srgbClr val="FF9300"/>
              </a:solidFill>
              <a:latin typeface="GE Dinar One Light" panose="020A0503020102020204" pitchFamily="18" charset="-78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ADCD9151-A6ED-C043-AA42-4EFA4C14DA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6430" y="2310999"/>
            <a:ext cx="1937923" cy="141533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99F2DB-ABED-1B48-9C0D-15968B38D85B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>
            <a:off x="3664486" y="3231846"/>
            <a:ext cx="1761535" cy="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CAA7392-0520-8048-A432-B6E48C914F75}"/>
              </a:ext>
            </a:extLst>
          </p:cNvPr>
          <p:cNvCxnSpPr>
            <a:cxnSpLocks/>
            <a:stCxn id="10" idx="1"/>
            <a:endCxn id="7" idx="3"/>
          </p:cNvCxnSpPr>
          <p:nvPr/>
        </p:nvCxnSpPr>
        <p:spPr>
          <a:xfrm flipH="1">
            <a:off x="6969118" y="3229507"/>
            <a:ext cx="1755792" cy="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4E6229F5-10B1-8D43-A2EE-2A997BA08E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50971" y="1053788"/>
            <a:ext cx="194874" cy="3101676"/>
          </a:xfrm>
          <a:prstGeom prst="bentConnector3">
            <a:avLst>
              <a:gd name="adj1" fmla="val -11730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9F5F937C-E13D-5B4A-A0E7-84E1D678C0AE}"/>
              </a:ext>
            </a:extLst>
          </p:cNvPr>
          <p:cNvSpPr txBox="1">
            <a:spLocks/>
          </p:cNvSpPr>
          <p:nvPr/>
        </p:nvSpPr>
        <p:spPr>
          <a:xfrm>
            <a:off x="7030495" y="1821140"/>
            <a:ext cx="1694415" cy="575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9300"/>
                </a:solidFill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rPr>
              <a:t>Deep Learning</a:t>
            </a:r>
            <a:endParaRPr lang="ar-SA" sz="2000" dirty="0">
              <a:solidFill>
                <a:srgbClr val="FF9300"/>
              </a:solidFill>
              <a:latin typeface="GE Dinar One Light" panose="020A0503020102020204" pitchFamily="18" charset="-78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</p:txBody>
      </p:sp>
      <p:pic>
        <p:nvPicPr>
          <p:cNvPr id="27" name="Picture 26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AFA757A5-BB7B-9B43-8B64-797E9152F0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22864" y="644578"/>
            <a:ext cx="1069136" cy="14761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AF4B06-324B-7145-B6BA-9926902C56FE}"/>
              </a:ext>
            </a:extLst>
          </p:cNvPr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DC8A6-A6AE-1D4A-8170-849813D3D7D9}"/>
              </a:ext>
            </a:extLst>
          </p:cNvPr>
          <p:cNvSpPr txBox="1"/>
          <p:nvPr/>
        </p:nvSpPr>
        <p:spPr>
          <a:xfrm>
            <a:off x="6978031" y="3288852"/>
            <a:ext cx="2836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Machine Translation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68061C-62D7-4347-AEBF-5C2E7046BB71}"/>
              </a:ext>
            </a:extLst>
          </p:cNvPr>
          <p:cNvSpPr txBox="1"/>
          <p:nvPr/>
        </p:nvSpPr>
        <p:spPr>
          <a:xfrm>
            <a:off x="3608108" y="3296469"/>
            <a:ext cx="2836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Digital Publication</a:t>
            </a:r>
          </a:p>
        </p:txBody>
      </p:sp>
    </p:spTree>
    <p:extLst>
      <p:ext uri="{BB962C8B-B14F-4D97-AF65-F5344CB8AC3E}">
        <p14:creationId xmlns:p14="http://schemas.microsoft.com/office/powerpoint/2010/main" val="80931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863ECE70-CA87-4B96-AA02-9A6F0FBC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689" y="4883538"/>
            <a:ext cx="2166515" cy="1168730"/>
          </a:xfrm>
        </p:spPr>
        <p:txBody>
          <a:bodyPr anchor="ctr">
            <a:normAutofit/>
          </a:bodyPr>
          <a:lstStyle/>
          <a:p>
            <a:pPr marL="0" indent="0" algn="ctr" rtl="1">
              <a:buNone/>
            </a:pPr>
            <a:r>
              <a:rPr lang="en-US" sz="1400" dirty="0"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rPr>
              <a:t>Full-text search in Arabic</a:t>
            </a:r>
            <a:endParaRPr lang="ar-SA" sz="1400" dirty="0">
              <a:latin typeface="GE Dinar One Light" panose="020A0503020102020204" pitchFamily="18" charset="-78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6C8DC98F-8642-BF42-A75A-7D7FF843B069}"/>
              </a:ext>
            </a:extLst>
          </p:cNvPr>
          <p:cNvSpPr txBox="1">
            <a:spLocks/>
          </p:cNvSpPr>
          <p:nvPr/>
        </p:nvSpPr>
        <p:spPr>
          <a:xfrm>
            <a:off x="6329442" y="1598490"/>
            <a:ext cx="2498033" cy="146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en-US" sz="1400" dirty="0">
                <a:latin typeface="+mj-lt"/>
                <a:ea typeface="GE Dinar One Light" panose="020A0503020102020204" pitchFamily="18" charset="-78"/>
                <a:cs typeface="GE Dinar One Light" panose="020A0503020102020204" pitchFamily="18" charset="-78"/>
              </a:rPr>
              <a:t>1000+ Academic Journals</a:t>
            </a:r>
            <a:endParaRPr lang="ar-SA" sz="1400" dirty="0">
              <a:latin typeface="+mj-lt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659463-CFCD-024A-A195-CBFCA97D4D4C}"/>
              </a:ext>
            </a:extLst>
          </p:cNvPr>
          <p:cNvGrpSpPr/>
          <p:nvPr/>
        </p:nvGrpSpPr>
        <p:grpSpPr>
          <a:xfrm>
            <a:off x="7290260" y="4151080"/>
            <a:ext cx="2498034" cy="2047171"/>
            <a:chOff x="6845671" y="3982794"/>
            <a:chExt cx="2498034" cy="2047171"/>
          </a:xfrm>
        </p:grpSpPr>
        <p:sp>
          <p:nvSpPr>
            <p:cNvPr id="12" name="Content Placeholder 15">
              <a:extLst>
                <a:ext uri="{FF2B5EF4-FFF2-40B4-BE49-F238E27FC236}">
                  <a16:creationId xmlns:a16="http://schemas.microsoft.com/office/drawing/2014/main" id="{890E77FD-AA44-0E4F-94FB-5DBCE11CEC9A}"/>
                </a:ext>
              </a:extLst>
            </p:cNvPr>
            <p:cNvSpPr txBox="1">
              <a:spLocks/>
            </p:cNvSpPr>
            <p:nvPr/>
          </p:nvSpPr>
          <p:spPr>
            <a:xfrm>
              <a:off x="6845671" y="4563115"/>
              <a:ext cx="2498034" cy="1466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Font typeface="Arial" panose="020B0604020202020204" pitchFamily="34" charset="0"/>
                <a:buNone/>
              </a:pPr>
              <a:r>
                <a:rPr lang="en-US" sz="1400" dirty="0">
                  <a:latin typeface="GE Dinar One Light" panose="020A0503020102020204" pitchFamily="18" charset="-78"/>
                  <a:ea typeface="GE Dinar One Light" panose="020A0503020102020204" pitchFamily="18" charset="-78"/>
                  <a:cs typeface="GE Dinar One Light" panose="020A0503020102020204" pitchFamily="18" charset="-78"/>
                </a:rPr>
                <a:t>Ranked Journals only</a:t>
              </a:r>
              <a:endParaRPr lang="ar-SA" sz="1400" dirty="0"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endParaRPr>
            </a:p>
          </p:txBody>
        </p:sp>
        <p:pic>
          <p:nvPicPr>
            <p:cNvPr id="21" name="Graphic 20" descr="Microscope">
              <a:extLst>
                <a:ext uri="{FF2B5EF4-FFF2-40B4-BE49-F238E27FC236}">
                  <a16:creationId xmlns:a16="http://schemas.microsoft.com/office/drawing/2014/main" id="{D61257F5-29B3-334A-ABB0-DBEFF92BF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62219" y="3982794"/>
              <a:ext cx="1178641" cy="117864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8056A8-1F54-0C4E-BDA3-F2685C6EFBCF}"/>
              </a:ext>
            </a:extLst>
          </p:cNvPr>
          <p:cNvGrpSpPr/>
          <p:nvPr/>
        </p:nvGrpSpPr>
        <p:grpSpPr>
          <a:xfrm>
            <a:off x="1927118" y="2348261"/>
            <a:ext cx="2880638" cy="2372747"/>
            <a:chOff x="2707320" y="2176681"/>
            <a:chExt cx="2880638" cy="2372747"/>
          </a:xfrm>
        </p:grpSpPr>
        <p:sp>
          <p:nvSpPr>
            <p:cNvPr id="7" name="Content Placeholder 15">
              <a:extLst>
                <a:ext uri="{FF2B5EF4-FFF2-40B4-BE49-F238E27FC236}">
                  <a16:creationId xmlns:a16="http://schemas.microsoft.com/office/drawing/2014/main" id="{3D7CBFE6-ED1E-5041-A8B8-AC4917B7B901}"/>
                </a:ext>
              </a:extLst>
            </p:cNvPr>
            <p:cNvSpPr txBox="1">
              <a:spLocks/>
            </p:cNvSpPr>
            <p:nvPr/>
          </p:nvSpPr>
          <p:spPr>
            <a:xfrm>
              <a:off x="2707320" y="2492600"/>
              <a:ext cx="2880638" cy="20568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Font typeface="Arial" panose="020B0604020202020204" pitchFamily="34" charset="0"/>
                <a:buNone/>
              </a:pPr>
              <a:r>
                <a:rPr lang="en-US" sz="1400" dirty="0">
                  <a:latin typeface="GE Dinar One Light" panose="020A0503020102020204" pitchFamily="18" charset="-78"/>
                  <a:ea typeface="GE Dinar One Light" panose="020A0503020102020204" pitchFamily="18" charset="-78"/>
                  <a:cs typeface="GE Dinar One Light" panose="020A0503020102020204" pitchFamily="18" charset="-78"/>
                </a:rPr>
                <a:t>Academic Marketplace</a:t>
              </a:r>
              <a:endParaRPr lang="ar-SA" sz="1400" dirty="0"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endParaRPr>
            </a:p>
          </p:txBody>
        </p:sp>
        <p:pic>
          <p:nvPicPr>
            <p:cNvPr id="27" name="Graphic 26" descr="Shopping bag">
              <a:extLst>
                <a:ext uri="{FF2B5EF4-FFF2-40B4-BE49-F238E27FC236}">
                  <a16:creationId xmlns:a16="http://schemas.microsoft.com/office/drawing/2014/main" id="{0B281D9C-BFBB-574C-8BB3-3977B7623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728" y="2176681"/>
              <a:ext cx="1178641" cy="117864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638F70-6963-404A-A9F7-EEF8650C5765}"/>
              </a:ext>
            </a:extLst>
          </p:cNvPr>
          <p:cNvGrpSpPr/>
          <p:nvPr/>
        </p:nvGrpSpPr>
        <p:grpSpPr>
          <a:xfrm>
            <a:off x="4460399" y="2497749"/>
            <a:ext cx="3420020" cy="2042518"/>
            <a:chOff x="4460399" y="2497749"/>
            <a:chExt cx="3420020" cy="2042518"/>
          </a:xfrm>
        </p:grpSpPr>
        <p:sp>
          <p:nvSpPr>
            <p:cNvPr id="13" name="Content Placeholder 15">
              <a:extLst>
                <a:ext uri="{FF2B5EF4-FFF2-40B4-BE49-F238E27FC236}">
                  <a16:creationId xmlns:a16="http://schemas.microsoft.com/office/drawing/2014/main" id="{9B511277-C77E-BD4A-AAC0-CAFFA7E21F35}"/>
                </a:ext>
              </a:extLst>
            </p:cNvPr>
            <p:cNvSpPr txBox="1">
              <a:spLocks/>
            </p:cNvSpPr>
            <p:nvPr/>
          </p:nvSpPr>
          <p:spPr>
            <a:xfrm>
              <a:off x="4460399" y="3073417"/>
              <a:ext cx="3420020" cy="1466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Font typeface="Arial" panose="020B0604020202020204" pitchFamily="34" charset="0"/>
                <a:buNone/>
              </a:pPr>
              <a:r>
                <a:rPr lang="en-US" sz="1400" dirty="0">
                  <a:latin typeface="GE Dinar One Light" panose="020A0503020102020204" pitchFamily="18" charset="-78"/>
                  <a:ea typeface="GE Dinar One Light" panose="020A0503020102020204" pitchFamily="18" charset="-78"/>
                  <a:cs typeface="GE Dinar One Light" panose="020A0503020102020204" pitchFamily="18" charset="-78"/>
                </a:rPr>
                <a:t>International Interoperability and Integrability </a:t>
              </a:r>
            </a:p>
          </p:txBody>
        </p:sp>
        <p:pic>
          <p:nvPicPr>
            <p:cNvPr id="31" name="Graphic 30" descr="Flowchart">
              <a:extLst>
                <a:ext uri="{FF2B5EF4-FFF2-40B4-BE49-F238E27FC236}">
                  <a16:creationId xmlns:a16="http://schemas.microsoft.com/office/drawing/2014/main" id="{71DE74FF-13FB-1147-91EF-1C0994433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1329" y="2497749"/>
              <a:ext cx="1178641" cy="1178641"/>
            </a:xfrm>
            <a:prstGeom prst="rect">
              <a:avLst/>
            </a:prstGeom>
          </p:spPr>
        </p:pic>
      </p:grp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E967BAA2-6D47-EC48-A98E-399ACF543C26}"/>
              </a:ext>
            </a:extLst>
          </p:cNvPr>
          <p:cNvSpPr txBox="1">
            <a:spLocks/>
          </p:cNvSpPr>
          <p:nvPr/>
        </p:nvSpPr>
        <p:spPr>
          <a:xfrm>
            <a:off x="7858457" y="2989898"/>
            <a:ext cx="2787541" cy="146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en-US" sz="1400" dirty="0"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rPr>
              <a:t>Academic Social Media</a:t>
            </a:r>
            <a:endParaRPr lang="ar-SA" sz="1400" dirty="0">
              <a:latin typeface="GE Dinar One Light" panose="020A0503020102020204" pitchFamily="18" charset="-78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</p:txBody>
      </p:sp>
      <p:pic>
        <p:nvPicPr>
          <p:cNvPr id="33" name="Graphic 32" descr="Connections">
            <a:extLst>
              <a:ext uri="{FF2B5EF4-FFF2-40B4-BE49-F238E27FC236}">
                <a16:creationId xmlns:a16="http://schemas.microsoft.com/office/drawing/2014/main" id="{F4A95A81-4A69-934D-97A4-6743F5E83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26113" y="2497749"/>
            <a:ext cx="1178641" cy="1178641"/>
          </a:xfrm>
          <a:prstGeom prst="rect">
            <a:avLst/>
          </a:prstGeom>
        </p:spPr>
      </p:pic>
      <p:pic>
        <p:nvPicPr>
          <p:cNvPr id="35" name="Graphic 34" descr="Magnifying glass">
            <a:extLst>
              <a:ext uri="{FF2B5EF4-FFF2-40B4-BE49-F238E27FC236}">
                <a16:creationId xmlns:a16="http://schemas.microsoft.com/office/drawing/2014/main" id="{C805D73E-F7BB-9641-979B-11B25A9AFD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5577300" y="4180046"/>
            <a:ext cx="1274079" cy="1274079"/>
          </a:xfrm>
          <a:prstGeom prst="rect">
            <a:avLst/>
          </a:prstGeom>
        </p:spPr>
      </p:pic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2426F4ED-4A26-A24B-83FA-64D969B3EBA2}"/>
              </a:ext>
            </a:extLst>
          </p:cNvPr>
          <p:cNvSpPr txBox="1">
            <a:spLocks/>
          </p:cNvSpPr>
          <p:nvPr/>
        </p:nvSpPr>
        <p:spPr>
          <a:xfrm>
            <a:off x="3695875" y="1497307"/>
            <a:ext cx="2498033" cy="167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en-US" sz="1400" dirty="0"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rPr>
              <a:t>Academic Ranking</a:t>
            </a:r>
            <a:endParaRPr lang="ar-SA" sz="1400" dirty="0">
              <a:latin typeface="GE Dinar One Light" panose="020A0503020102020204" pitchFamily="18" charset="-78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96947-0B57-8944-9EEE-5F1F54CC6B79}"/>
              </a:ext>
            </a:extLst>
          </p:cNvPr>
          <p:cNvGrpSpPr/>
          <p:nvPr/>
        </p:nvGrpSpPr>
        <p:grpSpPr>
          <a:xfrm>
            <a:off x="2830987" y="4224919"/>
            <a:ext cx="2498034" cy="2009794"/>
            <a:chOff x="3132820" y="3947321"/>
            <a:chExt cx="2498034" cy="2009794"/>
          </a:xfrm>
        </p:grpSpPr>
        <p:sp>
          <p:nvSpPr>
            <p:cNvPr id="11" name="Content Placeholder 15">
              <a:extLst>
                <a:ext uri="{FF2B5EF4-FFF2-40B4-BE49-F238E27FC236}">
                  <a16:creationId xmlns:a16="http://schemas.microsoft.com/office/drawing/2014/main" id="{9335D2C8-93A4-2043-AB95-F49815EB9B7C}"/>
                </a:ext>
              </a:extLst>
            </p:cNvPr>
            <p:cNvSpPr txBox="1">
              <a:spLocks/>
            </p:cNvSpPr>
            <p:nvPr/>
          </p:nvSpPr>
          <p:spPr>
            <a:xfrm>
              <a:off x="3132820" y="4490265"/>
              <a:ext cx="2498034" cy="1466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Font typeface="Arial" panose="020B0604020202020204" pitchFamily="34" charset="0"/>
                <a:buNone/>
              </a:pPr>
              <a:r>
                <a:rPr lang="en-US" sz="1400" dirty="0">
                  <a:latin typeface="GE Dinar One Light" panose="020A0503020102020204" pitchFamily="18" charset="-78"/>
                  <a:ea typeface="GE Dinar One Light" panose="020A0503020102020204" pitchFamily="18" charset="-78"/>
                  <a:cs typeface="GE Dinar One Light" panose="020A0503020102020204" pitchFamily="18" charset="-78"/>
                </a:rPr>
                <a:t>Millions of Articles</a:t>
              </a:r>
              <a:endParaRPr lang="ar-SA" sz="1400" dirty="0"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endParaRPr>
            </a:p>
          </p:txBody>
        </p:sp>
        <p:pic>
          <p:nvPicPr>
            <p:cNvPr id="45" name="Graphic 44" descr="Paper">
              <a:extLst>
                <a:ext uri="{FF2B5EF4-FFF2-40B4-BE49-F238E27FC236}">
                  <a16:creationId xmlns:a16="http://schemas.microsoft.com/office/drawing/2014/main" id="{D6FA4F79-FB09-9E47-963D-0295EAD14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71919" y="3947321"/>
              <a:ext cx="1178641" cy="1178641"/>
            </a:xfrm>
            <a:prstGeom prst="rect">
              <a:avLst/>
            </a:prstGeom>
          </p:spPr>
        </p:pic>
        <p:pic>
          <p:nvPicPr>
            <p:cNvPr id="46" name="Graphic 45" descr="Bar graph with upward trend">
              <a:extLst>
                <a:ext uri="{FF2B5EF4-FFF2-40B4-BE49-F238E27FC236}">
                  <a16:creationId xmlns:a16="http://schemas.microsoft.com/office/drawing/2014/main" id="{DC4C3349-4A0B-3C4F-AE10-29CF1537B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923553" y="4426770"/>
              <a:ext cx="619625" cy="619625"/>
            </a:xfrm>
            <a:prstGeom prst="rect">
              <a:avLst/>
            </a:prstGeom>
          </p:spPr>
        </p:pic>
      </p:grpSp>
      <p:pic>
        <p:nvPicPr>
          <p:cNvPr id="25" name="Picture 24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0838A17B-2C33-D749-8A47-396F502360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74324" y="647700"/>
            <a:ext cx="1069136" cy="1476168"/>
          </a:xfrm>
          <a:prstGeom prst="rect">
            <a:avLst/>
          </a:prstGeom>
        </p:spPr>
      </p:pic>
      <p:pic>
        <p:nvPicPr>
          <p:cNvPr id="32" name="Graphic 31" descr="Business Growth">
            <a:extLst>
              <a:ext uri="{FF2B5EF4-FFF2-40B4-BE49-F238E27FC236}">
                <a16:creationId xmlns:a16="http://schemas.microsoft.com/office/drawing/2014/main" id="{8AA5E357-3B2F-6A4F-9E4D-8FECB69463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57496" y="1104121"/>
            <a:ext cx="1122957" cy="1122957"/>
          </a:xfrm>
          <a:prstGeom prst="rect">
            <a:avLst/>
          </a:prstGeom>
        </p:spPr>
      </p:pic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8B3B3DB9-97A5-D244-A4EC-69CE526DE2B3}"/>
              </a:ext>
            </a:extLst>
          </p:cNvPr>
          <p:cNvSpPr txBox="1">
            <a:spLocks/>
          </p:cNvSpPr>
          <p:nvPr/>
        </p:nvSpPr>
        <p:spPr>
          <a:xfrm>
            <a:off x="6144977" y="4492823"/>
            <a:ext cx="416587" cy="477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Font typeface="Arial" panose="020B0604020202020204" pitchFamily="34" charset="0"/>
              <a:buNone/>
            </a:pPr>
            <a:r>
              <a:rPr lang="ar-SA" sz="3200" b="1" dirty="0">
                <a:solidFill>
                  <a:srgbClr val="FF9300"/>
                </a:solidFill>
                <a:latin typeface="GE Dinar One Light" panose="020A0503020102020204" pitchFamily="18" charset="-78"/>
                <a:ea typeface="GE Dinar One Light" panose="020A0503020102020204" pitchFamily="18" charset="-78"/>
                <a:cs typeface="GE Dinar One Light" panose="020A0503020102020204" pitchFamily="18" charset="-78"/>
              </a:rPr>
              <a:t>ع</a:t>
            </a:r>
            <a:endParaRPr lang="en-US" sz="3200" b="1" dirty="0">
              <a:solidFill>
                <a:srgbClr val="FF9300"/>
              </a:solidFill>
              <a:latin typeface="GE Dinar One Light" panose="020A0503020102020204" pitchFamily="18" charset="-78"/>
              <a:ea typeface="GE Dinar One Light" panose="020A0503020102020204" pitchFamily="18" charset="-78"/>
              <a:cs typeface="GE Dinar One Light" panose="020A0503020102020204" pitchFamily="18" charset="-78"/>
            </a:endParaRPr>
          </a:p>
        </p:txBody>
      </p:sp>
      <p:pic>
        <p:nvPicPr>
          <p:cNvPr id="38" name="Graphic 37" descr="Diploma roll">
            <a:extLst>
              <a:ext uri="{FF2B5EF4-FFF2-40B4-BE49-F238E27FC236}">
                <a16:creationId xmlns:a16="http://schemas.microsoft.com/office/drawing/2014/main" id="{B0FAA809-39B1-9B4E-8F55-23771CB153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043891" y="1234934"/>
            <a:ext cx="1069136" cy="106913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647597C-414F-A14C-A5FA-19FAB2B3A437}"/>
              </a:ext>
            </a:extLst>
          </p:cNvPr>
          <p:cNvSpPr txBox="1"/>
          <p:nvPr/>
        </p:nvSpPr>
        <p:spPr>
          <a:xfrm>
            <a:off x="609600" y="6211669"/>
            <a:ext cx="969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4th ITU Annual Forum on “</a:t>
            </a:r>
            <a:r>
              <a:rPr lang="en-US" b="1" dirty="0" err="1"/>
              <a:t>IoT</a:t>
            </a:r>
            <a:r>
              <a:rPr lang="en-US" b="1" dirty="0"/>
              <a:t>, Big Data, Smart Cities and Societies” for Arab region                                                              </a:t>
            </a:r>
            <a:endParaRPr lang="en-US" dirty="0"/>
          </a:p>
          <a:p>
            <a:r>
              <a:rPr lang="en-GB" dirty="0">
                <a:solidFill>
                  <a:schemeClr val="bg1"/>
                </a:solidFill>
              </a:rPr>
              <a:t>Dubai, UAE, 28-29 August 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7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0FFDFE45-1FD2-0242-A769-F9E68B088529}" vid="{3DDE8F5E-8D15-2F4F-9CB3-160BE45CFF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4205CC96B394DBDDC78EC3CE00010" ma:contentTypeVersion="2" ma:contentTypeDescription="Create a new document." ma:contentTypeScope="" ma:versionID="b7a331c00c94a1bbc6abd177d99e5258">
  <xsd:schema xmlns:xsd="http://www.w3.org/2001/XMLSchema" xmlns:xs="http://www.w3.org/2001/XMLSchema" xmlns:p="http://schemas.microsoft.com/office/2006/metadata/properties" xmlns:ns1="http://schemas.microsoft.com/sharepoint/v3" xmlns:ns2="42111ed8-ec74-40e3-af8e-012a2ea8a6b7" targetNamespace="http://schemas.microsoft.com/office/2006/metadata/properties" ma:root="true" ma:fieldsID="41f27deaf8e06adda3a9f7af39c48f32" ns1:_="" ns2:_="">
    <xsd:import namespace="http://schemas.microsoft.com/sharepoint/v3"/>
    <xsd:import namespace="42111ed8-ec74-40e3-af8e-012a2ea8a6b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1ed8-ec74-40e3-af8e-012a2ea8a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3F97BA-D92B-404A-B1AE-E958BD3044B8}"/>
</file>

<file path=customXml/itemProps2.xml><?xml version="1.0" encoding="utf-8"?>
<ds:datastoreItem xmlns:ds="http://schemas.openxmlformats.org/officeDocument/2006/customXml" ds:itemID="{D4AD3A6B-C5B2-4EBE-981A-8AE6F30C8BBA}"/>
</file>

<file path=customXml/itemProps3.xml><?xml version="1.0" encoding="utf-8"?>
<ds:datastoreItem xmlns:ds="http://schemas.openxmlformats.org/officeDocument/2006/customXml" ds:itemID="{455BC42E-77FD-4CBC-974A-503B07B6B5D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17375</TotalTime>
  <Words>466</Words>
  <Application>Microsoft Macintosh PowerPoint</Application>
  <PresentationFormat>Widescreen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 Dinar One Light</vt:lpstr>
      <vt:lpstr>GE Dinar One Medium</vt:lpstr>
      <vt:lpstr>Office Theme</vt:lpstr>
      <vt:lpstr>PowerPoint Presentation</vt:lpstr>
      <vt:lpstr>PowerPoint Presentation</vt:lpstr>
      <vt:lpstr>Book Titles published in 2012  Arab States Vs Europe </vt:lpstr>
      <vt:lpstr>PowerPoint Presentation</vt:lpstr>
      <vt:lpstr>PowerPoint Presentation</vt:lpstr>
      <vt:lpstr>Published Research  The Region Vs. The World</vt:lpstr>
      <vt:lpstr>The Solution:   Arabic Research and Data </vt:lpstr>
      <vt:lpstr>PowerPoint Presentation</vt:lpstr>
      <vt:lpstr>PowerPoint Presentation</vt:lpstr>
      <vt:lpstr>Processed Data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instructions</dc:title>
  <dc:creator>Jesús Vicente</dc:creator>
  <cp:lastModifiedBy>Ali Mazraeh</cp:lastModifiedBy>
  <cp:revision>161</cp:revision>
  <dcterms:created xsi:type="dcterms:W3CDTF">2018-09-28T14:10:34Z</dcterms:created>
  <dcterms:modified xsi:type="dcterms:W3CDTF">2019-08-28T03:07:54Z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0x010100E264205CC96B394DBDDC78EC3CE00010</vt:lpwstr>
  </property>
</Properties>
</file>