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19"/>
  </p:notesMasterIdLst>
  <p:sldIdLst>
    <p:sldId id="257" r:id="rId2"/>
    <p:sldId id="348" r:id="rId3"/>
    <p:sldId id="343" r:id="rId4"/>
    <p:sldId id="344" r:id="rId5"/>
    <p:sldId id="353" r:id="rId6"/>
    <p:sldId id="349" r:id="rId7"/>
    <p:sldId id="347" r:id="rId8"/>
    <p:sldId id="334" r:id="rId9"/>
    <p:sldId id="335" r:id="rId10"/>
    <p:sldId id="336" r:id="rId11"/>
    <p:sldId id="263" r:id="rId12"/>
    <p:sldId id="262" r:id="rId13"/>
    <p:sldId id="264" r:id="rId14"/>
    <p:sldId id="337" r:id="rId15"/>
    <p:sldId id="354" r:id="rId16"/>
    <p:sldId id="352" r:id="rId17"/>
    <p:sldId id="35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3F46-A721-494E-96FF-F5B3199B1462}"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D9B09-AC6A-465E-9FEB-13C7EEFF1ED4}" type="slidenum">
              <a:rPr lang="en-US" smtClean="0"/>
              <a:t>‹#›</a:t>
            </a:fld>
            <a:endParaRPr lang="en-US"/>
          </a:p>
        </p:txBody>
      </p:sp>
    </p:spTree>
    <p:extLst>
      <p:ext uri="{BB962C8B-B14F-4D97-AF65-F5344CB8AC3E}">
        <p14:creationId xmlns:p14="http://schemas.microsoft.com/office/powerpoint/2010/main" val="301452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429379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275345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2128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409524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0972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2078275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826474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53033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293563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4B115-8B41-44DF-B342-E42C5851F6AE}"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136544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F4B115-8B41-44DF-B342-E42C5851F6AE}"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3902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F4B115-8B41-44DF-B342-E42C5851F6AE}"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200660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F4B115-8B41-44DF-B342-E42C5851F6AE}"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184544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4B115-8B41-44DF-B342-E42C5851F6AE}"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336453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4B115-8B41-44DF-B342-E42C5851F6AE}"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135159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4B115-8B41-44DF-B342-E42C5851F6AE}"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5976A1-88D2-4436-B88C-1EE1C4C65942}" type="slidenum">
              <a:rPr lang="en-US" smtClean="0"/>
              <a:t>‹#›</a:t>
            </a:fld>
            <a:endParaRPr lang="en-US"/>
          </a:p>
        </p:txBody>
      </p:sp>
    </p:spTree>
    <p:extLst>
      <p:ext uri="{BB962C8B-B14F-4D97-AF65-F5344CB8AC3E}">
        <p14:creationId xmlns:p14="http://schemas.microsoft.com/office/powerpoint/2010/main" val="182433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F4B115-8B41-44DF-B342-E42C5851F6AE}" type="datetimeFigureOut">
              <a:rPr lang="en-US" smtClean="0"/>
              <a:t>5/27/2022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5976A1-88D2-4436-B88C-1EE1C4C65942}" type="slidenum">
              <a:rPr lang="en-US" smtClean="0"/>
              <a:t>‹#›</a:t>
            </a:fld>
            <a:endParaRPr lang="en-US"/>
          </a:p>
        </p:txBody>
      </p:sp>
    </p:spTree>
    <p:extLst>
      <p:ext uri="{BB962C8B-B14F-4D97-AF65-F5344CB8AC3E}">
        <p14:creationId xmlns:p14="http://schemas.microsoft.com/office/powerpoint/2010/main" val="356132858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sharpcorner.com/UploadFile/f88748/internet-of-things-part-2/" TargetMode="External"/><Relationship Id="rId2" Type="http://schemas.openxmlformats.org/officeDocument/2006/relationships/hyperlink" Target="https://www.c-sharpcorner.com/uploadfile/f88748/internet-of-things-iot-an-introduc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A1E86-02C2-4638-AE7B-638BA9C9E625}"/>
              </a:ext>
            </a:extLst>
          </p:cNvPr>
          <p:cNvSpPr>
            <a:spLocks noGrp="1"/>
          </p:cNvSpPr>
          <p:nvPr>
            <p:ph type="title"/>
          </p:nvPr>
        </p:nvSpPr>
        <p:spPr>
          <a:xfrm>
            <a:off x="1179511" y="0"/>
            <a:ext cx="10018713" cy="1752599"/>
          </a:xfrm>
        </p:spPr>
        <p:txBody>
          <a:bodyPr/>
          <a:lstStyle/>
          <a:p>
            <a:r>
              <a:rPr lang="en-IN" b="1" dirty="0" smtClean="0"/>
              <a:t/>
            </a:r>
            <a:br>
              <a:rPr lang="en-IN" b="1" dirty="0" smtClean="0"/>
            </a:br>
            <a:r>
              <a:rPr lang="en-IN" b="1" dirty="0"/>
              <a:t>	</a:t>
            </a:r>
            <a:r>
              <a:rPr lang="en-IN" b="1" dirty="0" smtClean="0"/>
              <a:t>Table </a:t>
            </a:r>
            <a:r>
              <a:rPr lang="en-IN" b="1" dirty="0"/>
              <a:t>Of Content</a:t>
            </a:r>
          </a:p>
        </p:txBody>
      </p:sp>
      <p:sp>
        <p:nvSpPr>
          <p:cNvPr id="3" name="Content Placeholder 2">
            <a:extLst>
              <a:ext uri="{FF2B5EF4-FFF2-40B4-BE49-F238E27FC236}">
                <a16:creationId xmlns:a16="http://schemas.microsoft.com/office/drawing/2014/main" xmlns="" id="{E91A6AA8-D1D0-4F3A-BE69-474C186CE39D}"/>
              </a:ext>
            </a:extLst>
          </p:cNvPr>
          <p:cNvSpPr>
            <a:spLocks noGrp="1"/>
          </p:cNvSpPr>
          <p:nvPr>
            <p:ph idx="1"/>
          </p:nvPr>
        </p:nvSpPr>
        <p:spPr>
          <a:xfrm>
            <a:off x="2140596" y="1903253"/>
            <a:ext cx="10018713" cy="4098301"/>
          </a:xfrm>
        </p:spPr>
        <p:txBody>
          <a:bodyPr>
            <a:noAutofit/>
          </a:bodyPr>
          <a:lstStyle/>
          <a:p>
            <a:r>
              <a:rPr lang="en-IN" sz="4400" dirty="0" smtClean="0">
                <a:latin typeface="Times New Roman" panose="02020603050405020304" pitchFamily="18" charset="0"/>
                <a:cs typeface="Arial" panose="020B0604020202020204" pitchFamily="34" charset="0"/>
              </a:rPr>
              <a:t>IoT </a:t>
            </a:r>
            <a:r>
              <a:rPr lang="en-IN" sz="4400" dirty="0">
                <a:latin typeface="Times New Roman" panose="02020603050405020304" pitchFamily="18" charset="0"/>
                <a:cs typeface="Arial" panose="020B0604020202020204" pitchFamily="34" charset="0"/>
              </a:rPr>
              <a:t>Definition</a:t>
            </a:r>
          </a:p>
          <a:p>
            <a:r>
              <a:rPr lang="en-IN" sz="4400" dirty="0">
                <a:latin typeface="Times New Roman" panose="02020603050405020304" pitchFamily="18" charset="0"/>
                <a:cs typeface="Arial" panose="020B0604020202020204" pitchFamily="34" charset="0"/>
              </a:rPr>
              <a:t>History of </a:t>
            </a:r>
            <a:r>
              <a:rPr lang="en-IN" sz="4400" dirty="0" smtClean="0">
                <a:latin typeface="Times New Roman" panose="02020603050405020304" pitchFamily="18" charset="0"/>
                <a:cs typeface="Arial" panose="020B0604020202020204" pitchFamily="34" charset="0"/>
              </a:rPr>
              <a:t>IoT</a:t>
            </a:r>
            <a:endParaRPr lang="en-IN" sz="4400" dirty="0">
              <a:latin typeface="Times New Roman" panose="02020603050405020304" pitchFamily="18" charset="0"/>
              <a:cs typeface="Arial" panose="020B0604020202020204" pitchFamily="34" charset="0"/>
            </a:endParaRPr>
          </a:p>
          <a:p>
            <a:r>
              <a:rPr lang="en-US" sz="4400" dirty="0">
                <a:latin typeface="Times New Roman" panose="02020603050405020304" pitchFamily="18" charset="0"/>
                <a:cs typeface="Arial" panose="020B0604020202020204" pitchFamily="34" charset="0"/>
              </a:rPr>
              <a:t>Basic Building Block of </a:t>
            </a:r>
            <a:r>
              <a:rPr lang="en-US" sz="4400" dirty="0" smtClean="0">
                <a:latin typeface="Times New Roman" panose="02020603050405020304" pitchFamily="18" charset="0"/>
                <a:cs typeface="Arial" panose="020B0604020202020204" pitchFamily="34" charset="0"/>
              </a:rPr>
              <a:t>IoT</a:t>
            </a:r>
            <a:endParaRPr lang="en-IN" sz="4400" b="1" dirty="0" smtClean="0"/>
          </a:p>
          <a:p>
            <a:r>
              <a:rPr lang="en-US" sz="4400" dirty="0">
                <a:latin typeface="Times New Roman" panose="02020603050405020304" pitchFamily="18" charset="0"/>
                <a:cs typeface="Arial" panose="020B0604020202020204" pitchFamily="34" charset="0"/>
              </a:rPr>
              <a:t>Architectural Layers of </a:t>
            </a:r>
            <a:r>
              <a:rPr lang="en-US" sz="4400" dirty="0" smtClean="0">
                <a:latin typeface="Times New Roman" panose="02020603050405020304" pitchFamily="18" charset="0"/>
                <a:cs typeface="Arial" panose="020B0604020202020204" pitchFamily="34" charset="0"/>
              </a:rPr>
              <a:t>IoT</a:t>
            </a:r>
          </a:p>
          <a:p>
            <a:r>
              <a:rPr lang="en-US" sz="4400" dirty="0" smtClean="0">
                <a:latin typeface="Times New Roman" panose="02020603050405020304" pitchFamily="18" charset="0"/>
                <a:cs typeface="Arial" panose="020B0604020202020204" pitchFamily="34" charset="0"/>
              </a:rPr>
              <a:t>References</a:t>
            </a:r>
            <a:endParaRPr lang="en-IN" sz="4400" dirty="0">
              <a:latin typeface="Times New Roman" panose="02020603050405020304" pitchFamily="18" charset="0"/>
              <a:cs typeface="Arial" panose="020B0604020202020204" pitchFamily="34" charset="0"/>
            </a:endParaRPr>
          </a:p>
          <a:p>
            <a:endParaRPr lang="en-IN" sz="800" dirty="0"/>
          </a:p>
        </p:txBody>
      </p:sp>
    </p:spTree>
    <p:extLst>
      <p:ext uri="{BB962C8B-B14F-4D97-AF65-F5344CB8AC3E}">
        <p14:creationId xmlns:p14="http://schemas.microsoft.com/office/powerpoint/2010/main" val="110339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164A5E-5BAE-4077-9362-85DFA1470CCE}"/>
              </a:ext>
            </a:extLst>
          </p:cNvPr>
          <p:cNvSpPr>
            <a:spLocks noGrp="1"/>
          </p:cNvSpPr>
          <p:nvPr>
            <p:ph type="title"/>
          </p:nvPr>
        </p:nvSpPr>
        <p:spPr/>
        <p:txBody>
          <a:bodyPr/>
          <a:lstStyle/>
          <a:p>
            <a:r>
              <a:rPr lang="en-IN" b="1" dirty="0"/>
              <a:t>1) Sensors/Devices</a:t>
            </a:r>
            <a:endParaRPr lang="en-IN" dirty="0"/>
          </a:p>
        </p:txBody>
      </p:sp>
      <p:sp>
        <p:nvSpPr>
          <p:cNvPr id="9" name="Content Placeholder 8">
            <a:extLst>
              <a:ext uri="{FF2B5EF4-FFF2-40B4-BE49-F238E27FC236}">
                <a16:creationId xmlns:a16="http://schemas.microsoft.com/office/drawing/2014/main" xmlns="" id="{D15DBC0E-7E13-4B57-97AF-D5D9B8561829}"/>
              </a:ext>
            </a:extLst>
          </p:cNvPr>
          <p:cNvSpPr>
            <a:spLocks noGrp="1"/>
          </p:cNvSpPr>
          <p:nvPr>
            <p:ph idx="1"/>
          </p:nvPr>
        </p:nvSpPr>
        <p:spPr/>
        <p:txBody>
          <a:bodyPr/>
          <a:lstStyle/>
          <a:p>
            <a:r>
              <a:rPr lang="en-US" dirty="0"/>
              <a:t>Sensors or devices are a key component that helps you to collect live data from the surrounding environment.</a:t>
            </a:r>
          </a:p>
          <a:p>
            <a:r>
              <a:rPr lang="en-US" dirty="0"/>
              <a:t>These have to be uniquely identifiable devices with a unique IP address so that they can be easily identifiable over a large network.</a:t>
            </a:r>
          </a:p>
          <a:p>
            <a:r>
              <a:rPr lang="en-US" dirty="0"/>
              <a:t>These have to be active in nature which means that they should be able to collect real-time data. </a:t>
            </a:r>
            <a:r>
              <a:rPr lang="en-US" dirty="0" smtClean="0"/>
              <a:t>These can </a:t>
            </a:r>
            <a:r>
              <a:rPr lang="en-US" dirty="0"/>
              <a:t>either work on their own (autonomous in nature) or can be made to work by the user depending on their needs (user-controlled).</a:t>
            </a:r>
          </a:p>
          <a:p>
            <a:r>
              <a:rPr lang="en-US" dirty="0"/>
              <a:t>Examples of sensors are gas sensor, water quality sensor, moisture sensor, etc.</a:t>
            </a:r>
          </a:p>
          <a:p>
            <a:endParaRPr lang="en-IN" dirty="0"/>
          </a:p>
        </p:txBody>
      </p:sp>
    </p:spTree>
    <p:extLst>
      <p:ext uri="{BB962C8B-B14F-4D97-AF65-F5344CB8AC3E}">
        <p14:creationId xmlns:p14="http://schemas.microsoft.com/office/powerpoint/2010/main" val="295698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178BB-38B0-4E88-8774-5E148E1CC36D}"/>
              </a:ext>
            </a:extLst>
          </p:cNvPr>
          <p:cNvSpPr>
            <a:spLocks noGrp="1"/>
          </p:cNvSpPr>
          <p:nvPr>
            <p:ph type="title"/>
          </p:nvPr>
        </p:nvSpPr>
        <p:spPr/>
        <p:txBody>
          <a:bodyPr/>
          <a:lstStyle/>
          <a:p>
            <a:r>
              <a:rPr lang="en-IN" b="1" dirty="0" smtClean="0"/>
              <a:t>2) Processors:</a:t>
            </a:r>
            <a:endParaRPr lang="en-IN" dirty="0"/>
          </a:p>
        </p:txBody>
      </p:sp>
      <p:sp>
        <p:nvSpPr>
          <p:cNvPr id="10" name="Content Placeholder 9">
            <a:extLst>
              <a:ext uri="{FF2B5EF4-FFF2-40B4-BE49-F238E27FC236}">
                <a16:creationId xmlns:a16="http://schemas.microsoft.com/office/drawing/2014/main" xmlns="" id="{3B9D3DBA-7851-413E-90BC-22E188FAC4A6}"/>
              </a:ext>
            </a:extLst>
          </p:cNvPr>
          <p:cNvSpPr>
            <a:spLocks noGrp="1"/>
          </p:cNvSpPr>
          <p:nvPr>
            <p:ph idx="1"/>
          </p:nvPr>
        </p:nvSpPr>
        <p:spPr>
          <a:xfrm>
            <a:off x="1532238" y="2092411"/>
            <a:ext cx="9972374" cy="3818811"/>
          </a:xfrm>
        </p:spPr>
        <p:txBody>
          <a:bodyPr/>
          <a:lstStyle/>
          <a:p>
            <a:r>
              <a:rPr lang="en-US" dirty="0"/>
              <a:t>Processors are the brain of the IoT system. Their main function is to process the data captured by the sensors and process them so as to extract the valuable data from the enormous amount of raw data collected. </a:t>
            </a:r>
          </a:p>
          <a:p>
            <a:r>
              <a:rPr lang="en-US" dirty="0"/>
              <a:t>Processors mostly work on real-time basis and can be easily controlled by applications. These are also responsible for securing the data – that is performing encryption and decryption of data.</a:t>
            </a:r>
          </a:p>
          <a:p>
            <a:r>
              <a:rPr lang="en-US" dirty="0"/>
              <a:t>Embedded hardware devices, microcontroller, etc are the ones that process the data because they have processors attached to it.</a:t>
            </a:r>
          </a:p>
        </p:txBody>
      </p:sp>
      <p:pic>
        <p:nvPicPr>
          <p:cNvPr id="8" name="Picture 7">
            <a:extLst>
              <a:ext uri="{FF2B5EF4-FFF2-40B4-BE49-F238E27FC236}">
                <a16:creationId xmlns:a16="http://schemas.microsoft.com/office/drawing/2014/main" xmlns="" id="{FB660DE7-454B-48A0-BB1D-6D2793FA8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3772" y="168434"/>
            <a:ext cx="1663757" cy="1663757"/>
          </a:xfrm>
          <a:prstGeom prst="rect">
            <a:avLst/>
          </a:prstGeom>
        </p:spPr>
      </p:pic>
    </p:spTree>
    <p:extLst>
      <p:ext uri="{BB962C8B-B14F-4D97-AF65-F5344CB8AC3E}">
        <p14:creationId xmlns:p14="http://schemas.microsoft.com/office/powerpoint/2010/main" val="291256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2F233-DB78-48E6-A0CC-7109EB5B80B8}"/>
              </a:ext>
            </a:extLst>
          </p:cNvPr>
          <p:cNvSpPr>
            <a:spLocks noGrp="1"/>
          </p:cNvSpPr>
          <p:nvPr>
            <p:ph type="title"/>
          </p:nvPr>
        </p:nvSpPr>
        <p:spPr/>
        <p:txBody>
          <a:bodyPr/>
          <a:lstStyle/>
          <a:p>
            <a:r>
              <a:rPr lang="en-IN" b="1" dirty="0" smtClean="0"/>
              <a:t>3) </a:t>
            </a:r>
            <a:r>
              <a:rPr lang="en-US" b="1" dirty="0"/>
              <a:t>Gateways</a:t>
            </a:r>
            <a:endParaRPr lang="en-IN" dirty="0"/>
          </a:p>
        </p:txBody>
      </p:sp>
      <p:sp>
        <p:nvSpPr>
          <p:cNvPr id="3" name="Content Placeholder 2">
            <a:extLst>
              <a:ext uri="{FF2B5EF4-FFF2-40B4-BE49-F238E27FC236}">
                <a16:creationId xmlns:a16="http://schemas.microsoft.com/office/drawing/2014/main" xmlns="" id="{F4826A4F-45DA-4197-8A13-72C3CD944614}"/>
              </a:ext>
            </a:extLst>
          </p:cNvPr>
          <p:cNvSpPr>
            <a:spLocks noGrp="1"/>
          </p:cNvSpPr>
          <p:nvPr>
            <p:ph idx="1"/>
          </p:nvPr>
        </p:nvSpPr>
        <p:spPr>
          <a:xfrm>
            <a:off x="2279561" y="1996225"/>
            <a:ext cx="9031866" cy="3914997"/>
          </a:xfrm>
        </p:spPr>
        <p:txBody>
          <a:bodyPr/>
          <a:lstStyle/>
          <a:p>
            <a:r>
              <a:rPr lang="en-US" dirty="0"/>
              <a:t>Gateways are responsible for routing the processed data and send it to proper locations for its (data) proper utilization. </a:t>
            </a:r>
            <a:endParaRPr lang="en-US" dirty="0" smtClean="0"/>
          </a:p>
          <a:p>
            <a:r>
              <a:rPr lang="en-US" dirty="0" smtClean="0"/>
              <a:t>Network </a:t>
            </a:r>
            <a:r>
              <a:rPr lang="en-US" dirty="0"/>
              <a:t>connectivity is essential for any IoT system to communicate.</a:t>
            </a:r>
          </a:p>
          <a:p>
            <a:r>
              <a:rPr lang="en-US" dirty="0"/>
              <a:t>LAN, WAN, PAN, </a:t>
            </a:r>
            <a:r>
              <a:rPr lang="en-US" dirty="0" smtClean="0"/>
              <a:t>etc are </a:t>
            </a:r>
            <a:r>
              <a:rPr lang="en-US" dirty="0"/>
              <a:t>examples of network gateways.</a:t>
            </a:r>
          </a:p>
        </p:txBody>
      </p:sp>
      <p:pic>
        <p:nvPicPr>
          <p:cNvPr id="5" name="Picture 4">
            <a:extLst>
              <a:ext uri="{FF2B5EF4-FFF2-40B4-BE49-F238E27FC236}">
                <a16:creationId xmlns:a16="http://schemas.microsoft.com/office/drawing/2014/main" xmlns="" id="{9480AEA7-AF72-4223-AB6E-21B7CBA67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338" y="217935"/>
            <a:ext cx="1969996" cy="1969996"/>
          </a:xfrm>
          <a:prstGeom prst="rect">
            <a:avLst/>
          </a:prstGeom>
        </p:spPr>
      </p:pic>
    </p:spTree>
    <p:extLst>
      <p:ext uri="{BB962C8B-B14F-4D97-AF65-F5344CB8AC3E}">
        <p14:creationId xmlns:p14="http://schemas.microsoft.com/office/powerpoint/2010/main" val="103332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BE2F3-96C6-4C99-B9C4-7468E3F94463}"/>
              </a:ext>
            </a:extLst>
          </p:cNvPr>
          <p:cNvSpPr>
            <a:spLocks noGrp="1"/>
          </p:cNvSpPr>
          <p:nvPr>
            <p:ph type="title"/>
          </p:nvPr>
        </p:nvSpPr>
        <p:spPr/>
        <p:txBody>
          <a:bodyPr/>
          <a:lstStyle/>
          <a:p>
            <a:r>
              <a:rPr lang="en-US" b="1" dirty="0"/>
              <a:t>Applications</a:t>
            </a:r>
            <a:endParaRPr lang="en-IN" dirty="0"/>
          </a:p>
        </p:txBody>
      </p:sp>
      <p:pic>
        <p:nvPicPr>
          <p:cNvPr id="5" name="Content Placeholder 4">
            <a:extLst>
              <a:ext uri="{FF2B5EF4-FFF2-40B4-BE49-F238E27FC236}">
                <a16:creationId xmlns:a16="http://schemas.microsoft.com/office/drawing/2014/main" xmlns="" id="{EB691463-D250-4FF1-AA0B-39AE90775C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5368" y="292258"/>
            <a:ext cx="1884841" cy="1884841"/>
          </a:xfrm>
        </p:spPr>
      </p:pic>
      <p:sp>
        <p:nvSpPr>
          <p:cNvPr id="6" name="Rectangle 5">
            <a:extLst>
              <a:ext uri="{FF2B5EF4-FFF2-40B4-BE49-F238E27FC236}">
                <a16:creationId xmlns:a16="http://schemas.microsoft.com/office/drawing/2014/main" xmlns="" id="{8A9EC414-5823-44AD-A287-C610E9C4F153}"/>
              </a:ext>
            </a:extLst>
          </p:cNvPr>
          <p:cNvSpPr/>
          <p:nvPr/>
        </p:nvSpPr>
        <p:spPr>
          <a:xfrm>
            <a:off x="1738648" y="2459865"/>
            <a:ext cx="9922332" cy="4893647"/>
          </a:xfrm>
          <a:prstGeom prst="rect">
            <a:avLst/>
          </a:prstGeom>
        </p:spPr>
        <p:txBody>
          <a:bodyPr wrap="square">
            <a:spAutoFit/>
          </a:bodyPr>
          <a:lstStyle/>
          <a:p>
            <a:r>
              <a:rPr lang="en-US" sz="2400" dirty="0"/>
              <a:t>Applications form another end of an IoT system. Applications are essential for proper utilization of all the data collected. </a:t>
            </a:r>
            <a:endParaRPr lang="en-US" sz="2400" dirty="0" smtClean="0"/>
          </a:p>
          <a:p>
            <a:endParaRPr lang="en-US" sz="2400" dirty="0"/>
          </a:p>
          <a:p>
            <a:r>
              <a:rPr lang="en-US" sz="2400" dirty="0"/>
              <a:t>These cloud-based applications which are responsible for rendering the effective meaning to the data collected</a:t>
            </a:r>
            <a:r>
              <a:rPr lang="en-US" sz="2400" dirty="0" smtClean="0"/>
              <a:t>.</a:t>
            </a:r>
          </a:p>
          <a:p>
            <a:endParaRPr lang="en-US" sz="2400" dirty="0" smtClean="0"/>
          </a:p>
          <a:p>
            <a:r>
              <a:rPr lang="en-US" sz="2400" dirty="0" smtClean="0"/>
              <a:t> </a:t>
            </a:r>
            <a:r>
              <a:rPr lang="en-US" sz="2400" dirty="0"/>
              <a:t>Applications are controlled by users and are a delivery point of particular services. </a:t>
            </a:r>
          </a:p>
          <a:p>
            <a:r>
              <a:rPr lang="en-US" sz="2400" dirty="0"/>
              <a:t>Examples of applications are home automation apps, security systems, industrial control hub, etc. </a:t>
            </a:r>
          </a:p>
          <a:p>
            <a:endParaRPr lang="en-US" sz="2400" dirty="0"/>
          </a:p>
          <a:p>
            <a:endParaRPr lang="en-US" sz="2400" dirty="0" smtClean="0"/>
          </a:p>
          <a:p>
            <a:endParaRPr lang="en-US" sz="2400" dirty="0"/>
          </a:p>
        </p:txBody>
      </p:sp>
    </p:spTree>
    <p:extLst>
      <p:ext uri="{BB962C8B-B14F-4D97-AF65-F5344CB8AC3E}">
        <p14:creationId xmlns:p14="http://schemas.microsoft.com/office/powerpoint/2010/main" val="63211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954B1-EF2A-4888-90CF-0FC06C6D8E0A}"/>
              </a:ext>
            </a:extLst>
          </p:cNvPr>
          <p:cNvSpPr>
            <a:spLocks noGrp="1"/>
          </p:cNvSpPr>
          <p:nvPr>
            <p:ph type="title"/>
          </p:nvPr>
        </p:nvSpPr>
        <p:spPr>
          <a:xfrm>
            <a:off x="2637182" y="372917"/>
            <a:ext cx="6906867" cy="580028"/>
          </a:xfrm>
        </p:spPr>
        <p:txBody>
          <a:bodyPr>
            <a:normAutofit fontScale="90000"/>
          </a:bodyPr>
          <a:lstStyle/>
          <a:p>
            <a:r>
              <a:rPr lang="en-US" dirty="0">
                <a:effectLst/>
                <a:latin typeface="Times New Roman" panose="02020603050405020304" pitchFamily="18" charset="0"/>
                <a:ea typeface="Arial" panose="020B0604020202020204" pitchFamily="34" charset="0"/>
                <a:cs typeface="Arial" panose="020B0604020202020204" pitchFamily="34" charset="0"/>
              </a:rPr>
              <a:t>Architectural Layers of IoT</a:t>
            </a:r>
            <a:endParaRPr lang="en-US" dirty="0"/>
          </a:p>
        </p:txBody>
      </p:sp>
      <p:sp>
        <p:nvSpPr>
          <p:cNvPr id="3" name="Content Placeholder 2">
            <a:extLst>
              <a:ext uri="{FF2B5EF4-FFF2-40B4-BE49-F238E27FC236}">
                <a16:creationId xmlns:a16="http://schemas.microsoft.com/office/drawing/2014/main" xmlns="" id="{CF8D618A-B6CA-43DF-8FAF-6655E51A6DD6}"/>
              </a:ext>
            </a:extLst>
          </p:cNvPr>
          <p:cNvSpPr>
            <a:spLocks noGrp="1"/>
          </p:cNvSpPr>
          <p:nvPr>
            <p:ph idx="1"/>
          </p:nvPr>
        </p:nvSpPr>
        <p:spPr>
          <a:xfrm>
            <a:off x="0" y="1165646"/>
            <a:ext cx="10515600" cy="580027"/>
          </a:xfrm>
        </p:spPr>
        <p:txBody>
          <a:bodyPr>
            <a:normAutofit fontScale="92500"/>
          </a:bodyPr>
          <a:lstStyle/>
          <a:p>
            <a:pPr marL="285750" indent="-285750" algn="l">
              <a:buFont typeface="Arial" panose="020B0604020202020204" pitchFamily="34" charset="0"/>
              <a:buChar char="•"/>
            </a:pPr>
            <a:r>
              <a:rPr lang="en-MY" sz="2400" b="0" i="0" u="none" strike="noStrike" baseline="0" dirty="0">
                <a:latin typeface="+mj-lt"/>
              </a:rPr>
              <a:t>There is no single consensus on architecture for IoT, which </a:t>
            </a:r>
            <a:r>
              <a:rPr lang="en-US" sz="2400" b="0" i="0" u="none" strike="noStrike" baseline="0" dirty="0">
                <a:latin typeface="+mj-lt"/>
              </a:rPr>
              <a:t>is agreed universally.</a:t>
            </a:r>
          </a:p>
          <a:p>
            <a:pPr marL="285750" indent="-285750" algn="l">
              <a:buFont typeface="Arial" panose="020B0604020202020204" pitchFamily="34" charset="0"/>
              <a:buChar char="•"/>
            </a:pPr>
            <a:endParaRPr lang="en-US" sz="2400" dirty="0">
              <a:latin typeface="+mj-lt"/>
            </a:endParaRPr>
          </a:p>
        </p:txBody>
      </p:sp>
      <p:sp>
        <p:nvSpPr>
          <p:cNvPr id="16" name="TextBox 15">
            <a:extLst>
              <a:ext uri="{FF2B5EF4-FFF2-40B4-BE49-F238E27FC236}">
                <a16:creationId xmlns:a16="http://schemas.microsoft.com/office/drawing/2014/main" xmlns="" id="{CFEC2D62-CA76-4954-B282-59C3BA293608}"/>
              </a:ext>
            </a:extLst>
          </p:cNvPr>
          <p:cNvSpPr txBox="1"/>
          <p:nvPr/>
        </p:nvSpPr>
        <p:spPr>
          <a:xfrm>
            <a:off x="-1" y="1796572"/>
            <a:ext cx="4038601" cy="1200329"/>
          </a:xfrm>
          <a:prstGeom prst="rect">
            <a:avLst/>
          </a:prstGeom>
          <a:noFill/>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most </a:t>
            </a:r>
            <a:r>
              <a:rPr lang="en-US" sz="2400" dirty="0">
                <a:latin typeface="Times New Roman" panose="02020603050405020304" pitchFamily="18" charset="0"/>
                <a:cs typeface="Times New Roman" panose="02020603050405020304" pitchFamily="18" charset="0"/>
              </a:rPr>
              <a:t>basic </a:t>
            </a:r>
            <a:r>
              <a:rPr lang="en-MY" sz="2400" dirty="0">
                <a:latin typeface="Times New Roman" panose="02020603050405020304" pitchFamily="18" charset="0"/>
                <a:cs typeface="Times New Roman" panose="02020603050405020304" pitchFamily="18" charset="0"/>
              </a:rPr>
              <a:t>architecture is a </a:t>
            </a:r>
            <a:r>
              <a:rPr lang="en-US" sz="2400" dirty="0">
                <a:latin typeface="Times New Roman" panose="02020603050405020304" pitchFamily="18" charset="0"/>
                <a:cs typeface="Times New Roman" panose="02020603050405020304" pitchFamily="18" charset="0"/>
              </a:rPr>
              <a:t>THREE LAYER</a:t>
            </a:r>
            <a:r>
              <a:rPr lang="en-MY" sz="2400" dirty="0">
                <a:latin typeface="Times New Roman" panose="02020603050405020304" pitchFamily="18" charset="0"/>
                <a:cs typeface="Times New Roman" panose="02020603050405020304" pitchFamily="18" charset="0"/>
              </a:rPr>
              <a:t> defines the main idea of the </a:t>
            </a:r>
            <a:r>
              <a:rPr lang="en-US" sz="2400" dirty="0">
                <a:latin typeface="Times New Roman" panose="02020603050405020304" pitchFamily="18" charset="0"/>
                <a:cs typeface="Times New Roman" panose="02020603050405020304" pitchFamily="18" charset="0"/>
              </a:rPr>
              <a:t>IoT</a:t>
            </a:r>
          </a:p>
        </p:txBody>
      </p:sp>
      <p:sp>
        <p:nvSpPr>
          <p:cNvPr id="23" name="Rectangle 22">
            <a:extLst>
              <a:ext uri="{FF2B5EF4-FFF2-40B4-BE49-F238E27FC236}">
                <a16:creationId xmlns:a16="http://schemas.microsoft.com/office/drawing/2014/main" xmlns="" id="{A3857369-4011-4475-9097-2384FDC507B3}"/>
              </a:ext>
            </a:extLst>
          </p:cNvPr>
          <p:cNvSpPr/>
          <p:nvPr/>
        </p:nvSpPr>
        <p:spPr>
          <a:xfrm>
            <a:off x="5450597" y="2708198"/>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Business Layer</a:t>
            </a:r>
          </a:p>
        </p:txBody>
      </p:sp>
      <p:sp>
        <p:nvSpPr>
          <p:cNvPr id="26" name="Rectangle 25">
            <a:extLst>
              <a:ext uri="{FF2B5EF4-FFF2-40B4-BE49-F238E27FC236}">
                <a16:creationId xmlns:a16="http://schemas.microsoft.com/office/drawing/2014/main" xmlns="" id="{567E7706-D5A1-41A2-BE6E-2EF6DB584C85}"/>
              </a:ext>
            </a:extLst>
          </p:cNvPr>
          <p:cNvSpPr/>
          <p:nvPr/>
        </p:nvSpPr>
        <p:spPr>
          <a:xfrm>
            <a:off x="5434151" y="3525163"/>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Application Layer</a:t>
            </a:r>
          </a:p>
        </p:txBody>
      </p:sp>
      <p:sp>
        <p:nvSpPr>
          <p:cNvPr id="27" name="Rectangle 26">
            <a:extLst>
              <a:ext uri="{FF2B5EF4-FFF2-40B4-BE49-F238E27FC236}">
                <a16:creationId xmlns:a16="http://schemas.microsoft.com/office/drawing/2014/main" xmlns="" id="{B206FB8E-B098-4ED4-BEFD-7E0C050FDB15}"/>
              </a:ext>
            </a:extLst>
          </p:cNvPr>
          <p:cNvSpPr/>
          <p:nvPr/>
        </p:nvSpPr>
        <p:spPr>
          <a:xfrm>
            <a:off x="5439638" y="4353082"/>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Processing Layer</a:t>
            </a:r>
          </a:p>
        </p:txBody>
      </p:sp>
      <p:sp>
        <p:nvSpPr>
          <p:cNvPr id="28" name="Rectangle 27">
            <a:extLst>
              <a:ext uri="{FF2B5EF4-FFF2-40B4-BE49-F238E27FC236}">
                <a16:creationId xmlns:a16="http://schemas.microsoft.com/office/drawing/2014/main" xmlns="" id="{EE9B7665-1C77-48FA-9F2F-5E162FA7030B}"/>
              </a:ext>
            </a:extLst>
          </p:cNvPr>
          <p:cNvSpPr/>
          <p:nvPr/>
        </p:nvSpPr>
        <p:spPr>
          <a:xfrm>
            <a:off x="5428673" y="5186485"/>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Transport Layer</a:t>
            </a:r>
          </a:p>
        </p:txBody>
      </p:sp>
      <p:sp>
        <p:nvSpPr>
          <p:cNvPr id="29" name="Rectangle 28">
            <a:extLst>
              <a:ext uri="{FF2B5EF4-FFF2-40B4-BE49-F238E27FC236}">
                <a16:creationId xmlns:a16="http://schemas.microsoft.com/office/drawing/2014/main" xmlns="" id="{B8DB3DFE-4C0C-4940-A964-58764EA0AD10}"/>
              </a:ext>
            </a:extLst>
          </p:cNvPr>
          <p:cNvSpPr/>
          <p:nvPr/>
        </p:nvSpPr>
        <p:spPr>
          <a:xfrm>
            <a:off x="5434160" y="6014403"/>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Perception Layer</a:t>
            </a:r>
          </a:p>
        </p:txBody>
      </p:sp>
      <p:sp>
        <p:nvSpPr>
          <p:cNvPr id="12" name="Rectangle 11">
            <a:extLst>
              <a:ext uri="{FF2B5EF4-FFF2-40B4-BE49-F238E27FC236}">
                <a16:creationId xmlns:a16="http://schemas.microsoft.com/office/drawing/2014/main" xmlns="" id="{103EF4E7-4824-4E6F-AEAB-EBD6A962D969}"/>
              </a:ext>
            </a:extLst>
          </p:cNvPr>
          <p:cNvSpPr/>
          <p:nvPr/>
        </p:nvSpPr>
        <p:spPr>
          <a:xfrm>
            <a:off x="779312" y="3418927"/>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Application Layer</a:t>
            </a:r>
          </a:p>
        </p:txBody>
      </p:sp>
      <p:sp>
        <p:nvSpPr>
          <p:cNvPr id="13" name="Rectangle 12">
            <a:extLst>
              <a:ext uri="{FF2B5EF4-FFF2-40B4-BE49-F238E27FC236}">
                <a16:creationId xmlns:a16="http://schemas.microsoft.com/office/drawing/2014/main" xmlns="" id="{9DDEB04C-F3AF-4A83-BD3D-525B940DA06A}"/>
              </a:ext>
            </a:extLst>
          </p:cNvPr>
          <p:cNvSpPr/>
          <p:nvPr/>
        </p:nvSpPr>
        <p:spPr>
          <a:xfrm>
            <a:off x="762866" y="4235892"/>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Network Layer</a:t>
            </a:r>
          </a:p>
        </p:txBody>
      </p:sp>
      <p:sp>
        <p:nvSpPr>
          <p:cNvPr id="15" name="Rectangle 14">
            <a:extLst>
              <a:ext uri="{FF2B5EF4-FFF2-40B4-BE49-F238E27FC236}">
                <a16:creationId xmlns:a16="http://schemas.microsoft.com/office/drawing/2014/main" xmlns="" id="{2AA2E98B-DBF9-447A-917A-116219E4D025}"/>
              </a:ext>
            </a:extLst>
          </p:cNvPr>
          <p:cNvSpPr/>
          <p:nvPr/>
        </p:nvSpPr>
        <p:spPr>
          <a:xfrm>
            <a:off x="768353" y="5063811"/>
            <a:ext cx="2686637" cy="622848"/>
          </a:xfrm>
          <a:prstGeom prst="rect">
            <a:avLst/>
          </a:prstGeom>
          <a:ln/>
          <a:scene3d>
            <a:camera prst="orthographicFront"/>
            <a:lightRig rig="threePt" dir="t"/>
          </a:scene3d>
          <a:sp3d>
            <a:bevelT w="139700" h="139700" prst="divo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Perception Layer</a:t>
            </a:r>
          </a:p>
        </p:txBody>
      </p:sp>
      <p:sp>
        <p:nvSpPr>
          <p:cNvPr id="34" name="TextBox 33">
            <a:extLst>
              <a:ext uri="{FF2B5EF4-FFF2-40B4-BE49-F238E27FC236}">
                <a16:creationId xmlns:a16="http://schemas.microsoft.com/office/drawing/2014/main" xmlns="" id="{D22BDA44-4AA5-4659-A24A-DBCD3A6CDD3A}"/>
              </a:ext>
            </a:extLst>
          </p:cNvPr>
          <p:cNvSpPr txBox="1"/>
          <p:nvPr/>
        </p:nvSpPr>
        <p:spPr>
          <a:xfrm>
            <a:off x="4731691" y="1745673"/>
            <a:ext cx="7061194" cy="830997"/>
          </a:xfrm>
          <a:prstGeom prst="rect">
            <a:avLst/>
          </a:prstGeom>
          <a:noFill/>
        </p:spPr>
        <p:txBody>
          <a:bodyPr wrap="square">
            <a:spAutoFit/>
          </a:bodyPr>
          <a:lstStyle/>
          <a:p>
            <a:pPr marL="285750" indent="-28575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Researchers </a:t>
            </a:r>
            <a:r>
              <a:rPr lang="en-MY" sz="2400" dirty="0">
                <a:latin typeface="Times New Roman" panose="02020603050405020304" pitchFamily="18" charset="0"/>
                <a:cs typeface="Times New Roman" panose="02020603050405020304" pitchFamily="18" charset="0"/>
              </a:rPr>
              <a:t>often focuses on finer aspects of the </a:t>
            </a:r>
            <a:r>
              <a:rPr lang="en-US" sz="2400" dirty="0">
                <a:latin typeface="Times New Roman" panose="02020603050405020304" pitchFamily="18" charset="0"/>
                <a:cs typeface="Times New Roman" panose="02020603050405020304" pitchFamily="18" charset="0"/>
              </a:rPr>
              <a:t>IoT. Another proposed architecture is the FIVE LAYER</a:t>
            </a:r>
          </a:p>
        </p:txBody>
      </p:sp>
    </p:spTree>
    <p:extLst>
      <p:ext uri="{BB962C8B-B14F-4D97-AF65-F5344CB8AC3E}">
        <p14:creationId xmlns:p14="http://schemas.microsoft.com/office/powerpoint/2010/main" val="2512887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525" y="2160588"/>
            <a:ext cx="6420987" cy="3881437"/>
          </a:xfrm>
        </p:spPr>
      </p:pic>
    </p:spTree>
    <p:extLst>
      <p:ext uri="{BB962C8B-B14F-4D97-AF65-F5344CB8AC3E}">
        <p14:creationId xmlns:p14="http://schemas.microsoft.com/office/powerpoint/2010/main" val="1512547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ormAutofit/>
          </a:bodyPr>
          <a:lstStyle/>
          <a:p>
            <a:r>
              <a:rPr lang="en-US" dirty="0">
                <a:hlinkClick r:id="rId2"/>
              </a:rPr>
              <a:t>https://www.c-sharpcorner.com/uploadfile/f88748/internet-of-things-iot-an-introduction</a:t>
            </a:r>
            <a:r>
              <a:rPr lang="en-US" dirty="0" smtClean="0">
                <a:hlinkClick r:id="rId2"/>
              </a:rPr>
              <a:t>/</a:t>
            </a:r>
            <a:endParaRPr lang="en-US" dirty="0" smtClean="0"/>
          </a:p>
          <a:p>
            <a:endParaRPr lang="en-US" dirty="0"/>
          </a:p>
          <a:p>
            <a:r>
              <a:rPr lang="en-US" dirty="0" smtClean="0">
                <a:hlinkClick r:id="rId3"/>
              </a:rPr>
              <a:t>https</a:t>
            </a:r>
            <a:r>
              <a:rPr lang="en-US" dirty="0">
                <a:hlinkClick r:id="rId3"/>
              </a:rPr>
              <a:t>://www.c-sharpcorner.com/UploadFile/f88748/internet-of-things-part-2</a:t>
            </a:r>
            <a:r>
              <a:rPr lang="en-US" dirty="0" smtClean="0">
                <a:hlinkClick r:id="rId3"/>
              </a:rPr>
              <a:t>/</a:t>
            </a:r>
            <a:endParaRPr lang="en-US" dirty="0" smtClean="0"/>
          </a:p>
          <a:p>
            <a:endParaRPr lang="en-US" dirty="0"/>
          </a:p>
          <a:p>
            <a:r>
              <a:rPr lang="en-US" dirty="0" smtClean="0"/>
              <a:t>"</a:t>
            </a:r>
            <a:r>
              <a:rPr lang="en-US" dirty="0"/>
              <a:t>Internet of Things-IOT: Definition, Characteristics, Architecture, Enabling Technologies, Application &amp; Future </a:t>
            </a:r>
            <a:r>
              <a:rPr lang="en-US" dirty="0" smtClean="0"/>
              <a:t>Challenges“ May </a:t>
            </a:r>
            <a:r>
              <a:rPr lang="en-US" dirty="0"/>
              <a:t>2016</a:t>
            </a:r>
            <a:endParaRPr lang="en-US" dirty="0" smtClean="0"/>
          </a:p>
          <a:p>
            <a:endParaRPr lang="en-US" dirty="0"/>
          </a:p>
        </p:txBody>
      </p:sp>
    </p:spTree>
    <p:extLst>
      <p:ext uri="{BB962C8B-B14F-4D97-AF65-F5344CB8AC3E}">
        <p14:creationId xmlns:p14="http://schemas.microsoft.com/office/powerpoint/2010/main" val="2078862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effectLst>
            <a:innerShdw blurRad="63500" dist="50800" dir="16200000">
              <a:prstClr val="black">
                <a:alpha val="50000"/>
              </a:prstClr>
            </a:innerShdw>
          </a:effectLst>
          <a:scene3d>
            <a:camera prst="isometricRightUp">
              <a:rot lat="1200000" lon="18600000" rev="0"/>
            </a:camera>
            <a:lightRig rig="threePt" dir="t"/>
          </a:scene3d>
        </p:spPr>
        <p:txBody>
          <a:bodyPr lIns="1080000" anchor="t">
            <a:normAutofit/>
            <a:scene3d>
              <a:camera prst="isometricRightUp"/>
              <a:lightRig rig="threePt" dir="t"/>
            </a:scene3d>
          </a:bodyPr>
          <a:lstStyle/>
          <a:p>
            <a:pPr marL="0" indent="0">
              <a:buNone/>
            </a:pPr>
            <a:r>
              <a:rPr lang="en-US" sz="4400" dirty="0" smtClean="0">
                <a:solidFill>
                  <a:srgbClr val="92D050"/>
                </a:solidFill>
                <a:effectLst>
                  <a:outerShdw blurRad="63500" sx="102000" sy="102000" algn="ctr" rotWithShape="0">
                    <a:srgbClr val="92D050">
                      <a:alpha val="40000"/>
                    </a:srgbClr>
                  </a:outerShdw>
                </a:effectLst>
                <a:latin typeface="Algerian" panose="04020705040A02060702" pitchFamily="82" charset="0"/>
              </a:rPr>
              <a:t>Thank You</a:t>
            </a:r>
            <a:endParaRPr lang="en-US" sz="4400" dirty="0">
              <a:solidFill>
                <a:srgbClr val="92D050"/>
              </a:solidFill>
              <a:effectLst>
                <a:outerShdw blurRad="63500" sx="102000" sy="102000" algn="ctr" rotWithShape="0">
                  <a:srgbClr val="92D050">
                    <a:alpha val="40000"/>
                  </a:srgbClr>
                </a:outerShdw>
              </a:effectLst>
              <a:latin typeface="Algerian" panose="04020705040A02060702" pitchFamily="82" charset="0"/>
            </a:endParaRPr>
          </a:p>
        </p:txBody>
      </p:sp>
    </p:spTree>
    <p:extLst>
      <p:ext uri="{BB962C8B-B14F-4D97-AF65-F5344CB8AC3E}">
        <p14:creationId xmlns:p14="http://schemas.microsoft.com/office/powerpoint/2010/main" val="122511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974" y="601362"/>
            <a:ext cx="9101021" cy="5634685"/>
          </a:xfrm>
          <a:prstGeom prst="rect">
            <a:avLst/>
          </a:prstGeom>
        </p:spPr>
      </p:pic>
    </p:spTree>
    <p:extLst>
      <p:ext uri="{BB962C8B-B14F-4D97-AF65-F5344CB8AC3E}">
        <p14:creationId xmlns:p14="http://schemas.microsoft.com/office/powerpoint/2010/main" val="3827560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3A9ED-B456-4B33-B0A2-73FE889A9852}"/>
              </a:ext>
            </a:extLst>
          </p:cNvPr>
          <p:cNvSpPr>
            <a:spLocks noGrp="1"/>
          </p:cNvSpPr>
          <p:nvPr>
            <p:ph type="title"/>
          </p:nvPr>
        </p:nvSpPr>
        <p:spPr>
          <a:xfrm>
            <a:off x="1635616" y="112648"/>
            <a:ext cx="8746836" cy="1940618"/>
          </a:xfrm>
        </p:spPr>
        <p:txBody>
          <a:bodyPr anchor="ctr">
            <a:normAutofit/>
          </a:bodyPr>
          <a:lstStyle/>
          <a:p>
            <a:r>
              <a:rPr lang="en-US" sz="3600" dirty="0"/>
              <a:t>Internet of Things Definition by ITU</a:t>
            </a:r>
          </a:p>
        </p:txBody>
      </p:sp>
      <p:sp>
        <p:nvSpPr>
          <p:cNvPr id="3" name="Content Placeholder 2">
            <a:extLst>
              <a:ext uri="{FF2B5EF4-FFF2-40B4-BE49-F238E27FC236}">
                <a16:creationId xmlns:a16="http://schemas.microsoft.com/office/drawing/2014/main" xmlns="" id="{E8931520-BCD6-4CA6-8833-65D7BECDD5B2}"/>
              </a:ext>
            </a:extLst>
          </p:cNvPr>
          <p:cNvSpPr>
            <a:spLocks noGrp="1"/>
          </p:cNvSpPr>
          <p:nvPr>
            <p:ph idx="1"/>
          </p:nvPr>
        </p:nvSpPr>
        <p:spPr>
          <a:xfrm>
            <a:off x="0" y="2380803"/>
            <a:ext cx="12192000" cy="3081338"/>
          </a:xfrm>
        </p:spPr>
        <p:txBody>
          <a:bodyPr anchor="ctr">
            <a:normAutofit/>
          </a:bodyPr>
          <a:lstStyle/>
          <a:p>
            <a:pPr marL="1028700" lvl="2" indent="-457200">
              <a:spcAft>
                <a:spcPts val="800"/>
              </a:spcAft>
              <a:buFont typeface="Arial" panose="020B0604020202020204" pitchFamily="34" charset="0"/>
              <a:buChar char="•"/>
              <a:tabLst>
                <a:tab pos="914400" algn="l"/>
              </a:tabLst>
            </a:pPr>
            <a:r>
              <a:rPr lang="en-MY" sz="2200" dirty="0">
                <a:latin typeface="URWPalladioL-Roma"/>
              </a:rPr>
              <a:t>The IoT is a global infrastructure for the information society, enabling advanced services by interconnecting (physical and virtual) things based on existing and evolving interoperable information and communication technologies</a:t>
            </a:r>
            <a:r>
              <a:rPr lang="en-MY" sz="2200" dirty="0" smtClean="0">
                <a:latin typeface="URWPalladioL-Roma"/>
              </a:rPr>
              <a:t>.</a:t>
            </a:r>
          </a:p>
          <a:p>
            <a:pPr marL="0" indent="0">
              <a:spcAft>
                <a:spcPts val="800"/>
              </a:spcAft>
              <a:buNone/>
              <a:tabLst>
                <a:tab pos="914400" algn="l"/>
              </a:tabLst>
            </a:pPr>
            <a:endParaRPr lang="en-US" sz="2600" dirty="0">
              <a:latin typeface="URWPalladioL-Roma"/>
            </a:endParaRPr>
          </a:p>
        </p:txBody>
      </p:sp>
      <p:sp>
        <p:nvSpPr>
          <p:cNvPr id="6" name="Slide Number Placeholder 5">
            <a:extLst>
              <a:ext uri="{FF2B5EF4-FFF2-40B4-BE49-F238E27FC236}">
                <a16:creationId xmlns:a16="http://schemas.microsoft.com/office/drawing/2014/main" xmlns="" id="{6DADADF2-994F-4C7C-85E1-7C0E2DFEFA72}"/>
              </a:ext>
            </a:extLst>
          </p:cNvPr>
          <p:cNvSpPr>
            <a:spLocks noGrp="1"/>
          </p:cNvSpPr>
          <p:nvPr>
            <p:ph type="sldNum" sz="quarter" idx="12"/>
          </p:nvPr>
        </p:nvSpPr>
        <p:spPr>
          <a:xfrm>
            <a:off x="8966195" y="6356350"/>
            <a:ext cx="2743200" cy="365125"/>
          </a:xfrm>
        </p:spPr>
        <p:txBody>
          <a:bodyPr>
            <a:normAutofit/>
          </a:bodyPr>
          <a:lstStyle/>
          <a:p>
            <a:pPr algn="r">
              <a:spcAft>
                <a:spcPts val="600"/>
              </a:spcAft>
            </a:pPr>
            <a:fld id="{978681D3-1BF8-4613-ABC3-BFD7E9D5DF9E}" type="slidenum">
              <a:rPr lang="en-US" sz="1200">
                <a:solidFill>
                  <a:prstClr val="white"/>
                </a:solidFill>
              </a:rPr>
              <a:pPr algn="r">
                <a:spcAft>
                  <a:spcPts val="600"/>
                </a:spcAft>
              </a:pPr>
              <a:t>3</a:t>
            </a:fld>
            <a:endParaRPr lang="en-US" sz="1200">
              <a:solidFill>
                <a:prstClr val="white"/>
              </a:solidFill>
            </a:endParaRPr>
          </a:p>
        </p:txBody>
      </p:sp>
    </p:spTree>
    <p:extLst>
      <p:ext uri="{BB962C8B-B14F-4D97-AF65-F5344CB8AC3E}">
        <p14:creationId xmlns:p14="http://schemas.microsoft.com/office/powerpoint/2010/main" val="24946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89737-AFB8-4329-8155-2AC2F1F7D8E2}"/>
              </a:ext>
            </a:extLst>
          </p:cNvPr>
          <p:cNvSpPr>
            <a:spLocks noGrp="1"/>
          </p:cNvSpPr>
          <p:nvPr>
            <p:ph type="title"/>
          </p:nvPr>
        </p:nvSpPr>
        <p:spPr>
          <a:xfrm>
            <a:off x="1172573" y="367589"/>
            <a:ext cx="6387102" cy="1325563"/>
          </a:xfrm>
        </p:spPr>
        <p:txBody>
          <a:bodyPr>
            <a:normAutofit/>
          </a:bodyPr>
          <a:lstStyle/>
          <a:p>
            <a:r>
              <a:rPr lang="en-US" dirty="0">
                <a:solidFill>
                  <a:schemeClr val="tx1">
                    <a:lumMod val="95000"/>
                  </a:schemeClr>
                </a:solidFill>
              </a:rPr>
              <a:t>Internet of Things </a:t>
            </a:r>
            <a:r>
              <a:rPr lang="en-US" sz="2400" dirty="0">
                <a:solidFill>
                  <a:schemeClr val="tx1">
                    <a:lumMod val="95000"/>
                  </a:schemeClr>
                </a:solidFill>
              </a:rPr>
              <a:t>Cont.</a:t>
            </a:r>
          </a:p>
        </p:txBody>
      </p:sp>
      <p:sp>
        <p:nvSpPr>
          <p:cNvPr id="3" name="Content Placeholder 2">
            <a:extLst>
              <a:ext uri="{FF2B5EF4-FFF2-40B4-BE49-F238E27FC236}">
                <a16:creationId xmlns:a16="http://schemas.microsoft.com/office/drawing/2014/main" xmlns="" id="{699E391A-3CAD-45A3-9875-D8AE63F72C20}"/>
              </a:ext>
            </a:extLst>
          </p:cNvPr>
          <p:cNvSpPr>
            <a:spLocks noGrp="1"/>
          </p:cNvSpPr>
          <p:nvPr>
            <p:ph idx="1"/>
          </p:nvPr>
        </p:nvSpPr>
        <p:spPr>
          <a:xfrm>
            <a:off x="461818" y="1656207"/>
            <a:ext cx="6726381" cy="4360514"/>
          </a:xfrm>
        </p:spPr>
        <p:txBody>
          <a:bodyPr anchor="t">
            <a:normAutofit lnSpcReduction="10000"/>
          </a:bodyPr>
          <a:lstStyle/>
          <a:p>
            <a:pPr marL="457200" indent="-457200" algn="just">
              <a:spcAft>
                <a:spcPts val="800"/>
              </a:spcAft>
              <a:buFont typeface="Arial" panose="020B0604020202020204" pitchFamily="34" charset="0"/>
              <a:buChar char="•"/>
              <a:tabLst>
                <a:tab pos="1371600" algn="l"/>
              </a:tabLst>
            </a:pPr>
            <a:r>
              <a:rPr lang="en-MY" sz="2600" dirty="0">
                <a:latin typeface="URWPalladioL-Roma"/>
              </a:rPr>
              <a:t>Physical things exist in the physical world and are capable of being sensed, actuated and connected. Examples of physical things include the surrounding environment, industrial robots, goods and electrical equipment.</a:t>
            </a:r>
          </a:p>
          <a:p>
            <a:pPr marL="457200" indent="-457200" algn="just">
              <a:spcAft>
                <a:spcPts val="800"/>
              </a:spcAft>
              <a:buFont typeface="Arial" panose="020B0604020202020204" pitchFamily="34" charset="0"/>
              <a:buChar char="•"/>
              <a:tabLst>
                <a:tab pos="1371600" algn="l"/>
              </a:tabLst>
            </a:pPr>
            <a:r>
              <a:rPr lang="en-MY" sz="2600" dirty="0">
                <a:latin typeface="URWPalladioL-Roma"/>
              </a:rPr>
              <a:t>Virtual things exist in the information world and are capable of being stored, processed and accessed. Examples of virtual things include multimedia content and application software.</a:t>
            </a:r>
            <a:endParaRPr lang="en-US" sz="2600" dirty="0">
              <a:latin typeface="URWPalladioL-Roma"/>
            </a:endParaRPr>
          </a:p>
          <a:p>
            <a:endParaRPr lang="en-US" sz="1800" dirty="0"/>
          </a:p>
        </p:txBody>
      </p:sp>
      <p:sp>
        <p:nvSpPr>
          <p:cNvPr id="4" name="Date Placeholder 3">
            <a:extLst>
              <a:ext uri="{FF2B5EF4-FFF2-40B4-BE49-F238E27FC236}">
                <a16:creationId xmlns:a16="http://schemas.microsoft.com/office/drawing/2014/main" xmlns="" id="{FFFACBF7-0D12-41BA-8955-97B1C0D1E400}"/>
              </a:ext>
            </a:extLst>
          </p:cNvPr>
          <p:cNvSpPr>
            <a:spLocks noGrp="1"/>
          </p:cNvSpPr>
          <p:nvPr>
            <p:ph type="dt" sz="half" idx="10"/>
          </p:nvPr>
        </p:nvSpPr>
        <p:spPr>
          <a:xfrm>
            <a:off x="1499837" y="6195981"/>
            <a:ext cx="4174853" cy="365125"/>
          </a:xfrm>
        </p:spPr>
        <p:txBody>
          <a:bodyPr anchor="ctr">
            <a:normAutofit/>
          </a:bodyPr>
          <a:lstStyle/>
          <a:p>
            <a:pPr>
              <a:spcAft>
                <a:spcPts val="600"/>
              </a:spcAft>
            </a:pPr>
            <a:fld id="{70F87AD5-C88E-4032-B7C1-73D5736379E2}" type="datetime3">
              <a:rPr lang="en-US" sz="1100">
                <a:solidFill>
                  <a:schemeClr val="bg1">
                    <a:alpha val="80000"/>
                  </a:schemeClr>
                </a:solidFill>
              </a:rPr>
              <a:pPr>
                <a:spcAft>
                  <a:spcPts val="600"/>
                </a:spcAft>
              </a:pPr>
              <a:t>27 May 2022</a:t>
            </a:fld>
            <a:endParaRPr lang="en-US" sz="1100" dirty="0">
              <a:solidFill>
                <a:schemeClr val="bg1">
                  <a:alpha val="80000"/>
                </a:schemeClr>
              </a:solidFill>
            </a:endParaRPr>
          </a:p>
        </p:txBody>
      </p:sp>
      <p:pic>
        <p:nvPicPr>
          <p:cNvPr id="9" name="Picture 8" descr="A close up of electronics&#10;&#10;Description automatically generated">
            <a:extLst>
              <a:ext uri="{FF2B5EF4-FFF2-40B4-BE49-F238E27FC236}">
                <a16:creationId xmlns:a16="http://schemas.microsoft.com/office/drawing/2014/main" xmlns="" id="{0BBA4301-205B-4B0D-A516-4578E738BED2}"/>
              </a:ext>
            </a:extLst>
          </p:cNvPr>
          <p:cNvPicPr>
            <a:picLocks noChangeAspect="1"/>
          </p:cNvPicPr>
          <p:nvPr/>
        </p:nvPicPr>
        <p:blipFill rotWithShape="1">
          <a:blip r:embed="rId2">
            <a:extLst>
              <a:ext uri="{28A0092B-C50C-407E-A947-70E740481C1C}">
                <a14:useLocalDpi xmlns:a14="http://schemas.microsoft.com/office/drawing/2010/main" val="0"/>
              </a:ext>
            </a:extLst>
          </a:blip>
          <a:srcRect l="6319" r="3" b="3"/>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8" name="Picture 7" descr="A picture containing person, person, holding, young&#10;&#10;Description automatically generated">
            <a:extLst>
              <a:ext uri="{FF2B5EF4-FFF2-40B4-BE49-F238E27FC236}">
                <a16:creationId xmlns:a16="http://schemas.microsoft.com/office/drawing/2014/main" xmlns="" id="{B58A25F8-A028-471E-9415-9582DA6156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40" r="6556" b="4"/>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627793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5921" y="2160588"/>
            <a:ext cx="6465193" cy="4338248"/>
          </a:xfrm>
        </p:spPr>
      </p:pic>
    </p:spTree>
    <p:extLst>
      <p:ext uri="{BB962C8B-B14F-4D97-AF65-F5344CB8AC3E}">
        <p14:creationId xmlns:p14="http://schemas.microsoft.com/office/powerpoint/2010/main" val="329010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History </a:t>
            </a:r>
            <a:r>
              <a:rPr lang="en-US" dirty="0" smtClean="0"/>
              <a:t>of </a:t>
            </a:r>
            <a:r>
              <a:rPr lang="en-US" dirty="0"/>
              <a:t>IoT</a:t>
            </a:r>
          </a:p>
        </p:txBody>
      </p:sp>
      <p:pic>
        <p:nvPicPr>
          <p:cNvPr id="1026" name="Picture 2" descr="https://www.avsystem.com/media/timeline-15.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8059" y="1373945"/>
            <a:ext cx="9220631" cy="502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1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58788"/>
            <a:ext cx="7456488" cy="6067425"/>
          </a:xfrm>
        </p:spPr>
      </p:pic>
    </p:spTree>
    <p:extLst>
      <p:ext uri="{BB962C8B-B14F-4D97-AF65-F5344CB8AC3E}">
        <p14:creationId xmlns:p14="http://schemas.microsoft.com/office/powerpoint/2010/main" val="93292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FD5D9-F06D-4022-A33E-B786624DC3A3}"/>
              </a:ext>
            </a:extLst>
          </p:cNvPr>
          <p:cNvSpPr>
            <a:spLocks noGrp="1"/>
          </p:cNvSpPr>
          <p:nvPr>
            <p:ph type="title"/>
          </p:nvPr>
        </p:nvSpPr>
        <p:spPr>
          <a:xfrm>
            <a:off x="0" y="2766218"/>
            <a:ext cx="12192000" cy="2185610"/>
          </a:xfrm>
        </p:spPr>
        <p:txBody>
          <a:bodyPr>
            <a:normAutofit/>
          </a:bodyPr>
          <a:lstStyle/>
          <a:p>
            <a:r>
              <a:rPr lang="en-US" sz="6400" dirty="0">
                <a:latin typeface="Times New Roman" panose="02020603050405020304" pitchFamily="18" charset="0"/>
                <a:cs typeface="Arial" panose="020B0604020202020204" pitchFamily="34" charset="0"/>
              </a:rPr>
              <a:t>			</a:t>
            </a:r>
            <a:r>
              <a:rPr lang="en-US" sz="4800" dirty="0">
                <a:latin typeface="Times New Roman" panose="02020603050405020304" pitchFamily="18" charset="0"/>
                <a:cs typeface="Arial" panose="020B0604020202020204" pitchFamily="34" charset="0"/>
              </a:rPr>
              <a:t>Basic Building Block of </a:t>
            </a:r>
            <a:r>
              <a:rPr lang="en-US" sz="4800" dirty="0" smtClean="0">
                <a:latin typeface="Times New Roman" panose="02020603050405020304" pitchFamily="18" charset="0"/>
                <a:cs typeface="Arial" panose="020B0604020202020204" pitchFamily="34" charset="0"/>
              </a:rPr>
              <a:t>IoT –Architecture</a:t>
            </a:r>
            <a:endParaRPr lang="en-US" sz="4800" dirty="0">
              <a:latin typeface="Times New Roman" panose="020206030504050203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xmlns="" id="{F0C22139-3E6E-4D1D-B4FC-08802F7F9887}"/>
              </a:ext>
            </a:extLst>
          </p:cNvPr>
          <p:cNvSpPr txBox="1">
            <a:spLocks/>
          </p:cNvSpPr>
          <p:nvPr/>
        </p:nvSpPr>
        <p:spPr>
          <a:xfrm>
            <a:off x="0" y="1147175"/>
            <a:ext cx="12192000" cy="51722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Aft>
                <a:spcPts val="1000"/>
              </a:spcAft>
              <a:buFont typeface="Arial" panose="020B0604020202020204" pitchFamily="34" charset="0"/>
              <a:buChar char="•"/>
            </a:pPr>
            <a:endParaRPr lang="en-US" sz="2400" b="1" dirty="0">
              <a:latin typeface="Ubuntu" panose="020B0504030602030204" pitchFamily="34" charset="0"/>
            </a:endParaRPr>
          </a:p>
          <a:p>
            <a:pPr marL="342900" indent="-342900">
              <a:lnSpc>
                <a:spcPct val="100000"/>
              </a:lnSpc>
              <a:spcAft>
                <a:spcPts val="1000"/>
              </a:spcAft>
              <a:buFont typeface="Arial" panose="020B0604020202020204" pitchFamily="34" charset="0"/>
              <a:buChar char="•"/>
            </a:pPr>
            <a:endParaRPr lang="en-US" sz="2400" b="1" dirty="0">
              <a:latin typeface="Ubuntu" panose="020B0504030602030204" pitchFamily="34" charset="0"/>
            </a:endParaRPr>
          </a:p>
          <a:p>
            <a:pPr marL="342900" indent="-342900">
              <a:lnSpc>
                <a:spcPct val="100000"/>
              </a:lnSpc>
              <a:spcAft>
                <a:spcPts val="1000"/>
              </a:spcAft>
              <a:buFont typeface="Arial" panose="020B0604020202020204" pitchFamily="34" charset="0"/>
              <a:buChar char="•"/>
            </a:pPr>
            <a:endParaRPr lang="en-US" sz="2400" b="1" dirty="0">
              <a:latin typeface="Ubuntu" panose="020B0504030602030204" pitchFamily="34" charset="0"/>
            </a:endParaRPr>
          </a:p>
          <a:p>
            <a:pPr>
              <a:lnSpc>
                <a:spcPct val="150000"/>
              </a:lnSpc>
            </a:pPr>
            <a:r>
              <a:rPr lang="en-MY" sz="2400" dirty="0" smtClean="0">
                <a:solidFill>
                  <a:srgbClr val="212529"/>
                </a:solidFill>
                <a:latin typeface="Ubuntu" panose="020B0504030602030204" pitchFamily="34" charset="0"/>
              </a:rPr>
              <a:t>    </a:t>
            </a:r>
            <a:endParaRPr lang="en-MY" sz="2400" dirty="0">
              <a:solidFill>
                <a:srgbClr val="212529"/>
              </a:solidFill>
              <a:latin typeface="Ubuntu" panose="020B0504030602030204" pitchFamily="34" charset="0"/>
            </a:endParaRPr>
          </a:p>
          <a:p>
            <a:pPr marL="457200" indent="-457200">
              <a:lnSpc>
                <a:spcPct val="150000"/>
              </a:lnSpc>
              <a:buFont typeface="Arial" panose="020B0604020202020204" pitchFamily="34" charset="0"/>
              <a:buChar char="•"/>
            </a:pPr>
            <a:endParaRPr lang="en-MY" sz="2400" b="1" dirty="0">
              <a:solidFill>
                <a:srgbClr val="212529"/>
              </a:solidFill>
              <a:latin typeface="Ubuntu" panose="020B0504030602030204" pitchFamily="34" charset="0"/>
            </a:endParaRPr>
          </a:p>
          <a:p>
            <a:pPr marL="457200" indent="-457200">
              <a:lnSpc>
                <a:spcPct val="150000"/>
              </a:lnSpc>
              <a:buFont typeface="Arial" panose="020B0604020202020204" pitchFamily="34" charset="0"/>
              <a:buChar char="•"/>
            </a:pPr>
            <a:endParaRPr lang="en-MY" sz="2400" dirty="0">
              <a:solidFill>
                <a:srgbClr val="212529"/>
              </a:solidFill>
              <a:latin typeface="Ubuntu" panose="020B0504030602030204" pitchFamily="34" charset="0"/>
            </a:endParaRPr>
          </a:p>
          <a:p>
            <a:pPr marL="457200" indent="-457200">
              <a:buFont typeface="Arial" panose="020B0604020202020204" pitchFamily="34" charset="0"/>
              <a:buChar char="•"/>
            </a:pPr>
            <a:endParaRPr lang="en-MY" sz="1600" i="1" dirty="0">
              <a:solidFill>
                <a:srgbClr val="212529"/>
              </a:solidFill>
              <a:latin typeface="Ubuntu" panose="020B0504030602030204" pitchFamily="34" charset="0"/>
            </a:endParaRPr>
          </a:p>
          <a:p>
            <a:pPr marL="457200" indent="-457200">
              <a:buFont typeface="Arial" panose="020B0604020202020204" pitchFamily="34" charset="0"/>
              <a:buChar char="•"/>
            </a:pPr>
            <a:endParaRPr lang="en-MY" sz="2400" b="1" dirty="0">
              <a:solidFill>
                <a:srgbClr val="212529"/>
              </a:solidFill>
              <a:latin typeface="Ubuntu" panose="020B0504030602030204" pitchFamily="34" charset="0"/>
            </a:endParaRPr>
          </a:p>
          <a:p>
            <a:pPr marL="457200" indent="-457200">
              <a:buFont typeface="Arial" panose="020B0604020202020204" pitchFamily="34" charset="0"/>
              <a:buChar char="•"/>
            </a:pPr>
            <a:endParaRPr lang="en-MY" sz="2400" b="1" dirty="0">
              <a:solidFill>
                <a:srgbClr val="212529"/>
              </a:solidFill>
              <a:latin typeface="Ubuntu" panose="020B0504030602030204" pitchFamily="34" charset="0"/>
            </a:endParaRPr>
          </a:p>
          <a:p>
            <a:endParaRPr lang="en-US" dirty="0"/>
          </a:p>
        </p:txBody>
      </p:sp>
    </p:spTree>
    <p:extLst>
      <p:ext uri="{BB962C8B-B14F-4D97-AF65-F5344CB8AC3E}">
        <p14:creationId xmlns:p14="http://schemas.microsoft.com/office/powerpoint/2010/main" val="140251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85F3C-942E-4AFD-B827-D71A406CB589}"/>
              </a:ext>
            </a:extLst>
          </p:cNvPr>
          <p:cNvSpPr>
            <a:spLocks noGrp="1"/>
          </p:cNvSpPr>
          <p:nvPr>
            <p:ph type="title"/>
          </p:nvPr>
        </p:nvSpPr>
        <p:spPr/>
        <p:txBody>
          <a:bodyPr>
            <a:normAutofit fontScale="90000"/>
          </a:bodyPr>
          <a:lstStyle/>
          <a:p>
            <a:r>
              <a:rPr lang="en-US" b="1" dirty="0"/>
              <a:t>BUILDING BLOCKS of IoT</a:t>
            </a:r>
            <a:r>
              <a:rPr lang="en-US" dirty="0"/>
              <a:t/>
            </a:r>
            <a:br>
              <a:rPr lang="en-US" dirty="0"/>
            </a:br>
            <a:r>
              <a:rPr lang="en-US" dirty="0"/>
              <a:t/>
            </a:r>
            <a:br>
              <a:rPr lang="en-US" dirty="0"/>
            </a:br>
            <a:endParaRPr lang="en-IN" dirty="0"/>
          </a:p>
        </p:txBody>
      </p:sp>
      <p:sp>
        <p:nvSpPr>
          <p:cNvPr id="3" name="Content Placeholder 2">
            <a:extLst>
              <a:ext uri="{FF2B5EF4-FFF2-40B4-BE49-F238E27FC236}">
                <a16:creationId xmlns:a16="http://schemas.microsoft.com/office/drawing/2014/main" xmlns="" id="{561DF724-A782-49BE-8F28-18F85BE39DA7}"/>
              </a:ext>
            </a:extLst>
          </p:cNvPr>
          <p:cNvSpPr>
            <a:spLocks noGrp="1"/>
          </p:cNvSpPr>
          <p:nvPr>
            <p:ph idx="1"/>
          </p:nvPr>
        </p:nvSpPr>
        <p:spPr/>
        <p:txBody>
          <a:bodyPr/>
          <a:lstStyle/>
          <a:p>
            <a:r>
              <a:rPr lang="en-IN" b="1" dirty="0"/>
              <a:t>1) </a:t>
            </a:r>
            <a:r>
              <a:rPr lang="en-IN" b="1" dirty="0" smtClean="0"/>
              <a:t>Sensors/Devices      </a:t>
            </a:r>
            <a:endParaRPr lang="en-IN" b="1" dirty="0"/>
          </a:p>
          <a:p>
            <a:r>
              <a:rPr lang="en-IN" b="1" dirty="0"/>
              <a:t>2) </a:t>
            </a:r>
            <a:r>
              <a:rPr lang="en-IN" b="1" dirty="0" smtClean="0"/>
              <a:t>Processors</a:t>
            </a:r>
            <a:endParaRPr lang="en-IN" b="1" dirty="0"/>
          </a:p>
          <a:p>
            <a:r>
              <a:rPr lang="en-IN" b="1" dirty="0"/>
              <a:t>3) </a:t>
            </a:r>
            <a:r>
              <a:rPr lang="en-IN" b="1" dirty="0" smtClean="0"/>
              <a:t>Gate Ways</a:t>
            </a:r>
            <a:endParaRPr lang="en-IN" b="1" dirty="0"/>
          </a:p>
          <a:p>
            <a:r>
              <a:rPr lang="en-IN" b="1" dirty="0" smtClean="0"/>
              <a:t>4)Applications</a:t>
            </a:r>
            <a:endParaRPr lang="en-IN" dirty="0"/>
          </a:p>
        </p:txBody>
      </p:sp>
      <p:pic>
        <p:nvPicPr>
          <p:cNvPr id="8" name="Picture 2"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212975"/>
            <a:ext cx="23336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776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4205CC96B394DBDDC78EC3CE00010" ma:contentTypeVersion="2" ma:contentTypeDescription="Create a new document." ma:contentTypeScope="" ma:versionID="b7a331c00c94a1bbc6abd177d99e5258">
  <xsd:schema xmlns:xsd="http://www.w3.org/2001/XMLSchema" xmlns:xs="http://www.w3.org/2001/XMLSchema" xmlns:p="http://schemas.microsoft.com/office/2006/metadata/properties" xmlns:ns1="http://schemas.microsoft.com/sharepoint/v3" xmlns:ns2="42111ed8-ec74-40e3-af8e-012a2ea8a6b7" targetNamespace="http://schemas.microsoft.com/office/2006/metadata/properties" ma:root="true" ma:fieldsID="41f27deaf8e06adda3a9f7af39c48f32" ns1:_="" ns2:_="">
    <xsd:import namespace="http://schemas.microsoft.com/sharepoint/v3"/>
    <xsd:import namespace="42111ed8-ec74-40e3-af8e-012a2ea8a6b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111ed8-ec74-40e3-af8e-012a2ea8a6b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CD7C5F3-4504-4C19-99D5-0869A1FB9CE3}"/>
</file>

<file path=customXml/itemProps2.xml><?xml version="1.0" encoding="utf-8"?>
<ds:datastoreItem xmlns:ds="http://schemas.openxmlformats.org/officeDocument/2006/customXml" ds:itemID="{D1A51733-6574-4EE2-B4C1-352779B5FAAD}"/>
</file>

<file path=customXml/itemProps3.xml><?xml version="1.0" encoding="utf-8"?>
<ds:datastoreItem xmlns:ds="http://schemas.openxmlformats.org/officeDocument/2006/customXml" ds:itemID="{A89594AA-89D4-4155-9180-D6A141DE2AB1}"/>
</file>

<file path=docProps/app.xml><?xml version="1.0" encoding="utf-8"?>
<Properties xmlns="http://schemas.openxmlformats.org/officeDocument/2006/extended-properties" xmlns:vt="http://schemas.openxmlformats.org/officeDocument/2006/docPropsVTypes">
  <Template>Facet</Template>
  <TotalTime>4332</TotalTime>
  <Words>570</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Calibri</vt:lpstr>
      <vt:lpstr>Times New Roman</vt:lpstr>
      <vt:lpstr>Trebuchet MS</vt:lpstr>
      <vt:lpstr>Ubuntu</vt:lpstr>
      <vt:lpstr>URWPalladioL-Roma</vt:lpstr>
      <vt:lpstr>Wingdings 3</vt:lpstr>
      <vt:lpstr>Facet</vt:lpstr>
      <vt:lpstr>  Table Of Content</vt:lpstr>
      <vt:lpstr>PowerPoint Presentation</vt:lpstr>
      <vt:lpstr>Internet of Things Definition by ITU</vt:lpstr>
      <vt:lpstr>Internet of Things Cont.</vt:lpstr>
      <vt:lpstr>PowerPoint Presentation</vt:lpstr>
      <vt:lpstr> History of IoT</vt:lpstr>
      <vt:lpstr>PowerPoint Presentation</vt:lpstr>
      <vt:lpstr>   Basic Building Block of IoT –Architecture</vt:lpstr>
      <vt:lpstr>BUILDING BLOCKS of IoT  </vt:lpstr>
      <vt:lpstr>1) Sensors/Devices</vt:lpstr>
      <vt:lpstr>2) Processors:</vt:lpstr>
      <vt:lpstr>3) Gateways</vt:lpstr>
      <vt:lpstr>Applications</vt:lpstr>
      <vt:lpstr>Architectural Layers of IoT</vt:lpstr>
      <vt:lpstr>PowerPoint Presentation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sarora.moh8@gmail.com</dc:creator>
  <cp:lastModifiedBy>pcadmin</cp:lastModifiedBy>
  <cp:revision>57</cp:revision>
  <dcterms:created xsi:type="dcterms:W3CDTF">2022-05-04T12:53:34Z</dcterms:created>
  <dcterms:modified xsi:type="dcterms:W3CDTF">2022-05-27T13:01:46Z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0x010100E264205CC96B394DBDDC78EC3CE00010</vt:lpwstr>
  </property>
</Properties>
</file>