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6" r:id="rId9"/>
    <p:sldId id="264" r:id="rId10"/>
    <p:sldId id="268" r:id="rId11"/>
    <p:sldId id="265" r:id="rId12"/>
    <p:sldId id="270" r:id="rId13"/>
    <p:sldId id="269" r:id="rId14"/>
    <p:sldId id="276" r:id="rId15"/>
    <p:sldId id="271" r:id="rId16"/>
    <p:sldId id="272" r:id="rId17"/>
    <p:sldId id="273" r:id="rId18"/>
    <p:sldId id="275" r:id="rId19"/>
    <p:sldId id="26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stats.labs.apnic.net/ipv6/XE" TargetMode="External"/><Relationship Id="rId3" Type="http://schemas.openxmlformats.org/officeDocument/2006/relationships/hyperlink" Target="https://stats.labs.apnic.net/ipv6/XA" TargetMode="External"/><Relationship Id="rId7" Type="http://schemas.openxmlformats.org/officeDocument/2006/relationships/hyperlink" Target="https://stats.labs.apnic.net/ipv6/XF" TargetMode="External"/><Relationship Id="rId2" Type="http://schemas.openxmlformats.org/officeDocument/2006/relationships/hyperlink" Target="https://stats.labs.apnic.net/ipv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ts.labs.apnic.net/ipv6/XD" TargetMode="External"/><Relationship Id="rId5" Type="http://schemas.openxmlformats.org/officeDocument/2006/relationships/hyperlink" Target="https://stats.labs.apnic.net/ipv6/XC" TargetMode="External"/><Relationship Id="rId4" Type="http://schemas.openxmlformats.org/officeDocument/2006/relationships/hyperlink" Target="https://stats.labs.apnic.net/ipv6/XG" TargetMode="External"/><Relationship Id="rId9" Type="http://schemas.openxmlformats.org/officeDocument/2006/relationships/hyperlink" Target="https://stats.labs.apnic.net/ipv6/XB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afrinic.net/ipv4/exhaustion/ipv4_available" TargetMode="External"/><Relationship Id="rId7" Type="http://schemas.openxmlformats.org/officeDocument/2006/relationships/hyperlink" Target="https://www.go-globe.com/mena-startup-ecosystem/" TargetMode="External"/><Relationship Id="rId2" Type="http://schemas.openxmlformats.org/officeDocument/2006/relationships/hyperlink" Target="https://ipv4.potaroo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sma.com/mobileeconomy/wp-content/uploads/2022/05/GSMA_MENA_ME2022_R_WebSingles.pdf" TargetMode="External"/><Relationship Id="rId5" Type="http://schemas.openxmlformats.org/officeDocument/2006/relationships/hyperlink" Target="https://dataprot.net/statistics/iot-statistics/" TargetMode="External"/><Relationship Id="rId4" Type="http://schemas.openxmlformats.org/officeDocument/2006/relationships/hyperlink" Target="https://www.iana.org/number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pv4.potaroo.net/plotend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52EE7-1ED5-83EF-E0C9-8341BAE7A2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Why ipv6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5FBB0B-C453-5ECE-41D9-5826362DC3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Presented by : Salih </a:t>
            </a:r>
            <a:r>
              <a:rPr lang="en-US" dirty="0" err="1"/>
              <a:t>shihabeldin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78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6B8572-C3C7-85E1-E3DE-6E08288EA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1" y="471559"/>
            <a:ext cx="9235222" cy="591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02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CFB38-5765-9C37-252C-37FE5D94B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internet users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368AE3-1C7D-6A8D-C752-985AD2809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757" y="1770656"/>
            <a:ext cx="6557883" cy="1916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DD9311-1428-196C-AB6E-506863792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892" y="1642813"/>
            <a:ext cx="4058216" cy="3572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27342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7ED0D-89D3-8359-B69F-74BE6515A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548918"/>
            <a:ext cx="9905998" cy="147857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effectLst/>
                <a:latin typeface="Arial" panose="020B0604020202020204" pitchFamily="34" charset="0"/>
              </a:rPr>
              <a:t>Subscriber and technology trends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678459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74BD30-E5FD-D81C-FD14-89FBC1CFE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504" y="326100"/>
            <a:ext cx="6668431" cy="2076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594250-F4D6-7B3E-F531-918A5DB3C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664" y="2512550"/>
            <a:ext cx="6706536" cy="2076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34629C-0FED-7956-6CE1-4040F4D09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3957" y="4699000"/>
            <a:ext cx="6630325" cy="20481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8070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B70C20-D61A-6D08-74D2-88FBA87426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Why we need IPv6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E7B96941-4EFC-0426-87D1-63BBB23F57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33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7ED4D-962C-9C3D-28AF-5E7EA1437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need IPv6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3B7EC-5D06-9D9E-89BD-7CABE7EAE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The IPs in IPv6 is:</a:t>
            </a:r>
          </a:p>
          <a:p>
            <a:pPr lvl="1"/>
            <a:r>
              <a:rPr lang="en-US" sz="2400" dirty="0"/>
              <a:t>3.4 x 10</a:t>
            </a:r>
            <a:r>
              <a:rPr lang="en-US" sz="2400" baseline="30000" dirty="0"/>
              <a:t>38</a:t>
            </a:r>
            <a:r>
              <a:rPr lang="en-US" sz="2400" dirty="0"/>
              <a:t> unique IP addresses. This is equal to 340 trillion </a:t>
            </a:r>
            <a:r>
              <a:rPr lang="en-US" sz="2400" dirty="0" err="1"/>
              <a:t>trillion</a:t>
            </a:r>
            <a:r>
              <a:rPr lang="en-US" sz="2400" dirty="0"/>
              <a:t> </a:t>
            </a:r>
            <a:r>
              <a:rPr lang="en-US" sz="2400" dirty="0" err="1"/>
              <a:t>trillion</a:t>
            </a:r>
            <a:r>
              <a:rPr lang="en-US" sz="2400" dirty="0"/>
              <a:t> IP addresses.</a:t>
            </a:r>
          </a:p>
          <a:p>
            <a:r>
              <a:rPr lang="en-US" sz="2800" dirty="0"/>
              <a:t> IPv6 needed to </a:t>
            </a:r>
          </a:p>
          <a:p>
            <a:pPr lvl="1"/>
            <a:r>
              <a:rPr lang="en-US" sz="2400" dirty="0"/>
              <a:t>to overcome the IPv4 shortage </a:t>
            </a:r>
          </a:p>
          <a:p>
            <a:pPr lvl="1"/>
            <a:r>
              <a:rPr lang="en-US" sz="2400" dirty="0"/>
              <a:t>to cover the rabbit revolution in the technology</a:t>
            </a:r>
          </a:p>
          <a:p>
            <a:pPr lvl="1"/>
            <a:r>
              <a:rPr lang="en-US" sz="2400" dirty="0"/>
              <a:t>to let technology like IoT to be accessed globally  </a:t>
            </a:r>
          </a:p>
        </p:txBody>
      </p:sp>
    </p:spTree>
    <p:extLst>
      <p:ext uri="{BB962C8B-B14F-4D97-AF65-F5344CB8AC3E}">
        <p14:creationId xmlns:p14="http://schemas.microsoft.com/office/powerpoint/2010/main" val="3482515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A8D43-8947-953A-34FC-C9B3F9EA9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in numbers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7D40EE-5C3E-9849-65E7-BD25ACC62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https://stats.labs.apnic.net/ipv6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8F803C9-66EF-889D-07D8-F2F4A5CE4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010853"/>
              </p:ext>
            </p:extLst>
          </p:nvPr>
        </p:nvGraphicFramePr>
        <p:xfrm>
          <a:off x="1141411" y="2097088"/>
          <a:ext cx="9906000" cy="292608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106106588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583414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04678073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590210087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7936516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Region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IPv6 Capable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IPv6 Preferred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Samples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63827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XA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World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31.22%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29.94%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479,942,720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1680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XG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Unclassified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64.44%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64.37%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183,295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1336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XC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Americas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36.84%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36.08%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85,421,741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15530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XD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Asia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36.79%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35.01%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273,254,499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629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XF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Oceania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29.45%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28.84%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3,447,589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3329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XE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Europe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22.92%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22.04%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70,673,523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9296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XB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Africa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1.33%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1.31%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47,134,890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1092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939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8B0A7-F02D-BB4C-42AB-8534AF10D5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152599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8B0A7-F02D-BB4C-42AB-8534AF10D5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26654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2B3FC-93BE-269E-2CCD-2DC2179A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6D18E-57C7-8DFF-9DF1-A03553CDA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https://ipv4.potaroo.net/</a:t>
            </a:r>
            <a:endParaRPr lang="en-US" sz="1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https://stats.afrinic.net/ipv4/exhaustion/ipv4_available</a:t>
            </a:r>
            <a:endParaRPr lang="en-US" sz="1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https://www.iana.org/numbers</a:t>
            </a:r>
            <a:endParaRPr lang="en-US" sz="1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https://dataprot.net/statistics/iot-statistics/</a:t>
            </a:r>
            <a:endParaRPr lang="en-US" sz="1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https://www.gsma.com/mobileeconomy/wp-content/uploads/2022/05/GSMA_MENA_ME2022_R_WebSingles.pdf</a:t>
            </a:r>
            <a:endParaRPr lang="en-US" sz="1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MENA Startup Ecosystem - Statistics and Trends [Infographic] (go-globe.com)</a:t>
            </a:r>
            <a:endParaRPr lang="en-US" sz="1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78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72C89-67AD-6E06-54F6-095F5D6D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1B56B-6616-A750-A582-0970E10EB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IPv4 current status</a:t>
            </a:r>
          </a:p>
          <a:p>
            <a:r>
              <a:rPr lang="en-US" dirty="0">
                <a:solidFill>
                  <a:schemeClr val="bg1"/>
                </a:solidFill>
              </a:rPr>
              <a:t>Technology revolution </a:t>
            </a:r>
          </a:p>
          <a:p>
            <a:r>
              <a:rPr lang="en-US" dirty="0">
                <a:solidFill>
                  <a:schemeClr val="bg1"/>
                </a:solidFill>
              </a:rPr>
              <a:t>IPv6 in numbers </a:t>
            </a:r>
          </a:p>
          <a:p>
            <a:r>
              <a:rPr lang="en-US" dirty="0">
                <a:solidFill>
                  <a:schemeClr val="bg1"/>
                </a:solidFill>
              </a:rPr>
              <a:t>Why we need IPv6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5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1AEBF01-A7C8-5451-6E35-4F763FE88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2137" y="1085186"/>
            <a:ext cx="8467726" cy="451612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4A6D5A0-C4A8-B4C0-331B-775746E60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39722"/>
          </a:xfrm>
        </p:spPr>
        <p:txBody>
          <a:bodyPr>
            <a:normAutofit fontScale="90000"/>
          </a:bodyPr>
          <a:lstStyle/>
          <a:p>
            <a:r>
              <a:rPr lang="en-US" dirty="0"/>
              <a:t>Global RIR</a:t>
            </a:r>
          </a:p>
        </p:txBody>
      </p:sp>
    </p:spTree>
    <p:extLst>
      <p:ext uri="{BB962C8B-B14F-4D97-AF65-F5344CB8AC3E}">
        <p14:creationId xmlns:p14="http://schemas.microsoft.com/office/powerpoint/2010/main" val="1160861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5235C-ECDB-0366-4F6B-CC21950E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Ipv4 status 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A6E4F90-C159-55A5-1934-B63AE8941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8913" y="2293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05113A1-5CB8-707F-8134-1815AF8FEE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00169"/>
              </p:ext>
            </p:extLst>
          </p:nvPr>
        </p:nvGraphicFramePr>
        <p:xfrm>
          <a:off x="1427163" y="2413157"/>
          <a:ext cx="8888412" cy="236744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732616">
                  <a:extLst>
                    <a:ext uri="{9D8B030D-6E8A-4147-A177-3AD203B41FA5}">
                      <a16:colId xmlns:a16="http://schemas.microsoft.com/office/drawing/2014/main" val="1388357522"/>
                    </a:ext>
                  </a:extLst>
                </a:gridCol>
                <a:gridCol w="2732616">
                  <a:extLst>
                    <a:ext uri="{9D8B030D-6E8A-4147-A177-3AD203B41FA5}">
                      <a16:colId xmlns:a16="http://schemas.microsoft.com/office/drawing/2014/main" val="3982826624"/>
                    </a:ext>
                  </a:extLst>
                </a:gridCol>
                <a:gridCol w="3423180">
                  <a:extLst>
                    <a:ext uri="{9D8B030D-6E8A-4147-A177-3AD203B41FA5}">
                      <a16:colId xmlns:a16="http://schemas.microsoft.com/office/drawing/2014/main" val="1014120721"/>
                    </a:ext>
                  </a:extLst>
                </a:gridCol>
              </a:tblGrid>
              <a:tr h="676411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RIR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Projected Exhaustion Date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Remaining Addresses in RIR Pool (/8s)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4295190"/>
                  </a:ext>
                </a:extLst>
              </a:tr>
              <a:tr h="3382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APNIC: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</a:rPr>
                        <a:t>19-Apr-2011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 (actual)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0.1785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2399017"/>
                  </a:ext>
                </a:extLst>
              </a:tr>
              <a:tr h="338206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RIPE NCC: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</a:rPr>
                        <a:t>14-Sep-2012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 (actual)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0.0000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7318789"/>
                  </a:ext>
                </a:extLst>
              </a:tr>
              <a:tr h="338206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LACNIC: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</a:rPr>
                        <a:t>10-Jun-2014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 (actual)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4595801"/>
                  </a:ext>
                </a:extLst>
              </a:tr>
              <a:tr h="338206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ARIN: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</a:rPr>
                        <a:t>24 Sep-2015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 (actual)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0.0003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968474"/>
                  </a:ext>
                </a:extLst>
              </a:tr>
              <a:tr h="3382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AFRINIC: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31-Dec--1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0.0925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3878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494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/>
            <a:extLst>
              <a:ext uri="{FF2B5EF4-FFF2-40B4-BE49-F238E27FC236}">
                <a16:creationId xmlns:a16="http://schemas.microsoft.com/office/drawing/2014/main" id="{9D895852-3A04-280D-7339-F0DE258AE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381000"/>
            <a:ext cx="85725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193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93FC6-CA56-9022-093E-AAF0C8EBE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Afrinic</a:t>
            </a:r>
            <a:r>
              <a:rPr lang="en-US" dirty="0"/>
              <a:t> IPv4 resource pool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01FEA5-354C-6095-5F80-24D5D51BD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7663" y="3192322"/>
            <a:ext cx="8250237" cy="313718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AFCC54-6C95-F8E6-FFD3-F8F4909C5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664" y="1638393"/>
            <a:ext cx="8250236" cy="140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84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B70C20-D61A-6D08-74D2-88FBA87426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Technology revolution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E7B96941-4EFC-0426-87D1-63BBB23F57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60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64B69-6A90-1A17-6FDB-F23F32564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3857306" cy="1478570"/>
          </a:xfrm>
        </p:spPr>
        <p:txBody>
          <a:bodyPr/>
          <a:lstStyle/>
          <a:p>
            <a:r>
              <a:rPr lang="en-US" dirty="0"/>
              <a:t>Start up business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599C72-BD3F-9434-97C1-B0D4D53F4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3857307" cy="3805873"/>
          </a:xfrm>
        </p:spPr>
        <p:txBody>
          <a:bodyPr>
            <a:normAutofit lnSpcReduction="10000"/>
          </a:bodyPr>
          <a:lstStyle/>
          <a:p>
            <a:r>
              <a:rPr lang="en-US" b="0" i="0" dirty="0">
                <a:solidFill>
                  <a:srgbClr val="001F33"/>
                </a:solidFill>
                <a:effectLst/>
                <a:latin typeface="Proxima Nova lt"/>
              </a:rPr>
              <a:t>With the number of start ups growing in MENA, the ecosystem for entrepreneurs in MENA is improving. Today, more than 64% of working-age respondents in MENA region want to start  their own business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43BDE8-A91F-300A-77D4-99F36ADDF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541" y="406972"/>
            <a:ext cx="4223419" cy="5922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28359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DBA0A-EC71-80B8-7045-8AB424DC0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 in numbers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DB419-ACCB-50E2-CCB6-1D24A0DB5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770000"/>
            <a:ext cx="9905999" cy="1936433"/>
          </a:xfrm>
        </p:spPr>
        <p:txBody>
          <a:bodyPr>
            <a:normAutofit fontScale="92500"/>
          </a:bodyPr>
          <a:lstStyle/>
          <a:p>
            <a:r>
              <a:rPr lang="en-US" sz="2000" dirty="0"/>
              <a:t>In 2021, there were more than 10 billion active IoT devices.</a:t>
            </a:r>
          </a:p>
          <a:p>
            <a:r>
              <a:rPr lang="en-US" sz="2000" dirty="0"/>
              <a:t>It’s estimated that the number of active IoT devices will surpass 25.4 billion in 2030.</a:t>
            </a:r>
          </a:p>
          <a:p>
            <a:r>
              <a:rPr lang="en-US" sz="2000" dirty="0"/>
              <a:t>By 2025, there will be 152,200 IoT devices connecting to the internet per minute.</a:t>
            </a:r>
          </a:p>
          <a:p>
            <a:r>
              <a:rPr lang="en-US" sz="2000" dirty="0"/>
              <a:t>The amount of data generated by IoT devices is expected to reach 73.1 ZB (zettabytes) by 2025.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5493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64205CC96B394DBDDC78EC3CE00010" ma:contentTypeVersion="2" ma:contentTypeDescription="Create a new document." ma:contentTypeScope="" ma:versionID="b7a331c00c94a1bbc6abd177d99e5258">
  <xsd:schema xmlns:xsd="http://www.w3.org/2001/XMLSchema" xmlns:xs="http://www.w3.org/2001/XMLSchema" xmlns:p="http://schemas.microsoft.com/office/2006/metadata/properties" xmlns:ns1="http://schemas.microsoft.com/sharepoint/v3" xmlns:ns2="42111ed8-ec74-40e3-af8e-012a2ea8a6b7" targetNamespace="http://schemas.microsoft.com/office/2006/metadata/properties" ma:root="true" ma:fieldsID="41f27deaf8e06adda3a9f7af39c48f32" ns1:_="" ns2:_="">
    <xsd:import namespace="http://schemas.microsoft.com/sharepoint/v3"/>
    <xsd:import namespace="42111ed8-ec74-40e3-af8e-012a2ea8a6b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1ed8-ec74-40e3-af8e-012a2ea8a6b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8C881DA-B833-46F5-8C7B-3444C00F0867}"/>
</file>

<file path=customXml/itemProps2.xml><?xml version="1.0" encoding="utf-8"?>
<ds:datastoreItem xmlns:ds="http://schemas.openxmlformats.org/officeDocument/2006/customXml" ds:itemID="{69793FE1-4DCF-45E8-9405-E467C706C120}"/>
</file>

<file path=customXml/itemProps3.xml><?xml version="1.0" encoding="utf-8"?>
<ds:datastoreItem xmlns:ds="http://schemas.openxmlformats.org/officeDocument/2006/customXml" ds:itemID="{C107AD49-2142-402B-AF2B-E3C82EE5C37D}"/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8082</TotalTime>
  <Words>410</Words>
  <Application>Microsoft Office PowerPoint</Application>
  <PresentationFormat>Widescreen</PresentationFormat>
  <Paragraphs>101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Proxima Nova lt</vt:lpstr>
      <vt:lpstr>Tw Cen MT</vt:lpstr>
      <vt:lpstr>Circuit</vt:lpstr>
      <vt:lpstr>Why ipv6</vt:lpstr>
      <vt:lpstr>agenda</vt:lpstr>
      <vt:lpstr>Global RIR</vt:lpstr>
      <vt:lpstr>Ipv4 status </vt:lpstr>
      <vt:lpstr>PowerPoint Presentation</vt:lpstr>
      <vt:lpstr>Afrinic IPv4 resource pool</vt:lpstr>
      <vt:lpstr>Technology revolution</vt:lpstr>
      <vt:lpstr>Start up business </vt:lpstr>
      <vt:lpstr>IoT in numbers </vt:lpstr>
      <vt:lpstr>PowerPoint Presentation</vt:lpstr>
      <vt:lpstr>Number of internet users</vt:lpstr>
      <vt:lpstr>Subscriber and technology trends</vt:lpstr>
      <vt:lpstr>PowerPoint Presentation</vt:lpstr>
      <vt:lpstr>Why we need IPv6</vt:lpstr>
      <vt:lpstr>Why we need IPv6</vt:lpstr>
      <vt:lpstr>IPv6 in numbers </vt:lpstr>
      <vt:lpstr>Questions</vt:lpstr>
      <vt:lpstr>Thank YOU</vt:lpstr>
      <vt:lpstr>References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we need ipv6</dc:title>
  <dc:creator>Salih ShihabEldin Mahmoud</dc:creator>
  <cp:lastModifiedBy>Salih ShihabEldin Mahmoud</cp:lastModifiedBy>
  <cp:revision>11</cp:revision>
  <dcterms:created xsi:type="dcterms:W3CDTF">2022-05-23T12:40:26Z</dcterms:created>
  <dcterms:modified xsi:type="dcterms:W3CDTF">2022-05-29T19:39:39Z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0x010100E264205CC96B394DBDDC78EC3CE00010</vt:lpwstr>
  </property>
</Properties>
</file>