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3" r:id="rId6"/>
    <p:sldId id="262" r:id="rId7"/>
    <p:sldId id="259" r:id="rId8"/>
    <p:sldId id="264" r:id="rId9"/>
    <p:sldId id="260" r:id="rId10"/>
    <p:sldId id="265" r:id="rId11"/>
    <p:sldId id="267" r:id="rId12"/>
    <p:sldId id="268" r:id="rId13"/>
    <p:sldId id="271" r:id="rId14"/>
    <p:sldId id="270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6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5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26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6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9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3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3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6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3F58F-9371-4D44-8E6C-56FE67326AD0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1602-C56E-4D86-A514-D8D997DB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6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IPv6 Implementation Plan in Sudan and SDv6TF role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Ahmed </a:t>
            </a:r>
            <a:r>
              <a:rPr lang="en-US" dirty="0" err="1" smtClean="0">
                <a:solidFill>
                  <a:schemeClr val="accent5"/>
                </a:solidFill>
              </a:rPr>
              <a:t>Tajelsir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Atya</a:t>
            </a:r>
            <a:r>
              <a:rPr lang="en-US" dirty="0" smtClean="0">
                <a:solidFill>
                  <a:schemeClr val="accent5"/>
                </a:solidFill>
              </a:rPr>
              <a:t> Mohammed</a:t>
            </a:r>
          </a:p>
          <a:p>
            <a:endParaRPr lang="en-US" dirty="0">
              <a:solidFill>
                <a:schemeClr val="accent5"/>
              </a:solidFill>
            </a:endParaRPr>
          </a:p>
          <a:p>
            <a:r>
              <a:rPr lang="en-US" dirty="0" smtClean="0">
                <a:solidFill>
                  <a:schemeClr val="accent5"/>
                </a:solidFill>
              </a:rPr>
              <a:t>SDv6TF </a:t>
            </a:r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6" name="Picture 3" descr="C:\Users\aya.hashim\Desktop\Artboard-1500x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825" y="5515791"/>
            <a:ext cx="5337175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184" y="5515791"/>
            <a:ext cx="3693641" cy="11429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92" y="5515791"/>
            <a:ext cx="1227438" cy="134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26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795" y="365125"/>
            <a:ext cx="10876005" cy="1325563"/>
          </a:xfrm>
        </p:spPr>
        <p:txBody>
          <a:bodyPr/>
          <a:lstStyle/>
          <a:p>
            <a:r>
              <a:rPr lang="en-US" dirty="0" err="1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SudREN</a:t>
            </a:r>
            <a:r>
              <a:rPr lang="en-US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(Sudanese Research and Education Network</a:t>
            </a:r>
            <a:r>
              <a:rPr lang="en-US" sz="3600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>
              <a:alphaModFix amt="40000"/>
            </a:blip>
            <a:srcRect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r>
              <a:rPr lang="en-US" dirty="0" smtClean="0"/>
              <a:t>June 2014 </a:t>
            </a:r>
            <a:r>
              <a:rPr lang="en-US" dirty="0" err="1" smtClean="0"/>
              <a:t>SudREN</a:t>
            </a:r>
            <a:r>
              <a:rPr lang="en-US" dirty="0" smtClean="0"/>
              <a:t> completed IPv6 preparations with +30 members deploying IPv6.</a:t>
            </a:r>
          </a:p>
          <a:p>
            <a:endParaRPr lang="en-US" dirty="0"/>
          </a:p>
          <a:p>
            <a:r>
              <a:rPr lang="en-US" dirty="0" smtClean="0"/>
              <a:t>2014-2015 </a:t>
            </a:r>
            <a:r>
              <a:rPr lang="en-US" dirty="0" err="1" smtClean="0"/>
              <a:t>SudREN</a:t>
            </a:r>
            <a:r>
              <a:rPr lang="en-US" dirty="0" err="1" smtClean="0"/>
              <a:t>’s</a:t>
            </a:r>
            <a:r>
              <a:rPr lang="en-US" dirty="0" smtClean="0"/>
              <a:t> traffic was 1/3 of IPv6 traffic in Africa!  .. It was #1 ISP for IPv6 traffic not only in Sudan but in Africa.</a:t>
            </a:r>
          </a:p>
          <a:p>
            <a:endParaRPr lang="en-US" dirty="0"/>
          </a:p>
          <a:p>
            <a:r>
              <a:rPr lang="en-US" dirty="0" smtClean="0"/>
              <a:t> Sudan was #23 country in the world for IPv6 traffic in Nov 2014.</a:t>
            </a:r>
          </a:p>
          <a:p>
            <a:endParaRPr lang="en-US" dirty="0"/>
          </a:p>
          <a:p>
            <a:r>
              <a:rPr lang="en-US" dirty="0"/>
              <a:t>For administrative reasons the IPv6 traffic of </a:t>
            </a:r>
            <a:r>
              <a:rPr lang="en-US" dirty="0" err="1"/>
              <a:t>SudREN</a:t>
            </a:r>
            <a:r>
              <a:rPr lang="en-US" dirty="0"/>
              <a:t> has </a:t>
            </a:r>
            <a:r>
              <a:rPr lang="en-US" dirty="0" smtClean="0"/>
              <a:t>degraded recently.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3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dirty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SDv6TF Re-establishment and work plan</a:t>
            </a:r>
            <a:endParaRPr lang="en-US" dirty="0">
              <a:solidFill>
                <a:srgbClr val="009999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6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SDv6TF Re-establishment and work plan 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>
              <a:alphaModFix amt="40000"/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en-US" dirty="0" smtClean="0"/>
              <a:t>SDv6TF has re-established early 2017 with the following mandate: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Come up with an IPv6 Action Plan that other actors will implement.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Set up an evaluation framework to monitor, measure and report on progress of the plan and update the plan if needed.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Secure and manage resources for implementing the plan including capacity building.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Facilitate collaboration, clarify project specifications and resolve conflict between various stakeholders.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36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SDv6TF Re-establishment and work plan 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>
              <a:alphaModFix amt="40000"/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en-US" dirty="0" smtClean="0"/>
              <a:t>SDv6TF has formed an action plan with the following main areas:</a:t>
            </a:r>
          </a:p>
          <a:p>
            <a:pPr marL="514350" indent="-514350">
              <a:buAutoNum type="arabicPeriod"/>
            </a:pPr>
            <a:r>
              <a:rPr lang="en-US" dirty="0" smtClean="0"/>
              <a:t>Training and capacity building.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Internet Service Providers.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Governmental Sector.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Private Sector. 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650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615757" cy="607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219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dirty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Way Forward</a:t>
            </a:r>
            <a:endParaRPr lang="en-US" dirty="0">
              <a:solidFill>
                <a:srgbClr val="009999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86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Way Forward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>
              <a:alphaModFix amt="40000"/>
            </a:blip>
            <a:srcRect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r>
              <a:rPr lang="en-US" dirty="0" smtClean="0"/>
              <a:t>Focus on ISPs deployment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Focus on capacity building and knowledge sharing especially </a:t>
            </a:r>
            <a:r>
              <a:rPr lang="en-US" dirty="0" err="1" smtClean="0"/>
              <a:t>RoI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Empower Governmental projects.</a:t>
            </a:r>
          </a:p>
          <a:p>
            <a:endParaRPr lang="en-US" dirty="0"/>
          </a:p>
          <a:p>
            <a:r>
              <a:rPr lang="en-US" dirty="0" smtClean="0"/>
              <a:t>Make necessary arrangements with private sector to create demand.</a:t>
            </a:r>
          </a:p>
          <a:p>
            <a:endParaRPr lang="en-US" dirty="0"/>
          </a:p>
          <a:p>
            <a:r>
              <a:rPr lang="en-US" dirty="0" smtClean="0"/>
              <a:t>Utilization of facilities of ITU Regional Center.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4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1078"/>
          </a:xfrm>
          <a:blipFill dpi="0" rotWithShape="1">
            <a:blip r:embed="rId2">
              <a:alphaModFix amt="40000"/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en-US" dirty="0" smtClean="0"/>
              <a:t>Background.</a:t>
            </a:r>
          </a:p>
          <a:p>
            <a:endParaRPr lang="en-US" dirty="0" smtClean="0"/>
          </a:p>
          <a:p>
            <a:r>
              <a:rPr lang="en-US" dirty="0" smtClean="0"/>
              <a:t>SDv6TF initiation </a:t>
            </a:r>
            <a:r>
              <a:rPr lang="en-US" dirty="0"/>
              <a:t>and early </a:t>
            </a:r>
            <a:r>
              <a:rPr lang="en-US" dirty="0" smtClean="0"/>
              <a:t>projects.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/>
              <a:t>SudREN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SDv6TF Re-establishment and work plan.</a:t>
            </a:r>
          </a:p>
          <a:p>
            <a:endParaRPr lang="en-US" dirty="0"/>
          </a:p>
          <a:p>
            <a:r>
              <a:rPr lang="en-US" dirty="0" smtClean="0"/>
              <a:t>Way forward.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00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Background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4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Background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>
              <a:alphaModFix amt="40000"/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en-US" dirty="0" smtClean="0"/>
              <a:t>The idea of IPv6 deployment proposed by RFC 5211 [2008] expected that the Internet would be fully migrated to IPv6 in short time but this approach was too optimistic. </a:t>
            </a:r>
          </a:p>
          <a:p>
            <a:endParaRPr lang="en-US" dirty="0" smtClean="0"/>
          </a:p>
          <a:p>
            <a:r>
              <a:rPr lang="en-US" dirty="0" smtClean="0"/>
              <a:t>The main reason for the delay of full implantation is the division of responsibility among different stakeholders.</a:t>
            </a:r>
          </a:p>
          <a:p>
            <a:endParaRPr lang="en-US" dirty="0"/>
          </a:p>
          <a:p>
            <a:r>
              <a:rPr lang="en-US" dirty="0" smtClean="0"/>
              <a:t>On country by country basis the status is different depending on other reasons related to each country.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Background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>
              <a:alphaModFix amt="40000"/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en-US" dirty="0" smtClean="0"/>
              <a:t>Sudan took the initiative starting from 2010 by building awareness among stakeholders and start programs of capacity building.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Sudatel</a:t>
            </a:r>
            <a:r>
              <a:rPr lang="en-US" dirty="0" smtClean="0"/>
              <a:t> was the first service provider to start IPv6 arrangements.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SDv6TF initiation in </a:t>
            </a:r>
            <a:r>
              <a:rPr lang="en-US" dirty="0" smtClean="0"/>
              <a:t>2010.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3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SDv6TF initiation and early 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8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SDv6TF initiation and early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>
              <a:alphaModFix amt="40000"/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en-US" dirty="0" smtClean="0"/>
              <a:t>Capacity building programs has started early in addition to </a:t>
            </a:r>
            <a:r>
              <a:rPr lang="en-US" dirty="0" err="1" smtClean="0"/>
              <a:t>ToT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SDv6TF has formed with a mandate of building awareness and training.</a:t>
            </a:r>
          </a:p>
          <a:p>
            <a:endParaRPr lang="en-US" dirty="0"/>
          </a:p>
          <a:p>
            <a:r>
              <a:rPr lang="en-US" dirty="0" smtClean="0"/>
              <a:t>NTC network was one of earlier projects 2011-2012.</a:t>
            </a:r>
          </a:p>
          <a:p>
            <a:endParaRPr lang="en-US" dirty="0"/>
          </a:p>
          <a:p>
            <a:r>
              <a:rPr lang="en-US" dirty="0" smtClean="0"/>
              <a:t>+600 training certificates for different levels of IPv6 by end of </a:t>
            </a:r>
            <a:r>
              <a:rPr lang="en-US" dirty="0" smtClean="0"/>
              <a:t>2015 including delegates from Arab Countries.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2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SudREN</a:t>
            </a:r>
            <a: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dirty="0">
              <a:solidFill>
                <a:srgbClr val="009999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Sudanese </a:t>
            </a:r>
            <a:r>
              <a:rPr lang="en-US" sz="5400" dirty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Research and Education </a:t>
            </a:r>
            <a:r>
              <a:rPr lang="en-US" sz="5400" dirty="0" smtClean="0">
                <a:solidFill>
                  <a:srgbClr val="0099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Network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6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849" y="365125"/>
            <a:ext cx="11081951" cy="1325563"/>
          </a:xfrm>
        </p:spPr>
        <p:txBody>
          <a:bodyPr/>
          <a:lstStyle/>
          <a:p>
            <a:r>
              <a:rPr lang="en-US" dirty="0" err="1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SudREN</a:t>
            </a:r>
            <a:r>
              <a:rPr lang="en-US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(Sudanese Research and Education Network</a:t>
            </a:r>
            <a:r>
              <a:rPr lang="en-US" sz="3600" dirty="0" smtClean="0">
                <a:solidFill>
                  <a:srgbClr val="0066CC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>
              <a:alphaModFix amt="40000"/>
            </a:blip>
            <a:srcRect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r>
              <a:rPr lang="en-US" dirty="0"/>
              <a:t>The Sudanese Research and Education Network (</a:t>
            </a:r>
            <a:r>
              <a:rPr lang="en-US" dirty="0" err="1"/>
              <a:t>SudREN</a:t>
            </a:r>
            <a:r>
              <a:rPr lang="en-US" dirty="0"/>
              <a:t>) is a specialized Internet Service </a:t>
            </a:r>
            <a:r>
              <a:rPr lang="en-US" dirty="0" smtClean="0"/>
              <a:t>Provider </a:t>
            </a:r>
            <a:r>
              <a:rPr lang="en-US" dirty="0"/>
              <a:t>dedicated to </a:t>
            </a:r>
            <a:r>
              <a:rPr lang="en-US" dirty="0" smtClean="0"/>
              <a:t>support </a:t>
            </a:r>
            <a:r>
              <a:rPr lang="en-US" dirty="0"/>
              <a:t>the needs of the research and education communities within </a:t>
            </a:r>
            <a:r>
              <a:rPr lang="en-US" dirty="0" smtClean="0"/>
              <a:t>Sudan. </a:t>
            </a:r>
            <a:r>
              <a:rPr lang="en-US" dirty="0" err="1" smtClean="0"/>
              <a:t>SudREN</a:t>
            </a:r>
            <a:r>
              <a:rPr lang="en-US" dirty="0" smtClean="0"/>
              <a:t> found in 2009. </a:t>
            </a:r>
          </a:p>
          <a:p>
            <a:endParaRPr lang="en-US" dirty="0" smtClean="0"/>
          </a:p>
          <a:p>
            <a:r>
              <a:rPr lang="en-US" dirty="0" err="1" smtClean="0"/>
              <a:t>SudREN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dirty="0" smtClean="0"/>
              <a:t>Licensed non-profit ISP </a:t>
            </a:r>
            <a:r>
              <a:rPr lang="en-US" dirty="0"/>
              <a:t>operating under the umbrella of the Association of Sudanese </a:t>
            </a:r>
            <a:r>
              <a:rPr lang="en-US" dirty="0" smtClean="0"/>
              <a:t>Universities with +80 members. </a:t>
            </a:r>
          </a:p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research and education institutions of Sudan are eligible to become members of </a:t>
            </a:r>
            <a:r>
              <a:rPr lang="en-US" dirty="0" err="1"/>
              <a:t>SudREN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63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64205CC96B394DBDDC78EC3CE00010" ma:contentTypeVersion="2" ma:contentTypeDescription="Create a new document." ma:contentTypeScope="" ma:versionID="b7a331c00c94a1bbc6abd177d99e5258">
  <xsd:schema xmlns:xsd="http://www.w3.org/2001/XMLSchema" xmlns:xs="http://www.w3.org/2001/XMLSchema" xmlns:p="http://schemas.microsoft.com/office/2006/metadata/properties" xmlns:ns1="http://schemas.microsoft.com/sharepoint/v3" xmlns:ns2="42111ed8-ec74-40e3-af8e-012a2ea8a6b7" targetNamespace="http://schemas.microsoft.com/office/2006/metadata/properties" ma:root="true" ma:fieldsID="41f27deaf8e06adda3a9f7af39c48f32" ns1:_="" ns2:_="">
    <xsd:import namespace="http://schemas.microsoft.com/sharepoint/v3"/>
    <xsd:import namespace="42111ed8-ec74-40e3-af8e-012a2ea8a6b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11ed8-ec74-40e3-af8e-012a2ea8a6b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C63A1E0-7EC9-49BC-B4BD-6FF151B8F5DD}"/>
</file>

<file path=customXml/itemProps2.xml><?xml version="1.0" encoding="utf-8"?>
<ds:datastoreItem xmlns:ds="http://schemas.openxmlformats.org/officeDocument/2006/customXml" ds:itemID="{B5FF9489-0D50-42A0-A172-75DCC75EA65F}"/>
</file>

<file path=customXml/itemProps3.xml><?xml version="1.0" encoding="utf-8"?>
<ds:datastoreItem xmlns:ds="http://schemas.openxmlformats.org/officeDocument/2006/customXml" ds:itemID="{0BA88DCE-ED4F-4D97-8BC2-6AD0D29F7033}"/>
</file>

<file path=docProps/app.xml><?xml version="1.0" encoding="utf-8"?>
<Properties xmlns="http://schemas.openxmlformats.org/officeDocument/2006/extended-properties" xmlns:vt="http://schemas.openxmlformats.org/officeDocument/2006/docPropsVTypes">
  <TotalTime>2154</TotalTime>
  <Words>516</Words>
  <Application>Microsoft Office PowerPoint</Application>
  <PresentationFormat>Widescreen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Andalus</vt:lpstr>
      <vt:lpstr>Arial</vt:lpstr>
      <vt:lpstr>Calibri</vt:lpstr>
      <vt:lpstr>Calibri Light</vt:lpstr>
      <vt:lpstr>Wingdings</vt:lpstr>
      <vt:lpstr>Office Theme</vt:lpstr>
      <vt:lpstr>IPv6 Implementation Plan in Sudan and SDv6TF role</vt:lpstr>
      <vt:lpstr>Agenda</vt:lpstr>
      <vt:lpstr>Background</vt:lpstr>
      <vt:lpstr>Background 1</vt:lpstr>
      <vt:lpstr>Background 2</vt:lpstr>
      <vt:lpstr>SDv6TF initiation and early projects</vt:lpstr>
      <vt:lpstr>SDv6TF initiation and early projects</vt:lpstr>
      <vt:lpstr>SudREN </vt:lpstr>
      <vt:lpstr>SudREN (Sudanese Research and Education Network) 1</vt:lpstr>
      <vt:lpstr>SudREN (Sudanese Research and Education Network) 2</vt:lpstr>
      <vt:lpstr>  SDv6TF Re-establishment and work plan</vt:lpstr>
      <vt:lpstr>SDv6TF Re-establishment and work plan 1</vt:lpstr>
      <vt:lpstr>SDv6TF Re-establishment and work plan 2</vt:lpstr>
      <vt:lpstr>PowerPoint Presentation</vt:lpstr>
      <vt:lpstr>  Way Forward</vt:lpstr>
      <vt:lpstr>Way Forward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أحمد تاج السر عطية</dc:creator>
  <cp:lastModifiedBy>أحمد تاج السر عطية</cp:lastModifiedBy>
  <cp:revision>43</cp:revision>
  <dcterms:created xsi:type="dcterms:W3CDTF">2022-05-27T10:01:40Z</dcterms:created>
  <dcterms:modified xsi:type="dcterms:W3CDTF">2022-05-30T14:31:12Z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0x010100E264205CC96B394DBDDC78EC3CE00010</vt:lpwstr>
  </property>
</Properties>
</file>