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0"/>
  </p:notesMasterIdLst>
  <p:sldIdLst>
    <p:sldId id="449" r:id="rId5"/>
    <p:sldId id="446" r:id="rId6"/>
    <p:sldId id="454" r:id="rId7"/>
    <p:sldId id="484" r:id="rId8"/>
    <p:sldId id="458" r:id="rId9"/>
    <p:sldId id="486" r:id="rId10"/>
    <p:sldId id="485" r:id="rId11"/>
    <p:sldId id="492" r:id="rId12"/>
    <p:sldId id="487" r:id="rId13"/>
    <p:sldId id="488" r:id="rId14"/>
    <p:sldId id="491" r:id="rId15"/>
    <p:sldId id="489" r:id="rId16"/>
    <p:sldId id="490" r:id="rId17"/>
    <p:sldId id="467" r:id="rId18"/>
    <p:sldId id="477" r:id="rId19"/>
  </p:sldIdLst>
  <p:sldSz cx="10688638" cy="7562850"/>
  <p:notesSz cx="9296400" cy="7010400"/>
  <p:defaultTextStyle>
    <a:defPPr>
      <a:defRPr lang="es-ES"/>
    </a:defPPr>
    <a:lvl1pPr marL="0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Énfasi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2" autoAdjust="0"/>
    <p:restoredTop sz="79354" autoAdjust="0"/>
  </p:normalViewPr>
  <p:slideViewPr>
    <p:cSldViewPr>
      <p:cViewPr varScale="1">
        <p:scale>
          <a:sx n="49" d="100"/>
          <a:sy n="49" d="100"/>
        </p:scale>
        <p:origin x="1760" y="36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Helvetica 35 Thin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Helvetica 35 Thin"/>
              </a:defRPr>
            </a:lvl1pPr>
          </a:lstStyle>
          <a:p>
            <a:fld id="{EDF7ED4E-6C21-4AD9-8FFE-EAEF35DF7AE6}" type="datetimeFigureOut">
              <a:rPr lang="es-ES" smtClean="0"/>
              <a:pPr/>
              <a:t>24/11/2020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90825" y="525463"/>
            <a:ext cx="37147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Helvetica 35 Thin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Helvetica 35 Thin"/>
              </a:defRPr>
            </a:lvl1pPr>
          </a:lstStyle>
          <a:p>
            <a:fld id="{7179680C-E284-4906-883D-705F28046AF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69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1pPr>
    <a:lvl2pPr marL="497754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2pPr>
    <a:lvl3pPr marL="995507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3pPr>
    <a:lvl4pPr marL="1493261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4pPr>
    <a:lvl5pPr marL="1991015" algn="l" defTabSz="995507" rtl="0" eaLnBrk="1" latinLnBrk="0" hangingPunct="1">
      <a:defRPr sz="1300" kern="1200">
        <a:solidFill>
          <a:schemeClr val="tx1"/>
        </a:solidFill>
        <a:latin typeface="Helvetica 35 Thin"/>
        <a:ea typeface="+mn-ea"/>
        <a:cs typeface="+mn-cs"/>
      </a:defRPr>
    </a:lvl5pPr>
    <a:lvl6pPr marL="2488768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#bib23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#bib23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#bib23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</a:rPr>
              <a:t>In the present, the video games industry has taken a significant role in the production of software. This sector generated $91 billion worldwide in 2016. The mobile game segment was the largest with $41 billion [</a:t>
            </a:r>
            <a:r>
              <a:rPr lang="en-US" sz="1300" u="none" strike="noStrike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  <a:hlinkClick r:id="rId3" action="ppaction://hlinkfile"/>
              </a:rPr>
              <a:t>23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</a:rPr>
              <a:t>].</a:t>
            </a:r>
            <a:endParaRPr lang="es-MX" sz="1300" kern="1200" dirty="0">
              <a:solidFill>
                <a:schemeClr val="tx1"/>
              </a:solidFill>
              <a:effectLst/>
              <a:latin typeface="Helvetica 35 Thin"/>
              <a:ea typeface="+mn-ea"/>
              <a:cs typeface="+mn-cs"/>
            </a:endParaRPr>
          </a:p>
          <a:p>
            <a:r>
              <a:rPr lang="es-MX" dirty="0"/>
              <a:t>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1229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20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4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</a:rPr>
              <a:t>In the present, the video games industry has taken a significant role in the production of software. This sector generated $91 billion worldwide in 2016. The mobile game segment was the largest with $41 billion [</a:t>
            </a:r>
            <a:r>
              <a:rPr lang="en-US" sz="1300" u="none" strike="noStrike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  <a:hlinkClick r:id="rId3" action="ppaction://hlinkfile"/>
              </a:rPr>
              <a:t>23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</a:rPr>
              <a:t>].</a:t>
            </a:r>
            <a:endParaRPr lang="es-MX" sz="1300" kern="1200" dirty="0">
              <a:solidFill>
                <a:schemeClr val="tx1"/>
              </a:solidFill>
              <a:effectLst/>
              <a:latin typeface="Helvetica 35 Thin"/>
              <a:ea typeface="+mn-ea"/>
              <a:cs typeface="+mn-cs"/>
            </a:endParaRPr>
          </a:p>
          <a:p>
            <a:r>
              <a:rPr lang="es-MX" dirty="0"/>
              <a:t>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445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</a:rPr>
              <a:t>In the present, the video games industry has taken a significant role in the production of software. This sector generated $91 billion worldwide in 2016. The mobile game segment was the largest with $41 billion [</a:t>
            </a:r>
            <a:r>
              <a:rPr lang="en-US" sz="1300" u="none" strike="noStrike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  <a:hlinkClick r:id="rId3" action="ppaction://hlinkfile"/>
              </a:rPr>
              <a:t>23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Helvetica 35 Thin"/>
                <a:ea typeface="+mn-ea"/>
                <a:cs typeface="+mn-cs"/>
              </a:rPr>
              <a:t>].</a:t>
            </a:r>
            <a:endParaRPr lang="es-MX" sz="1300" kern="1200" dirty="0">
              <a:solidFill>
                <a:schemeClr val="tx1"/>
              </a:solidFill>
              <a:effectLst/>
              <a:latin typeface="Helvetica 35 Thin"/>
              <a:ea typeface="+mn-ea"/>
              <a:cs typeface="+mn-cs"/>
            </a:endParaRPr>
          </a:p>
          <a:p>
            <a:r>
              <a:rPr lang="es-MX" dirty="0"/>
              <a:t>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700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-Web Content </a:t>
            </a:r>
            <a:r>
              <a:rPr lang="es-EC" dirty="0" err="1"/>
              <a:t>Accessibility</a:t>
            </a:r>
            <a:r>
              <a:rPr lang="es-EC" dirty="0"/>
              <a:t> </a:t>
            </a:r>
            <a:r>
              <a:rPr lang="es-EC" dirty="0" err="1"/>
              <a:t>Guidelines</a:t>
            </a:r>
            <a:r>
              <a:rPr lang="es-EC" dirty="0"/>
              <a:t> es la última versión de las pautas de accesibilidad del contenido en la Web del </a:t>
            </a:r>
            <a:r>
              <a:rPr lang="es-EC" dirty="0" err="1"/>
              <a:t>World</a:t>
            </a:r>
            <a:r>
              <a:rPr lang="es-EC" dirty="0"/>
              <a:t> Wide Web </a:t>
            </a:r>
            <a:r>
              <a:rPr lang="es-EC" dirty="0" err="1"/>
              <a:t>Consortium</a:t>
            </a:r>
            <a:r>
              <a:rPr lang="es-EC" dirty="0"/>
              <a:t> (W3C) es un organismo que genera recomendaciones y estándares que permiten el crecimiento del </a:t>
            </a:r>
            <a:r>
              <a:rPr lang="es-EC" dirty="0" err="1"/>
              <a:t>World</a:t>
            </a:r>
            <a:r>
              <a:rPr lang="es-EC" dirty="0"/>
              <a:t> Wide Web</a:t>
            </a:r>
          </a:p>
          <a:p>
            <a:r>
              <a:rPr lang="es-EC" dirty="0"/>
              <a:t>Dirigido por Tim </a:t>
            </a:r>
            <a:r>
              <a:rPr lang="es-EC" dirty="0" err="1"/>
              <a:t>Berners</a:t>
            </a:r>
            <a:r>
              <a:rPr lang="es-EC" dirty="0"/>
              <a:t> Lee, l creador original del URL (</a:t>
            </a:r>
            <a:r>
              <a:rPr lang="es-EC" dirty="0" err="1"/>
              <a:t>Uniform</a:t>
            </a:r>
            <a:r>
              <a:rPr lang="es-EC" dirty="0"/>
              <a:t> </a:t>
            </a:r>
            <a:r>
              <a:rPr lang="es-EC" dirty="0" err="1"/>
              <a:t>Resource</a:t>
            </a:r>
            <a:r>
              <a:rPr lang="es-EC" dirty="0"/>
              <a:t> </a:t>
            </a:r>
            <a:r>
              <a:rPr lang="es-EC" dirty="0" err="1"/>
              <a:t>Locator</a:t>
            </a:r>
            <a:r>
              <a:rPr lang="es-EC" dirty="0"/>
              <a:t>, Localizador Uniforme de Recursos), del HTTP (</a:t>
            </a:r>
            <a:r>
              <a:rPr lang="es-EC" dirty="0" err="1"/>
              <a:t>HyperText</a:t>
            </a:r>
            <a:r>
              <a:rPr lang="es-EC" dirty="0"/>
              <a:t> Transfer </a:t>
            </a:r>
            <a:r>
              <a:rPr lang="es-EC" dirty="0" err="1"/>
              <a:t>Protocol</a:t>
            </a:r>
            <a:r>
              <a:rPr lang="es-EC" dirty="0"/>
              <a:t>, Protocolo de Transferencia de </a:t>
            </a:r>
            <a:r>
              <a:rPr lang="es-EC" dirty="0" err="1"/>
              <a:t>HiperTexto</a:t>
            </a:r>
            <a:r>
              <a:rPr lang="es-EC" dirty="0"/>
              <a:t>) y del HTML (</a:t>
            </a:r>
            <a:r>
              <a:rPr lang="es-EC" dirty="0" err="1"/>
              <a:t>Hyper</a:t>
            </a:r>
            <a:r>
              <a:rPr lang="es-EC" dirty="0"/>
              <a:t> Text </a:t>
            </a:r>
            <a:r>
              <a:rPr lang="es-EC" dirty="0" err="1"/>
              <a:t>Markup</a:t>
            </a:r>
            <a:r>
              <a:rPr lang="es-EC" dirty="0"/>
              <a:t> </a:t>
            </a:r>
            <a:r>
              <a:rPr lang="es-EC" dirty="0" err="1"/>
              <a:t>Language</a:t>
            </a:r>
            <a:r>
              <a:rPr lang="es-EC" dirty="0"/>
              <a:t>, Lenguaje de Marcado de </a:t>
            </a:r>
            <a:r>
              <a:rPr lang="es-EC" dirty="0" err="1"/>
              <a:t>HiperTexto</a:t>
            </a:r>
            <a:r>
              <a:rPr lang="es-EC" dirty="0"/>
              <a:t>), que son las principales tecnologías sobre las que se basa la Web.</a:t>
            </a:r>
          </a:p>
          <a:p>
            <a:r>
              <a:rPr lang="es-EC" dirty="0"/>
              <a:t>-</a:t>
            </a:r>
            <a:r>
              <a:rPr lang="es-EC" dirty="0" err="1"/>
              <a:t>section</a:t>
            </a:r>
            <a:r>
              <a:rPr lang="es-EC" dirty="0"/>
              <a:t> 508 es un programa de accesibilidad del gobierno de los Estados Unidos que asegura que las entidades de gobierno adquieran y desarrollen lo relacionado a TIC cumpliendo ciertas normas y estándares</a:t>
            </a:r>
          </a:p>
          <a:p>
            <a:r>
              <a:rPr lang="es-EC" dirty="0"/>
              <a:t>-BBC </a:t>
            </a:r>
            <a:r>
              <a:rPr lang="es-EC" dirty="0" err="1"/>
              <a:t>Accessibility</a:t>
            </a:r>
            <a:r>
              <a:rPr lang="es-EC" dirty="0"/>
              <a:t> </a:t>
            </a:r>
            <a:r>
              <a:rPr lang="es-EC" dirty="0" err="1"/>
              <a:t>Standards</a:t>
            </a:r>
            <a:r>
              <a:rPr lang="es-EC" dirty="0"/>
              <a:t> and </a:t>
            </a:r>
            <a:r>
              <a:rPr lang="es-EC" dirty="0" err="1"/>
              <a:t>Guidelines</a:t>
            </a:r>
            <a:r>
              <a:rPr lang="es-EC" dirty="0"/>
              <a:t> se aseguran que los productos de la BBC sean accesibles para la mayor cantidad de audiencia posible.</a:t>
            </a:r>
          </a:p>
          <a:p>
            <a:endParaRPr lang="es-EC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075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06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1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90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183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739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2875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680C-E284-4906-883D-705F28046AFB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974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2526" y="1428540"/>
            <a:ext cx="7583589" cy="347693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9551" tIns="49775" rIns="99551" bIns="49775" rtlCol="0">
            <a:normAutofit/>
          </a:bodyPr>
          <a:lstStyle/>
          <a:p>
            <a:pPr marL="0" indent="0" algn="l" defTabSz="995507" rtl="0" eaLnBrk="1" latinLnBrk="0" hangingPunct="1">
              <a:spcBef>
                <a:spcPts val="217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5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95" y="1680634"/>
            <a:ext cx="7595850" cy="1902145"/>
          </a:xfrm>
        </p:spPr>
        <p:txBody>
          <a:bodyPr vert="horz" lIns="99551" tIns="49775" rIns="99551" bIns="49775" rtlCol="0" anchor="b" anchorCtr="0">
            <a:noAutofit/>
          </a:bodyPr>
          <a:lstStyle>
            <a:lvl1pPr marL="0" indent="0" algn="ctr" defTabSz="995507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5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394" y="3638079"/>
            <a:ext cx="7595852" cy="1010851"/>
          </a:xfrm>
        </p:spPr>
        <p:txBody>
          <a:bodyPr vert="horz" lIns="99551" tIns="49775" rIns="99551" bIns="49775" rtlCol="0">
            <a:normAutofit/>
          </a:bodyPr>
          <a:lstStyle>
            <a:lvl1pPr marL="0" indent="0" algn="ctr" defTabSz="995507" rtl="0" eaLnBrk="1" latinLnBrk="0" hangingPunct="1">
              <a:spcBef>
                <a:spcPts val="32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02" y="674759"/>
            <a:ext cx="4768677" cy="1281483"/>
          </a:xfrm>
        </p:spPr>
        <p:txBody>
          <a:bodyPr anchor="b"/>
          <a:lstStyle>
            <a:lvl1pPr algn="ctr">
              <a:defRPr sz="39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502" y="1971608"/>
            <a:ext cx="4768677" cy="4102501"/>
          </a:xfrm>
        </p:spPr>
        <p:txBody>
          <a:bodyPr>
            <a:normAutofit/>
          </a:bodyPr>
          <a:lstStyle>
            <a:lvl1pPr marL="0" indent="0" algn="ctr">
              <a:spcBef>
                <a:spcPts val="653"/>
              </a:spcBef>
              <a:buNone/>
              <a:defRPr sz="20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950543" y="396331"/>
            <a:ext cx="4275455" cy="586465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9551" tIns="49775" rIns="99551" bIns="49775" rtlCol="0">
            <a:normAutofit/>
          </a:bodyPr>
          <a:lstStyle>
            <a:lvl1pPr marL="0" indent="0" algn="l" defTabSz="995507" rtl="0" eaLnBrk="1" latinLnBrk="0" hangingPunct="1">
              <a:spcBef>
                <a:spcPts val="217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4724" y="406154"/>
            <a:ext cx="1781440" cy="614831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60" y="406154"/>
            <a:ext cx="7819779" cy="614831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50" y="3697396"/>
            <a:ext cx="98387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50" y="5261386"/>
            <a:ext cx="9838742" cy="1072640"/>
          </a:xfrm>
        </p:spPr>
        <p:txBody>
          <a:bodyPr>
            <a:normAutofit/>
          </a:bodyPr>
          <a:lstStyle>
            <a:lvl1pPr marL="0" indent="0" algn="ctr">
              <a:spcBef>
                <a:spcPts val="327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pPr/>
              <a:t>24/11/2020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33648" y="400902"/>
            <a:ext cx="9821343" cy="312842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62" y="2650135"/>
            <a:ext cx="9417507" cy="1502066"/>
          </a:xfrm>
        </p:spPr>
        <p:txBody>
          <a:bodyPr anchor="b" anchorCtr="0"/>
          <a:lstStyle>
            <a:lvl1pPr algn="ctr">
              <a:defRPr sz="5000" b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2" y="4119985"/>
            <a:ext cx="9417507" cy="165437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27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61" y="118633"/>
            <a:ext cx="9400807" cy="1474365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61" y="1764666"/>
            <a:ext cx="4489228" cy="4789805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3640" y="1764666"/>
            <a:ext cx="4489228" cy="4789805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60" y="118633"/>
            <a:ext cx="9400807" cy="147436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0" y="1602585"/>
            <a:ext cx="4489228" cy="828061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60" y="2588679"/>
            <a:ext cx="4489228" cy="3965793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639" y="1602585"/>
            <a:ext cx="4489228" cy="828061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639" y="2588679"/>
            <a:ext cx="4489228" cy="3965793"/>
          </a:xfrm>
        </p:spPr>
        <p:txBody>
          <a:bodyPr>
            <a:normAutofit/>
          </a:bodyPr>
          <a:lstStyle>
            <a:lvl1pPr>
              <a:spcBef>
                <a:spcPts val="1742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03" y="674759"/>
            <a:ext cx="4489228" cy="1281483"/>
          </a:xfrm>
        </p:spPr>
        <p:txBody>
          <a:bodyPr anchor="b"/>
          <a:lstStyle>
            <a:lvl1pPr algn="ctr">
              <a:defRPr sz="39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999" y="406153"/>
            <a:ext cx="4489228" cy="6148317"/>
          </a:xfrm>
        </p:spPr>
        <p:txBody>
          <a:bodyPr>
            <a:normAutofit/>
          </a:bodyPr>
          <a:lstStyle>
            <a:lvl1pPr>
              <a:spcBef>
                <a:spcPts val="2177"/>
              </a:spcBef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503" y="1971608"/>
            <a:ext cx="4489228" cy="4102501"/>
          </a:xfrm>
        </p:spPr>
        <p:txBody>
          <a:bodyPr>
            <a:normAutofit/>
          </a:bodyPr>
          <a:lstStyle>
            <a:lvl1pPr marL="0" indent="0" algn="ctr">
              <a:spcBef>
                <a:spcPts val="653"/>
              </a:spcBef>
              <a:buNone/>
              <a:defRPr sz="20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DAA8-529D-44E1-A625-7C193821CC78}" type="datetimeFigureOut">
              <a:rPr lang="es-ES" smtClean="0"/>
              <a:t>24/11/2020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56C-498C-45E1-A9C0-78FDC991722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61" y="118633"/>
            <a:ext cx="9400807" cy="1474365"/>
          </a:xfrm>
          <a:prstGeom prst="rect">
            <a:avLst/>
          </a:prstGeom>
        </p:spPr>
        <p:txBody>
          <a:bodyPr vert="horz" lIns="99551" tIns="49775" rIns="99551" bIns="49775" rtlCol="0" anchor="b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1" y="1764666"/>
            <a:ext cx="9400807" cy="4789805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847" y="6920669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ED61DAA8-529D-44E1-A625-7C193821CC78}" type="datetimeFigureOut">
              <a:rPr lang="es-ES" smtClean="0"/>
              <a:pPr/>
              <a:t>24/11/2020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133" y="6920669"/>
            <a:ext cx="5658691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2049" y="6920669"/>
            <a:ext cx="115793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3900">
                <a:solidFill>
                  <a:schemeClr val="bg1"/>
                </a:solidFill>
              </a:defRPr>
            </a:lvl1pPr>
          </a:lstStyle>
          <a:p>
            <a:fld id="{E423756C-498C-45E1-A9C0-78FDC991722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95507" rtl="0" eaLnBrk="1" latinLnBrk="0" hangingPunct="1"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80228" indent="-380228" algn="l" defTabSz="995507" rtl="0" eaLnBrk="1" latinLnBrk="0" hangingPunct="1">
        <a:spcBef>
          <a:spcPts val="217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6630" indent="-366402" algn="l" defTabSz="995507" rtl="0" eaLnBrk="1" latinLnBrk="0" hangingPunct="1">
        <a:spcBef>
          <a:spcPts val="653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54270" indent="-307639" algn="l" defTabSz="995507" rtl="0" eaLnBrk="1" latinLnBrk="0" hangingPunct="1">
        <a:spcBef>
          <a:spcPts val="653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5736" indent="-321466" algn="l" defTabSz="995507" rtl="0" eaLnBrk="1" latinLnBrk="0" hangingPunct="1">
        <a:spcBef>
          <a:spcPts val="653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83375" indent="-307639" algn="l" defTabSz="995507" rtl="0" eaLnBrk="1" latinLnBrk="0" hangingPunct="1">
        <a:spcBef>
          <a:spcPts val="653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991015" indent="-307639" algn="l" defTabSz="995507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05567" indent="-307639" algn="l" defTabSz="99550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611479" indent="-307639" algn="l" defTabSz="995507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27759" indent="-307639" algn="l" defTabSz="99550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1131" y="2075908"/>
            <a:ext cx="9417507" cy="853994"/>
          </a:xfrm>
        </p:spPr>
        <p:txBody>
          <a:bodyPr/>
          <a:lstStyle/>
          <a:p>
            <a:r>
              <a:rPr lang="en-US" sz="4800" b="1" dirty="0" err="1">
                <a:solidFill>
                  <a:schemeClr val="bg1"/>
                </a:solidFill>
              </a:rPr>
              <a:t>Accesibilidad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desde</a:t>
            </a:r>
            <a:r>
              <a:rPr lang="en-US" sz="4800" b="1" dirty="0">
                <a:solidFill>
                  <a:schemeClr val="bg1"/>
                </a:solidFill>
              </a:rPr>
              <a:t> la </a:t>
            </a:r>
            <a:r>
              <a:rPr lang="en-US" sz="4800" b="1" dirty="0" err="1">
                <a:solidFill>
                  <a:schemeClr val="bg1"/>
                </a:solidFill>
              </a:rPr>
              <a:t>Perspectiva</a:t>
            </a:r>
            <a:r>
              <a:rPr lang="en-US" sz="4800" b="1" dirty="0">
                <a:solidFill>
                  <a:schemeClr val="bg1"/>
                </a:solidFill>
              </a:rPr>
              <a:t> de la Academia</a:t>
            </a:r>
            <a:endParaRPr lang="es-EC" sz="4800" b="1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39863" y="6004041"/>
            <a:ext cx="9417507" cy="790277"/>
          </a:xfrm>
        </p:spPr>
        <p:txBody>
          <a:bodyPr>
            <a:normAutofit/>
          </a:bodyPr>
          <a:lstStyle/>
          <a:p>
            <a:r>
              <a:rPr lang="es-EC" sz="2400" b="1" u="sng" dirty="0">
                <a:solidFill>
                  <a:schemeClr val="bg1"/>
                </a:solidFill>
              </a:rPr>
              <a:t>Angel Jaramillo-Alcázar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29545" y="6594263"/>
            <a:ext cx="303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27 Noviembre de 2020</a:t>
            </a:r>
          </a:p>
        </p:txBody>
      </p:sp>
      <p:pic>
        <p:nvPicPr>
          <p:cNvPr id="1026" name="Picture 2" descr="https://www.itu.int/en/ITU-D/Regional-Presence/Americas/PublishingImages/ITULogox121.png">
            <a:extLst>
              <a:ext uri="{FF2B5EF4-FFF2-40B4-BE49-F238E27FC236}">
                <a16:creationId xmlns:a16="http://schemas.microsoft.com/office/drawing/2014/main" id="{19A97165-3440-4744-A8DE-E7F15F7B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10" y="64762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4016CA1-D141-41FB-BD67-928C9F609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7261" y="3194393"/>
            <a:ext cx="5003402" cy="28096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7174B7-734F-4BDD-85BE-D66E3863B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335" y="184019"/>
            <a:ext cx="1981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26" y="5797649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35652-8C24-479D-A7F9-0F0FB5D5FBF7}"/>
              </a:ext>
            </a:extLst>
          </p:cNvPr>
          <p:cNvSpPr/>
          <p:nvPr/>
        </p:nvSpPr>
        <p:spPr>
          <a:xfrm>
            <a:off x="1815927" y="1981225"/>
            <a:ext cx="4702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Georgia" panose="02040502050405020303" pitchFamily="18" charset="0"/>
              </a:rPr>
              <a:t>Catch the Thief: An Approach to an Accessible Video Game with Unity</a:t>
            </a:r>
            <a:endParaRPr lang="en-US" sz="36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146" name="Picture 2" descr="https://www.researchgate.net/profile/Sergio_Lujan-Mora/publication/342581344/figure/fig6/AS:908310119194626@1593569416384/Daltonism-Setting_W640.jpg">
            <a:extLst>
              <a:ext uri="{FF2B5EF4-FFF2-40B4-BE49-F238E27FC236}">
                <a16:creationId xmlns:a16="http://schemas.microsoft.com/office/drawing/2014/main" id="{67648A80-DE32-485F-BD05-8CFB8E99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5" y="1189137"/>
            <a:ext cx="4075809" cy="55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8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35652-8C24-479D-A7F9-0F0FB5D5FBF7}"/>
              </a:ext>
            </a:extLst>
          </p:cNvPr>
          <p:cNvSpPr/>
          <p:nvPr/>
        </p:nvSpPr>
        <p:spPr>
          <a:xfrm>
            <a:off x="2031951" y="5060978"/>
            <a:ext cx="7129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333333"/>
                </a:solidFill>
                <a:latin typeface="Georgia" panose="02040502050405020303" pitchFamily="18" charset="0"/>
              </a:rPr>
              <a:t>Diseño de un prototipo de control de videojuegos de PC para personas con discapacidad motriz</a:t>
            </a:r>
            <a:endParaRPr lang="en-US" sz="36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5E21C0-6992-4E27-8229-E163704D6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27" y="1257136"/>
            <a:ext cx="7918008" cy="37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35652-8C24-479D-A7F9-0F0FB5D5FBF7}"/>
              </a:ext>
            </a:extLst>
          </p:cNvPr>
          <p:cNvSpPr/>
          <p:nvPr/>
        </p:nvSpPr>
        <p:spPr>
          <a:xfrm>
            <a:off x="5891642" y="2016677"/>
            <a:ext cx="4702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333333"/>
                </a:solidFill>
                <a:latin typeface="Georgia" panose="02040502050405020303" pitchFamily="18" charset="0"/>
              </a:rPr>
              <a:t>Implementación de un guante como interfaz hombre computador para personas con discapacidad motriz</a:t>
            </a:r>
            <a:endParaRPr lang="en-US" sz="36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BCC4E2-E4AA-4081-98C7-0FD460DE0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187" y="1261747"/>
            <a:ext cx="34290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35652-8C24-479D-A7F9-0F0FB5D5FBF7}"/>
              </a:ext>
            </a:extLst>
          </p:cNvPr>
          <p:cNvSpPr/>
          <p:nvPr/>
        </p:nvSpPr>
        <p:spPr>
          <a:xfrm>
            <a:off x="3688135" y="5060978"/>
            <a:ext cx="4702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333333"/>
                </a:solidFill>
                <a:latin typeface="Georgia" panose="02040502050405020303" pitchFamily="18" charset="0"/>
              </a:rPr>
              <a:t>Silla de ruedas controlada por sensores inerciales</a:t>
            </a:r>
            <a:endParaRPr lang="en-US" sz="36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5185B2-FBCF-4FB9-8805-F60CC1407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500" y="1074331"/>
            <a:ext cx="6955253" cy="39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903" y="325041"/>
            <a:ext cx="8442965" cy="763901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9903" y="1261145"/>
            <a:ext cx="8442965" cy="478980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Accesibilidad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aporta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disminuir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brecha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educación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para las personas con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discapacidad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Políticas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públicas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fomenten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desarrollo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iniciativas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mejoren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ambito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educativo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para las personas con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discapacidad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Responsabilidad de la academia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fomentar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proyectos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apoyen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 los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grupos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vulnerables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este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caso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 las personas con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discapacidad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2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67" y="5875659"/>
            <a:ext cx="1290142" cy="12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32151" y="397050"/>
            <a:ext cx="6210717" cy="615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</a:rPr>
              <a:t>angel.jaramillo@udla.edu.ec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</a:rPr>
              <a:t>@</a:t>
            </a:r>
            <a:r>
              <a:rPr lang="en-US" u="sng" dirty="0" err="1">
                <a:solidFill>
                  <a:schemeClr val="bg1"/>
                </a:solidFill>
              </a:rPr>
              <a:t>pickel_agja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Angel Jaramillo-</a:t>
            </a:r>
            <a:r>
              <a:rPr lang="en-US" dirty="0" err="1">
                <a:solidFill>
                  <a:schemeClr val="bg1"/>
                </a:solidFill>
              </a:rPr>
              <a:t>Alcázar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Resultado de imagen de gracias en varios idio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71" y="2269257"/>
            <a:ext cx="92055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49" y="5706541"/>
            <a:ext cx="1459260" cy="14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il twitter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6"/>
          <a:stretch/>
        </p:blipFill>
        <p:spPr bwMode="auto">
          <a:xfrm>
            <a:off x="3176712" y="1086645"/>
            <a:ext cx="511423" cy="4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mail twitter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5"/>
          <a:stretch/>
        </p:blipFill>
        <p:spPr bwMode="auto">
          <a:xfrm>
            <a:off x="3162927" y="413223"/>
            <a:ext cx="525208" cy="5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searchgat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07" y="1765201"/>
            <a:ext cx="489739" cy="4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903" y="118633"/>
            <a:ext cx="8442965" cy="1474365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9903" y="1764666"/>
            <a:ext cx="8442965" cy="4789805"/>
          </a:xfrm>
        </p:spPr>
        <p:txBody>
          <a:bodyPr/>
          <a:lstStyle/>
          <a:p>
            <a:r>
              <a:rPr lang="es-EC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Introducción</a:t>
            </a:r>
          </a:p>
          <a:p>
            <a:r>
              <a:rPr lang="es-EC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Lineamientos de accesibilidad</a:t>
            </a:r>
          </a:p>
          <a:p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  <a:endParaRPr lang="es-EC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EC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Conclusiones</a:t>
            </a:r>
          </a:p>
          <a:p>
            <a:endParaRPr lang="es-EC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s-EC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Resultado de imagen de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35" y="3490069"/>
            <a:ext cx="3079229" cy="30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ople with disabilities deserve a fair chance at education - The Snapper">
            <a:extLst>
              <a:ext uri="{FF2B5EF4-FFF2-40B4-BE49-F238E27FC236}">
                <a16:creationId xmlns:a16="http://schemas.microsoft.com/office/drawing/2014/main" id="{5AF25DEA-BBFD-4A09-9AB1-7F760E07A0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62" y="2967850"/>
            <a:ext cx="5774261" cy="26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903" y="118634"/>
            <a:ext cx="8442965" cy="854480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Introducción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85618" y="1181586"/>
            <a:ext cx="347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15% población tiene algún </a:t>
            </a:r>
          </a:p>
          <a:p>
            <a:pPr algn="ctr"/>
            <a:r>
              <a:rPr lang="es-EC" b="1" dirty="0">
                <a:solidFill>
                  <a:schemeClr val="bg1"/>
                </a:solidFill>
              </a:rPr>
              <a:t>tipo de discapacidad</a:t>
            </a:r>
          </a:p>
          <a:p>
            <a:pPr algn="ctr"/>
            <a:r>
              <a:rPr lang="es-EC" b="1" dirty="0">
                <a:solidFill>
                  <a:schemeClr val="bg1"/>
                </a:solidFill>
              </a:rPr>
              <a:t>(OMS)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53723" y="1154733"/>
            <a:ext cx="1846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6">
                    <a:lumMod val="75000"/>
                  </a:schemeClr>
                </a:solidFill>
              </a:rPr>
              <a:t>1100 </a:t>
            </a:r>
          </a:p>
          <a:p>
            <a:pPr algn="ctr"/>
            <a:r>
              <a:rPr lang="es-EC" sz="3200" b="1" dirty="0">
                <a:solidFill>
                  <a:schemeClr val="accent6">
                    <a:lumMod val="75000"/>
                  </a:schemeClr>
                </a:solidFill>
              </a:rPr>
              <a:t>millones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6304711" y="1477169"/>
            <a:ext cx="649012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Picture 4" descr="Resultado de imagen de blind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155" y="5592867"/>
            <a:ext cx="1460377" cy="14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de color blindn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51" y="5454051"/>
            <a:ext cx="1854425" cy="18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dislex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03" y="2464783"/>
            <a:ext cx="1438829" cy="16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autism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747" r="44587" b="4485"/>
          <a:stretch/>
        </p:blipFill>
        <p:spPr bwMode="auto">
          <a:xfrm>
            <a:off x="1643076" y="5149577"/>
            <a:ext cx="1298491" cy="17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sorde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93" y="2256466"/>
            <a:ext cx="1761755" cy="18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903" y="18437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Lineamientos de Accesibilidad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blegam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09" y="2455245"/>
            <a:ext cx="2557622" cy="17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game accessibil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36" y="4522215"/>
            <a:ext cx="1512168" cy="17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igda s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19" y="3133353"/>
            <a:ext cx="4404078" cy="9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Game Accessibility Guideli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11" y="4822352"/>
            <a:ext cx="485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bbc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24" y="918202"/>
            <a:ext cx="1669217" cy="16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906" y="2013296"/>
            <a:ext cx="2622192" cy="211109"/>
          </a:xfrm>
          <a:prstGeom prst="rect">
            <a:avLst/>
          </a:prstGeom>
        </p:spPr>
      </p:pic>
      <p:pic>
        <p:nvPicPr>
          <p:cNvPr id="1040" name="Picture 16" descr="Resultado de imagen para web section 50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93" y="1035523"/>
            <a:ext cx="2681205" cy="13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WCA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20" y="1035524"/>
            <a:ext cx="2145478" cy="155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ccessible.Games">
            <a:extLst>
              <a:ext uri="{FF2B5EF4-FFF2-40B4-BE49-F238E27FC236}">
                <a16:creationId xmlns:a16="http://schemas.microsoft.com/office/drawing/2014/main" id="{A58030C7-AAA3-4136-A68A-83BA2ADE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27" y="5932523"/>
            <a:ext cx="4274513" cy="12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XD and UCD Approaches for Accessible Education : Ricardo Mendoza-González  : 9781799823254">
            <a:extLst>
              <a:ext uri="{FF2B5EF4-FFF2-40B4-BE49-F238E27FC236}">
                <a16:creationId xmlns:a16="http://schemas.microsoft.com/office/drawing/2014/main" id="{CBDD27A9-8363-43FD-9657-8582715353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9" y="1294818"/>
            <a:ext cx="3456384" cy="49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C5D15FA-CE89-44EB-9ED2-A9BCC0FE6ACD}"/>
              </a:ext>
            </a:extLst>
          </p:cNvPr>
          <p:cNvSpPr/>
          <p:nvPr/>
        </p:nvSpPr>
        <p:spPr>
          <a:xfrm>
            <a:off x="5632351" y="2137908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Inclusive Education Through Accessible Mobile Serious Games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7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90C5D721-CF7B-429B-85A7-E20A2AF26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2271" y="1651957"/>
            <a:ext cx="5639716" cy="390028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1C8054-F6FC-4E03-9AB4-EB3AF7FF94BB}"/>
              </a:ext>
            </a:extLst>
          </p:cNvPr>
          <p:cNvSpPr/>
          <p:nvPr/>
        </p:nvSpPr>
        <p:spPr>
          <a:xfrm>
            <a:off x="1239863" y="1766586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A Method to Develop Accessible Serious Games for People with Disabilities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2D7150C2-7AC5-4AD8-B012-85C7C1842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7106" y="1261145"/>
            <a:ext cx="8934450" cy="35623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35652-8C24-479D-A7F9-0F0FB5D5FBF7}"/>
              </a:ext>
            </a:extLst>
          </p:cNvPr>
          <p:cNvSpPr/>
          <p:nvPr/>
        </p:nvSpPr>
        <p:spPr>
          <a:xfrm>
            <a:off x="1887935" y="5010309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Georgia" panose="02040502050405020303" pitchFamily="18" charset="0"/>
              </a:rPr>
              <a:t>A Serious Game to Learn Basic English for People with Hearing Impairments.</a:t>
            </a:r>
            <a:endParaRPr lang="en-US" sz="40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35652-8C24-479D-A7F9-0F0FB5D5FBF7}"/>
              </a:ext>
            </a:extLst>
          </p:cNvPr>
          <p:cNvSpPr/>
          <p:nvPr/>
        </p:nvSpPr>
        <p:spPr>
          <a:xfrm>
            <a:off x="1887935" y="5010309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333333"/>
                </a:solidFill>
                <a:latin typeface="Georgia" panose="02040502050405020303" pitchFamily="18" charset="0"/>
              </a:rPr>
              <a:t>Video juego serio para apoyar el tratamiento y el aprendizaje de niños con dislexia</a:t>
            </a:r>
            <a:endParaRPr lang="en-US" sz="40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AAD3882-ED82-49A6-9045-B2B912E5A2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5186" y="1245152"/>
            <a:ext cx="5086803" cy="374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106" y="269618"/>
            <a:ext cx="8442965" cy="804713"/>
          </a:xfrm>
        </p:spPr>
        <p:txBody>
          <a:bodyPr/>
          <a:lstStyle/>
          <a:p>
            <a:r>
              <a:rPr lang="es-EC" sz="4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Proyectos de Inclusión</a:t>
            </a:r>
          </a:p>
        </p:txBody>
      </p:sp>
      <p:pic>
        <p:nvPicPr>
          <p:cNvPr id="9218" name="Picture 2" descr="Resultado de imagen de video games acces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75" y="5938141"/>
            <a:ext cx="1242592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D635652-8C24-479D-A7F9-0F0FB5D5FBF7}"/>
              </a:ext>
            </a:extLst>
          </p:cNvPr>
          <p:cNvSpPr/>
          <p:nvPr/>
        </p:nvSpPr>
        <p:spPr>
          <a:xfrm>
            <a:off x="5891642" y="2016677"/>
            <a:ext cx="47028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Georgia" panose="02040502050405020303" pitchFamily="18" charset="0"/>
              </a:rPr>
              <a:t>Towards an Accessible Mobile Serious Game for Electronic Engineering Students with Hearing Impairments</a:t>
            </a:r>
            <a:endParaRPr lang="en-US" sz="36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0FAF816-489A-4865-BCC6-460B7CE3B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79" y="1197911"/>
            <a:ext cx="4496538" cy="5607850"/>
          </a:xfrm>
        </p:spPr>
      </p:pic>
    </p:spTree>
    <p:extLst>
      <p:ext uri="{BB962C8B-B14F-4D97-AF65-F5344CB8AC3E}">
        <p14:creationId xmlns:p14="http://schemas.microsoft.com/office/powerpoint/2010/main" val="2239893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AC4352215574EBDB5AA14930D074B" ma:contentTypeVersion="2" ma:contentTypeDescription="Create a new document." ma:contentTypeScope="" ma:versionID="c8048845f5244f68bc191bac1e883e09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cd2cac4ab9d2a98e05866dfa68610d5c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E139A-3FA6-4D12-A130-A644564675FE}"/>
</file>

<file path=customXml/itemProps2.xml><?xml version="1.0" encoding="utf-8"?>
<ds:datastoreItem xmlns:ds="http://schemas.openxmlformats.org/officeDocument/2006/customXml" ds:itemID="{729477D6-04E1-406C-AE1E-7C6973F577A9}"/>
</file>

<file path=customXml/itemProps3.xml><?xml version="1.0" encoding="utf-8"?>
<ds:datastoreItem xmlns:ds="http://schemas.openxmlformats.org/officeDocument/2006/customXml" ds:itemID="{7CDAA235-56FE-46DA-BEDC-8C97F3070D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</TotalTime>
  <Words>551</Words>
  <Application>Microsoft Office PowerPoint</Application>
  <PresentationFormat>Personalizado</PresentationFormat>
  <Paragraphs>64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Georgia</vt:lpstr>
      <vt:lpstr>Helvetica 35 Thin</vt:lpstr>
      <vt:lpstr>News Gothic MT</vt:lpstr>
      <vt:lpstr>Wingdings 2</vt:lpstr>
      <vt:lpstr>Brisa</vt:lpstr>
      <vt:lpstr>Accesibilidad desde la Perspectiva de la Academia</vt:lpstr>
      <vt:lpstr>Agenda</vt:lpstr>
      <vt:lpstr>Introducción</vt:lpstr>
      <vt:lpstr>Lineamientos de Accesibilidad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Proyectos de Inclusión</vt:lpstr>
      <vt:lpstr>Conclusiones</vt:lpstr>
      <vt:lpstr>Presentación de PowerPoint</vt:lpstr>
    </vt:vector>
  </TitlesOfParts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 2016</dc:title>
  <dc:creator>Giovanny Enriquez</dc:creator>
  <cp:keywords/>
  <dc:description/>
  <cp:lastModifiedBy>Angel Jaramillo</cp:lastModifiedBy>
  <cp:revision>330</cp:revision>
  <dcterms:created xsi:type="dcterms:W3CDTF">2013-12-11T15:50:04Z</dcterms:created>
  <dcterms:modified xsi:type="dcterms:W3CDTF">2020-11-25T06:08:45Z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0x0101009CCAC4352215574EBDB5AA14930D074B</vt:lpwstr>
  </property>
</Properties>
</file>